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544"/>
    <p:restoredTop sz="86435"/>
  </p:normalViewPr>
  <p:slideViewPr>
    <p:cSldViewPr snapToGrid="0" snapToObjects="1">
      <p:cViewPr varScale="1">
        <p:scale>
          <a:sx n="89" d="100"/>
          <a:sy n="89" d="100"/>
        </p:scale>
        <p:origin x="936"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3" d="100"/>
          <a:sy n="83" d="100"/>
        </p:scale>
        <p:origin x="399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C822F-7FCA-C844-8F4A-39F247219FB9}" type="datetimeFigureOut">
              <a:rPr kumimoji="1" lang="ja-JP" altLang="en-US" smtClean="0"/>
              <a:t>2024/5/13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B7145-E734-9248-8934-3382378101D6}" type="slidenum">
              <a:rPr kumimoji="1" lang="ja-JP" altLang="en-US" smtClean="0"/>
              <a:t>‹#›</a:t>
            </a:fld>
            <a:endParaRPr kumimoji="1" lang="ja-JP" altLang="en-US"/>
          </a:p>
        </p:txBody>
      </p:sp>
    </p:spTree>
    <p:extLst>
      <p:ext uri="{BB962C8B-B14F-4D97-AF65-F5344CB8AC3E}">
        <p14:creationId xmlns:p14="http://schemas.microsoft.com/office/powerpoint/2010/main" val="4584389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i="0">
                <a:effectLst/>
                <a:latin typeface="system-ui"/>
              </a:rPr>
              <a:t>オープンソース設計検証での注意点</a:t>
            </a:r>
          </a:p>
          <a:p>
            <a:endParaRPr kumimoji="1" lang="en-US" altLang="ja-JP" dirty="0"/>
          </a:p>
          <a:p>
            <a:r>
              <a:rPr kumimoji="1" lang="ja-JP" altLang="en-US"/>
              <a:t>シュハリシステムのベイリーが発表します。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1</a:t>
            </a:fld>
            <a:endParaRPr kumimoji="1" lang="ja-JP" altLang="en-US"/>
          </a:p>
        </p:txBody>
      </p:sp>
    </p:spTree>
    <p:extLst>
      <p:ext uri="{BB962C8B-B14F-4D97-AF65-F5344CB8AC3E}">
        <p14:creationId xmlns:p14="http://schemas.microsoft.com/office/powerpoint/2010/main" val="417937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最終のバックエンド検証の入力としてレイアウトから抽出されるネットリストとソースネットリストがあります。</a:t>
            </a:r>
            <a:endParaRPr kumimoji="1" lang="en-US" altLang="ja-JP" dirty="0"/>
          </a:p>
          <a:p>
            <a:r>
              <a:rPr lang="ja-JP" altLang="en-US"/>
              <a:t>レイアウトは</a:t>
            </a:r>
            <a:r>
              <a:rPr lang="en-US" altLang="ja-JP" dirty="0"/>
              <a:t>magic</a:t>
            </a:r>
            <a:r>
              <a:rPr lang="ja-JP" altLang="en-US"/>
              <a:t>や</a:t>
            </a:r>
            <a:r>
              <a:rPr lang="en-US" altLang="ja-JP" dirty="0" err="1"/>
              <a:t>klayout</a:t>
            </a:r>
            <a:r>
              <a:rPr lang="ja-JP" altLang="en-US"/>
              <a:t>で手動で作られるアナログレイアウトや</a:t>
            </a:r>
            <a:r>
              <a:rPr lang="en-US" altLang="ja-JP" dirty="0" err="1"/>
              <a:t>OpenROAD</a:t>
            </a:r>
            <a:r>
              <a:rPr lang="ja-JP" altLang="en-US"/>
              <a:t>で自動的に合成されるスタンダードセルベスのディジタルレイアウトがあります。このデータが</a:t>
            </a:r>
            <a:r>
              <a:rPr lang="en-US" altLang="ja-JP" dirty="0"/>
              <a:t>GDS</a:t>
            </a:r>
            <a:r>
              <a:rPr lang="ja-JP" altLang="en-US"/>
              <a:t>というフォーマットで格納されています。</a:t>
            </a:r>
            <a:endParaRPr lang="en-US" altLang="ja-JP" dirty="0"/>
          </a:p>
          <a:p>
            <a:r>
              <a:rPr kumimoji="1" lang="ja-JP" altLang="en-US"/>
              <a:t>ソースネットリストとして</a:t>
            </a:r>
            <a:r>
              <a:rPr kumimoji="1" lang="en-US" altLang="ja-JP" dirty="0" err="1"/>
              <a:t>xschem</a:t>
            </a:r>
            <a:r>
              <a:rPr kumimoji="1" lang="ja-JP" altLang="en-US"/>
              <a:t>などの回路エディターで入力された回路から生成された</a:t>
            </a:r>
            <a:r>
              <a:rPr kumimoji="1" lang="en-US" altLang="ja-JP" dirty="0"/>
              <a:t>spice</a:t>
            </a:r>
            <a:r>
              <a:rPr kumimoji="1" lang="ja-JP" altLang="en-US"/>
              <a:t>ネットリストや</a:t>
            </a:r>
            <a:r>
              <a:rPr kumimoji="1" lang="en-US" altLang="ja-JP" dirty="0" err="1"/>
              <a:t>OpenROAD</a:t>
            </a:r>
            <a:r>
              <a:rPr kumimoji="1" lang="ja-JP" altLang="en-US"/>
              <a:t>の自動合成から出力されるゲートレベル</a:t>
            </a:r>
            <a:r>
              <a:rPr kumimoji="1" lang="en-US" altLang="ja-JP" dirty="0" err="1"/>
              <a:t>verilog</a:t>
            </a:r>
            <a:r>
              <a:rPr kumimoji="1" lang="ja-JP" altLang="en-US"/>
              <a:t>があります。</a:t>
            </a:r>
            <a:endParaRPr kumimoji="1" lang="en-US" altLang="ja-JP" dirty="0"/>
          </a:p>
          <a:p>
            <a:r>
              <a:rPr kumimoji="1" lang="ja-JP" altLang="en-US"/>
              <a:t>バックエンド検証ではレイアウトから抽出されるネットリストが期待しているソースネットリストと一致していることを確認</a:t>
            </a:r>
            <a:r>
              <a:rPr lang="ja-JP" altLang="en-US"/>
              <a:t>します。また、レイアウトや回路に電気的におかしい接続が無いことを確認し</a:t>
            </a:r>
            <a:r>
              <a:rPr lang="en-US" altLang="ja-JP" dirty="0"/>
              <a:t>j</a:t>
            </a:r>
            <a:r>
              <a:rPr lang="ja-JP" altLang="en-US"/>
              <a:t>ます。</a:t>
            </a:r>
            <a:endParaRPr kumimoji="1" lang="ja-JP" altLang="en-US"/>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2</a:t>
            </a:fld>
            <a:endParaRPr kumimoji="1" lang="ja-JP" altLang="en-US"/>
          </a:p>
        </p:txBody>
      </p:sp>
    </p:spTree>
    <p:extLst>
      <p:ext uri="{BB962C8B-B14F-4D97-AF65-F5344CB8AC3E}">
        <p14:creationId xmlns:p14="http://schemas.microsoft.com/office/powerpoint/2010/main" val="155720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レイアウトの</a:t>
            </a:r>
            <a:r>
              <a:rPr kumimoji="1" lang="en-US" altLang="ja-JP" dirty="0"/>
              <a:t>GDS</a:t>
            </a:r>
            <a:r>
              <a:rPr kumimoji="1" lang="ja-JP" altLang="en-US"/>
              <a:t>データから回路図を抽出するには、</a:t>
            </a:r>
            <a:r>
              <a:rPr kumimoji="1" lang="en-US" altLang="ja-JP" dirty="0"/>
              <a:t>magic</a:t>
            </a:r>
            <a:r>
              <a:rPr kumimoji="1" lang="ja-JP" altLang="en-US"/>
              <a:t>を使います。</a:t>
            </a:r>
            <a:r>
              <a:rPr kumimoji="1" lang="en-US" altLang="ja-JP" dirty="0"/>
              <a:t>GDS</a:t>
            </a:r>
            <a:r>
              <a:rPr kumimoji="1" lang="ja-JP" altLang="en-US"/>
              <a:t>データを効率よく記憶するために、階層を持っています。ただ、実際のチップを作るときに、その階層を無くして、データがフラットの状態です。ここは最初の注意点：</a:t>
            </a:r>
            <a:r>
              <a:rPr kumimoji="1" lang="en-US" altLang="ja-JP" dirty="0"/>
              <a:t>magic</a:t>
            </a:r>
            <a:r>
              <a:rPr kumimoji="1" lang="ja-JP" altLang="en-US"/>
              <a:t>が認識できるデバイス階層を使いましょう。</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3</a:t>
            </a:fld>
            <a:endParaRPr kumimoji="1" lang="ja-JP" altLang="en-US"/>
          </a:p>
        </p:txBody>
      </p:sp>
    </p:spTree>
    <p:extLst>
      <p:ext uri="{BB962C8B-B14F-4D97-AF65-F5344CB8AC3E}">
        <p14:creationId xmlns:p14="http://schemas.microsoft.com/office/powerpoint/2010/main" val="355275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4</a:t>
            </a:fld>
            <a:endParaRPr kumimoji="1" lang="ja-JP" altLang="en-US"/>
          </a:p>
        </p:txBody>
      </p:sp>
    </p:spTree>
    <p:extLst>
      <p:ext uri="{BB962C8B-B14F-4D97-AF65-F5344CB8AC3E}">
        <p14:creationId xmlns:p14="http://schemas.microsoft.com/office/powerpoint/2010/main" val="239027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5</a:t>
            </a:fld>
            <a:endParaRPr kumimoji="1" lang="ja-JP" altLang="en-US"/>
          </a:p>
        </p:txBody>
      </p:sp>
    </p:spTree>
    <p:extLst>
      <p:ext uri="{BB962C8B-B14F-4D97-AF65-F5344CB8AC3E}">
        <p14:creationId xmlns:p14="http://schemas.microsoft.com/office/powerpoint/2010/main" val="397832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6</a:t>
            </a:fld>
            <a:endParaRPr kumimoji="1" lang="ja-JP" altLang="en-US"/>
          </a:p>
        </p:txBody>
      </p:sp>
    </p:spTree>
    <p:extLst>
      <p:ext uri="{BB962C8B-B14F-4D97-AF65-F5344CB8AC3E}">
        <p14:creationId xmlns:p14="http://schemas.microsoft.com/office/powerpoint/2010/main" val="180620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7</a:t>
            </a:fld>
            <a:endParaRPr kumimoji="1" lang="ja-JP" altLang="en-US"/>
          </a:p>
        </p:txBody>
      </p:sp>
    </p:spTree>
    <p:extLst>
      <p:ext uri="{BB962C8B-B14F-4D97-AF65-F5344CB8AC3E}">
        <p14:creationId xmlns:p14="http://schemas.microsoft.com/office/powerpoint/2010/main" val="1805102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8</a:t>
            </a:fld>
            <a:endParaRPr kumimoji="1" lang="ja-JP" altLang="en-US"/>
          </a:p>
        </p:txBody>
      </p:sp>
    </p:spTree>
    <p:extLst>
      <p:ext uri="{BB962C8B-B14F-4D97-AF65-F5344CB8AC3E}">
        <p14:creationId xmlns:p14="http://schemas.microsoft.com/office/powerpoint/2010/main" val="465913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9</a:t>
            </a:fld>
            <a:endParaRPr kumimoji="1" lang="ja-JP" altLang="en-US"/>
          </a:p>
        </p:txBody>
      </p:sp>
    </p:spTree>
    <p:extLst>
      <p:ext uri="{BB962C8B-B14F-4D97-AF65-F5344CB8AC3E}">
        <p14:creationId xmlns:p14="http://schemas.microsoft.com/office/powerpoint/2010/main" val="337399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5/13/24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69378-5556-D148-A2FA-4A781820FE67}"/>
              </a:ext>
            </a:extLst>
          </p:cNvPr>
          <p:cNvSpPr>
            <a:spLocks noGrp="1"/>
          </p:cNvSpPr>
          <p:nvPr>
            <p:ph type="ctrTitle"/>
          </p:nvPr>
        </p:nvSpPr>
        <p:spPr/>
        <p:txBody>
          <a:bodyPr/>
          <a:lstStyle/>
          <a:p>
            <a:r>
              <a:rPr lang="en-US" altLang="ja-JP" dirty="0"/>
              <a:t>Pitfalls of Open-Source Chip Design Verification</a:t>
            </a:r>
            <a:endParaRPr kumimoji="1" lang="ja-JP" altLang="en-US"/>
          </a:p>
        </p:txBody>
      </p:sp>
      <p:sp>
        <p:nvSpPr>
          <p:cNvPr id="3" name="字幕 2">
            <a:extLst>
              <a:ext uri="{FF2B5EF4-FFF2-40B4-BE49-F238E27FC236}">
                <a16:creationId xmlns:a16="http://schemas.microsoft.com/office/drawing/2014/main" id="{7A3DA913-D990-3843-B4F1-6B1BDE012AB8}"/>
              </a:ext>
            </a:extLst>
          </p:cNvPr>
          <p:cNvSpPr>
            <a:spLocks noGrp="1"/>
          </p:cNvSpPr>
          <p:nvPr>
            <p:ph type="subTitle" idx="1"/>
          </p:nvPr>
        </p:nvSpPr>
        <p:spPr/>
        <p:txBody>
          <a:bodyPr/>
          <a:lstStyle/>
          <a:p>
            <a:r>
              <a:rPr kumimoji="1" lang="en-US" altLang="ja-JP" dirty="0" err="1"/>
              <a:t>ShuhariSystem</a:t>
            </a:r>
            <a:br>
              <a:rPr kumimoji="1" lang="en-US" altLang="ja-JP" dirty="0"/>
            </a:br>
            <a:r>
              <a:rPr kumimoji="1" lang="en-US" altLang="ja-JP" dirty="0"/>
              <a:t>D. Mitch Bailey</a:t>
            </a:r>
            <a:endParaRPr kumimoji="1" lang="ja-JP" altLang="en-US"/>
          </a:p>
        </p:txBody>
      </p:sp>
    </p:spTree>
    <p:extLst>
      <p:ext uri="{BB962C8B-B14F-4D97-AF65-F5344CB8AC3E}">
        <p14:creationId xmlns:p14="http://schemas.microsoft.com/office/powerpoint/2010/main" val="221099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ADCEB-D799-DE41-8788-DFFD6C3A1C1D}"/>
              </a:ext>
            </a:extLst>
          </p:cNvPr>
          <p:cNvSpPr>
            <a:spLocks noGrp="1"/>
          </p:cNvSpPr>
          <p:nvPr>
            <p:ph type="title"/>
          </p:nvPr>
        </p:nvSpPr>
        <p:spPr/>
        <p:txBody>
          <a:bodyPr/>
          <a:lstStyle/>
          <a:p>
            <a:r>
              <a:rPr kumimoji="1" lang="en-US" altLang="ja-JP" dirty="0"/>
              <a:t>Back-end Verification</a:t>
            </a:r>
            <a:endParaRPr kumimoji="1" lang="ja-JP" altLang="en-US"/>
          </a:p>
        </p:txBody>
      </p:sp>
      <p:sp>
        <p:nvSpPr>
          <p:cNvPr id="3" name="コンテンツ プレースホルダー 2">
            <a:extLst>
              <a:ext uri="{FF2B5EF4-FFF2-40B4-BE49-F238E27FC236}">
                <a16:creationId xmlns:a16="http://schemas.microsoft.com/office/drawing/2014/main" id="{B167EA63-096C-0542-AD22-B5D00B46D60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2403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8CA9F7-11B2-E54F-8499-6637D02DAE26}"/>
              </a:ext>
            </a:extLst>
          </p:cNvPr>
          <p:cNvSpPr>
            <a:spLocks noGrp="1"/>
          </p:cNvSpPr>
          <p:nvPr>
            <p:ph type="title"/>
          </p:nvPr>
        </p:nvSpPr>
        <p:spPr/>
        <p:txBody>
          <a:bodyPr/>
          <a:lstStyle/>
          <a:p>
            <a:r>
              <a:rPr kumimoji="1" lang="en-US" altLang="ja-JP" dirty="0"/>
              <a:t>Layout Extraction</a:t>
            </a:r>
            <a:endParaRPr kumimoji="1" lang="ja-JP" altLang="en-US"/>
          </a:p>
        </p:txBody>
      </p:sp>
      <p:sp>
        <p:nvSpPr>
          <p:cNvPr id="3" name="コンテンツ プレースホルダー 2">
            <a:extLst>
              <a:ext uri="{FF2B5EF4-FFF2-40B4-BE49-F238E27FC236}">
                <a16:creationId xmlns:a16="http://schemas.microsoft.com/office/drawing/2014/main" id="{79D8E99A-F9DA-E84A-B0A3-33DB4C6E3E16}"/>
              </a:ext>
            </a:extLst>
          </p:cNvPr>
          <p:cNvSpPr>
            <a:spLocks noGrp="1"/>
          </p:cNvSpPr>
          <p:nvPr>
            <p:ph idx="1"/>
          </p:nvPr>
        </p:nvSpPr>
        <p:spPr/>
        <p:txBody>
          <a:bodyPr/>
          <a:lstStyle/>
          <a:p>
            <a:pPr marL="0" indent="0">
              <a:buNone/>
            </a:pPr>
            <a:endParaRPr kumimoji="1" lang="ja-JP" altLang="en-US"/>
          </a:p>
        </p:txBody>
      </p:sp>
    </p:spTree>
    <p:extLst>
      <p:ext uri="{BB962C8B-B14F-4D97-AF65-F5344CB8AC3E}">
        <p14:creationId xmlns:p14="http://schemas.microsoft.com/office/powerpoint/2010/main" val="10173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47629-91BF-7844-9221-685C3AF33073}"/>
              </a:ext>
            </a:extLst>
          </p:cNvPr>
          <p:cNvSpPr>
            <a:spLocks noGrp="1"/>
          </p:cNvSpPr>
          <p:nvPr>
            <p:ph type="title"/>
          </p:nvPr>
        </p:nvSpPr>
        <p:spPr/>
        <p:txBody>
          <a:bodyPr/>
          <a:lstStyle/>
          <a:p>
            <a:r>
              <a:rPr kumimoji="1" lang="en-US" altLang="ja-JP" dirty="0"/>
              <a:t>Mixed Signal Verification</a:t>
            </a:r>
            <a:endParaRPr kumimoji="1" lang="ja-JP" altLang="en-US"/>
          </a:p>
        </p:txBody>
      </p:sp>
      <p:sp>
        <p:nvSpPr>
          <p:cNvPr id="3" name="コンテンツ プレースホルダー 2">
            <a:extLst>
              <a:ext uri="{FF2B5EF4-FFF2-40B4-BE49-F238E27FC236}">
                <a16:creationId xmlns:a16="http://schemas.microsoft.com/office/drawing/2014/main" id="{B611267D-8984-5246-B07D-E8576099008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7753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7C63B-BD97-0345-8874-BEF780CCAE37}"/>
              </a:ext>
            </a:extLst>
          </p:cNvPr>
          <p:cNvSpPr>
            <a:spLocks noGrp="1"/>
          </p:cNvSpPr>
          <p:nvPr>
            <p:ph type="title"/>
          </p:nvPr>
        </p:nvSpPr>
        <p:spPr/>
        <p:txBody>
          <a:bodyPr/>
          <a:lstStyle/>
          <a:p>
            <a:r>
              <a:rPr kumimoji="1" lang="en-US" altLang="ja-JP" dirty="0"/>
              <a:t>Multi-port Layout</a:t>
            </a:r>
            <a:endParaRPr kumimoji="1" lang="ja-JP" altLang="en-US"/>
          </a:p>
        </p:txBody>
      </p:sp>
      <p:sp>
        <p:nvSpPr>
          <p:cNvPr id="3" name="コンテンツ プレースホルダー 2">
            <a:extLst>
              <a:ext uri="{FF2B5EF4-FFF2-40B4-BE49-F238E27FC236}">
                <a16:creationId xmlns:a16="http://schemas.microsoft.com/office/drawing/2014/main" id="{61C19220-74C8-624E-AC56-870FC3D707C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9677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0B93D-277A-9C48-93B7-9B01BE5886B7}"/>
              </a:ext>
            </a:extLst>
          </p:cNvPr>
          <p:cNvSpPr>
            <a:spLocks noGrp="1"/>
          </p:cNvSpPr>
          <p:nvPr>
            <p:ph type="title"/>
          </p:nvPr>
        </p:nvSpPr>
        <p:spPr/>
        <p:txBody>
          <a:bodyPr/>
          <a:lstStyle/>
          <a:p>
            <a:r>
              <a:rPr lang="en-US" altLang="ja-JP" dirty="0"/>
              <a:t>LVS System Introduction</a:t>
            </a:r>
            <a:endParaRPr kumimoji="1" lang="ja-JP" altLang="en-US"/>
          </a:p>
        </p:txBody>
      </p:sp>
      <p:sp>
        <p:nvSpPr>
          <p:cNvPr id="3" name="コンテンツ プレースホルダー 2">
            <a:extLst>
              <a:ext uri="{FF2B5EF4-FFF2-40B4-BE49-F238E27FC236}">
                <a16:creationId xmlns:a16="http://schemas.microsoft.com/office/drawing/2014/main" id="{D09F1102-1789-FF49-A7CD-FDC70D0F9A1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6743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06AD7-194C-854D-9367-3ED016FA06B9}"/>
              </a:ext>
            </a:extLst>
          </p:cNvPr>
          <p:cNvSpPr>
            <a:spLocks noGrp="1"/>
          </p:cNvSpPr>
          <p:nvPr>
            <p:ph type="title"/>
          </p:nvPr>
        </p:nvSpPr>
        <p:spPr/>
        <p:txBody>
          <a:bodyPr/>
          <a:lstStyle/>
          <a:p>
            <a:r>
              <a:rPr kumimoji="1" lang="en-US" altLang="ja-JP" dirty="0"/>
              <a:t>Soft Connection Verification</a:t>
            </a:r>
            <a:endParaRPr kumimoji="1" lang="ja-JP" altLang="en-US"/>
          </a:p>
        </p:txBody>
      </p:sp>
      <p:sp>
        <p:nvSpPr>
          <p:cNvPr id="3" name="コンテンツ プレースホルダー 2">
            <a:extLst>
              <a:ext uri="{FF2B5EF4-FFF2-40B4-BE49-F238E27FC236}">
                <a16:creationId xmlns:a16="http://schemas.microsoft.com/office/drawing/2014/main" id="{AE4A87B2-3276-8346-9A8B-57C776ECFBC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0377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B02ED-BF7C-1847-8C9A-295F14512153}"/>
              </a:ext>
            </a:extLst>
          </p:cNvPr>
          <p:cNvSpPr>
            <a:spLocks noGrp="1"/>
          </p:cNvSpPr>
          <p:nvPr>
            <p:ph type="title"/>
          </p:nvPr>
        </p:nvSpPr>
        <p:spPr/>
        <p:txBody>
          <a:bodyPr/>
          <a:lstStyle/>
          <a:p>
            <a:r>
              <a:rPr kumimoji="1" lang="en-US" altLang="ja-JP" dirty="0"/>
              <a:t>CVC-RV: Reliability Verification</a:t>
            </a:r>
            <a:endParaRPr kumimoji="1" lang="ja-JP" altLang="en-US"/>
          </a:p>
        </p:txBody>
      </p:sp>
      <p:sp>
        <p:nvSpPr>
          <p:cNvPr id="3" name="コンテンツ プレースホルダー 2">
            <a:extLst>
              <a:ext uri="{FF2B5EF4-FFF2-40B4-BE49-F238E27FC236}">
                <a16:creationId xmlns:a16="http://schemas.microsoft.com/office/drawing/2014/main" id="{9EC11067-3CF1-5745-9DB8-B63152E7077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0831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86B6E-5AFF-CE45-B99B-52101C51DB85}"/>
              </a:ext>
            </a:extLst>
          </p:cNvPr>
          <p:cNvSpPr>
            <a:spLocks noGrp="1"/>
          </p:cNvSpPr>
          <p:nvPr>
            <p:ph type="title"/>
          </p:nvPr>
        </p:nvSpPr>
        <p:spPr/>
        <p:txBody>
          <a:bodyPr/>
          <a:lstStyle/>
          <a:p>
            <a:r>
              <a:rPr kumimoji="1" lang="en-US" altLang="ja-JP" dirty="0"/>
              <a:t>Backend Verification </a:t>
            </a:r>
            <a:r>
              <a:rPr kumimoji="1" lang="en-US" altLang="ja-JP" dirty="0" err="1"/>
              <a:t>Colab</a:t>
            </a:r>
            <a:r>
              <a:rPr kumimoji="1" lang="en-US" altLang="ja-JP" dirty="0"/>
              <a:t> Workshop</a:t>
            </a:r>
            <a:endParaRPr kumimoji="1" lang="ja-JP" altLang="en-US"/>
          </a:p>
        </p:txBody>
      </p:sp>
      <p:sp>
        <p:nvSpPr>
          <p:cNvPr id="3" name="コンテンツ プレースホルダー 2">
            <a:extLst>
              <a:ext uri="{FF2B5EF4-FFF2-40B4-BE49-F238E27FC236}">
                <a16:creationId xmlns:a16="http://schemas.microsoft.com/office/drawing/2014/main" id="{BEEFBA09-C1CA-F44C-9ADE-CE63C0C9676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7318914"/>
      </p:ext>
    </p:extLst>
  </p:cSld>
  <p:clrMapOvr>
    <a:masterClrMapping/>
  </p:clrMapOvr>
</p:sld>
</file>

<file path=ppt/theme/theme1.xml><?xml version="1.0" encoding="utf-8"?>
<a:theme xmlns:a="http://schemas.openxmlformats.org/drawingml/2006/main" name="Office テーマ">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66</TotalTime>
  <Words>250</Words>
  <Application>Microsoft Macintosh PowerPoint</Application>
  <PresentationFormat>ワイド画面</PresentationFormat>
  <Paragraphs>27</Paragraphs>
  <Slides>9</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system-ui</vt:lpstr>
      <vt:lpstr>游ゴシック</vt:lpstr>
      <vt:lpstr>Arial</vt:lpstr>
      <vt:lpstr>Calibri</vt:lpstr>
      <vt:lpstr>Calibri Light</vt:lpstr>
      <vt:lpstr>Office テーマ</vt:lpstr>
      <vt:lpstr>Pitfalls of Open-Source Chip Design Verification</vt:lpstr>
      <vt:lpstr>Back-end Verification</vt:lpstr>
      <vt:lpstr>Layout Extraction</vt:lpstr>
      <vt:lpstr>Mixed Signal Verification</vt:lpstr>
      <vt:lpstr>Multi-port Layout</vt:lpstr>
      <vt:lpstr>LVS System Introduction</vt:lpstr>
      <vt:lpstr>Soft Connection Verification</vt:lpstr>
      <vt:lpstr>CVC-RV: Reliability Verification</vt:lpstr>
      <vt:lpstr>Backend Verification Colab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Pitfalls of Open-Source Chip Design Verification</dc:title>
  <dc:creator>Bailey David</dc:creator>
  <cp:lastModifiedBy>Bailey David</cp:lastModifiedBy>
  <cp:revision>1</cp:revision>
  <dcterms:created xsi:type="dcterms:W3CDTF">2024-05-13T00:09:19Z</dcterms:created>
  <dcterms:modified xsi:type="dcterms:W3CDTF">2024-05-13T01:15:51Z</dcterms:modified>
</cp:coreProperties>
</file>