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48555-D648-4412-9FE8-0D84714B1E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BAC8-AFA7-4FD1-A10C-76BBA9A68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gc8ac707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3" name="Google Shape;3663;gc8ac707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gc8ac707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gc8ac707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3" name="Google Shape;3663;gc8ac7077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gc8ac7077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02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9C9-3D12-42C7-8C7B-569B348D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A286-37FE-43D0-A2E4-C852C5A8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CECA-C8FC-49D1-8440-6EE006D2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6711-DF19-4822-A006-DFB1C6DC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3D6E-D533-47B3-B150-81F49423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22B4-FD99-4BB2-A76E-11C8043C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813F-52EF-4BB8-9787-E6D54768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7416-B912-41D6-BD2D-E10920B6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02DD-E2F5-40C1-88F7-7AECAB6F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ACFF-5627-4105-B8E6-DBF7014B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85518-A665-42BA-A780-A4C2517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BE33-2F05-4ED2-AA48-EE40A5DE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7399-3FA8-478E-9FE7-B401928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879-8688-45BE-A069-67FA43A9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94BD-BFC3-437B-987C-F414FA90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67A7-343B-4620-96A9-9C1A4D2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AB1-5C68-49EC-9278-3E7AAA5F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299A-3A4E-49C9-A07F-9971AD0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6031-2FD1-4E94-9441-638A31D8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6FB0-2BEA-4941-A663-4F29A138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68-F017-4454-83B1-AAFED447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D5D6-33DA-4441-A36F-736EBA9C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1349-9AD6-4E01-ADF7-D2FC9741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3479-FC3A-413D-86AC-241DFD18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DA34-8565-48E7-895D-59079F9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7-CA97-432F-981B-F4D8E3B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2BD2-D090-4E40-B911-0B26C0B5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78413-F2FC-4F60-A06E-100516CF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FC5D-ECDF-4BDF-90E5-A71B9BFA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3D1B7-46B5-4E11-9837-F27ACBF6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ED3E-B024-4E9C-9D40-9358F63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07A-BA95-46F8-8993-8B200471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8420-1711-47EF-866C-30C2A1EF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D95B-ABF0-4E8C-BDFB-FE331B27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4E06C-9926-4939-8984-C614BAC9C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2F0E-B369-4621-BF6A-2298918DD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6355-DC53-4554-A223-7733FBC2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36D2E-04AA-4A2F-8EA9-BF1DEAE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5764F-229B-4B9E-8600-718519D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6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A69-BBE9-4FFC-AD77-7B957D30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92E22-6F9E-416D-835B-E58E81FB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FA0D0-84D1-4C25-9EB4-E9AD3754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F381-538C-41C4-AF17-D58B3747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CEC9-8490-45C9-8366-FA979FF0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A545C-8B41-4BDD-A1AD-56EB8824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C846-B584-4EE6-9D96-9473517D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7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9138-EFD1-4C8E-8D85-60C53C21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3C31-CD2B-48D3-A543-23FF0C1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7962-2F54-47AF-B6BD-635C293D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27055-181B-4CAC-B7B2-99EC01FC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CD1A-77B9-401E-9B4F-7793D87E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F19F-E88A-47AA-8E79-9A890687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53C-01AC-4672-92F9-FFFCE97A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4E0B6-1D05-4B8D-A0CA-E8599797C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C33C-53E4-4181-ABDC-18D6407E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172F-C5D3-4DB7-88E0-7D0F5B00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F15C-3AB6-4570-8CA0-B066D78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438D4-4894-426E-BF88-74386E1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C77-AE07-4958-A884-2CDB1BF0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D3D0-2444-4914-A72A-C506733E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4749-A373-4963-8D1D-6E674407F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040A-FC34-4065-B734-A220B9CFD6B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8473-DE02-47A8-A341-B5B764F75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4700-A2C7-436C-9CE9-A1A6A3AD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C983-DE61-48B7-B550-A4C8C1D66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139"/>
          <p:cNvSpPr/>
          <p:nvPr/>
        </p:nvSpPr>
        <p:spPr>
          <a:xfrm>
            <a:off x="8414400" y="1535300"/>
            <a:ext cx="25158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Antifragile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7" name="Google Shape;3667;p139"/>
          <p:cNvSpPr/>
          <p:nvPr/>
        </p:nvSpPr>
        <p:spPr>
          <a:xfrm>
            <a:off x="5936875" y="1535296"/>
            <a:ext cx="23505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Complex Adaptive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 Resilience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8" name="Google Shape;3668;p139"/>
          <p:cNvSpPr/>
          <p:nvPr/>
        </p:nvSpPr>
        <p:spPr>
          <a:xfrm>
            <a:off x="3238086" y="1524165"/>
            <a:ext cx="2258700" cy="40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Systems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9" name="Google Shape;3669;p139"/>
          <p:cNvSpPr/>
          <p:nvPr/>
        </p:nvSpPr>
        <p:spPr>
          <a:xfrm>
            <a:off x="890300" y="1517575"/>
            <a:ext cx="2258700" cy="408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Engineering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pic>
        <p:nvPicPr>
          <p:cNvPr id="3670" name="Google Shape;3670;p139"/>
          <p:cNvPicPr preferRelativeResize="0"/>
          <p:nvPr/>
        </p:nvPicPr>
        <p:blipFill rotWithShape="1">
          <a:blip r:embed="rId3">
            <a:alphaModFix/>
          </a:blip>
          <a:srcRect l="10965" t="25308" r="66210" b="58100"/>
          <a:stretch/>
        </p:blipFill>
        <p:spPr>
          <a:xfrm>
            <a:off x="2471488" y="649492"/>
            <a:ext cx="1348123" cy="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139"/>
          <p:cNvPicPr preferRelativeResize="0"/>
          <p:nvPr/>
        </p:nvPicPr>
        <p:blipFill rotWithShape="1">
          <a:blip r:embed="rId4">
            <a:alphaModFix/>
          </a:blip>
          <a:srcRect l="4201" t="5055" r="1378" b="5315"/>
          <a:stretch/>
        </p:blipFill>
        <p:spPr>
          <a:xfrm>
            <a:off x="8020450" y="578242"/>
            <a:ext cx="721651" cy="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Google Shape;3672;p139"/>
          <p:cNvSpPr txBox="1"/>
          <p:nvPr/>
        </p:nvSpPr>
        <p:spPr>
          <a:xfrm>
            <a:off x="890300" y="987175"/>
            <a:ext cx="4606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Attenuate Variety</a:t>
            </a:r>
            <a:endParaRPr sz="2700" b="1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3" name="Google Shape;3673;p139"/>
          <p:cNvSpPr txBox="1"/>
          <p:nvPr/>
        </p:nvSpPr>
        <p:spPr>
          <a:xfrm>
            <a:off x="5936875" y="987168"/>
            <a:ext cx="4736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Amplify Variety</a:t>
            </a:r>
            <a:endParaRPr sz="2700" b="1" i="0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4" name="Google Shape;3674;p139"/>
          <p:cNvSpPr/>
          <p:nvPr/>
        </p:nvSpPr>
        <p:spPr>
          <a:xfrm>
            <a:off x="890300" y="4685650"/>
            <a:ext cx="10039800" cy="78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Learning Organization</a:t>
            </a:r>
            <a:b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Personal mastery, Shared mental models, Building shared vision, </a:t>
            </a:r>
            <a:endParaRPr sz="1600" i="0" u="none" strike="noStrike" cap="non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Team learning, Systems thinking</a:t>
            </a: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.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5" name="Google Shape;3675;p139"/>
          <p:cNvSpPr/>
          <p:nvPr/>
        </p:nvSpPr>
        <p:spPr>
          <a:xfrm>
            <a:off x="890300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Top-down C&amp;C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Micro-management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6" name="Google Shape;3676;p139"/>
          <p:cNvSpPr/>
          <p:nvPr/>
        </p:nvSpPr>
        <p:spPr>
          <a:xfrm>
            <a:off x="3238075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Redundancy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Modularity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Loosely coupled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7" name="Google Shape;3677;p139"/>
          <p:cNvSpPr/>
          <p:nvPr/>
        </p:nvSpPr>
        <p:spPr>
          <a:xfrm>
            <a:off x="5936875" y="2624186"/>
            <a:ext cx="23505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Diversity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Non-monotonicity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Emergence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Self-organization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low-level stress 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Network-connections 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Fail Fast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8" name="Google Shape;3678;p139"/>
          <p:cNvSpPr/>
          <p:nvPr/>
        </p:nvSpPr>
        <p:spPr>
          <a:xfrm>
            <a:off x="8287848" y="2624175"/>
            <a:ext cx="2777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Resources to invest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Seneca’s barbell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randomness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Reduce naive intervention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Skin in the game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181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139"/>
          <p:cNvSpPr/>
          <p:nvPr/>
        </p:nvSpPr>
        <p:spPr>
          <a:xfrm>
            <a:off x="8414400" y="1535300"/>
            <a:ext cx="25158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Antifragile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7" name="Google Shape;3667;p139"/>
          <p:cNvSpPr/>
          <p:nvPr/>
        </p:nvSpPr>
        <p:spPr>
          <a:xfrm>
            <a:off x="5936875" y="1535296"/>
            <a:ext cx="2350500" cy="407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Complex Adaptive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 Resilience</a:t>
            </a:r>
            <a:endParaRPr sz="19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8" name="Google Shape;3668;p139"/>
          <p:cNvSpPr/>
          <p:nvPr/>
        </p:nvSpPr>
        <p:spPr>
          <a:xfrm>
            <a:off x="3238086" y="1524165"/>
            <a:ext cx="2258700" cy="40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Systems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69" name="Google Shape;3669;p139"/>
          <p:cNvSpPr/>
          <p:nvPr/>
        </p:nvSpPr>
        <p:spPr>
          <a:xfrm>
            <a:off x="890300" y="1517575"/>
            <a:ext cx="2258700" cy="408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675" tIns="65825" rIns="131675" bIns="65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Engineering</a:t>
            </a:r>
            <a:b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900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Resilience</a:t>
            </a:r>
            <a:endParaRPr sz="1900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pic>
        <p:nvPicPr>
          <p:cNvPr id="3670" name="Google Shape;3670;p139"/>
          <p:cNvPicPr preferRelativeResize="0"/>
          <p:nvPr/>
        </p:nvPicPr>
        <p:blipFill rotWithShape="1">
          <a:blip r:embed="rId3">
            <a:alphaModFix/>
          </a:blip>
          <a:srcRect l="10965" t="25308" r="66210" b="58100"/>
          <a:stretch/>
        </p:blipFill>
        <p:spPr>
          <a:xfrm>
            <a:off x="2471488" y="649492"/>
            <a:ext cx="1348123" cy="2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139"/>
          <p:cNvPicPr preferRelativeResize="0"/>
          <p:nvPr/>
        </p:nvPicPr>
        <p:blipFill rotWithShape="1">
          <a:blip r:embed="rId4">
            <a:alphaModFix/>
          </a:blip>
          <a:srcRect l="4201" t="5055" r="1378" b="5315"/>
          <a:stretch/>
        </p:blipFill>
        <p:spPr>
          <a:xfrm>
            <a:off x="8020450" y="578242"/>
            <a:ext cx="721651" cy="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2" name="Google Shape;3672;p139"/>
          <p:cNvSpPr txBox="1"/>
          <p:nvPr/>
        </p:nvSpPr>
        <p:spPr>
          <a:xfrm>
            <a:off x="890300" y="987175"/>
            <a:ext cx="4606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u="none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Attenuate Variety</a:t>
            </a:r>
            <a:endParaRPr sz="2700" b="1" i="0" u="none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3" name="Google Shape;3673;p139"/>
          <p:cNvSpPr txBox="1"/>
          <p:nvPr/>
        </p:nvSpPr>
        <p:spPr>
          <a:xfrm>
            <a:off x="5936875" y="987168"/>
            <a:ext cx="4736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700" b="1" i="0" strike="noStrike" cap="none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Amplify Variety</a:t>
            </a:r>
            <a:endParaRPr sz="2700" b="1" i="0" strike="noStrike" cap="non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4" name="Google Shape;3674;p139"/>
          <p:cNvSpPr/>
          <p:nvPr/>
        </p:nvSpPr>
        <p:spPr>
          <a:xfrm>
            <a:off x="890300" y="4685650"/>
            <a:ext cx="10039800" cy="78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Learning Organization</a:t>
            </a:r>
            <a:b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</a:b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Personal mastery, Shared mental models, Building shared vision, </a:t>
            </a:r>
            <a:endParaRPr sz="1600" i="0" u="none" strike="noStrike" cap="non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i="0" u="none" strike="noStrike" cap="non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Team learning, Systems thinking</a:t>
            </a: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.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5" name="Google Shape;3675;p139"/>
          <p:cNvSpPr/>
          <p:nvPr/>
        </p:nvSpPr>
        <p:spPr>
          <a:xfrm>
            <a:off x="890300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Top-down C&amp;C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Micro-management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6" name="Google Shape;3676;p139"/>
          <p:cNvSpPr/>
          <p:nvPr/>
        </p:nvSpPr>
        <p:spPr>
          <a:xfrm>
            <a:off x="3238075" y="2624186"/>
            <a:ext cx="2258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Redundancy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Modularity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Loosely coupled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7" name="Google Shape;3677;p139"/>
          <p:cNvSpPr/>
          <p:nvPr/>
        </p:nvSpPr>
        <p:spPr>
          <a:xfrm>
            <a:off x="5936875" y="2624186"/>
            <a:ext cx="23505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Diversity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Optionality*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Non-monotonicity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Emergence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Self-organization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low-level stress 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Network-connections 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Fail Fast</a:t>
            </a:r>
            <a:endParaRPr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3678" name="Google Shape;3678;p139"/>
          <p:cNvSpPr/>
          <p:nvPr/>
        </p:nvSpPr>
        <p:spPr>
          <a:xfrm>
            <a:off x="8287848" y="2624175"/>
            <a:ext cx="27777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675" tIns="65825" rIns="131675" bIns="65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Resources to invest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Seneca’s barbell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Insert randomness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Reduce naive intervention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Ubuntu"/>
              </a:rPr>
              <a:t>Skin in the game</a:t>
            </a:r>
            <a:endParaRPr sz="16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  <a:sym typeface="Ubuntu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0E307-F44D-4D67-B7C1-806EC4477982}"/>
              </a:ext>
            </a:extLst>
          </p:cNvPr>
          <p:cNvSpPr txBox="1"/>
          <p:nvPr/>
        </p:nvSpPr>
        <p:spPr>
          <a:xfrm>
            <a:off x="5936875" y="5732332"/>
            <a:ext cx="2983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* Reinstated for research of success factors</a:t>
            </a:r>
          </a:p>
        </p:txBody>
      </p:sp>
    </p:spTree>
    <p:extLst>
      <p:ext uri="{BB962C8B-B14F-4D97-AF65-F5344CB8AC3E}">
        <p14:creationId xmlns:p14="http://schemas.microsoft.com/office/powerpoint/2010/main" val="41838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Bliekendaal, Rene</dc:creator>
  <cp:lastModifiedBy>Bliekendaal, Rene</cp:lastModifiedBy>
  <cp:revision>3</cp:revision>
  <dcterms:created xsi:type="dcterms:W3CDTF">2022-04-14T14:11:29Z</dcterms:created>
  <dcterms:modified xsi:type="dcterms:W3CDTF">2022-04-14T15:32:30Z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2022-04-14T14:14:22Z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e97fe339-f13b-45c8-badf-3f1a4bd807a4</vt:lpwstr>
  </property>
  <property fmtid="{D5CDD505-2E9C-101B-9397-08002B2CF9AE}" pid="8" name="MSIP_Label_ce5dff0f-8f2b-4675-8791-acbc2e5505d9_ContentBits">
    <vt:lpwstr>0</vt:lpwstr>
  </property>
</Properties>
</file>