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8A58B5-1732-419C-BDED-5FACD59C36A0}">
  <a:tblStyle styleId="{408A58B5-1732-419C-BDED-5FACD59C36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solidFill>
          <a:srgbClr val="2A4F7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4200" y="1702800"/>
            <a:ext cx="0" cy="291274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D9F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D9F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A4F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246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246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00" y="6322933"/>
            <a:ext cx="1471424" cy="34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90417"/>
          <a:stretch/>
        </p:blipFill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concepts</a:t>
            </a:r>
            <a:endParaRPr/>
          </a:p>
          <a:p>
            <a:pPr marL="0" marR="0" lvl="0" indent="0" algn="l" rtl="0">
              <a:spcBef>
                <a:spcPts val="288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4 Exchanging data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90417"/>
          <a:stretch/>
        </p:blipFill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6500" y="901700"/>
            <a:ext cx="2979807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A4F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246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246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concepts</a:t>
            </a:r>
            <a:endParaRPr/>
          </a:p>
          <a:p>
            <a:pPr marL="0" marR="0" lvl="0" indent="0" algn="l" rtl="0">
              <a:spcBef>
                <a:spcPts val="288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4 Exchanging data</a:t>
            </a:r>
            <a:endParaRPr sz="12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3600" y="6322933"/>
            <a:ext cx="1471424" cy="34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solidFill>
          <a:srgbClr val="D2462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584200" y="1702800"/>
            <a:ext cx="0" cy="1714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D9F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D9F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Untitled-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6500" y="901700"/>
            <a:ext cx="2979807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A4F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246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246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90417"/>
          <a:stretch/>
        </p:blipFill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concepts</a:t>
            </a:r>
            <a:endParaRPr/>
          </a:p>
          <a:p>
            <a:pPr marL="0" marR="0" lvl="0" indent="0" algn="l" rtl="0">
              <a:spcBef>
                <a:spcPts val="288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4 Exchanging data</a:t>
            </a:r>
            <a:endParaRPr sz="12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A4F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246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246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90417"/>
          <a:stretch/>
        </p:blipFill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concepts</a:t>
            </a:r>
            <a:endParaRPr/>
          </a:p>
          <a:p>
            <a:pPr marL="0" marR="0" lvl="0" indent="0" algn="l" rtl="0">
              <a:spcBef>
                <a:spcPts val="288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4 Exchanging data</a:t>
            </a:r>
            <a:endParaRPr sz="12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Explain the concept of a relational database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Define the terms  flat file, entity, attribute, primary key, foreign key, secondary key, entity relationship modelling, referential integrity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GB"/>
              <a:t>Produce an entity relationship model for a simple scenario involving multiple entities </a:t>
            </a: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GB"/>
              <a:t>Objectives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Relationships between entities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724280" y="1704180"/>
            <a:ext cx="7797230" cy="470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 three entities are linked, or related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There are three possible ways in which two entities may be related: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One-to-one		e.g. Husband and Wife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One-to-many 		e.g. Mother and Child, School and Pupil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Many-to-many	e.g. Actor and Film, Recipe and Ingredient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What is the relationship between </a:t>
            </a:r>
            <a:r>
              <a:rPr lang="en-GB">
                <a:solidFill>
                  <a:srgbClr val="D24620"/>
                </a:solidFill>
              </a:rPr>
              <a:t>Customer</a:t>
            </a:r>
            <a:r>
              <a:rPr lang="en-GB"/>
              <a:t> and </a:t>
            </a:r>
            <a:r>
              <a:rPr lang="en-GB">
                <a:solidFill>
                  <a:srgbClr val="D24620"/>
                </a:solidFill>
              </a:rPr>
              <a:t>Subscription</a:t>
            </a:r>
            <a:r>
              <a:rPr lang="en-GB"/>
              <a:t>?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What is the relationship between </a:t>
            </a:r>
            <a:r>
              <a:rPr lang="en-GB">
                <a:solidFill>
                  <a:srgbClr val="D24620"/>
                </a:solidFill>
              </a:rPr>
              <a:t>Product</a:t>
            </a:r>
            <a:r>
              <a:rPr lang="en-GB">
                <a:solidFill>
                  <a:srgbClr val="D7A764"/>
                </a:solidFill>
              </a:rPr>
              <a:t> </a:t>
            </a:r>
            <a:r>
              <a:rPr lang="en-GB"/>
              <a:t>and </a:t>
            </a:r>
            <a:r>
              <a:rPr lang="en-GB">
                <a:solidFill>
                  <a:srgbClr val="D24620"/>
                </a:solidFill>
              </a:rPr>
              <a:t>Subscription</a:t>
            </a:r>
            <a:r>
              <a:rPr lang="en-GB"/>
              <a:t>?	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Entity relationship diagrams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dirty="0"/>
              <a:t>An entity relationship (E-R) diagram is a graphical way of representing the relationships between entities</a:t>
            </a:r>
            <a:endParaRPr dirty="0"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dirty="0"/>
              <a:t>We can say, for example, that one school has many pupils, or many pupils attend one school</a:t>
            </a:r>
            <a:endParaRPr dirty="0"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/>
          </a:p>
        </p:txBody>
      </p:sp>
      <p:sp>
        <p:nvSpPr>
          <p:cNvPr id="128" name="Google Shape;128;p21"/>
          <p:cNvSpPr txBox="1"/>
          <p:nvPr/>
        </p:nvSpPr>
        <p:spPr>
          <a:xfrm>
            <a:off x="6875706" y="3206087"/>
            <a:ext cx="1645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 dirty="0"/>
          </a:p>
        </p:txBody>
      </p:sp>
      <p:sp>
        <p:nvSpPr>
          <p:cNvPr id="129" name="Google Shape;129;p21"/>
          <p:cNvSpPr txBox="1"/>
          <p:nvPr/>
        </p:nvSpPr>
        <p:spPr>
          <a:xfrm>
            <a:off x="6767561" y="3914145"/>
            <a:ext cx="1645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 dirty="0"/>
          </a:p>
        </p:txBody>
      </p:sp>
      <p:sp>
        <p:nvSpPr>
          <p:cNvPr id="130" name="Google Shape;130;p21"/>
          <p:cNvSpPr txBox="1"/>
          <p:nvPr/>
        </p:nvSpPr>
        <p:spPr>
          <a:xfrm>
            <a:off x="6767561" y="4622203"/>
            <a:ext cx="1645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 dirty="0"/>
          </a:p>
        </p:txBody>
      </p:sp>
      <p:pic>
        <p:nvPicPr>
          <p:cNvPr id="131" name="Google Shape;131;p21" descr="C:\Users\Rob\AppData\Roaming\PixelMetrics\CaptureWiz\Temp\14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8815" y="3016291"/>
            <a:ext cx="4570601" cy="212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E-R diagram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There is a one-to many relationship between Customer and Subscription 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One customer may have several subscriptions, but a particular subscription belongs to only one customer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There is a one-to-many relationship between Product and Subscription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One product may appear on several subscriptions, but a subscription is for only one product</a:t>
            </a: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</p:txBody>
      </p:sp>
      <p:pic>
        <p:nvPicPr>
          <p:cNvPr id="138" name="Google Shape;138;p22" descr="C:\Users\Rob\AppData\Roaming\PixelMetrics\CaptureWiz\Temp\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882" y="5264207"/>
            <a:ext cx="7278236" cy="7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Database structure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Each entity is represented by a table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Tables in a relational database are commonly referred to as </a:t>
            </a:r>
            <a:r>
              <a:rPr lang="en-GB">
                <a:solidFill>
                  <a:srgbClr val="D24620"/>
                </a:solidFill>
              </a:rPr>
              <a:t>relations</a:t>
            </a:r>
            <a:endParaRPr>
              <a:solidFill>
                <a:srgbClr val="D24620"/>
              </a:solidFill>
            </a:endParaRPr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A database contains one or more relations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A relation has rows, each row containing one record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 columns in the relation each contain one field (i.e. attribute) belonging to the records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Creating a relationship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469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To create a relationship between Customer and Subscription, we need to include custID in the entity description of Subscription 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Subscription (</a:t>
            </a:r>
            <a:r>
              <a:rPr lang="en-GB" u="sng"/>
              <a:t>subID</a:t>
            </a:r>
            <a:r>
              <a:rPr lang="en-GB"/>
              <a:t>, startDate, endDate, custID 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ProductId also needs to be included in the entity description of Subscription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Subscription (</a:t>
            </a:r>
            <a:r>
              <a:rPr lang="en-GB" u="sng"/>
              <a:t>subID</a:t>
            </a:r>
            <a:r>
              <a:rPr lang="en-GB"/>
              <a:t>, startDate, endDate, </a:t>
            </a:r>
            <a:r>
              <a:rPr lang="en-GB" i="1"/>
              <a:t>custID</a:t>
            </a:r>
            <a:r>
              <a:rPr lang="en-GB"/>
              <a:t>, </a:t>
            </a:r>
            <a:r>
              <a:rPr lang="en-GB" i="1"/>
              <a:t>productID</a:t>
            </a:r>
            <a:r>
              <a:rPr lang="en-GB"/>
              <a:t>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custID and productID are </a:t>
            </a:r>
            <a:r>
              <a:rPr lang="en-GB">
                <a:solidFill>
                  <a:srgbClr val="D24620"/>
                </a:solidFill>
              </a:rPr>
              <a:t>foreign keys </a:t>
            </a:r>
            <a:r>
              <a:rPr lang="en-GB"/>
              <a:t>in Subscription, shown in italics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A foreign key always goes on the “many” side of a relationship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Foreign key: definition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A foreign key is an attribute that creates a join between two tables (relations)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It is the primary key in the first relation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Draw an entity relationship diagram to show the relationships between the three entities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4350" y="3282890"/>
            <a:ext cx="6053773" cy="190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Referential integrity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Referential integrity means that no foreign key in one table can reference a non-existent record in a related table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For example, it should not be possible to add a subscription for a customer with custID C100 if there is no record for customer C100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008" y="4334802"/>
            <a:ext cx="6053773" cy="190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The RevisionSubs database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 tables (relations) on the next slide represent the three entities described, each with its own attributes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We will use the convention of giving each table name the prefix </a:t>
            </a:r>
            <a:r>
              <a:rPr lang="en-GB" b="1">
                <a:solidFill>
                  <a:srgbClr val="D24620"/>
                </a:solidFill>
              </a:rPr>
              <a:t>tbl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Each table contains some sample data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RevisionSubs tables</a:t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2444750" y="3315110"/>
          <a:ext cx="6096000" cy="1341160"/>
        </p:xfrm>
        <a:graphic>
          <a:graphicData uri="http://schemas.openxmlformats.org/drawingml/2006/table">
            <a:tbl>
              <a:tblPr firstRow="1" bandRow="1">
                <a:noFill/>
                <a:tableStyleId>{408A58B5-1732-419C-BDED-5FACD59C36A0}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25/02/2016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24/02/2017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S1212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01/02/2016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31/01/2017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S1213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04/02/2016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03/02/2017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7" name="Google Shape;177;p28"/>
          <p:cNvGraphicFramePr/>
          <p:nvPr/>
        </p:nvGraphicFramePr>
        <p:xfrm>
          <a:off x="2444750" y="4840281"/>
          <a:ext cx="6096000" cy="1341160"/>
        </p:xfrm>
        <a:graphic>
          <a:graphicData uri="http://schemas.openxmlformats.org/drawingml/2006/table">
            <a:tbl>
              <a:tblPr firstRow="1" bandRow="1">
                <a:noFill/>
                <a:tableStyleId>{408A58B5-1732-419C-BDED-5FACD59C36A0}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Maths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£12.00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Programming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 Science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£25.00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 Science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£25.00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8" name="Google Shape;178;p28"/>
          <p:cNvGraphicFramePr/>
          <p:nvPr/>
        </p:nvGraphicFramePr>
        <p:xfrm>
          <a:off x="2444750" y="1800096"/>
          <a:ext cx="6096000" cy="1341160"/>
        </p:xfrm>
        <a:graphic>
          <a:graphicData uri="http://schemas.openxmlformats.org/drawingml/2006/table">
            <a:tbl>
              <a:tblPr firstRow="1" bandRow="1">
                <a:noFill/>
                <a:tableStyleId>{408A58B5-1732-419C-BDED-5FACD59C36A0}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Carr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fcarr53@gmail.com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mabel777@bt.com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C364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Jasmine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Kumar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jkumar@icloud.com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79580" y="1800096"/>
            <a:ext cx="16320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tblCustomer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79580" y="3306477"/>
            <a:ext cx="18651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tblSubscription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579581" y="4859041"/>
            <a:ext cx="1794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tblProduct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Worksheet 2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724280" y="1577005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GB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1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worksheet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A simple database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 simplest kind of database is a flat file, consisting of information about a single </a:t>
            </a:r>
            <a:r>
              <a:rPr lang="en-GB">
                <a:solidFill>
                  <a:srgbClr val="D24620"/>
                </a:solidFill>
              </a:rPr>
              <a:t>entity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Definition: An entity is a category of object, person, event or thing of interest about which data needs to be recorded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For example you might hold data about club members or concert venues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Many-to-many relationships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When there is a many-to-many relationship between tables, they cannot be directly linked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For example, you cannot link the entities Customer and Product directly</a:t>
            </a: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Why not?</a:t>
            </a:r>
            <a:endParaRPr/>
          </a:p>
        </p:txBody>
      </p:sp>
      <p:pic>
        <p:nvPicPr>
          <p:cNvPr id="194" name="Google Shape;194;p30" descr="C:\Users\Rob\AppData\Roaming\PixelMetrics\CaptureWiz\Temp\1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131" y="3511835"/>
            <a:ext cx="6123528" cy="88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Many-to-many relationships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2"/>
          </p:nvPr>
        </p:nvSpPr>
        <p:spPr>
          <a:xfrm>
            <a:off x="724279" y="1704179"/>
            <a:ext cx="7920099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would need several fields in tblCustomer to hold the ProductID of each product a customer has subscribed to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But how many fields would you allow?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How would you find all customers who had subscribed to a particular product?</a:t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724279" y="4487226"/>
          <a:ext cx="7812875" cy="1341160"/>
        </p:xfrm>
        <a:graphic>
          <a:graphicData uri="http://schemas.openxmlformats.org/drawingml/2006/table">
            <a:tbl>
              <a:tblPr firstRow="1" bandRow="1">
                <a:noFill/>
                <a:tableStyleId>{408A58B5-1732-419C-BDED-5FACD59C36A0}</a:tableStyleId>
              </a:tblPr>
              <a:tblGrid>
                <a:gridCol w="86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Carr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fcarr53@gmail.com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mabel777@bt.com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C364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Jasmine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Kumar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jkumar@icloud.com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Many-to-many relationships</a:t>
            </a:r>
            <a:endParaRPr/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724279" y="4487226"/>
          <a:ext cx="7812875" cy="1341160"/>
        </p:xfrm>
        <a:graphic>
          <a:graphicData uri="http://schemas.openxmlformats.org/drawingml/2006/table">
            <a:tbl>
              <a:tblPr firstRow="1" bandRow="1">
                <a:noFill/>
                <a:tableStyleId>{408A58B5-1732-419C-BDED-5FACD59C36A0}</a:tableStyleId>
              </a:tblPr>
              <a:tblGrid>
                <a:gridCol w="86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Carr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fcarr53@gmail.com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mabel777@bt.com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C364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Jasmine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Kumar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jkumar@icloud.com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" name="Google Shape;208;p32"/>
          <p:cNvSpPr txBox="1">
            <a:spLocks noGrp="1"/>
          </p:cNvSpPr>
          <p:nvPr>
            <p:ph type="body" idx="2"/>
          </p:nvPr>
        </p:nvSpPr>
        <p:spPr>
          <a:xfrm>
            <a:off x="724279" y="1704179"/>
            <a:ext cx="7920099" cy="45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This configuration does not work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It is impractical to allow several fields ProdID1, ProdID2, etc.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cannot easily extract information from this table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An alternative way of organising the data is required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Linking tables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Suppose you have a table holding details of gym members and the classes they take – yoga, indoor cycling, pilates, interval training, etc.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need a link table “in the middle” just as the entity Subscription was between Customer and Product</a:t>
            </a:r>
            <a:endParaRPr/>
          </a:p>
        </p:txBody>
      </p:sp>
      <p:pic>
        <p:nvPicPr>
          <p:cNvPr id="215" name="Google Shape;215;p33" descr="C:\Users\Rob\AppData\Roaming\PixelMetrics\CaptureWiz\Temp\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386" y="5183361"/>
            <a:ext cx="7400925" cy="8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 descr="C:\Users\Rob\AppData\Roaming\PixelMetrics\CaptureWiz\Temp\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3437" y="3109046"/>
            <a:ext cx="5076825" cy="79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67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Identifying entities and drawing an entity relationship diagram is the first step in designing a database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Many-to-many relationships cannot be represented in database tables; an extra table is required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Note that the “many” side of the two resulting one-to-many relationships is always the link table 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The link table will contain the primary keys of the other tables as foreign keys</a:t>
            </a:r>
            <a:endParaRPr/>
          </a:p>
        </p:txBody>
      </p:sp>
      <p:pic>
        <p:nvPicPr>
          <p:cNvPr id="223" name="Google Shape;223;p34" descr="C:\Users\Rob\AppData\Roaming\PixelMetrics\CaptureWiz\Temp\1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100" y="5159750"/>
            <a:ext cx="7439025" cy="85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Database design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Most databases hold data about several entities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Suppose you are going to design a new system for a company selling subscriptions for online revision guides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Where do you start?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Looking at the data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One of the first things you need to do is look at </a:t>
            </a:r>
            <a:br>
              <a:rPr lang="en-GB"/>
            </a:br>
            <a:r>
              <a:rPr lang="en-GB"/>
              <a:t>the data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What entities are there in a system that will keep records of subscriptions for revision guides?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Entities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492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may have thought of these entities: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Customer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Guide or Product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Subscription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Other entities that could be considered include customer order, subject, author (of a revision guide)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We will keep it simple and just consider </a:t>
            </a:r>
            <a:r>
              <a:rPr lang="en-GB" b="1">
                <a:solidFill>
                  <a:srgbClr val="D24620"/>
                </a:solidFill>
              </a:rPr>
              <a:t>Customer</a:t>
            </a:r>
            <a:r>
              <a:rPr lang="en-GB"/>
              <a:t>, </a:t>
            </a:r>
            <a:r>
              <a:rPr lang="en-GB" b="1">
                <a:solidFill>
                  <a:srgbClr val="D24620"/>
                </a:solidFill>
              </a:rPr>
              <a:t>Product</a:t>
            </a:r>
            <a:r>
              <a:rPr lang="en-GB">
                <a:solidFill>
                  <a:srgbClr val="2A4F73"/>
                </a:solidFill>
              </a:rPr>
              <a:t> </a:t>
            </a:r>
            <a:r>
              <a:rPr lang="en-GB"/>
              <a:t>and </a:t>
            </a:r>
            <a:r>
              <a:rPr lang="en-GB" b="1">
                <a:solidFill>
                  <a:srgbClr val="D24620"/>
                </a:solidFill>
              </a:rPr>
              <a:t>Subscription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What data would you keep about each of these entities?</a:t>
            </a: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723900" lvl="2" indent="-1524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D24620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Writing an entity description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This will be a database system, called </a:t>
            </a:r>
            <a:r>
              <a:rPr lang="en-GB" b="1">
                <a:solidFill>
                  <a:srgbClr val="D24620"/>
                </a:solidFill>
              </a:rPr>
              <a:t>RevisionSubs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Each entity in the database has attributes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 entity descriptions can be written in this format: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Customer (custID, title, firstname, surname, email)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Product (productID, title, subject, level, price)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Subscription (subID, startDate, endDate)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 dirty="0"/>
              <a:t>Entity identifier (primary key)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434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dirty="0"/>
              <a:t>Each entity needs an </a:t>
            </a:r>
            <a:r>
              <a:rPr lang="en-GB" b="1" dirty="0">
                <a:solidFill>
                  <a:srgbClr val="D24620"/>
                </a:solidFill>
              </a:rPr>
              <a:t>identifier</a:t>
            </a:r>
            <a:r>
              <a:rPr lang="en-GB" dirty="0">
                <a:solidFill>
                  <a:srgbClr val="2A4F73"/>
                </a:solidFill>
              </a:rPr>
              <a:t> </a:t>
            </a:r>
            <a:r>
              <a:rPr lang="en-GB" dirty="0"/>
              <a:t>which uniquely identifies a particular record</a:t>
            </a:r>
            <a:endParaRPr dirty="0"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dirty="0"/>
              <a:t>In a relational database, the identifier is known as the primary key</a:t>
            </a:r>
            <a:endParaRPr dirty="0"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dirty="0"/>
              <a:t>It is underlined in the entity description:</a:t>
            </a:r>
            <a:endParaRPr dirty="0"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 dirty="0"/>
              <a:t>Customer (</a:t>
            </a:r>
            <a:r>
              <a:rPr lang="en-GB" u="sng" dirty="0" err="1"/>
              <a:t>custID</a:t>
            </a:r>
            <a:r>
              <a:rPr lang="en-GB" dirty="0"/>
              <a:t>, title, </a:t>
            </a:r>
            <a:r>
              <a:rPr lang="en-GB" dirty="0" err="1"/>
              <a:t>firstname</a:t>
            </a:r>
            <a:r>
              <a:rPr lang="en-GB" dirty="0"/>
              <a:t>, surname, email)</a:t>
            </a:r>
            <a:endParaRPr dirty="0"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 dirty="0"/>
              <a:t>Product (</a:t>
            </a:r>
            <a:r>
              <a:rPr lang="en-GB" u="sng" dirty="0" err="1"/>
              <a:t>productID</a:t>
            </a:r>
            <a:r>
              <a:rPr lang="en-GB" dirty="0"/>
              <a:t>, title, subject, level, price)</a:t>
            </a:r>
            <a:endParaRPr dirty="0"/>
          </a:p>
          <a:p>
            <a:pPr marL="723900" lvl="1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 dirty="0"/>
              <a:t>Subscription (</a:t>
            </a:r>
            <a:r>
              <a:rPr lang="en-GB" u="sng" dirty="0" err="1"/>
              <a:t>subID</a:t>
            </a:r>
            <a:r>
              <a:rPr lang="en-GB" dirty="0"/>
              <a:t>, </a:t>
            </a:r>
            <a:r>
              <a:rPr lang="en-GB" dirty="0" err="1"/>
              <a:t>startDate</a:t>
            </a:r>
            <a:r>
              <a:rPr lang="en-GB" dirty="0"/>
              <a:t>, </a:t>
            </a:r>
            <a:r>
              <a:rPr lang="en-GB" dirty="0" err="1"/>
              <a:t>endDate</a:t>
            </a:r>
            <a:r>
              <a:rPr lang="en-GB" dirty="0"/>
              <a:t>)</a:t>
            </a:r>
            <a:endParaRPr dirty="0"/>
          </a:p>
          <a:p>
            <a:pPr marL="334963" lvl="0" indent="-3349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GB" dirty="0"/>
              <a:t>If there is no natural attribute for a primary key, one should be introduced</a:t>
            </a:r>
            <a:endParaRPr dirty="0"/>
          </a:p>
          <a:p>
            <a:pPr marL="723900" lvl="1" indent="-152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 dirty="0"/>
          </a:p>
          <a:p>
            <a:pPr marL="271463" lvl="0" indent="-1127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Composite primary key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8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Sometimes two or even more attributes are needed to uniquely define a record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For example, in a customer order consisting of many different order lines, each order line may be uniquely identified by the two attributes </a:t>
            </a:r>
            <a:r>
              <a:rPr lang="en-GB">
                <a:solidFill>
                  <a:srgbClr val="D24620"/>
                </a:solidFill>
              </a:rPr>
              <a:t>orderNumber</a:t>
            </a:r>
            <a:r>
              <a:rPr lang="en-GB"/>
              <a:t> and </a:t>
            </a:r>
            <a:r>
              <a:rPr lang="en-GB">
                <a:solidFill>
                  <a:srgbClr val="D24620"/>
                </a:solidFill>
              </a:rPr>
              <a:t>orderLine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OrderLine (</a:t>
            </a:r>
            <a:r>
              <a:rPr lang="en-GB" u="sng"/>
              <a:t>OrderNumber</a:t>
            </a:r>
            <a:r>
              <a:rPr lang="en-GB"/>
              <a:t>, </a:t>
            </a:r>
            <a:r>
              <a:rPr lang="en-GB" u="sng"/>
              <a:t>OrderLine</a:t>
            </a:r>
            <a:r>
              <a:rPr lang="en-GB"/>
              <a:t>, ProductID, …)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u="sng"/>
              <a:t>OrderNumber</a:t>
            </a:r>
            <a:r>
              <a:rPr lang="en-GB"/>
              <a:t>, </a:t>
            </a:r>
            <a:r>
              <a:rPr lang="en-GB" u="sng"/>
              <a:t>OrderLine</a:t>
            </a:r>
            <a:r>
              <a:rPr lang="en-GB"/>
              <a:t> is a </a:t>
            </a:r>
            <a:r>
              <a:rPr lang="en-GB">
                <a:solidFill>
                  <a:srgbClr val="D24620"/>
                </a:solidFill>
              </a:rPr>
              <a:t>composite primary key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Secondary key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 primary key field is automatically </a:t>
            </a:r>
            <a:r>
              <a:rPr lang="en-GB">
                <a:solidFill>
                  <a:srgbClr val="D24620"/>
                </a:solidFill>
              </a:rPr>
              <a:t>indexed</a:t>
            </a:r>
            <a:r>
              <a:rPr lang="en-GB"/>
              <a:t> so that any particular record can be found very quickly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In some databases, searches may often need to be made on other fields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In the product table, </a:t>
            </a:r>
            <a:endParaRPr/>
          </a:p>
          <a:p>
            <a:pPr marL="44450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r>
              <a:rPr lang="en-GB"/>
              <a:t>Product (</a:t>
            </a:r>
            <a:r>
              <a:rPr lang="en-GB" u="sng"/>
              <a:t>productID</a:t>
            </a:r>
            <a:r>
              <a:rPr lang="en-GB"/>
              <a:t>, title, subject, level, price)</a:t>
            </a:r>
            <a:endParaRPr/>
          </a:p>
          <a:p>
            <a:pPr marL="26670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GB"/>
              <a:t>	if searches often need to be made on title or subject, either or both of these fields could be defined as a </a:t>
            </a:r>
            <a:r>
              <a:rPr lang="en-GB">
                <a:solidFill>
                  <a:srgbClr val="D24620"/>
                </a:solidFill>
              </a:rPr>
              <a:t>secondary key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They would then be indexed for faster lookups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Office PowerPoint</Application>
  <PresentationFormat>On-screen Show (4:3)</PresentationFormat>
  <Paragraphs>250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Kontos</dc:creator>
  <cp:lastModifiedBy>George Kontos</cp:lastModifiedBy>
  <cp:revision>1</cp:revision>
  <dcterms:modified xsi:type="dcterms:W3CDTF">2023-04-20T07:32:01Z</dcterms:modified>
</cp:coreProperties>
</file>