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  <p:sldMasterId id="2147483766" r:id="rId2"/>
  </p:sldMasterIdLst>
  <p:notesMasterIdLst>
    <p:notesMasterId r:id="rId9"/>
  </p:notesMasterIdLst>
  <p:handoutMasterIdLst>
    <p:handoutMasterId r:id="rId10"/>
  </p:handoutMasterIdLst>
  <p:sldIdLst>
    <p:sldId id="343" r:id="rId3"/>
    <p:sldId id="525" r:id="rId4"/>
    <p:sldId id="535" r:id="rId5"/>
    <p:sldId id="536" r:id="rId6"/>
    <p:sldId id="537" r:id="rId7"/>
    <p:sldId id="538" r:id="rId8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494"/>
    <a:srgbClr val="F9DFB1"/>
    <a:srgbClr val="9CB0A6"/>
    <a:srgbClr val="2E6437"/>
    <a:srgbClr val="0F5494"/>
    <a:srgbClr val="27F619"/>
    <a:srgbClr val="66FF66"/>
    <a:srgbClr val="00FF00"/>
    <a:srgbClr val="034EA2"/>
    <a:srgbClr val="005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2" autoAdjust="0"/>
    <p:restoredTop sz="92263" autoAdjust="0"/>
  </p:normalViewPr>
  <p:slideViewPr>
    <p:cSldViewPr>
      <p:cViewPr>
        <p:scale>
          <a:sx n="120" d="100"/>
          <a:sy n="120" d="100"/>
        </p:scale>
        <p:origin x="-1374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72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2946400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429677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677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EC7A9CE-B5D3-4830-AA57-DD8049CE9F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766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2946400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5" y="4715634"/>
            <a:ext cx="5438775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29677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677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36441B25-C4D1-47DB-817D-B9C4FC5392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idx="11"/>
          </p:nvPr>
        </p:nvSpPr>
        <p:spPr>
          <a:xfrm>
            <a:off x="0" y="2852937"/>
            <a:ext cx="9144000" cy="4005064"/>
          </a:xfrm>
          <a:prstGeom prst="rect">
            <a:avLst/>
          </a:prstGeom>
        </p:spPr>
        <p:txBody>
          <a:bodyPr lIns="360000" tIns="288000" rIns="0" bIns="0"/>
          <a:lstStyle>
            <a:lvl1pPr>
              <a:lnSpc>
                <a:spcPct val="150000"/>
              </a:lnSpc>
              <a:defRPr sz="1600" b="1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idx="1"/>
          </p:nvPr>
        </p:nvSpPr>
        <p:spPr>
          <a:xfrm>
            <a:off x="0" y="3473"/>
            <a:ext cx="9144000" cy="2232248"/>
          </a:xfrm>
          <a:prstGeom prst="rect">
            <a:avLst/>
          </a:prstGeom>
        </p:spPr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0" y="2232248"/>
            <a:ext cx="9144000" cy="620688"/>
          </a:xfrm>
          <a:prstGeom prst="rect">
            <a:avLst/>
          </a:prstGeom>
        </p:spPr>
        <p:txBody>
          <a:bodyPr lIns="360000" tIns="216000" rIns="0" bIns="0"/>
          <a:lstStyle/>
          <a:p>
            <a:r>
              <a:rPr lang="en-GB" altLang="en-US" dirty="0" smtClean="0">
                <a:latin typeface="+mj-lt"/>
              </a:rPr>
              <a:t>JRC Role. Facts </a:t>
            </a:r>
            <a:r>
              <a:rPr lang="en-GB" altLang="en-US" dirty="0">
                <a:latin typeface="+mj-lt"/>
              </a:rPr>
              <a:t>&amp; </a:t>
            </a:r>
            <a:r>
              <a:rPr lang="en-GB" altLang="en-US" dirty="0" smtClean="0">
                <a:latin typeface="+mj-lt"/>
              </a:rPr>
              <a:t>Figures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68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556272"/>
            <a:ext cx="8229600" cy="9366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37289"/>
            <a:ext cx="2895600" cy="48418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2564905"/>
            <a:ext cx="8229600" cy="36337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F5494"/>
              </a:buClr>
              <a:buFont typeface="Arial" pitchFamily="34" charset="0"/>
              <a:buChar char="•"/>
              <a:defRPr i="0"/>
            </a:lvl1pPr>
            <a:lvl2pPr>
              <a:buClr>
                <a:srgbClr val="0F5494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1" name="Picture 2" descr="C:\Users\fontage\Desktop\compas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35496" y="6309320"/>
            <a:ext cx="1676623" cy="4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725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08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16016" y="2276872"/>
            <a:ext cx="4176464" cy="1800200"/>
          </a:xfrm>
          <a:prstGeom prst="rect">
            <a:avLst/>
          </a:prstGeom>
        </p:spPr>
        <p:txBody>
          <a:bodyPr lIns="0" tIns="900000" rIns="0" bIns="0" anchor="t"/>
          <a:lstStyle>
            <a:lvl1pPr algn="r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714017" y="4077072"/>
            <a:ext cx="4178464" cy="915318"/>
          </a:xfrm>
          <a:prstGeom prst="rect">
            <a:avLst/>
          </a:prstGeom>
        </p:spPr>
        <p:txBody>
          <a:bodyPr lIns="0" tIns="360000" rIns="0"/>
          <a:lstStyle>
            <a:lvl1pPr marL="0" indent="0" algn="r">
              <a:buClr>
                <a:srgbClr val="1E4494"/>
              </a:buClr>
              <a:buFont typeface="Arial" panose="020B0604020202020204" pitchFamily="34" charset="0"/>
              <a:buNone/>
              <a:defRPr sz="1800" b="1"/>
            </a:lvl1pPr>
            <a:lvl2pPr marL="2286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 sz="1800"/>
            </a:lvl2pPr>
            <a:lvl3pPr marL="4572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/>
            </a:lvl3pPr>
            <a:lvl4pPr marL="6858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/>
            </a:lvl4pPr>
            <a:lvl5pPr marL="9144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4716016" y="5517232"/>
            <a:ext cx="4178464" cy="648072"/>
          </a:xfrm>
          <a:prstGeom prst="rect">
            <a:avLst/>
          </a:prstGeom>
        </p:spPr>
        <p:txBody>
          <a:bodyPr lIns="0" rIns="0" bIns="360000" anchor="b"/>
          <a:lstStyle>
            <a:lvl1pPr marL="0" indent="0" algn="r">
              <a:buClr>
                <a:srgbClr val="1E4494"/>
              </a:buClr>
              <a:buFont typeface="Arial" panose="020B0604020202020204" pitchFamily="34" charset="0"/>
              <a:buNone/>
              <a:defRPr sz="1600" b="1"/>
            </a:lvl1pPr>
            <a:lvl2pPr marL="2286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 sz="1600"/>
            </a:lvl2pPr>
            <a:lvl3pPr marL="4572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/>
            </a:lvl3pPr>
            <a:lvl4pPr marL="6858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/>
            </a:lvl4pPr>
            <a:lvl5pPr marL="9144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763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7013" y="6145213"/>
            <a:ext cx="2243137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357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84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494"/>
          </a:solidFill>
          <a:latin typeface="Verdana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5pPr>
      <a:lvl6pPr marL="8159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6pPr>
      <a:lvl7pPr marL="12731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7pPr>
      <a:lvl8pPr marL="17303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8pPr>
      <a:lvl9pPr marL="21875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1E4494"/>
        </a:buClr>
        <a:buFont typeface="Verdana" pitchFamily="34" charset="0"/>
        <a:defRPr>
          <a:solidFill>
            <a:srgbClr val="004494"/>
          </a:solidFill>
          <a:latin typeface="Verdana"/>
          <a:ea typeface="MS PGothic" pitchFamily="34" charset="-128"/>
          <a:cs typeface="ＭＳ Ｐゴシック" charset="0"/>
        </a:defRPr>
      </a:lvl1pPr>
      <a:lvl2pPr marL="2286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1E4494"/>
        </a:buClr>
        <a:buFont typeface="Verdana" pitchFamily="34" charset="0"/>
        <a:buChar char="•"/>
        <a:defRPr>
          <a:solidFill>
            <a:srgbClr val="004494"/>
          </a:solidFill>
          <a:latin typeface="Verdana"/>
          <a:ea typeface="MS PGothic" pitchFamily="34" charset="-128"/>
        </a:defRPr>
      </a:lvl2pPr>
      <a:lvl3pPr marL="4572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1E4494"/>
        </a:buClr>
        <a:buFont typeface="Wingdings" pitchFamily="2" charset="2"/>
        <a:buChar char="§"/>
        <a:defRPr sz="1600">
          <a:solidFill>
            <a:srgbClr val="004494"/>
          </a:solidFill>
          <a:latin typeface="Verdana"/>
          <a:ea typeface="MS PGothic" pitchFamily="34" charset="-128"/>
        </a:defRPr>
      </a:lvl3pPr>
      <a:lvl4pPr marL="6858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1E4494"/>
        </a:buClr>
        <a:buFont typeface="Arial" charset="0"/>
        <a:buChar char="•"/>
        <a:defRPr sz="1600">
          <a:solidFill>
            <a:srgbClr val="004494"/>
          </a:solidFill>
          <a:latin typeface="Verdana"/>
          <a:ea typeface="MS PGothic" pitchFamily="34" charset="-128"/>
        </a:defRPr>
      </a:lvl4pPr>
      <a:lvl5pPr marL="9144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1E4494"/>
        </a:buClr>
        <a:buFont typeface="Verdana" pitchFamily="34" charset="0"/>
        <a:buChar char="–"/>
        <a:defRPr sz="1600">
          <a:solidFill>
            <a:srgbClr val="004494"/>
          </a:solidFill>
          <a:latin typeface="Verdana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140"/>
            <a:ext cx="9143999" cy="685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7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7013" y="6145213"/>
            <a:ext cx="2243137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1547341" y="476672"/>
            <a:ext cx="7272809" cy="1008112"/>
          </a:xfrm>
          <a:prstGeom prst="rect">
            <a:avLst/>
          </a:prstGeom>
        </p:spPr>
        <p:txBody>
          <a:bodyPr lIns="0" tIns="46800" rIns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/>
                <a:ea typeface="MS PGothic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5pPr>
            <a:lvl6pPr marL="8159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6pPr>
            <a:lvl7pPr marL="12731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7pPr>
            <a:lvl8pPr marL="17303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8pPr>
            <a:lvl9pPr marL="21875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</a:pPr>
            <a:r>
              <a:rPr lang="en-US" kern="0" dirty="0" smtClean="0"/>
              <a:t>Joint Research</a:t>
            </a:r>
            <a:r>
              <a:rPr lang="en-US" kern="0" baseline="0" dirty="0" smtClean="0"/>
              <a:t> Centre</a:t>
            </a:r>
          </a:p>
          <a:p>
            <a:pPr>
              <a:lnSpc>
                <a:spcPts val="3400"/>
              </a:lnSpc>
            </a:pPr>
            <a:r>
              <a:rPr lang="en-GB" sz="1800" kern="0" dirty="0" smtClean="0"/>
              <a:t>the European Commission's in-house science service</a:t>
            </a:r>
            <a:endParaRPr lang="en-GB" sz="1800" kern="0" dirty="0"/>
          </a:p>
        </p:txBody>
      </p:sp>
      <p:sp>
        <p:nvSpPr>
          <p:cNvPr id="14" name="Content Placeholder 2"/>
          <p:cNvSpPr txBox="1">
            <a:spLocks/>
          </p:cNvSpPr>
          <p:nvPr userDrawn="1"/>
        </p:nvSpPr>
        <p:spPr>
          <a:xfrm>
            <a:off x="4641685" y="1649586"/>
            <a:ext cx="4178464" cy="915318"/>
          </a:xfrm>
          <a:prstGeom prst="rect">
            <a:avLst/>
          </a:prstGeom>
        </p:spPr>
        <p:txBody>
          <a:bodyPr lIns="0" tIns="46800" rIns="0"/>
          <a:lstStyle>
            <a:lvl1pPr marL="342900" indent="-3429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 b="1">
                <a:solidFill>
                  <a:srgbClr val="004494"/>
                </a:solidFill>
                <a:latin typeface="Verdana"/>
                <a:ea typeface="MS PGothic" pitchFamily="34" charset="-128"/>
                <a:cs typeface="ＭＳ Ｐゴシック" charset="0"/>
              </a:defRPr>
            </a:lvl1pPr>
            <a:lvl2pPr marL="228600" indent="-2286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>
                <a:solidFill>
                  <a:srgbClr val="004494"/>
                </a:solidFill>
                <a:latin typeface="Verdana"/>
                <a:ea typeface="MS PGothic" pitchFamily="34" charset="-128"/>
              </a:defRPr>
            </a:lvl2pPr>
            <a:lvl3pPr marL="457200" indent="-2286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 sz="1600">
                <a:solidFill>
                  <a:srgbClr val="004494"/>
                </a:solidFill>
                <a:latin typeface="Verdana"/>
                <a:ea typeface="MS PGothic" pitchFamily="34" charset="-128"/>
              </a:defRPr>
            </a:lvl3pPr>
            <a:lvl4pPr marL="685800" indent="-2286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 sz="1600">
                <a:solidFill>
                  <a:srgbClr val="004494"/>
                </a:solidFill>
                <a:latin typeface="Verdana"/>
                <a:ea typeface="MS PGothic" pitchFamily="34" charset="-128"/>
              </a:defRPr>
            </a:lvl4pPr>
            <a:lvl5pPr marL="914400" indent="-2286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 sz="1600">
                <a:solidFill>
                  <a:srgbClr val="004494"/>
                </a:solidFill>
                <a:latin typeface="Verdana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lnSpc>
                <a:spcPts val="1560"/>
              </a:lnSpc>
              <a:buNone/>
            </a:pPr>
            <a:r>
              <a:rPr lang="en-GB" sz="1300" b="0" i="1" kern="0" dirty="0" smtClean="0"/>
              <a:t>Serving society</a:t>
            </a:r>
          </a:p>
          <a:p>
            <a:pPr marL="0" indent="0">
              <a:lnSpc>
                <a:spcPts val="1560"/>
              </a:lnSpc>
              <a:buNone/>
            </a:pPr>
            <a:r>
              <a:rPr lang="en-GB" sz="1300" b="0" i="1" kern="0" dirty="0" smtClean="0"/>
              <a:t>Stimulating innovation</a:t>
            </a:r>
          </a:p>
          <a:p>
            <a:pPr marL="0" indent="0">
              <a:lnSpc>
                <a:spcPts val="1560"/>
              </a:lnSpc>
              <a:buNone/>
            </a:pPr>
            <a:r>
              <a:rPr lang="en-GB" sz="1300" b="0" i="1" kern="0" dirty="0" smtClean="0"/>
              <a:t>Supporting legislation</a:t>
            </a:r>
            <a:endParaRPr lang="en-US" sz="1300" b="0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264881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5pPr>
      <a:lvl6pPr marL="8159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6pPr>
      <a:lvl7pPr marL="12731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7pPr>
      <a:lvl8pPr marL="17303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8pPr>
      <a:lvl9pPr marL="21875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defRPr>
          <a:solidFill>
            <a:srgbClr val="004494"/>
          </a:solidFill>
          <a:latin typeface="Verdana"/>
          <a:ea typeface="MS PGothic" pitchFamily="34" charset="-128"/>
          <a:cs typeface="ＭＳ Ｐゴシック" charset="0"/>
        </a:defRPr>
      </a:lvl1pPr>
      <a:lvl2pPr marL="2286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buChar char="•"/>
        <a:defRPr>
          <a:solidFill>
            <a:srgbClr val="004494"/>
          </a:solidFill>
          <a:latin typeface="Verdana"/>
          <a:ea typeface="MS PGothic" pitchFamily="34" charset="-128"/>
        </a:defRPr>
      </a:lvl2pPr>
      <a:lvl3pPr marL="4572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Wingdings" pitchFamily="2" charset="2"/>
        <a:buChar char="§"/>
        <a:defRPr sz="1600">
          <a:solidFill>
            <a:srgbClr val="004494"/>
          </a:solidFill>
          <a:latin typeface="Verdana"/>
          <a:ea typeface="MS PGothic" pitchFamily="34" charset="-128"/>
        </a:defRPr>
      </a:lvl3pPr>
      <a:lvl4pPr marL="6858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Arial" charset="0"/>
        <a:buChar char="•"/>
        <a:defRPr sz="1600">
          <a:solidFill>
            <a:srgbClr val="004494"/>
          </a:solidFill>
          <a:latin typeface="Verdana"/>
          <a:ea typeface="MS PGothic" pitchFamily="34" charset="-128"/>
        </a:defRPr>
      </a:lvl4pPr>
      <a:lvl5pPr marL="9144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buChar char="–"/>
        <a:defRPr sz="1600">
          <a:solidFill>
            <a:srgbClr val="004494"/>
          </a:solidFill>
          <a:latin typeface="Verdana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1556792"/>
            <a:ext cx="4320480" cy="1368152"/>
          </a:xfrm>
        </p:spPr>
        <p:txBody>
          <a:bodyPr/>
          <a:lstStyle/>
          <a:p>
            <a:r>
              <a:rPr lang="en-GB" sz="2000" dirty="0" smtClean="0">
                <a:solidFill>
                  <a:srgbClr val="FF0000"/>
                </a:solidFill>
              </a:rPr>
              <a:t/>
            </a:r>
            <a:br>
              <a:rPr lang="en-GB" sz="2000" dirty="0" smtClean="0">
                <a:solidFill>
                  <a:srgbClr val="FF0000"/>
                </a:solidFill>
              </a:rPr>
            </a:br>
            <a:r>
              <a:rPr lang="en-GB" sz="2000" dirty="0" smtClean="0">
                <a:solidFill>
                  <a:srgbClr val="FF0000"/>
                </a:solidFill>
              </a:rPr>
              <a:t/>
            </a:r>
            <a:br>
              <a:rPr lang="en-GB" sz="2000" dirty="0" smtClean="0">
                <a:solidFill>
                  <a:srgbClr val="FF0000"/>
                </a:solidFill>
              </a:rPr>
            </a:br>
            <a:endParaRPr lang="en-US" sz="22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68530" y="2348880"/>
            <a:ext cx="4751942" cy="1296144"/>
          </a:xfrm>
          <a:prstGeom prst="rect">
            <a:avLst/>
          </a:prstGeom>
        </p:spPr>
        <p:txBody>
          <a:bodyPr lIns="0" tIns="900000" rIns="0" bIns="0" anchor="t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/>
                <a:ea typeface="MS PGothic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5pPr>
            <a:lvl6pPr marL="8159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6pPr>
            <a:lvl7pPr marL="12731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7pPr>
            <a:lvl8pPr marL="17303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8pPr>
            <a:lvl9pPr marL="21875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CO</a:t>
            </a:r>
            <a:r>
              <a:rPr lang="en-US" kern="0" baseline="-25000" dirty="0" smtClean="0">
                <a:solidFill>
                  <a:srgbClr val="FF0000"/>
                </a:solidFill>
              </a:rPr>
              <a:t>2</a:t>
            </a:r>
            <a:r>
              <a:rPr lang="en-US" kern="0" dirty="0" smtClean="0">
                <a:solidFill>
                  <a:srgbClr val="FF0000"/>
                </a:solidFill>
              </a:rPr>
              <a:t>MPAS: </a:t>
            </a:r>
            <a:br>
              <a:rPr lang="en-US" kern="0" dirty="0" smtClean="0">
                <a:solidFill>
                  <a:srgbClr val="FF0000"/>
                </a:solidFill>
              </a:rPr>
            </a:br>
            <a:r>
              <a:rPr lang="en-US" kern="0" dirty="0" smtClean="0">
                <a:solidFill>
                  <a:srgbClr val="FF0000"/>
                </a:solidFill>
              </a:rPr>
              <a:t>Dice Workflow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067944" y="4509120"/>
            <a:ext cx="4752547" cy="936104"/>
          </a:xfrm>
          <a:prstGeom prst="rect">
            <a:avLst/>
          </a:prstGeom>
        </p:spPr>
        <p:txBody>
          <a:bodyPr lIns="0" tIns="360000" rIns="0"/>
          <a:lstStyle>
            <a:lvl1pPr marL="0" indent="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None/>
              <a:defRPr sz="1800" b="1">
                <a:solidFill>
                  <a:srgbClr val="004494"/>
                </a:solidFill>
                <a:latin typeface="Verdana"/>
                <a:ea typeface="MS PGothic" pitchFamily="34" charset="-128"/>
                <a:cs typeface="ＭＳ Ｐゴシック" charset="0"/>
              </a:defRPr>
            </a:lvl1pPr>
            <a:lvl2pPr marL="228600" indent="-2286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 sz="1800">
                <a:solidFill>
                  <a:srgbClr val="004494"/>
                </a:solidFill>
                <a:latin typeface="Verdana"/>
                <a:ea typeface="MS PGothic" pitchFamily="34" charset="-128"/>
              </a:defRPr>
            </a:lvl2pPr>
            <a:lvl3pPr marL="457200" indent="-2286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 sz="1600">
                <a:solidFill>
                  <a:srgbClr val="004494"/>
                </a:solidFill>
                <a:latin typeface="Verdana"/>
                <a:ea typeface="MS PGothic" pitchFamily="34" charset="-128"/>
              </a:defRPr>
            </a:lvl3pPr>
            <a:lvl4pPr marL="685800" indent="-2286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 sz="1600">
                <a:solidFill>
                  <a:srgbClr val="004494"/>
                </a:solidFill>
                <a:latin typeface="Verdana"/>
                <a:ea typeface="MS PGothic" pitchFamily="34" charset="-128"/>
              </a:defRPr>
            </a:lvl4pPr>
            <a:lvl5pPr marL="914400" indent="-2286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 sz="1600">
                <a:solidFill>
                  <a:srgbClr val="004494"/>
                </a:solidFill>
                <a:latin typeface="Verdana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kern="0" dirty="0" err="1" smtClean="0"/>
              <a:t>Ispra</a:t>
            </a:r>
            <a:r>
              <a:rPr lang="en-US" kern="0" dirty="0" smtClean="0"/>
              <a:t>, 24-Nov-2016</a:t>
            </a:r>
            <a:endParaRPr lang="en-US" kern="0" dirty="0"/>
          </a:p>
        </p:txBody>
      </p:sp>
      <p:sp>
        <p:nvSpPr>
          <p:cNvPr id="8" name="Content Placeholder 3"/>
          <p:cNvSpPr>
            <a:spLocks noGrp="1"/>
          </p:cNvSpPr>
          <p:nvPr>
            <p:ph idx="10"/>
          </p:nvPr>
        </p:nvSpPr>
        <p:spPr>
          <a:xfrm>
            <a:off x="4283968" y="5364755"/>
            <a:ext cx="4610512" cy="575863"/>
          </a:xfrm>
        </p:spPr>
        <p:txBody>
          <a:bodyPr wrap="square" tIns="0" bIns="0" anchor="ctr">
            <a:spAutoFit/>
          </a:bodyPr>
          <a:lstStyle/>
          <a:p>
            <a:r>
              <a:rPr lang="en-US" sz="1400" b="0" dirty="0"/>
              <a:t>K. Anagnostopoulos, V. Valverde, </a:t>
            </a:r>
            <a:br>
              <a:rPr lang="en-US" sz="1400" b="0" dirty="0"/>
            </a:br>
            <a:r>
              <a:rPr lang="en-US" sz="1400" b="0" dirty="0"/>
              <a:t>B. </a:t>
            </a:r>
            <a:r>
              <a:rPr lang="en-US" sz="1400" b="0" dirty="0" err="1"/>
              <a:t>Ciuffo</a:t>
            </a:r>
            <a:r>
              <a:rPr lang="en-US" sz="1400" b="0" dirty="0"/>
              <a:t>, G. </a:t>
            </a:r>
            <a:r>
              <a:rPr lang="en-US" sz="1400" b="0" dirty="0" err="1"/>
              <a:t>Fontaras</a:t>
            </a:r>
            <a:r>
              <a:rPr lang="en-US" sz="1400" b="0" dirty="0"/>
              <a:t>, S. </a:t>
            </a:r>
            <a:r>
              <a:rPr lang="en-US" sz="1400" b="0" dirty="0" err="1"/>
              <a:t>Tsiakmakis</a:t>
            </a:r>
            <a:r>
              <a:rPr lang="en-US" sz="1400" b="0" dirty="0"/>
              <a:t>, D. </a:t>
            </a:r>
            <a:r>
              <a:rPr lang="en-US" sz="1400" b="0" dirty="0" err="1"/>
              <a:t>Komnos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7741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6" y="980255"/>
            <a:ext cx="2763203" cy="188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441708" y="404664"/>
            <a:ext cx="2563001" cy="49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black"/>
                </a:solidFill>
                <a:latin typeface="Calibri"/>
              </a:rPr>
              <a:t>CO</a:t>
            </a:r>
            <a:r>
              <a:rPr lang="en-US" sz="1800" b="0" baseline="-25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1800" b="0" dirty="0">
                <a:solidFill>
                  <a:prstClr val="black"/>
                </a:solidFill>
                <a:latin typeface="Calibri"/>
              </a:rPr>
              <a:t>MPAS Input file</a:t>
            </a:r>
            <a:br>
              <a:rPr lang="en-US" sz="1800" b="0" dirty="0">
                <a:solidFill>
                  <a:prstClr val="black"/>
                </a:solidFill>
                <a:latin typeface="Calibri"/>
              </a:rPr>
            </a:br>
            <a:r>
              <a:rPr lang="en-US" sz="1600" b="0" dirty="0">
                <a:solidFill>
                  <a:prstClr val="black"/>
                </a:solidFill>
                <a:latin typeface="Calibri"/>
              </a:rPr>
              <a:t>(in </a:t>
            </a:r>
            <a:r>
              <a:rPr lang="en-US" sz="1600" b="0" i="1" dirty="0">
                <a:solidFill>
                  <a:prstClr val="black"/>
                </a:solidFill>
                <a:latin typeface="Calibri"/>
              </a:rPr>
              <a:t>“declaration mode”</a:t>
            </a:r>
            <a:r>
              <a:rPr lang="en-US" sz="1600" b="0" dirty="0">
                <a:solidFill>
                  <a:prstClr val="black"/>
                </a:solidFill>
                <a:latin typeface="Calibri"/>
              </a:rPr>
              <a:t>)</a:t>
            </a:r>
            <a:endParaRPr lang="en-IE" sz="16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10" y="3717031"/>
            <a:ext cx="2760811" cy="190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0" y="3151156"/>
            <a:ext cx="3002683" cy="49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black"/>
                </a:solidFill>
                <a:latin typeface="Calibri"/>
              </a:rPr>
              <a:t>CO</a:t>
            </a:r>
            <a:r>
              <a:rPr lang="en-US" sz="1800" b="0" baseline="-25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1800" b="0" dirty="0">
                <a:solidFill>
                  <a:prstClr val="black"/>
                </a:solidFill>
                <a:latin typeface="Calibri"/>
              </a:rPr>
              <a:t>MPAS Output file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solidFill>
                  <a:prstClr val="black"/>
                </a:solidFill>
                <a:latin typeface="Calibri"/>
              </a:rPr>
              <a:t>(includes DICE &amp; OUT Reports)</a:t>
            </a:r>
            <a:endParaRPr lang="en-IE" sz="16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180309" y="4529510"/>
            <a:ext cx="576064" cy="115546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7504" y="404664"/>
            <a:ext cx="3024336" cy="532859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233" y="1256692"/>
            <a:ext cx="4872990" cy="277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054113" y="610361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black"/>
                </a:solidFill>
                <a:latin typeface="Calibri"/>
              </a:rPr>
              <a:t>CO</a:t>
            </a:r>
            <a:r>
              <a:rPr lang="en-US" sz="1800" b="0" baseline="-25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1800" b="0" dirty="0">
                <a:solidFill>
                  <a:prstClr val="black"/>
                </a:solidFill>
                <a:latin typeface="Calibri"/>
              </a:rPr>
              <a:t>MPAS Type Approval command </a:t>
            </a:r>
            <a:br>
              <a:rPr lang="en-US" sz="1800" b="0" dirty="0">
                <a:solidFill>
                  <a:prstClr val="black"/>
                </a:solidFill>
                <a:latin typeface="Calibri"/>
              </a:rPr>
            </a:br>
            <a:r>
              <a:rPr lang="en-US" sz="1800" b="0" dirty="0">
                <a:solidFill>
                  <a:prstClr val="black"/>
                </a:solidFill>
                <a:latin typeface="Calibri"/>
              </a:rPr>
              <a:t>(“</a:t>
            </a:r>
            <a:r>
              <a:rPr lang="en-US" sz="1800" b="0" i="1" dirty="0">
                <a:solidFill>
                  <a:prstClr val="black"/>
                </a:solidFill>
                <a:latin typeface="Calibri"/>
              </a:rPr>
              <a:t>Run TA</a:t>
            </a:r>
            <a:r>
              <a:rPr lang="en-US" sz="1800" b="0" dirty="0">
                <a:solidFill>
                  <a:prstClr val="black"/>
                </a:solidFill>
                <a:latin typeface="Calibri"/>
              </a:rPr>
              <a:t>” button)</a:t>
            </a:r>
            <a:endParaRPr lang="en-IE" sz="18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Right Arrow 41"/>
          <p:cNvSpPr/>
          <p:nvPr/>
        </p:nvSpPr>
        <p:spPr>
          <a:xfrm rot="2567694">
            <a:off x="2960530" y="2105107"/>
            <a:ext cx="1222370" cy="400473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ight Arrow 42"/>
          <p:cNvSpPr/>
          <p:nvPr/>
        </p:nvSpPr>
        <p:spPr>
          <a:xfrm rot="8172330">
            <a:off x="2925328" y="3834127"/>
            <a:ext cx="1157233" cy="401004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203848" y="5501329"/>
            <a:ext cx="1512168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3214008" y="5181045"/>
            <a:ext cx="1476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C00000"/>
                </a:solidFill>
                <a:latin typeface="Calibri"/>
              </a:rPr>
              <a:t>“fingerprint “</a:t>
            </a:r>
            <a:br>
              <a:rPr lang="en-US" sz="1800" b="0" dirty="0">
                <a:solidFill>
                  <a:srgbClr val="C00000"/>
                </a:solidFill>
                <a:latin typeface="Calibri"/>
              </a:rPr>
            </a:br>
            <a:r>
              <a:rPr lang="en-US" sz="1800" b="0" dirty="0">
                <a:solidFill>
                  <a:srgbClr val="C00000"/>
                </a:solidFill>
                <a:latin typeface="Calibri"/>
              </a:rPr>
              <a:t>all files</a:t>
            </a:r>
            <a:endParaRPr lang="en-IE" sz="1800" b="0" i="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8024" y="5374957"/>
            <a:ext cx="4104456" cy="64633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1200"/>
              </a:spcAft>
            </a:pPr>
            <a:r>
              <a:rPr lang="en-US" sz="1800" b="0" dirty="0">
                <a:solidFill>
                  <a:srgbClr val="FF0000"/>
                </a:solidFill>
                <a:latin typeface="Calibri"/>
              </a:rPr>
              <a:t>Input + Output =&gt;</a:t>
            </a:r>
            <a:br>
              <a:rPr lang="en-US" sz="1800" b="0" dirty="0">
                <a:solidFill>
                  <a:srgbClr val="FF0000"/>
                </a:solidFill>
                <a:latin typeface="Calibri"/>
              </a:rPr>
            </a:br>
            <a:r>
              <a:rPr lang="en-US" sz="1800" dirty="0">
                <a:solidFill>
                  <a:srgbClr val="FF0000"/>
                </a:solidFill>
                <a:latin typeface="Calibri"/>
              </a:rPr>
              <a:t>Hash #1:</a:t>
            </a:r>
            <a:r>
              <a:rPr lang="en-US" sz="1800" b="0" i="1" dirty="0">
                <a:solidFill>
                  <a:srgbClr val="FF0000"/>
                </a:solidFill>
                <a:latin typeface="Calibri"/>
              </a:rPr>
              <a:t> 9fcdef88aea75363aa8e1eb0b75</a:t>
            </a:r>
            <a:endParaRPr lang="en-IE" sz="1800" b="0" i="1" dirty="0">
              <a:solidFill>
                <a:srgbClr val="FF0000"/>
              </a:solidFill>
              <a:latin typeface="Calibri"/>
            </a:endParaRPr>
          </a:p>
        </p:txBody>
      </p:sp>
      <p:pic>
        <p:nvPicPr>
          <p:cNvPr id="17" name="Picture 2" descr="Image result for fingerprint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rgbClr val="C0504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04048" y="5413451"/>
            <a:ext cx="288032" cy="34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49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9" grpId="0" animBg="1"/>
      <p:bldP spid="41" grpId="0"/>
      <p:bldP spid="42" grpId="0" animBg="1"/>
      <p:bldP spid="43" grpId="0" animBg="1"/>
      <p:bldP spid="46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38"/>
          <p:cNvCxnSpPr>
            <a:endCxn id="41" idx="1"/>
          </p:cNvCxnSpPr>
          <p:nvPr/>
        </p:nvCxnSpPr>
        <p:spPr>
          <a:xfrm>
            <a:off x="323528" y="4098766"/>
            <a:ext cx="2448848" cy="1453581"/>
          </a:xfrm>
          <a:prstGeom prst="bentConnector3">
            <a:avLst>
              <a:gd name="adj1" fmla="val 3893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685" y="2922270"/>
            <a:ext cx="1788795" cy="142173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316102" y="2853105"/>
            <a:ext cx="2920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Timestamp server: </a:t>
            </a:r>
            <a:r>
              <a:rPr lang="en-US" sz="1600" b="0" dirty="0">
                <a:solidFill>
                  <a:prstClr val="black"/>
                </a:solidFill>
                <a:latin typeface="Calibri"/>
              </a:rPr>
              <a:t>generates a </a:t>
            </a:r>
            <a:br>
              <a:rPr lang="en-US" sz="1600" b="0" dirty="0">
                <a:solidFill>
                  <a:prstClr val="black"/>
                </a:solidFill>
                <a:latin typeface="Calibri"/>
              </a:rPr>
            </a:br>
            <a:r>
              <a:rPr lang="en-US" sz="1600" b="0" dirty="0">
                <a:solidFill>
                  <a:prstClr val="black"/>
                </a:solidFill>
                <a:latin typeface="Calibri"/>
              </a:rPr>
              <a:t>time-stamp (</a:t>
            </a:r>
            <a:r>
              <a:rPr lang="en-US" sz="1600" b="0" i="1" dirty="0">
                <a:solidFill>
                  <a:srgbClr val="00B050"/>
                </a:solidFill>
                <a:latin typeface="Calibri"/>
              </a:rPr>
              <a:t>random number</a:t>
            </a:r>
            <a:r>
              <a:rPr lang="en-US" sz="1600" b="0" dirty="0">
                <a:solidFill>
                  <a:prstClr val="black"/>
                </a:solidFill>
                <a:latin typeface="Calibri"/>
              </a:rPr>
              <a:t>) </a:t>
            </a:r>
            <a:r>
              <a:rPr lang="en-IE" sz="1600" b="0" dirty="0">
                <a:solidFill>
                  <a:prstClr val="black"/>
                </a:solidFill>
                <a:latin typeface="Calibri"/>
              </a:rPr>
              <a:t>of </a:t>
            </a:r>
            <a:br>
              <a:rPr lang="en-IE" sz="1600" b="0" dirty="0">
                <a:solidFill>
                  <a:prstClr val="black"/>
                </a:solidFill>
                <a:latin typeface="Calibri"/>
              </a:rPr>
            </a:br>
            <a:r>
              <a:rPr lang="en-US" sz="1600" dirty="0">
                <a:solidFill>
                  <a:prstClr val="black"/>
                </a:solidFill>
                <a:latin typeface="Calibri"/>
              </a:rPr>
              <a:t>what files</a:t>
            </a:r>
            <a:r>
              <a:rPr lang="en-US" sz="1600" b="0" dirty="0">
                <a:solidFill>
                  <a:prstClr val="black"/>
                </a:solidFill>
                <a:latin typeface="Calibri"/>
              </a:rPr>
              <a:t> are sent 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when</a:t>
            </a:r>
            <a:r>
              <a:rPr lang="en-US" sz="1600" b="0" dirty="0">
                <a:solidFill>
                  <a:prstClr val="black"/>
                </a:solidFill>
                <a:latin typeface="Calibri"/>
              </a:rPr>
              <a:t>.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44008" y="4561055"/>
            <a:ext cx="2705836" cy="513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DICE email :=</a:t>
            </a:r>
            <a:r>
              <a:rPr lang="en-US" sz="1800" b="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1800" b="0" dirty="0">
                <a:solidFill>
                  <a:prstClr val="black"/>
                </a:solidFill>
                <a:latin typeface="Calibri"/>
              </a:rPr>
            </a:br>
            <a:r>
              <a:rPr lang="en-US" sz="1800" b="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1800" b="0" i="1" dirty="0">
                <a:solidFill>
                  <a:prstClr val="black"/>
                </a:solidFill>
                <a:latin typeface="Calibri"/>
              </a:rPr>
              <a:t>Hash #1+ DICE Report</a:t>
            </a:r>
            <a:endParaRPr lang="en-IE" sz="1800" b="0" i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337900" y="3027862"/>
            <a:ext cx="9265" cy="41499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4126260" y="2076600"/>
            <a:ext cx="3326060" cy="513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DICE stamp :=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1800" b="0" i="1" dirty="0">
                <a:solidFill>
                  <a:prstClr val="black"/>
                </a:solidFill>
                <a:latin typeface="Calibri"/>
              </a:rPr>
              <a:t>DICE email + </a:t>
            </a:r>
            <a:r>
              <a:rPr lang="en-US" sz="1800" b="0" i="1" dirty="0">
                <a:solidFill>
                  <a:srgbClr val="00B050"/>
                </a:solidFill>
                <a:latin typeface="Calibri"/>
              </a:rPr>
              <a:t>random number </a:t>
            </a:r>
            <a:endParaRPr lang="en-IE" sz="1800" b="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 flipH="1">
            <a:off x="6591587" y="658218"/>
            <a:ext cx="1748850" cy="1477328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Recipients: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TS (“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sender”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)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TAA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JRC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DG. CLIMA</a:t>
            </a:r>
            <a:endParaRPr kumimoji="0" lang="en-IE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7" name="Right Arrow 36"/>
          <p:cNvSpPr/>
          <p:nvPr/>
        </p:nvSpPr>
        <p:spPr>
          <a:xfrm rot="5400000" flipV="1">
            <a:off x="1101100" y="1636655"/>
            <a:ext cx="486635" cy="360040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95392" y="620688"/>
            <a:ext cx="3681611" cy="1076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black"/>
                </a:solidFill>
                <a:latin typeface="Calibri"/>
              </a:rPr>
              <a:t>copy &amp; paste the </a:t>
            </a:r>
            <a:r>
              <a:rPr lang="en-US" sz="1800" b="0" i="1" dirty="0">
                <a:solidFill>
                  <a:srgbClr val="00B050"/>
                </a:solidFill>
                <a:latin typeface="Calibri"/>
              </a:rPr>
              <a:t>random number</a:t>
            </a:r>
            <a:r>
              <a:rPr lang="en-US" sz="1800" b="0" dirty="0">
                <a:solidFill>
                  <a:prstClr val="black"/>
                </a:solidFill>
                <a:latin typeface="Calibri"/>
              </a:rPr>
              <a:t> into CO</a:t>
            </a:r>
            <a:r>
              <a:rPr lang="en-US" sz="1800" b="0" baseline="-25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1800" b="0" dirty="0">
                <a:solidFill>
                  <a:prstClr val="black"/>
                </a:solidFill>
                <a:latin typeface="Calibri"/>
              </a:rPr>
              <a:t>MPAS DICE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solidFill>
                <a:prstClr val="black"/>
              </a:solidFill>
              <a:latin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prstClr val="black"/>
                </a:solidFill>
                <a:latin typeface="Calibri"/>
              </a:rPr>
              <a:t>(tab in the GUI, under development)</a:t>
            </a:r>
            <a:endParaRPr lang="en-IE" sz="16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Right Arrow 38"/>
          <p:cNvSpPr/>
          <p:nvPr/>
        </p:nvSpPr>
        <p:spPr>
          <a:xfrm flipH="1">
            <a:off x="3275856" y="1149752"/>
            <a:ext cx="2963926" cy="352867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1237" y="2161024"/>
            <a:ext cx="2520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DICE Decision:=</a:t>
            </a:r>
            <a:r>
              <a:rPr lang="en-US" sz="1600" b="0" dirty="0">
                <a:solidFill>
                  <a:prstClr val="black"/>
                </a:solidFill>
                <a:latin typeface="Calibri"/>
              </a:rPr>
              <a:t> </a:t>
            </a:r>
            <a:br>
              <a:rPr lang="en-US" sz="1600" b="0" dirty="0">
                <a:solidFill>
                  <a:prstClr val="black"/>
                </a:solidFill>
                <a:latin typeface="Calibri"/>
              </a:rPr>
            </a:br>
            <a:r>
              <a:rPr lang="en-US" sz="1600" b="0" i="1" dirty="0">
                <a:solidFill>
                  <a:prstClr val="black"/>
                </a:solidFill>
                <a:latin typeface="Calibri"/>
              </a:rPr>
              <a:t>DICE Report + </a:t>
            </a:r>
            <a:r>
              <a:rPr lang="en-US" sz="1600" b="0" i="1" dirty="0">
                <a:solidFill>
                  <a:srgbClr val="00B050"/>
                </a:solidFill>
                <a:latin typeface="Calibri"/>
              </a:rPr>
              <a:t>OK</a:t>
            </a:r>
            <a:r>
              <a:rPr lang="en-US" sz="1600" b="0" i="1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1600" b="0" i="1" dirty="0">
                <a:solidFill>
                  <a:srgbClr val="FF0000"/>
                </a:solidFill>
                <a:latin typeface="Calibri"/>
              </a:rPr>
              <a:t>SAMPLE</a:t>
            </a:r>
            <a:r>
              <a:rPr lang="en-US" sz="1600" b="0" i="1" dirty="0">
                <a:solidFill>
                  <a:prstClr val="black"/>
                </a:solidFill>
                <a:latin typeface="Calibri"/>
              </a:rPr>
              <a:t> </a:t>
            </a:r>
            <a:br>
              <a:rPr lang="en-US" sz="1600" b="0" i="1" dirty="0">
                <a:solidFill>
                  <a:prstClr val="black"/>
                </a:solidFill>
                <a:latin typeface="Calibri"/>
              </a:rPr>
            </a:br>
            <a:r>
              <a:rPr lang="en-US" sz="1200" b="0" dirty="0">
                <a:solidFill>
                  <a:prstClr val="black"/>
                </a:solidFill>
                <a:latin typeface="Calibri"/>
              </a:rPr>
              <a:t>(to be included in </a:t>
            </a:r>
            <a:r>
              <a:rPr lang="en-US" sz="1200" dirty="0">
                <a:solidFill>
                  <a:prstClr val="black"/>
                </a:solidFill>
                <a:latin typeface="Calibri"/>
              </a:rPr>
              <a:t>TAA e-files</a:t>
            </a:r>
            <a:r>
              <a:rPr lang="en-US" sz="1200" b="0" dirty="0">
                <a:solidFill>
                  <a:prstClr val="black"/>
                </a:solidFill>
                <a:latin typeface="Calibri"/>
              </a:rPr>
              <a:t>)</a:t>
            </a:r>
            <a:endParaRPr lang="en-IE" sz="16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376" y="5250514"/>
            <a:ext cx="646032" cy="603666"/>
          </a:xfrm>
          <a:prstGeom prst="rect">
            <a:avLst/>
          </a:prstGeom>
        </p:spPr>
      </p:pic>
      <p:pic>
        <p:nvPicPr>
          <p:cNvPr id="42" name="Picture 2" descr="Image result for email 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C0504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844" y="2233658"/>
            <a:ext cx="472844" cy="43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ight Arrow 31"/>
          <p:cNvSpPr/>
          <p:nvPr/>
        </p:nvSpPr>
        <p:spPr>
          <a:xfrm rot="16200000">
            <a:off x="7037860" y="4608191"/>
            <a:ext cx="540396" cy="431556"/>
          </a:xfrm>
          <a:prstGeom prst="rightArrow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4" name="Picture 2" descr="Image result for email 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C0504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512" y="4681224"/>
            <a:ext cx="472844" cy="43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ight Arrow 31"/>
          <p:cNvSpPr/>
          <p:nvPr/>
        </p:nvSpPr>
        <p:spPr>
          <a:xfrm rot="16200000">
            <a:off x="7056237" y="2194299"/>
            <a:ext cx="504056" cy="431970"/>
          </a:xfrm>
          <a:prstGeom prst="rightArrow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ight Arrow 31"/>
          <p:cNvSpPr/>
          <p:nvPr/>
        </p:nvSpPr>
        <p:spPr>
          <a:xfrm rot="5400000" flipV="1">
            <a:off x="1400256" y="3115799"/>
            <a:ext cx="3333388" cy="368152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9511" y="4694693"/>
            <a:ext cx="3616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TAA report</a:t>
            </a:r>
            <a:r>
              <a:rPr lang="en-US" sz="1600" b="0" dirty="0">
                <a:solidFill>
                  <a:prstClr val="black"/>
                </a:solidFill>
                <a:latin typeface="Calibri"/>
              </a:rPr>
              <a:t> :=</a:t>
            </a:r>
            <a:br>
              <a:rPr lang="en-US" sz="1600" b="0" dirty="0">
                <a:solidFill>
                  <a:prstClr val="black"/>
                </a:solidFill>
                <a:latin typeface="Calibri"/>
              </a:rPr>
            </a:br>
            <a:r>
              <a:rPr lang="en-US" sz="1600" b="0" i="1" dirty="0">
                <a:solidFill>
                  <a:prstClr val="black"/>
                </a:solidFill>
                <a:latin typeface="Calibri"/>
              </a:rPr>
              <a:t>OUT Report + </a:t>
            </a:r>
            <a:r>
              <a:rPr lang="en-US" sz="1600" b="0" i="1" dirty="0">
                <a:solidFill>
                  <a:srgbClr val="00B050"/>
                </a:solidFill>
                <a:latin typeface="Calibri"/>
              </a:rPr>
              <a:t>OK</a:t>
            </a:r>
            <a:r>
              <a:rPr lang="en-US" sz="1600" b="0" i="1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1600" b="0" i="1" dirty="0">
                <a:solidFill>
                  <a:srgbClr val="FF0000"/>
                </a:solidFill>
                <a:latin typeface="Calibri"/>
              </a:rPr>
              <a:t>SAMPLE</a:t>
            </a:r>
            <a:r>
              <a:rPr lang="en-US" sz="1600" b="0" i="1" dirty="0">
                <a:solidFill>
                  <a:prstClr val="black"/>
                </a:solidFill>
                <a:latin typeface="Calibri"/>
              </a:rPr>
              <a:t> + HASH 2</a:t>
            </a:r>
            <a:br>
              <a:rPr lang="en-US" sz="1600" b="0" i="1" dirty="0">
                <a:solidFill>
                  <a:prstClr val="black"/>
                </a:solidFill>
                <a:latin typeface="Calibri"/>
              </a:rPr>
            </a:br>
            <a:r>
              <a:rPr lang="en-US" sz="1200" b="0" dirty="0">
                <a:solidFill>
                  <a:prstClr val="black"/>
                </a:solidFill>
                <a:latin typeface="Calibri"/>
              </a:rPr>
              <a:t>(to be included in </a:t>
            </a:r>
            <a:r>
              <a:rPr lang="en-US" sz="1200" dirty="0">
                <a:solidFill>
                  <a:prstClr val="black"/>
                </a:solidFill>
                <a:latin typeface="Calibri"/>
              </a:rPr>
              <a:t>TA printed docs</a:t>
            </a:r>
            <a:r>
              <a:rPr lang="en-US" sz="1200" b="0" dirty="0">
                <a:solidFill>
                  <a:prstClr val="black"/>
                </a:solidFill>
                <a:latin typeface="Calibri"/>
              </a:rPr>
              <a:t>)</a:t>
            </a:r>
            <a:endParaRPr lang="en-IE" sz="1600" b="0" dirty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1237" y="2126731"/>
            <a:ext cx="2371856" cy="90113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: Rounded Corners 12"/>
          <p:cNvSpPr/>
          <p:nvPr/>
        </p:nvSpPr>
        <p:spPr>
          <a:xfrm>
            <a:off x="4355976" y="2819379"/>
            <a:ext cx="4464496" cy="1643134"/>
          </a:xfrm>
          <a:prstGeom prst="roundRect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10886" y="375393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prstClr val="black"/>
                </a:solidFill>
                <a:latin typeface="Calibri"/>
              </a:rPr>
              <a:t>The stamp is a “witness” that </a:t>
            </a:r>
            <a:br>
              <a:rPr lang="en-US" sz="1400" b="0" dirty="0">
                <a:solidFill>
                  <a:prstClr val="black"/>
                </a:solidFill>
                <a:latin typeface="Calibri"/>
              </a:rPr>
            </a:br>
            <a:r>
              <a:rPr lang="en-US" sz="1400" b="0" dirty="0">
                <a:solidFill>
                  <a:prstClr val="black"/>
                </a:solidFill>
                <a:latin typeface="Calibri"/>
              </a:rPr>
              <a:t>the files have </a:t>
            </a:r>
            <a:r>
              <a:rPr lang="en-US" sz="1400" b="0" i="1" dirty="0">
                <a:solidFill>
                  <a:prstClr val="black"/>
                </a:solidFill>
                <a:latin typeface="Calibri"/>
              </a:rPr>
              <a:t>indeed</a:t>
            </a:r>
            <a:r>
              <a:rPr lang="en-US" sz="1400" b="0" dirty="0">
                <a:solidFill>
                  <a:prstClr val="black"/>
                </a:solidFill>
                <a:latin typeface="Calibri"/>
              </a:rPr>
              <a:t> been sent </a:t>
            </a:r>
            <a:br>
              <a:rPr lang="en-US" sz="1400" b="0" dirty="0">
                <a:solidFill>
                  <a:prstClr val="black"/>
                </a:solidFill>
                <a:latin typeface="Calibri"/>
              </a:rPr>
            </a:br>
            <a:r>
              <a:rPr lang="en-US" sz="1200" b="0" dirty="0">
                <a:solidFill>
                  <a:prstClr val="black"/>
                </a:solidFill>
                <a:latin typeface="Calibri"/>
              </a:rPr>
              <a:t>(sender cannot </a:t>
            </a:r>
            <a:r>
              <a:rPr lang="en-US" sz="1200" b="0" i="1" dirty="0">
                <a:solidFill>
                  <a:prstClr val="black"/>
                </a:solidFill>
                <a:latin typeface="Calibri"/>
              </a:rPr>
              <a:t>repudiate</a:t>
            </a:r>
            <a:r>
              <a:rPr lang="en-US" sz="1200" b="0" dirty="0">
                <a:solidFill>
                  <a:prstClr val="black"/>
                </a:solidFill>
                <a:latin typeface="Calibri"/>
              </a:rPr>
              <a:t> later)</a:t>
            </a:r>
            <a:endParaRPr lang="en-IE" sz="14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1" name="Picture 8" descr="Image result for time-stamp server png"/>
          <p:cNvPicPr>
            <a:picLocks noChangeAspect="1" noChangeArrowheads="1"/>
          </p:cNvPicPr>
          <p:nvPr/>
        </p:nvPicPr>
        <p:blipFill>
          <a:blip r:embed="rId7" cstate="print">
            <a:duotone>
              <a:srgbClr val="C0504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282" y="2238845"/>
            <a:ext cx="461593" cy="42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61237" y="3452435"/>
            <a:ext cx="4104456" cy="646331"/>
          </a:xfrm>
          <a:prstGeom prst="rect">
            <a:avLst/>
          </a:prstGeom>
          <a:solidFill>
            <a:srgbClr val="FFFFFF">
              <a:alpha val="69804"/>
            </a:srgbClr>
          </a:solidFill>
          <a:ln w="254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1200"/>
              </a:spcAft>
            </a:pPr>
            <a:r>
              <a:rPr lang="en-US" sz="1800" b="0" dirty="0">
                <a:solidFill>
                  <a:srgbClr val="FF0000"/>
                </a:solidFill>
                <a:latin typeface="Calibri"/>
              </a:rPr>
              <a:t>Input + Output + Decision =&gt;  </a:t>
            </a:r>
            <a:br>
              <a:rPr lang="en-US" sz="1800" b="0" dirty="0">
                <a:solidFill>
                  <a:srgbClr val="FF0000"/>
                </a:solidFill>
                <a:latin typeface="Calibri"/>
              </a:rPr>
            </a:br>
            <a:r>
              <a:rPr lang="en-US" sz="1800" dirty="0">
                <a:solidFill>
                  <a:srgbClr val="FF0000"/>
                </a:solidFill>
                <a:latin typeface="Calibri"/>
              </a:rPr>
              <a:t>Hash #2:</a:t>
            </a:r>
            <a:r>
              <a:rPr lang="en-US" sz="1800" b="0" i="1" dirty="0">
                <a:solidFill>
                  <a:srgbClr val="FF0000"/>
                </a:solidFill>
                <a:latin typeface="Calibri"/>
              </a:rPr>
              <a:t> cc805b4772e78f59570bd8883e</a:t>
            </a:r>
            <a:endParaRPr lang="en-IE" sz="1800" b="0" i="1" dirty="0">
              <a:solidFill>
                <a:srgbClr val="FF0000"/>
              </a:solidFill>
              <a:latin typeface="Calibri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75774" y="732108"/>
            <a:ext cx="2609850" cy="764663"/>
            <a:chOff x="401448" y="1534468"/>
            <a:chExt cx="2609850" cy="764663"/>
          </a:xfrm>
        </p:grpSpPr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48" y="1636216"/>
              <a:ext cx="2609850" cy="545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2002909" y="1534468"/>
              <a:ext cx="8702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DICE</a:t>
              </a:r>
              <a:endParaRPr kumimoji="0" lang="en-IE" sz="235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7" name="Rectangle: Rounded Corners 20"/>
            <p:cNvSpPr/>
            <p:nvPr/>
          </p:nvSpPr>
          <p:spPr>
            <a:xfrm>
              <a:off x="539551" y="1618436"/>
              <a:ext cx="2444705" cy="680695"/>
            </a:xfrm>
            <a:prstGeom prst="roundRect">
              <a:avLst/>
            </a:prstGeom>
            <a:noFill/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8" name="Picture 2" descr="Image result for fingerprint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rgbClr val="C0504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531" y="3507629"/>
            <a:ext cx="288032" cy="347759"/>
          </a:xfrm>
          <a:prstGeom prst="rect">
            <a:avLst/>
          </a:prstGeom>
          <a:solidFill>
            <a:srgbClr val="FFFFFF">
              <a:alpha val="50196"/>
            </a:srgbClr>
          </a:solidFill>
          <a:extLst/>
        </p:spPr>
      </p:pic>
      <p:sp>
        <p:nvSpPr>
          <p:cNvPr id="60" name="TextBox 59"/>
          <p:cNvSpPr txBox="1"/>
          <p:nvPr/>
        </p:nvSpPr>
        <p:spPr>
          <a:xfrm>
            <a:off x="4788024" y="5374957"/>
            <a:ext cx="4104456" cy="64633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1200"/>
              </a:spcAft>
            </a:pPr>
            <a:r>
              <a:rPr lang="en-US" sz="1800" b="0" dirty="0">
                <a:solidFill>
                  <a:srgbClr val="FF0000"/>
                </a:solidFill>
                <a:latin typeface="Calibri"/>
              </a:rPr>
              <a:t>Input + Output =&gt;</a:t>
            </a:r>
            <a:br>
              <a:rPr lang="en-US" sz="1800" b="0" dirty="0">
                <a:solidFill>
                  <a:srgbClr val="FF0000"/>
                </a:solidFill>
                <a:latin typeface="Calibri"/>
              </a:rPr>
            </a:br>
            <a:r>
              <a:rPr lang="en-US" sz="1800" dirty="0">
                <a:solidFill>
                  <a:srgbClr val="FF0000"/>
                </a:solidFill>
                <a:latin typeface="Calibri"/>
              </a:rPr>
              <a:t>Hash #1:</a:t>
            </a:r>
            <a:r>
              <a:rPr lang="en-US" sz="1800" b="0" i="1" dirty="0">
                <a:solidFill>
                  <a:srgbClr val="FF0000"/>
                </a:solidFill>
                <a:latin typeface="Calibri"/>
              </a:rPr>
              <a:t> 9fcdef88aea75363aa8e1eb0b75</a:t>
            </a:r>
            <a:endParaRPr lang="en-IE" sz="1800" b="0" i="1" dirty="0">
              <a:solidFill>
                <a:srgbClr val="FF0000"/>
              </a:solidFill>
              <a:latin typeface="Calibri"/>
            </a:endParaRPr>
          </a:p>
        </p:txBody>
      </p:sp>
      <p:pic>
        <p:nvPicPr>
          <p:cNvPr id="61" name="Picture 2" descr="Image result for fingerprint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rgbClr val="C0504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04048" y="5413451"/>
            <a:ext cx="288032" cy="34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17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 animBg="1"/>
      <p:bldP spid="37" grpId="0" animBg="1"/>
      <p:bldP spid="38" grpId="0"/>
      <p:bldP spid="39" grpId="0" animBg="1"/>
      <p:bldP spid="40" grpId="0"/>
      <p:bldP spid="43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croll: Horizontal 1"/>
          <p:cNvSpPr/>
          <p:nvPr/>
        </p:nvSpPr>
        <p:spPr>
          <a:xfrm>
            <a:off x="161237" y="381149"/>
            <a:ext cx="5490883" cy="2764913"/>
          </a:xfrm>
          <a:prstGeom prst="horizontalScroll">
            <a:avLst/>
          </a:prstGeom>
          <a:noFill/>
          <a:ln w="5715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Hash #2 is sent to TAA along with all e-files, and it is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unequivocally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associated with: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CO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MPAS Input file contents;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CO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MPAS Output file contents;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Who sent the file for type approving;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the file was sent;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was the result of the dice (OK/SAMPLE).</a:t>
            </a:r>
            <a:endParaRPr kumimoji="0" lang="en-IE" sz="1800" b="0" i="0" u="none" strike="noStrike" kern="0" cap="none" spc="0" normalizeH="0" baseline="0" noProof="0" dirty="0" smtClean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07704" y="2901429"/>
            <a:ext cx="0" cy="288032"/>
          </a:xfrm>
          <a:prstGeom prst="straightConnector1">
            <a:avLst/>
          </a:prstGeom>
          <a:noFill/>
          <a:ln w="57150" cap="flat" cmpd="sng" algn="ctr">
            <a:solidFill>
              <a:srgbClr val="4F81BD">
                <a:lumMod val="75000"/>
              </a:srgbClr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2407102" y="5205685"/>
            <a:ext cx="288032" cy="260078"/>
          </a:xfrm>
          <a:prstGeom prst="straightConnector1">
            <a:avLst/>
          </a:prstGeom>
          <a:noFill/>
          <a:ln w="57150" cap="flat" cmpd="sng" algn="ctr">
            <a:solidFill>
              <a:srgbClr val="4F81BD">
                <a:lumMod val="75000"/>
              </a:srgbClr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4" name="Scroll: Horizontal 17"/>
          <p:cNvSpPr/>
          <p:nvPr/>
        </p:nvSpPr>
        <p:spPr>
          <a:xfrm>
            <a:off x="161237" y="3968622"/>
            <a:ext cx="4384328" cy="1290330"/>
          </a:xfrm>
          <a:prstGeom prst="horizontalScroll">
            <a:avLst/>
          </a:prstGeom>
          <a:noFill/>
          <a:ln w="5715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“printed”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TAA Report is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unequivocally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associated with the above Hash #2 and contains all key simulation results.</a:t>
            </a:r>
            <a:endParaRPr kumimoji="0" lang="en-IE" sz="1800" b="0" i="0" u="none" strike="noStrike" kern="0" cap="none" spc="0" normalizeH="0" baseline="0" noProof="0" dirty="0" smtClean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Scroll: Horizontal 23"/>
          <p:cNvSpPr/>
          <p:nvPr/>
        </p:nvSpPr>
        <p:spPr>
          <a:xfrm>
            <a:off x="4716016" y="3267584"/>
            <a:ext cx="4091198" cy="1488690"/>
          </a:xfrm>
          <a:prstGeom prst="horizontalScroll">
            <a:avLst/>
          </a:prstGeom>
          <a:noFill/>
          <a:ln w="5715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Timestamp Hash #1 distributed to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0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 </a:t>
            </a:r>
            <a:r>
              <a:rPr lang="en-US" sz="1800" b="0" kern="0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Supervising bodies is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unequivocally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0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 </a:t>
            </a:r>
            <a:r>
              <a:rPr lang="en-US" sz="1800" b="0" kern="0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associated to Input &amp; Output.</a:t>
            </a:r>
            <a:endParaRPr kumimoji="0" lang="en-IE" sz="1800" b="0" i="0" u="none" strike="noStrike" kern="0" cap="none" spc="0" normalizeH="0" baseline="0" noProof="0" dirty="0" smtClean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660232" y="4613787"/>
            <a:ext cx="0" cy="375874"/>
          </a:xfrm>
          <a:prstGeom prst="straightConnector1">
            <a:avLst/>
          </a:prstGeom>
          <a:noFill/>
          <a:ln w="57150" cap="flat" cmpd="sng" algn="ctr">
            <a:solidFill>
              <a:srgbClr val="4F81BD">
                <a:lumMod val="75000"/>
              </a:srgbClr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788024" y="5067078"/>
            <a:ext cx="4104456" cy="64633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1200"/>
              </a:spcAft>
            </a:pPr>
            <a:r>
              <a:rPr lang="en-US" sz="1800" b="0" dirty="0">
                <a:solidFill>
                  <a:srgbClr val="FF0000"/>
                </a:solidFill>
                <a:latin typeface="Calibri"/>
              </a:rPr>
              <a:t>Input + Output =&gt;</a:t>
            </a:r>
            <a:br>
              <a:rPr lang="en-US" sz="1800" b="0" dirty="0">
                <a:solidFill>
                  <a:srgbClr val="FF0000"/>
                </a:solidFill>
                <a:latin typeface="Calibri"/>
              </a:rPr>
            </a:br>
            <a:r>
              <a:rPr lang="en-US" sz="1800" dirty="0">
                <a:solidFill>
                  <a:srgbClr val="FF0000"/>
                </a:solidFill>
                <a:latin typeface="Calibri"/>
              </a:rPr>
              <a:t>Hash #1:</a:t>
            </a:r>
            <a:r>
              <a:rPr lang="en-US" sz="1800" b="0" i="1" dirty="0">
                <a:solidFill>
                  <a:srgbClr val="FF0000"/>
                </a:solidFill>
                <a:latin typeface="Calibri"/>
              </a:rPr>
              <a:t> 9fcdef88aea75363aa8e1eb0b75</a:t>
            </a:r>
            <a:endParaRPr lang="en-IE" sz="1800" b="0" i="1" dirty="0">
              <a:solidFill>
                <a:srgbClr val="FF0000"/>
              </a:solidFill>
              <a:latin typeface="Calibri"/>
            </a:endParaRPr>
          </a:p>
        </p:txBody>
      </p:sp>
      <p:pic>
        <p:nvPicPr>
          <p:cNvPr id="18" name="Picture 2" descr="Image result for fingerprint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rgbClr val="C0504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04048" y="5105572"/>
            <a:ext cx="288032" cy="34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376" y="5129590"/>
            <a:ext cx="646032" cy="60366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1237" y="3331511"/>
            <a:ext cx="4104456" cy="646331"/>
          </a:xfrm>
          <a:prstGeom prst="rect">
            <a:avLst/>
          </a:prstGeom>
          <a:solidFill>
            <a:srgbClr val="FFFFFF">
              <a:alpha val="69804"/>
            </a:srgbClr>
          </a:solidFill>
          <a:ln w="254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1200"/>
              </a:spcAft>
            </a:pPr>
            <a:r>
              <a:rPr lang="en-US" sz="1800" b="0" dirty="0">
                <a:solidFill>
                  <a:srgbClr val="FF0000"/>
                </a:solidFill>
                <a:latin typeface="Calibri"/>
              </a:rPr>
              <a:t>Input + Output + Decision =&gt;  </a:t>
            </a:r>
            <a:br>
              <a:rPr lang="en-US" sz="1800" b="0" dirty="0">
                <a:solidFill>
                  <a:srgbClr val="FF0000"/>
                </a:solidFill>
                <a:latin typeface="Calibri"/>
              </a:rPr>
            </a:br>
            <a:r>
              <a:rPr lang="en-US" sz="1800" dirty="0">
                <a:solidFill>
                  <a:srgbClr val="FF0000"/>
                </a:solidFill>
                <a:latin typeface="Calibri"/>
              </a:rPr>
              <a:t>Hash #2:</a:t>
            </a:r>
            <a:r>
              <a:rPr lang="en-US" sz="1800" b="0" i="1" dirty="0">
                <a:solidFill>
                  <a:srgbClr val="FF0000"/>
                </a:solidFill>
                <a:latin typeface="Calibri"/>
              </a:rPr>
              <a:t> cc805b4772e78f59570bd8883e</a:t>
            </a:r>
            <a:endParaRPr lang="en-IE" sz="1800" b="0" i="1" dirty="0">
              <a:solidFill>
                <a:srgbClr val="FF0000"/>
              </a:solidFill>
              <a:latin typeface="Calibri"/>
            </a:endParaRPr>
          </a:p>
        </p:txBody>
      </p:sp>
      <p:pic>
        <p:nvPicPr>
          <p:cNvPr id="21" name="Picture 2" descr="Image result for fingerprint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rgbClr val="C0504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531" y="3386705"/>
            <a:ext cx="288032" cy="347759"/>
          </a:xfrm>
          <a:prstGeom prst="rect">
            <a:avLst/>
          </a:prstGeom>
          <a:solidFill>
            <a:srgbClr val="FFFFFF">
              <a:alpha val="50196"/>
            </a:srgbClr>
          </a:solidFill>
          <a:extLst/>
        </p:spPr>
      </p:pic>
      <p:pic>
        <p:nvPicPr>
          <p:cNvPr id="22" name="Picture 8" descr="Image result for time-stamp server png"/>
          <p:cNvPicPr>
            <a:picLocks noChangeAspect="1" noChangeArrowheads="1"/>
          </p:cNvPicPr>
          <p:nvPr/>
        </p:nvPicPr>
        <p:blipFill>
          <a:blip r:embed="rId4" cstate="print">
            <a:duotone>
              <a:srgbClr val="C0504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779" y="5115299"/>
            <a:ext cx="311519" cy="28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80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95718"/>
              </p:ext>
            </p:extLst>
          </p:nvPr>
        </p:nvGraphicFramePr>
        <p:xfrm>
          <a:off x="3347864" y="836712"/>
          <a:ext cx="3960439" cy="5027040"/>
        </p:xfrm>
        <a:graphic>
          <a:graphicData uri="http://schemas.openxmlformats.org/drawingml/2006/table">
            <a:tbl>
              <a:tblPr/>
              <a:tblGrid>
                <a:gridCol w="1612287">
                  <a:extLst>
                    <a:ext uri="{9D8B030D-6E8A-4147-A177-3AD203B41FA5}">
                      <a16:colId xmlns="" xmlns:a16="http://schemas.microsoft.com/office/drawing/2014/main" val="2907856645"/>
                    </a:ext>
                  </a:extLst>
                </a:gridCol>
                <a:gridCol w="942568">
                  <a:extLst>
                    <a:ext uri="{9D8B030D-6E8A-4147-A177-3AD203B41FA5}">
                      <a16:colId xmlns="" xmlns:a16="http://schemas.microsoft.com/office/drawing/2014/main" val="1893631755"/>
                    </a:ext>
                  </a:extLst>
                </a:gridCol>
                <a:gridCol w="942568">
                  <a:extLst>
                    <a:ext uri="{9D8B030D-6E8A-4147-A177-3AD203B41FA5}">
                      <a16:colId xmlns="" xmlns:a16="http://schemas.microsoft.com/office/drawing/2014/main" val="3897324403"/>
                    </a:ext>
                  </a:extLst>
                </a:gridCol>
                <a:gridCol w="463016">
                  <a:extLst>
                    <a:ext uri="{9D8B030D-6E8A-4147-A177-3AD203B41FA5}">
                      <a16:colId xmlns="" xmlns:a16="http://schemas.microsoft.com/office/drawing/2014/main" val="2933696255"/>
                    </a:ext>
                  </a:extLst>
                </a:gridCol>
              </a:tblGrid>
              <a:tr h="157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Family ID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06368394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CO2MPAS version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1.4.3.dev0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35811102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Date/Time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2016/11/22-15:03:28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71078570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approval mode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41673973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65681923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52749531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NEDC Average Specific CO2 Emissions*</a:t>
                      </a:r>
                    </a:p>
                  </a:txBody>
                  <a:tcPr marL="4135" marR="4135" marT="41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H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L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4135" marR="4135" marT="41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8069143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NEDC CO2 declared value </a:t>
                      </a:r>
                    </a:p>
                  </a:txBody>
                  <a:tcPr marL="4135" marR="4135" marT="41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147.21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g/km</a:t>
                      </a:r>
                    </a:p>
                  </a:txBody>
                  <a:tcPr marL="4135" marR="4135" marT="41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26892029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NEDC CO2MPAS simulated </a:t>
                      </a:r>
                    </a:p>
                  </a:txBody>
                  <a:tcPr marL="4135" marR="4135" marT="41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141.12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g/km</a:t>
                      </a:r>
                    </a:p>
                  </a:txBody>
                  <a:tcPr marL="4135" marR="4135" marT="41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16799565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CO2MPAS deviation </a:t>
                      </a:r>
                    </a:p>
                  </a:txBody>
                  <a:tcPr marL="4135" marR="4135" marT="41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-4.14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4135" marR="4135" marT="41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02636320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*Ki factor - corrected</a:t>
                      </a:r>
                    </a:p>
                  </a:txBody>
                  <a:tcPr marL="4135" marR="4135" marT="413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600" b="1" i="1" u="none" strike="noStrike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1" i="1" u="none" strike="noStrike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65881034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28794198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NEDC CO2MPAS CO2 Emissions</a:t>
                      </a:r>
                    </a:p>
                  </a:txBody>
                  <a:tcPr marL="4135" marR="4135" marT="41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H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L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97047893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CO2MPAS simulated NEDC</a:t>
                      </a:r>
                    </a:p>
                  </a:txBody>
                  <a:tcPr marL="4135" marR="4135" marT="41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141.12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g/km</a:t>
                      </a:r>
                    </a:p>
                  </a:txBody>
                  <a:tcPr marL="4135" marR="4135" marT="41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04418306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CO2MPAS simulated UDC</a:t>
                      </a:r>
                    </a:p>
                  </a:txBody>
                  <a:tcPr marL="4135" marR="4135" marT="41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133.81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g/km</a:t>
                      </a:r>
                    </a:p>
                  </a:txBody>
                  <a:tcPr marL="4135" marR="4135" marT="41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80351745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CO2MPAS simulated EUDC</a:t>
                      </a:r>
                    </a:p>
                  </a:txBody>
                  <a:tcPr marL="4135" marR="4135" marT="41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145.36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g/km</a:t>
                      </a:r>
                    </a:p>
                  </a:txBody>
                  <a:tcPr marL="4135" marR="4135" marT="41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0583250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50165512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07162864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NEDC Inputs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H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L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56578930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F0 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216.21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9723926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 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0.8790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N/km/h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5529285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F2 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0.0436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N/(km/h)2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49648919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Inertia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1723.0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5111844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WLTP Inputs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H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L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06623716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F0 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222.21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159613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 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0.8920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N/km/h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59607677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F2 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0.0436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N/(km/h)2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45847189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Mass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1873.0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2509261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 emission phase Low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156.89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g/km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80387818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 emission phase Medium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150.53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g/km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55328604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 emission phase High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149.54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g/km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47367947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 emission phase Extra-High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195.93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g/km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24020382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0926" y="332656"/>
            <a:ext cx="4113300" cy="936600"/>
          </a:xfrm>
        </p:spPr>
        <p:txBody>
          <a:bodyPr/>
          <a:lstStyle/>
          <a:p>
            <a:r>
              <a:rPr lang="en-US" dirty="0"/>
              <a:t>OUTPUT report sample</a:t>
            </a:r>
          </a:p>
        </p:txBody>
      </p:sp>
    </p:spTree>
    <p:extLst>
      <p:ext uri="{BB962C8B-B14F-4D97-AF65-F5344CB8AC3E}">
        <p14:creationId xmlns:p14="http://schemas.microsoft.com/office/powerpoint/2010/main" val="41954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467544" y="404664"/>
            <a:ext cx="4113300" cy="936600"/>
          </a:xfrm>
        </p:spPr>
        <p:txBody>
          <a:bodyPr/>
          <a:lstStyle/>
          <a:p>
            <a:r>
              <a:rPr lang="en-US" dirty="0"/>
              <a:t>DICE Report sample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160509"/>
              </p:ext>
            </p:extLst>
          </p:nvPr>
        </p:nvGraphicFramePr>
        <p:xfrm>
          <a:off x="2152045" y="1024137"/>
          <a:ext cx="5848021" cy="4525960"/>
        </p:xfrm>
        <a:graphic>
          <a:graphicData uri="http://schemas.openxmlformats.org/drawingml/2006/table">
            <a:tbl>
              <a:tblPr/>
              <a:tblGrid>
                <a:gridCol w="2465459">
                  <a:extLst>
                    <a:ext uri="{9D8B030D-6E8A-4147-A177-3AD203B41FA5}">
                      <a16:colId xmlns="" xmlns:a16="http://schemas.microsoft.com/office/drawing/2014/main" val="3627687807"/>
                    </a:ext>
                  </a:extLst>
                </a:gridCol>
                <a:gridCol w="1357789">
                  <a:extLst>
                    <a:ext uri="{9D8B030D-6E8A-4147-A177-3AD203B41FA5}">
                      <a16:colId xmlns="" xmlns:a16="http://schemas.microsoft.com/office/drawing/2014/main" val="3858095545"/>
                    </a:ext>
                  </a:extLst>
                </a:gridCol>
                <a:gridCol w="1357789">
                  <a:extLst>
                    <a:ext uri="{9D8B030D-6E8A-4147-A177-3AD203B41FA5}">
                      <a16:colId xmlns="" xmlns:a16="http://schemas.microsoft.com/office/drawing/2014/main" val="212893448"/>
                    </a:ext>
                  </a:extLst>
                </a:gridCol>
                <a:gridCol w="666984">
                  <a:extLst>
                    <a:ext uri="{9D8B030D-6E8A-4147-A177-3AD203B41FA5}">
                      <a16:colId xmlns="" xmlns:a16="http://schemas.microsoft.com/office/drawing/2014/main" val="672872520"/>
                    </a:ext>
                  </a:extLst>
                </a:gridCol>
              </a:tblGrid>
              <a:tr h="2262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Family ID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39164400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CO2MPAS version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1.4.3.dev0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5897141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Date/Time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2016/11/22-15:03:28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06279806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approval mode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23032516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66365786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61628724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H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L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61173084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 Type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diesel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diesel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12783918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 Capacity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997.00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997.00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83912591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Gearbox type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automatic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automatic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2478670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Turbo engine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27793192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alternator_model score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B1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45659193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at_model score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-0.95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B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71561888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clutch_torque_converter_model score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4.71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B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RPM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67931882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co2_params score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CO2g/s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14987878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engine_cold_start_speed_model score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18.74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B2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RPM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59260363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engine_coolant_temperature_model score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B2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°C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97440522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engine_speed_model score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91.36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RPM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2386795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start_stop_model score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-0.99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45745032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CO2MPAS deviation 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-4.14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419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8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_Master">
  <a:themeElements>
    <a:clrScheme name="Slide_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_Master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600" b="1" i="0" u="none" strike="noStrike" cap="none" normalizeH="0" baseline="0">
            <a:ln>
              <a:noFill/>
            </a:ln>
            <a:solidFill>
              <a:srgbClr val="FFD624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600" b="1" i="0" u="none" strike="noStrike" cap="none" normalizeH="0" baseline="0">
            <a:ln>
              <a:noFill/>
            </a:ln>
            <a:solidFill>
              <a:srgbClr val="FFD624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Slide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lide_Master">
  <a:themeElements>
    <a:clrScheme name="Slide_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_Master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600" b="1" i="0" u="none" strike="noStrike" cap="none" normalizeH="0" baseline="0">
            <a:ln>
              <a:noFill/>
            </a:ln>
            <a:solidFill>
              <a:srgbClr val="FFD624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600" b="1" i="0" u="none" strike="noStrike" cap="none" normalizeH="0" baseline="0">
            <a:ln>
              <a:noFill/>
            </a:ln>
            <a:solidFill>
              <a:srgbClr val="FFD624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Slide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17481</TotalTime>
  <Words>430</Words>
  <Application>Microsoft Office PowerPoint</Application>
  <PresentationFormat>On-screen Show (4:3)</PresentationFormat>
  <Paragraphs>199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Slide_Master</vt:lpstr>
      <vt:lpstr>1_Slide_Master</vt:lpstr>
      <vt:lpstr>  </vt:lpstr>
      <vt:lpstr>PowerPoint Presentation</vt:lpstr>
      <vt:lpstr>PowerPoint Presentation</vt:lpstr>
      <vt:lpstr>PowerPoint Presentation</vt:lpstr>
      <vt:lpstr>OUTPUT report sample</vt:lpstr>
      <vt:lpstr>DICE Report sample</vt:lpstr>
    </vt:vector>
  </TitlesOfParts>
  <Company>European Commission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turneem</dc:creator>
  <cp:lastModifiedBy>Victor Valverde</cp:lastModifiedBy>
  <cp:revision>539</cp:revision>
  <cp:lastPrinted>2015-02-12T17:08:05Z</cp:lastPrinted>
  <dcterms:created xsi:type="dcterms:W3CDTF">2011-10-28T10:25:18Z</dcterms:created>
  <dcterms:modified xsi:type="dcterms:W3CDTF">2016-11-24T10:58:19Z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pdateToken">
    <vt:lpwstr>3</vt:lpwstr>
  </property>
  <property fmtid="{D5CDD505-2E9C-101B-9397-08002B2CF9AE}" pid="3" name="Jive_LatestUserAccountName">
    <vt:lpwstr>ciuffbi</vt:lpwstr>
  </property>
  <property fmtid="{D5CDD505-2E9C-101B-9397-08002B2CF9AE}" pid="4" name="Offisync_UniqueId">
    <vt:lpwstr>64605</vt:lpwstr>
  </property>
  <property fmtid="{D5CDD505-2E9C-101B-9397-08002B2CF9AE}" pid="5" name="Offisync_ServerID">
    <vt:lpwstr>0d3b22a6-6203-4efc-8e8e-b5279256493b</vt:lpwstr>
  </property>
  <property fmtid="{D5CDD505-2E9C-101B-9397-08002B2CF9AE}" pid="6" name="Offisync_ProviderInitializationData">
    <vt:lpwstr>https://connected.cnect.cec.eu.int</vt:lpwstr>
  </property>
  <property fmtid="{D5CDD505-2E9C-101B-9397-08002B2CF9AE}" pid="7" name="Jive_VersionGuid">
    <vt:lpwstr>858419cc-cbf7-4ffc-89f9-13dc9437987c</vt:lpwstr>
  </property>
</Properties>
</file>