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  <p:sldMasterId id="2147483766" r:id="rId2"/>
  </p:sldMasterIdLst>
  <p:notesMasterIdLst>
    <p:notesMasterId r:id="rId10"/>
  </p:notesMasterIdLst>
  <p:handoutMasterIdLst>
    <p:handoutMasterId r:id="rId11"/>
  </p:handoutMasterIdLst>
  <p:sldIdLst>
    <p:sldId id="343" r:id="rId3"/>
    <p:sldId id="525" r:id="rId4"/>
    <p:sldId id="530" r:id="rId5"/>
    <p:sldId id="531" r:id="rId6"/>
    <p:sldId id="532" r:id="rId7"/>
    <p:sldId id="533" r:id="rId8"/>
    <p:sldId id="534" r:id="rId9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7600" b="1" kern="1200">
        <a:solidFill>
          <a:srgbClr val="FFD624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494"/>
    <a:srgbClr val="F9DFB1"/>
    <a:srgbClr val="9CB0A6"/>
    <a:srgbClr val="2E6437"/>
    <a:srgbClr val="0F5494"/>
    <a:srgbClr val="27F619"/>
    <a:srgbClr val="66FF66"/>
    <a:srgbClr val="00FF00"/>
    <a:srgbClr val="034EA2"/>
    <a:srgbClr val="005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2" autoAdjust="0"/>
    <p:restoredTop sz="92263" autoAdjust="0"/>
  </p:normalViewPr>
  <p:slideViewPr>
    <p:cSldViewPr>
      <p:cViewPr>
        <p:scale>
          <a:sx n="100" d="100"/>
          <a:sy n="100" d="100"/>
        </p:scale>
        <p:origin x="-1944" y="-5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72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2946400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29677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677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EC7A9CE-B5D3-4830-AA57-DD8049CE9F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766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2946400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5" y="4715634"/>
            <a:ext cx="5438775" cy="4467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29677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677"/>
            <a:ext cx="2946400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04" tIns="45752" rIns="91504" bIns="45752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36441B25-C4D1-47DB-817D-B9C4FC5392F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idx="11"/>
          </p:nvPr>
        </p:nvSpPr>
        <p:spPr>
          <a:xfrm>
            <a:off x="0" y="2852937"/>
            <a:ext cx="9144000" cy="4005064"/>
          </a:xfrm>
          <a:prstGeom prst="rect">
            <a:avLst/>
          </a:prstGeom>
        </p:spPr>
        <p:txBody>
          <a:bodyPr lIns="360000" tIns="288000" rIns="0" bIns="0"/>
          <a:lstStyle>
            <a:lvl1pPr>
              <a:lnSpc>
                <a:spcPct val="150000"/>
              </a:lnSpc>
              <a:defRPr sz="1600" b="1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idx="1"/>
          </p:nvPr>
        </p:nvSpPr>
        <p:spPr>
          <a:xfrm>
            <a:off x="0" y="3473"/>
            <a:ext cx="9144000" cy="2232248"/>
          </a:xfrm>
          <a:prstGeom prst="rect">
            <a:avLst/>
          </a:prstGeom>
        </p:spPr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0" y="2232248"/>
            <a:ext cx="9144000" cy="620688"/>
          </a:xfrm>
          <a:prstGeom prst="rect">
            <a:avLst/>
          </a:prstGeom>
        </p:spPr>
        <p:txBody>
          <a:bodyPr lIns="360000" tIns="216000" rIns="0" bIns="0"/>
          <a:lstStyle/>
          <a:p>
            <a:r>
              <a:rPr lang="en-GB" altLang="en-US" dirty="0" smtClean="0">
                <a:latin typeface="+mj-lt"/>
              </a:rPr>
              <a:t>JRC Role. Facts </a:t>
            </a:r>
            <a:r>
              <a:rPr lang="en-GB" altLang="en-US" dirty="0">
                <a:latin typeface="+mj-lt"/>
              </a:rPr>
              <a:t>&amp; </a:t>
            </a:r>
            <a:r>
              <a:rPr lang="en-GB" altLang="en-US" dirty="0" smtClean="0">
                <a:latin typeface="+mj-lt"/>
              </a:rPr>
              <a:t>Figures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68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1556272"/>
            <a:ext cx="8229600" cy="9366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37289"/>
            <a:ext cx="2895600" cy="48418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fld id="{46861DAA-5BBC-4812-876F-0D7C7B9EA75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2564905"/>
            <a:ext cx="8229600" cy="363378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F5494"/>
              </a:buClr>
              <a:buFont typeface="Arial" pitchFamily="34" charset="0"/>
              <a:buChar char="•"/>
              <a:defRPr i="0"/>
            </a:lvl1pPr>
            <a:lvl2pPr>
              <a:buClr>
                <a:srgbClr val="0F5494"/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1" name="Picture 2" descr="C:\Users\fontage\Desktop\compas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6" t="61331" r="12531" b="8324"/>
          <a:stretch/>
        </p:blipFill>
        <p:spPr bwMode="auto">
          <a:xfrm>
            <a:off x="35496" y="6309320"/>
            <a:ext cx="1676623" cy="4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725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08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16016" y="2276872"/>
            <a:ext cx="4176464" cy="1800200"/>
          </a:xfrm>
          <a:prstGeom prst="rect">
            <a:avLst/>
          </a:prstGeom>
        </p:spPr>
        <p:txBody>
          <a:bodyPr lIns="0" tIns="900000" rIns="0" bIns="0" anchor="t"/>
          <a:lstStyle>
            <a:lvl1pPr algn="r"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714017" y="4077072"/>
            <a:ext cx="4178464" cy="915318"/>
          </a:xfrm>
          <a:prstGeom prst="rect">
            <a:avLst/>
          </a:prstGeom>
        </p:spPr>
        <p:txBody>
          <a:bodyPr lIns="0" tIns="360000" rIns="0"/>
          <a:lstStyle>
            <a:lvl1pPr marL="0" indent="0" algn="r">
              <a:buClr>
                <a:srgbClr val="1E4494"/>
              </a:buClr>
              <a:buFont typeface="Arial" panose="020B0604020202020204" pitchFamily="34" charset="0"/>
              <a:buNone/>
              <a:defRPr sz="1800" b="1"/>
            </a:lvl1pPr>
            <a:lvl2pPr marL="2286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 sz="1800"/>
            </a:lvl2pPr>
            <a:lvl3pPr marL="4572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3pPr>
            <a:lvl4pPr marL="6858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4pPr>
            <a:lvl5pPr marL="9144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4716016" y="5517232"/>
            <a:ext cx="4178464" cy="648072"/>
          </a:xfrm>
          <a:prstGeom prst="rect">
            <a:avLst/>
          </a:prstGeom>
        </p:spPr>
        <p:txBody>
          <a:bodyPr lIns="0" rIns="0" bIns="360000" anchor="b"/>
          <a:lstStyle>
            <a:lvl1pPr marL="0" indent="0" algn="r">
              <a:buClr>
                <a:srgbClr val="1E4494"/>
              </a:buClr>
              <a:buFont typeface="Arial" panose="020B0604020202020204" pitchFamily="34" charset="0"/>
              <a:buNone/>
              <a:defRPr sz="1600" b="1"/>
            </a:lvl1pPr>
            <a:lvl2pPr marL="2286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 sz="1600"/>
            </a:lvl2pPr>
            <a:lvl3pPr marL="4572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3pPr>
            <a:lvl4pPr marL="6858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4pPr>
            <a:lvl5pPr marL="914400" indent="-228600" algn="r">
              <a:buClr>
                <a:srgbClr val="1E4494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763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7013" y="6145213"/>
            <a:ext cx="2243137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357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84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4494"/>
          </a:solidFill>
          <a:latin typeface="Verdana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5pPr>
      <a:lvl6pPr marL="8159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6pPr>
      <a:lvl7pPr marL="12731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7pPr>
      <a:lvl8pPr marL="17303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8pPr>
      <a:lvl9pPr marL="21875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1E4494"/>
        </a:buClr>
        <a:buFont typeface="Verdana" pitchFamily="34" charset="0"/>
        <a:defRPr>
          <a:solidFill>
            <a:srgbClr val="004494"/>
          </a:solidFill>
          <a:latin typeface="Verdana"/>
          <a:ea typeface="MS PGothic" pitchFamily="34" charset="-128"/>
          <a:cs typeface="ＭＳ Ｐゴシック" charset="0"/>
        </a:defRPr>
      </a:lvl1pPr>
      <a:lvl2pPr marL="2286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1E4494"/>
        </a:buClr>
        <a:buFont typeface="Verdana" pitchFamily="34" charset="0"/>
        <a:buChar char="•"/>
        <a:defRPr>
          <a:solidFill>
            <a:srgbClr val="004494"/>
          </a:solidFill>
          <a:latin typeface="Verdana"/>
          <a:ea typeface="MS PGothic" pitchFamily="34" charset="-128"/>
        </a:defRPr>
      </a:lvl2pPr>
      <a:lvl3pPr marL="4572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1E4494"/>
        </a:buClr>
        <a:buFont typeface="Wingdings" pitchFamily="2" charset="2"/>
        <a:buChar char="§"/>
        <a:defRPr sz="1600">
          <a:solidFill>
            <a:srgbClr val="004494"/>
          </a:solidFill>
          <a:latin typeface="Verdana"/>
          <a:ea typeface="MS PGothic" pitchFamily="34" charset="-128"/>
        </a:defRPr>
      </a:lvl3pPr>
      <a:lvl4pPr marL="6858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1E4494"/>
        </a:buClr>
        <a:buFont typeface="Arial" charset="0"/>
        <a:buChar char="•"/>
        <a:defRPr sz="1600">
          <a:solidFill>
            <a:srgbClr val="004494"/>
          </a:solidFill>
          <a:latin typeface="Verdana"/>
          <a:ea typeface="MS PGothic" pitchFamily="34" charset="-128"/>
        </a:defRPr>
      </a:lvl4pPr>
      <a:lvl5pPr marL="9144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1E4494"/>
        </a:buClr>
        <a:buFont typeface="Verdana" pitchFamily="34" charset="0"/>
        <a:buChar char="–"/>
        <a:defRPr sz="1600">
          <a:solidFill>
            <a:srgbClr val="004494"/>
          </a:solidFill>
          <a:latin typeface="Verdana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8140"/>
            <a:ext cx="9143999" cy="685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7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77013" y="6145213"/>
            <a:ext cx="2243137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1547341" y="476672"/>
            <a:ext cx="7272809" cy="1008112"/>
          </a:xfrm>
          <a:prstGeom prst="rect">
            <a:avLst/>
          </a:prstGeom>
        </p:spPr>
        <p:txBody>
          <a:bodyPr lIns="0" tIns="46800" rIns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5pPr>
            <a:lvl6pPr marL="8159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6pPr>
            <a:lvl7pPr marL="12731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7pPr>
            <a:lvl8pPr marL="17303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8pPr>
            <a:lvl9pPr marL="21875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lnSpc>
                <a:spcPts val="3400"/>
              </a:lnSpc>
            </a:pPr>
            <a:r>
              <a:rPr lang="en-US" kern="0" dirty="0" smtClean="0"/>
              <a:t>Joint Research</a:t>
            </a:r>
            <a:r>
              <a:rPr lang="en-US" kern="0" baseline="0" dirty="0" smtClean="0"/>
              <a:t> Centre</a:t>
            </a:r>
          </a:p>
          <a:p>
            <a:pPr>
              <a:lnSpc>
                <a:spcPts val="3400"/>
              </a:lnSpc>
            </a:pPr>
            <a:r>
              <a:rPr lang="en-GB" sz="1800" kern="0" dirty="0" smtClean="0"/>
              <a:t>the European Commission's in-house science service</a:t>
            </a:r>
            <a:endParaRPr lang="en-GB" sz="1800" kern="0" dirty="0"/>
          </a:p>
        </p:txBody>
      </p:sp>
      <p:sp>
        <p:nvSpPr>
          <p:cNvPr id="14" name="Content Placeholder 2"/>
          <p:cNvSpPr txBox="1">
            <a:spLocks/>
          </p:cNvSpPr>
          <p:nvPr userDrawn="1"/>
        </p:nvSpPr>
        <p:spPr>
          <a:xfrm>
            <a:off x="4641685" y="1649586"/>
            <a:ext cx="4178464" cy="915318"/>
          </a:xfrm>
          <a:prstGeom prst="rect">
            <a:avLst/>
          </a:prstGeom>
        </p:spPr>
        <p:txBody>
          <a:bodyPr lIns="0" tIns="46800" rIns="0"/>
          <a:lstStyle>
            <a:lvl1pPr marL="342900" indent="-3429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b="1"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marL="2286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>
                <a:solidFill>
                  <a:srgbClr val="004494"/>
                </a:solidFill>
                <a:latin typeface="Verdana"/>
                <a:ea typeface="MS PGothic" pitchFamily="34" charset="-128"/>
              </a:defRPr>
            </a:lvl2pPr>
            <a:lvl3pPr marL="4572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600">
                <a:solidFill>
                  <a:srgbClr val="004494"/>
                </a:solidFill>
                <a:latin typeface="Verdana"/>
                <a:ea typeface="MS PGothic" pitchFamily="34" charset="-128"/>
              </a:defRPr>
            </a:lvl3pPr>
            <a:lvl4pPr marL="6858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600">
                <a:solidFill>
                  <a:srgbClr val="004494"/>
                </a:solidFill>
                <a:latin typeface="Verdana"/>
                <a:ea typeface="MS PGothic" pitchFamily="34" charset="-128"/>
              </a:defRPr>
            </a:lvl4pPr>
            <a:lvl5pPr marL="9144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600">
                <a:solidFill>
                  <a:srgbClr val="004494"/>
                </a:solidFill>
                <a:latin typeface="Verdana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lnSpc>
                <a:spcPts val="1560"/>
              </a:lnSpc>
              <a:buNone/>
            </a:pPr>
            <a:r>
              <a:rPr lang="en-GB" sz="1300" b="0" i="1" kern="0" dirty="0" smtClean="0"/>
              <a:t>Serving society</a:t>
            </a:r>
          </a:p>
          <a:p>
            <a:pPr marL="0" indent="0">
              <a:lnSpc>
                <a:spcPts val="1560"/>
              </a:lnSpc>
              <a:buNone/>
            </a:pPr>
            <a:r>
              <a:rPr lang="en-GB" sz="1300" b="0" i="1" kern="0" dirty="0" smtClean="0"/>
              <a:t>Stimulating innovation</a:t>
            </a:r>
          </a:p>
          <a:p>
            <a:pPr marL="0" indent="0">
              <a:lnSpc>
                <a:spcPts val="1560"/>
              </a:lnSpc>
              <a:buNone/>
            </a:pPr>
            <a:r>
              <a:rPr lang="en-GB" sz="1300" b="0" i="1" kern="0" dirty="0" smtClean="0"/>
              <a:t>Supporting legislation</a:t>
            </a:r>
            <a:endParaRPr lang="en-US" sz="1300" b="0" i="1" kern="0" dirty="0" smtClean="0"/>
          </a:p>
        </p:txBody>
      </p:sp>
    </p:spTree>
    <p:extLst>
      <p:ext uri="{BB962C8B-B14F-4D97-AF65-F5344CB8AC3E}">
        <p14:creationId xmlns:p14="http://schemas.microsoft.com/office/powerpoint/2010/main" val="264881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94"/>
          </a:solidFill>
          <a:latin typeface="Verdana" charset="0"/>
          <a:ea typeface="MS PGothic" pitchFamily="34" charset="-128"/>
          <a:cs typeface="ＭＳ Ｐゴシック" charset="0"/>
        </a:defRPr>
      </a:lvl5pPr>
      <a:lvl6pPr marL="8159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6pPr>
      <a:lvl7pPr marL="12731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7pPr>
      <a:lvl8pPr marL="17303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8pPr>
      <a:lvl9pPr marL="2187575" algn="l" rtl="0" fontAlgn="base">
        <a:spcBef>
          <a:spcPct val="0"/>
        </a:spcBef>
        <a:spcAft>
          <a:spcPct val="0"/>
        </a:spcAft>
        <a:defRPr sz="3000" b="1">
          <a:solidFill>
            <a:srgbClr val="0F5494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defRPr>
          <a:solidFill>
            <a:srgbClr val="004494"/>
          </a:solidFill>
          <a:latin typeface="Verdana"/>
          <a:ea typeface="MS PGothic" pitchFamily="34" charset="-128"/>
          <a:cs typeface="ＭＳ Ｐゴシック" charset="0"/>
        </a:defRPr>
      </a:lvl1pPr>
      <a:lvl2pPr marL="2286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•"/>
        <a:defRPr>
          <a:solidFill>
            <a:srgbClr val="004494"/>
          </a:solidFill>
          <a:latin typeface="Verdana"/>
          <a:ea typeface="MS PGothic" pitchFamily="34" charset="-128"/>
        </a:defRPr>
      </a:lvl2pPr>
      <a:lvl3pPr marL="4572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Wingdings" pitchFamily="2" charset="2"/>
        <a:buChar char="§"/>
        <a:defRPr sz="1600">
          <a:solidFill>
            <a:srgbClr val="004494"/>
          </a:solidFill>
          <a:latin typeface="Verdana"/>
          <a:ea typeface="MS PGothic" pitchFamily="34" charset="-128"/>
        </a:defRPr>
      </a:lvl3pPr>
      <a:lvl4pPr marL="6858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Arial" charset="0"/>
        <a:buChar char="•"/>
        <a:defRPr sz="1600">
          <a:solidFill>
            <a:srgbClr val="004494"/>
          </a:solidFill>
          <a:latin typeface="Verdana"/>
          <a:ea typeface="MS PGothic" pitchFamily="34" charset="-128"/>
        </a:defRPr>
      </a:lvl4pPr>
      <a:lvl5pPr marL="914400" indent="-228600" algn="l" rtl="0" eaLnBrk="0" fontAlgn="base" hangingPunct="0">
        <a:lnSpc>
          <a:spcPts val="2400"/>
        </a:lnSpc>
        <a:spcBef>
          <a:spcPct val="0"/>
        </a:spcBef>
        <a:spcAft>
          <a:spcPct val="0"/>
        </a:spcAft>
        <a:buClr>
          <a:srgbClr val="37ACDE"/>
        </a:buClr>
        <a:buFont typeface="Verdana" pitchFamily="34" charset="0"/>
        <a:buChar char="–"/>
        <a:defRPr sz="1600">
          <a:solidFill>
            <a:srgbClr val="004494"/>
          </a:solidFill>
          <a:latin typeface="Verdana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2mpas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www.co2mpas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RCSTU/CO2MPAS-TA/issues" TargetMode="External"/><Relationship Id="rId2" Type="http://schemas.openxmlformats.org/officeDocument/2006/relationships/hyperlink" Target="https://co2mpa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RCSTU/CO2MPAS-TA/issues" TargetMode="External"/><Relationship Id="rId2" Type="http://schemas.openxmlformats.org/officeDocument/2006/relationships/hyperlink" Target="https://co2mpa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O2MPAS@jrc.ec.europa.eu" TargetMode="External"/><Relationship Id="rId2" Type="http://schemas.openxmlformats.org/officeDocument/2006/relationships/hyperlink" Target="https://co2mpa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RCSTU/CO2MPAS-TA/wiki/CO2MPAS-user-guidelin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RCSTU/CO2MPAS-TA/issues" TargetMode="External"/><Relationship Id="rId2" Type="http://schemas.openxmlformats.org/officeDocument/2006/relationships/hyperlink" Target="https://co2mpa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dam-p/markdown-here/wiki/Markdown-Cheatsheet" TargetMode="External"/><Relationship Id="rId5" Type="http://schemas.openxmlformats.org/officeDocument/2006/relationships/hyperlink" Target="https://github.com/JRCSTU/CO2MPAS-TA/wiki/CO2MPAS-user-guidelines" TargetMode="External"/><Relationship Id="rId4" Type="http://schemas.openxmlformats.org/officeDocument/2006/relationships/hyperlink" Target="mailto:CO2MPAS@jrc.ec.europa.e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1556792"/>
            <a:ext cx="4320480" cy="1368152"/>
          </a:xfrm>
        </p:spPr>
        <p:txBody>
          <a:bodyPr/>
          <a:lstStyle/>
          <a:p>
            <a:r>
              <a:rPr lang="en-GB" sz="2000" dirty="0" smtClean="0">
                <a:solidFill>
                  <a:srgbClr val="FF0000"/>
                </a:solidFill>
              </a:rPr>
              <a:t/>
            </a:r>
            <a:br>
              <a:rPr lang="en-GB" sz="2000" dirty="0" smtClean="0">
                <a:solidFill>
                  <a:srgbClr val="FF0000"/>
                </a:solidFill>
              </a:rPr>
            </a:br>
            <a:r>
              <a:rPr lang="en-GB" sz="2000" dirty="0" smtClean="0">
                <a:solidFill>
                  <a:srgbClr val="FF0000"/>
                </a:solidFill>
              </a:rPr>
              <a:t/>
            </a:r>
            <a:br>
              <a:rPr lang="en-GB" sz="2000" dirty="0" smtClean="0">
                <a:solidFill>
                  <a:srgbClr val="FF0000"/>
                </a:solidFill>
              </a:rPr>
            </a:br>
            <a:endParaRPr lang="en-US" sz="22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068530" y="2348880"/>
            <a:ext cx="4751942" cy="1296144"/>
          </a:xfrm>
          <a:prstGeom prst="rect">
            <a:avLst/>
          </a:prstGeom>
        </p:spPr>
        <p:txBody>
          <a:bodyPr lIns="0" tIns="900000" rIns="0" bIns="0" anchor="t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4494"/>
                </a:solidFill>
                <a:latin typeface="Verdana" charset="0"/>
                <a:ea typeface="MS PGothic" pitchFamily="34" charset="-128"/>
                <a:cs typeface="ＭＳ Ｐゴシック" charset="0"/>
              </a:defRPr>
            </a:lvl5pPr>
            <a:lvl6pPr marL="8159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6pPr>
            <a:lvl7pPr marL="12731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7pPr>
            <a:lvl8pPr marL="17303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8pPr>
            <a:lvl9pPr marL="2187575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0F5494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kern="0" dirty="0" smtClean="0"/>
              <a:t>CO</a:t>
            </a:r>
            <a:r>
              <a:rPr lang="en-US" kern="0" baseline="-25000" dirty="0" smtClean="0"/>
              <a:t>2</a:t>
            </a:r>
            <a:r>
              <a:rPr lang="en-US" kern="0" dirty="0" smtClean="0"/>
              <a:t>MPAS: </a:t>
            </a:r>
            <a:br>
              <a:rPr lang="en-US" kern="0" dirty="0" smtClean="0"/>
            </a:br>
            <a:r>
              <a:rPr lang="en-US" kern="0" dirty="0" smtClean="0"/>
              <a:t>User Communication</a:t>
            </a:r>
            <a:endParaRPr lang="en-US" kern="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067944" y="4509120"/>
            <a:ext cx="4752547" cy="936104"/>
          </a:xfrm>
          <a:prstGeom prst="rect">
            <a:avLst/>
          </a:prstGeom>
        </p:spPr>
        <p:txBody>
          <a:bodyPr lIns="0" tIns="360000" rIns="0"/>
          <a:lstStyle>
            <a:lvl1pPr marL="0" indent="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None/>
              <a:defRPr sz="1800" b="1">
                <a:solidFill>
                  <a:srgbClr val="004494"/>
                </a:solidFill>
                <a:latin typeface="Verdana"/>
                <a:ea typeface="MS PGothic" pitchFamily="34" charset="-128"/>
                <a:cs typeface="ＭＳ Ｐゴシック" charset="0"/>
              </a:defRPr>
            </a:lvl1pPr>
            <a:lvl2pPr marL="2286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800">
                <a:solidFill>
                  <a:srgbClr val="004494"/>
                </a:solidFill>
                <a:latin typeface="Verdana"/>
                <a:ea typeface="MS PGothic" pitchFamily="34" charset="-128"/>
              </a:defRPr>
            </a:lvl2pPr>
            <a:lvl3pPr marL="4572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600">
                <a:solidFill>
                  <a:srgbClr val="004494"/>
                </a:solidFill>
                <a:latin typeface="Verdana"/>
                <a:ea typeface="MS PGothic" pitchFamily="34" charset="-128"/>
              </a:defRPr>
            </a:lvl3pPr>
            <a:lvl4pPr marL="6858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600">
                <a:solidFill>
                  <a:srgbClr val="004494"/>
                </a:solidFill>
                <a:latin typeface="Verdana"/>
                <a:ea typeface="MS PGothic" pitchFamily="34" charset="-128"/>
              </a:defRPr>
            </a:lvl4pPr>
            <a:lvl5pPr marL="914400" indent="-228600" algn="r" rtl="0" eaLnBrk="0" fontAlgn="base" hangingPunct="0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>
                <a:srgbClr val="1E4494"/>
              </a:buClr>
              <a:buFont typeface="Arial" panose="020B0604020202020204" pitchFamily="34" charset="0"/>
              <a:buChar char="•"/>
              <a:defRPr sz="1600">
                <a:solidFill>
                  <a:srgbClr val="004494"/>
                </a:solidFill>
                <a:latin typeface="Verdana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kern="0" dirty="0" smtClean="0"/>
              <a:t>24-Nov-2016: "Rally" release  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7741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8732" y="298096"/>
            <a:ext cx="8208963" cy="648072"/>
          </a:xfrm>
        </p:spPr>
        <p:txBody>
          <a:bodyPr/>
          <a:lstStyle/>
          <a:p>
            <a:r>
              <a:rPr lang="en-IE" sz="2000" dirty="0"/>
              <a:t>Reporting bugs/errors, asking questions to the CO</a:t>
            </a:r>
            <a:r>
              <a:rPr lang="en-IE" sz="2000" baseline="-25000" dirty="0"/>
              <a:t>2</a:t>
            </a:r>
            <a:r>
              <a:rPr lang="en-IE" sz="2000" dirty="0"/>
              <a:t>MPAS-Team</a:t>
            </a:r>
            <a:r>
              <a:rPr lang="en-IE" dirty="0"/>
              <a:t/>
            </a:r>
            <a:br>
              <a:rPr lang="en-IE" dirty="0"/>
            </a:b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39552" y="1306208"/>
            <a:ext cx="8208144" cy="2017637"/>
          </a:xfrm>
        </p:spPr>
        <p:txBody>
          <a:bodyPr/>
          <a:lstStyle/>
          <a:p>
            <a:r>
              <a:rPr lang="en-US" sz="2000" dirty="0" smtClean="0"/>
              <a:t>It is very important that all CO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MPAS users assist in its further improvement by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IE" dirty="0"/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2000" b="1" i="1" dirty="0" smtClean="0"/>
              <a:t>Providing feedback when available</a:t>
            </a:r>
            <a:endParaRPr lang="en-IE" sz="2000" b="1" i="1" dirty="0" smtClean="0"/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IE" sz="2000" b="1" i="1" dirty="0" smtClean="0"/>
              <a:t>Communicating bugs/errors in the software </a:t>
            </a:r>
          </a:p>
          <a:p>
            <a:pPr marL="342900" indent="-34290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IE" sz="2000" b="1" i="1" dirty="0" smtClean="0"/>
              <a:t>Requesting specific guidance when necessary</a:t>
            </a:r>
            <a:endParaRPr lang="en-IE" sz="2000" b="1" i="1" dirty="0"/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331640" y="3718108"/>
            <a:ext cx="70567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buClr>
                <a:srgbClr val="33ACE3"/>
              </a:buClr>
            </a:pPr>
            <a:r>
              <a:rPr lang="en-US" sz="2400" dirty="0">
                <a:solidFill>
                  <a:srgbClr val="1E4494"/>
                </a:solidFill>
              </a:rPr>
              <a:t>CO</a:t>
            </a:r>
            <a:r>
              <a:rPr lang="en-US" sz="2400" baseline="-25000" dirty="0">
                <a:solidFill>
                  <a:srgbClr val="1E4494"/>
                </a:solidFill>
              </a:rPr>
              <a:t>2</a:t>
            </a:r>
            <a:r>
              <a:rPr lang="en-US" sz="2400" dirty="0">
                <a:solidFill>
                  <a:srgbClr val="1E4494"/>
                </a:solidFill>
              </a:rPr>
              <a:t>MPAS team will support </a:t>
            </a:r>
            <a:r>
              <a:rPr lang="en-US" sz="2400" dirty="0" smtClean="0">
                <a:solidFill>
                  <a:srgbClr val="1E4494"/>
                </a:solidFill>
              </a:rPr>
              <a:t>you</a:t>
            </a:r>
          </a:p>
          <a:p>
            <a:pPr algn="ctr">
              <a:lnSpc>
                <a:spcPct val="110000"/>
              </a:lnSpc>
              <a:buClr>
                <a:srgbClr val="33ACE3"/>
              </a:buClr>
            </a:pPr>
            <a:r>
              <a:rPr lang="en-US" sz="2400" dirty="0" smtClean="0">
                <a:solidFill>
                  <a:srgbClr val="1E4494"/>
                </a:solidFill>
              </a:rPr>
              <a:t>and </a:t>
            </a:r>
            <a:r>
              <a:rPr lang="en-US" sz="2400" dirty="0">
                <a:solidFill>
                  <a:srgbClr val="1E4494"/>
                </a:solidFill>
              </a:rPr>
              <a:t>try to </a:t>
            </a:r>
            <a:r>
              <a:rPr lang="en-US" sz="2400" dirty="0" smtClean="0">
                <a:solidFill>
                  <a:srgbClr val="1E4494"/>
                </a:solidFill>
              </a:rPr>
              <a:t>find the </a:t>
            </a:r>
            <a:r>
              <a:rPr lang="en-US" sz="2400" dirty="0">
                <a:solidFill>
                  <a:srgbClr val="1E4494"/>
                </a:solidFill>
              </a:rPr>
              <a:t>solution as soon as </a:t>
            </a:r>
            <a:r>
              <a:rPr lang="en-US" sz="2400" dirty="0" smtClean="0">
                <a:solidFill>
                  <a:srgbClr val="1E4494"/>
                </a:solidFill>
              </a:rPr>
              <a:t>possible given the availability of resources. </a:t>
            </a:r>
            <a:endParaRPr lang="en-US" sz="2400" dirty="0">
              <a:solidFill>
                <a:srgbClr val="1E4494"/>
              </a:solidFill>
            </a:endParaRPr>
          </a:p>
          <a:p>
            <a:pPr>
              <a:lnSpc>
                <a:spcPct val="110000"/>
              </a:lnSpc>
              <a:buClr>
                <a:srgbClr val="33ACE3"/>
              </a:buClr>
            </a:pPr>
            <a:endParaRPr lang="en-IE" sz="2400" dirty="0" err="1" smtClean="0">
              <a:solidFill>
                <a:srgbClr val="16419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3888" y="6309320"/>
            <a:ext cx="1643399" cy="30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buClr>
                <a:srgbClr val="33ACE3"/>
              </a:buClr>
            </a:pPr>
            <a:r>
              <a:rPr lang="en-US" sz="1400" dirty="0" smtClean="0">
                <a:solidFill>
                  <a:srgbClr val="164194"/>
                </a:solidFill>
              </a:rPr>
              <a:t>visit </a:t>
            </a:r>
            <a:r>
              <a:rPr lang="en-US" sz="1400" dirty="0" smtClean="0">
                <a:solidFill>
                  <a:srgbClr val="164194"/>
                </a:solidFill>
                <a:hlinkClick r:id="rId2"/>
              </a:rPr>
              <a:t>co2mpas.io</a:t>
            </a:r>
            <a:endParaRPr lang="en-IE" sz="1400" dirty="0" err="1" smtClean="0">
              <a:solidFill>
                <a:srgbClr val="1641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4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08963" cy="648072"/>
          </a:xfrm>
        </p:spPr>
        <p:txBody>
          <a:bodyPr/>
          <a:lstStyle/>
          <a:p>
            <a:r>
              <a:rPr lang="en-IE" sz="2000" dirty="0" smtClean="0"/>
              <a:t>How to reach us</a:t>
            </a:r>
            <a:r>
              <a:rPr lang="en-IE" dirty="0"/>
              <a:t/>
            </a:r>
            <a:br>
              <a:rPr lang="en-IE" dirty="0"/>
            </a:b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1128031"/>
            <a:ext cx="8748464" cy="120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buClr>
                <a:srgbClr val="33ACE3"/>
              </a:buClr>
            </a:pPr>
            <a:r>
              <a:rPr lang="en-US" sz="1400" dirty="0" smtClean="0">
                <a:solidFill>
                  <a:srgbClr val="164194"/>
                </a:solidFill>
              </a:rPr>
              <a:t>CO</a:t>
            </a:r>
            <a:r>
              <a:rPr lang="en-US" sz="1400" baseline="-25000" dirty="0" smtClean="0">
                <a:solidFill>
                  <a:srgbClr val="164194"/>
                </a:solidFill>
              </a:rPr>
              <a:t>2</a:t>
            </a:r>
            <a:r>
              <a:rPr lang="en-US" sz="1400" dirty="0" smtClean="0">
                <a:solidFill>
                  <a:srgbClr val="164194"/>
                </a:solidFill>
              </a:rPr>
              <a:t>MPAS website </a:t>
            </a:r>
            <a:r>
              <a:rPr lang="en-US" sz="1400" dirty="0" smtClean="0">
                <a:solidFill>
                  <a:srgbClr val="164194"/>
                </a:solidFill>
                <a:hlinkClick r:id="rId2"/>
              </a:rPr>
              <a:t>www.co2mpas.io</a:t>
            </a:r>
            <a:r>
              <a:rPr lang="en-US" sz="1400" dirty="0" smtClean="0">
                <a:solidFill>
                  <a:srgbClr val="164194"/>
                </a:solidFill>
              </a:rPr>
              <a:t>  provides a series of links</a:t>
            </a:r>
          </a:p>
          <a:p>
            <a:pPr>
              <a:lnSpc>
                <a:spcPct val="110000"/>
              </a:lnSpc>
              <a:buClr>
                <a:srgbClr val="33ACE3"/>
              </a:buClr>
            </a:pPr>
            <a:endParaRPr lang="en-US" sz="1400" dirty="0" smtClean="0">
              <a:solidFill>
                <a:srgbClr val="164194"/>
              </a:solidFill>
            </a:endParaRPr>
          </a:p>
          <a:p>
            <a:pPr>
              <a:lnSpc>
                <a:spcPct val="110000"/>
              </a:lnSpc>
              <a:buClr>
                <a:srgbClr val="33ACE3"/>
              </a:buClr>
            </a:pPr>
            <a:r>
              <a:rPr lang="en-US" sz="1400" dirty="0" smtClean="0">
                <a:solidFill>
                  <a:srgbClr val="164194"/>
                </a:solidFill>
              </a:rPr>
              <a:t>To raise issues, visit the CO</a:t>
            </a:r>
            <a:r>
              <a:rPr lang="en-US" sz="1400" baseline="-25000" dirty="0" smtClean="0">
                <a:solidFill>
                  <a:srgbClr val="164194"/>
                </a:solidFill>
              </a:rPr>
              <a:t>2</a:t>
            </a:r>
            <a:r>
              <a:rPr lang="en-US" sz="1400" dirty="0" smtClean="0">
                <a:solidFill>
                  <a:srgbClr val="164194"/>
                </a:solidFill>
              </a:rPr>
              <a:t>MPAS repository page (GIT-hub page):</a:t>
            </a:r>
          </a:p>
          <a:p>
            <a:pPr>
              <a:lnSpc>
                <a:spcPct val="110000"/>
              </a:lnSpc>
              <a:buClr>
                <a:srgbClr val="33ACE3"/>
              </a:buClr>
            </a:pPr>
            <a:r>
              <a:rPr lang="en-US" sz="2400" dirty="0" smtClean="0">
                <a:solidFill>
                  <a:srgbClr val="164194"/>
                </a:solidFill>
              </a:rPr>
              <a:t> </a:t>
            </a:r>
            <a:endParaRPr lang="en-IE" sz="2400" dirty="0" err="1" smtClean="0">
              <a:solidFill>
                <a:srgbClr val="164194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2856"/>
            <a:ext cx="8043243" cy="472514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 flipH="1">
            <a:off x="3635897" y="1903210"/>
            <a:ext cx="2304255" cy="267791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6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8732" y="298096"/>
            <a:ext cx="8208963" cy="648072"/>
          </a:xfrm>
        </p:spPr>
        <p:txBody>
          <a:bodyPr/>
          <a:lstStyle/>
          <a:p>
            <a:r>
              <a:rPr lang="en-IE" sz="2000" dirty="0"/>
              <a:t>Reporting bugs/errors, asking </a:t>
            </a:r>
            <a:r>
              <a:rPr lang="en-IE" sz="2000" dirty="0" smtClean="0"/>
              <a:t>questions</a:t>
            </a:r>
            <a:r>
              <a:rPr lang="en-IE" dirty="0"/>
              <a:t/>
            </a:r>
            <a:br>
              <a:rPr lang="en-IE" dirty="0"/>
            </a:b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6309320"/>
            <a:ext cx="1643399" cy="30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buClr>
                <a:srgbClr val="33ACE3"/>
              </a:buClr>
            </a:pPr>
            <a:r>
              <a:rPr lang="en-US" sz="1400" dirty="0" smtClean="0">
                <a:solidFill>
                  <a:srgbClr val="164194"/>
                </a:solidFill>
              </a:rPr>
              <a:t>visit </a:t>
            </a:r>
            <a:r>
              <a:rPr lang="en-US" sz="1400" dirty="0" smtClean="0">
                <a:solidFill>
                  <a:srgbClr val="164194"/>
                </a:solidFill>
                <a:hlinkClick r:id="rId2"/>
              </a:rPr>
              <a:t>co2mpas.io</a:t>
            </a:r>
            <a:endParaRPr lang="en-IE" sz="1400" dirty="0" err="1" smtClean="0">
              <a:solidFill>
                <a:srgbClr val="16419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926" y="973500"/>
            <a:ext cx="5194242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buClr>
                <a:srgbClr val="33ACE3"/>
              </a:buClr>
            </a:pPr>
            <a:r>
              <a:rPr lang="en-IE" sz="1600" dirty="0">
                <a:hlinkClick r:id="rId3"/>
              </a:rPr>
              <a:t>https://github.com/JRCSTU/CO2MPAS-TA/issues</a:t>
            </a:r>
            <a:endParaRPr lang="en-IE" sz="1600" dirty="0" smtClean="0">
              <a:solidFill>
                <a:srgbClr val="164194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69" y="1700808"/>
            <a:ext cx="6233558" cy="4548645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 bwMode="auto">
          <a:xfrm>
            <a:off x="1283716" y="2276872"/>
            <a:ext cx="1008112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cxnSp>
      <p:sp>
        <p:nvSpPr>
          <p:cNvPr id="23" name="Oval 22"/>
          <p:cNvSpPr/>
          <p:nvPr/>
        </p:nvSpPr>
        <p:spPr bwMode="auto">
          <a:xfrm>
            <a:off x="1597803" y="2388050"/>
            <a:ext cx="514343" cy="360040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17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200" b="0" i="0" u="none" strike="noStrike" kern="0" cap="none" spc="0" normalizeH="0" baseline="0" noProof="0" smtClean="0">
              <a:ln>
                <a:noFill/>
              </a:ln>
              <a:solidFill>
                <a:srgbClr val="0F5494"/>
              </a:solidFill>
              <a:effectLst/>
              <a:uLnTx/>
              <a:uFillTx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934769" y="2767536"/>
            <a:ext cx="838379" cy="558480"/>
          </a:xfrm>
          <a:prstGeom prst="straightConnector1">
            <a:avLst/>
          </a:prstGeom>
          <a:noFill/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6990327" y="2963722"/>
            <a:ext cx="178000" cy="423400"/>
          </a:xfrm>
          <a:prstGeom prst="straightConnector1">
            <a:avLst/>
          </a:prstGeom>
          <a:noFill/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/>
          <p:cNvSpPr txBox="1"/>
          <p:nvPr/>
        </p:nvSpPr>
        <p:spPr>
          <a:xfrm>
            <a:off x="491628" y="3460374"/>
            <a:ext cx="1800200" cy="125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Tx/>
              <a:buNone/>
              <a:tabLst/>
              <a:defRPr/>
            </a:pPr>
            <a:r>
              <a:rPr kumimoji="0" lang="en-US" sz="1400" i="1" u="none" strike="noStrike" kern="0" cap="none" spc="0" normalizeH="0" baseline="0" noProof="0" dirty="0" smtClean="0">
                <a:ln>
                  <a:noFill/>
                </a:ln>
                <a:solidFill>
                  <a:srgbClr val="164194"/>
                </a:solidFill>
                <a:effectLst/>
                <a:uLnTx/>
                <a:uFillTx/>
              </a:rPr>
              <a:t>Either search for an existing issue, that could solve your problem</a:t>
            </a:r>
            <a:endParaRPr kumimoji="0" lang="en-IE" sz="1400" i="1" u="none" strike="noStrike" kern="0" cap="none" spc="0" normalizeH="0" baseline="0" noProof="0" dirty="0" err="1" smtClean="0">
              <a:ln>
                <a:noFill/>
              </a:ln>
              <a:solidFill>
                <a:srgbClr val="164194"/>
              </a:solidFill>
              <a:effectLst/>
              <a:uLnTx/>
              <a:uFillTx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00192" y="3387122"/>
            <a:ext cx="2952328" cy="338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Tx/>
              <a:buNone/>
              <a:tabLst/>
              <a:defRPr/>
            </a:pPr>
            <a:r>
              <a:rPr kumimoji="0" lang="en-US" sz="1400" i="1" u="none" strike="noStrike" kern="0" cap="none" spc="0" normalizeH="0" baseline="0" noProof="0" dirty="0" smtClean="0">
                <a:ln>
                  <a:noFill/>
                </a:ln>
                <a:solidFill>
                  <a:srgbClr val="164194"/>
                </a:solidFill>
                <a:effectLst/>
                <a:uLnTx/>
                <a:uFillTx/>
              </a:rPr>
              <a:t>Or create a new one.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94154" y="3710034"/>
            <a:ext cx="294984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Tx/>
              <a:buNone/>
              <a:tabLst/>
              <a:defRPr/>
            </a:pPr>
            <a:r>
              <a:rPr kumimoji="0" lang="en-IE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BBE0E3">
                    <a:lumMod val="50000"/>
                  </a:srgbClr>
                </a:solidFill>
                <a:effectLst/>
                <a:uLnTx/>
                <a:uFillTx/>
              </a:rPr>
              <a:t>An automatic notification will</a:t>
            </a:r>
          </a:p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Tx/>
              <a:buNone/>
              <a:tabLst/>
              <a:defRPr/>
            </a:pPr>
            <a:r>
              <a:rPr kumimoji="0" lang="en-IE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BBE0E3">
                    <a:lumMod val="50000"/>
                  </a:srgbClr>
                </a:solidFill>
                <a:effectLst/>
                <a:uLnTx/>
                <a:uFillTx/>
              </a:rPr>
              <a:t>be sent to the developers and </a:t>
            </a:r>
          </a:p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Tx/>
              <a:buNone/>
              <a:tabLst/>
              <a:defRPr/>
            </a:pPr>
            <a:r>
              <a:rPr kumimoji="0" lang="en-IE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BBE0E3">
                    <a:lumMod val="50000"/>
                  </a:srgbClr>
                </a:solidFill>
                <a:effectLst/>
                <a:uLnTx/>
                <a:uFillTx/>
              </a:rPr>
              <a:t>you will receive notifications </a:t>
            </a:r>
          </a:p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Tx/>
              <a:buNone/>
              <a:tabLst/>
              <a:defRPr/>
            </a:pPr>
            <a:r>
              <a:rPr kumimoji="0" lang="en-IE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BBE0E3">
                    <a:lumMod val="50000"/>
                  </a:srgbClr>
                </a:solidFill>
                <a:effectLst/>
                <a:uLnTx/>
                <a:uFillTx/>
              </a:rPr>
              <a:t>when an answer is provided.</a:t>
            </a:r>
          </a:p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Tx/>
              <a:buNone/>
              <a:tabLst/>
              <a:defRPr/>
            </a:pPr>
            <a:endParaRPr kumimoji="0" lang="en-IE" sz="1400" b="0" i="0" u="none" strike="noStrike" kern="0" cap="none" spc="0" normalizeH="0" baseline="0" noProof="0" dirty="0" err="1" smtClean="0">
              <a:ln>
                <a:noFill/>
              </a:ln>
              <a:solidFill>
                <a:srgbClr val="164194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41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8732" y="298096"/>
            <a:ext cx="8208963" cy="648072"/>
          </a:xfrm>
        </p:spPr>
        <p:txBody>
          <a:bodyPr/>
          <a:lstStyle/>
          <a:p>
            <a:r>
              <a:rPr lang="en-IE" sz="2000" dirty="0"/>
              <a:t>Reporting bugs/errors, asking </a:t>
            </a:r>
            <a:r>
              <a:rPr lang="en-IE" sz="2000" dirty="0" smtClean="0"/>
              <a:t>questions</a:t>
            </a:r>
            <a:r>
              <a:rPr lang="en-IE" dirty="0"/>
              <a:t/>
            </a:r>
            <a:br>
              <a:rPr lang="en-IE" dirty="0"/>
            </a:b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6309320"/>
            <a:ext cx="1643399" cy="30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buClr>
                <a:srgbClr val="33ACE3"/>
              </a:buClr>
            </a:pPr>
            <a:r>
              <a:rPr lang="en-US" sz="1400" dirty="0" smtClean="0">
                <a:solidFill>
                  <a:srgbClr val="164194"/>
                </a:solidFill>
              </a:rPr>
              <a:t>visit </a:t>
            </a:r>
            <a:r>
              <a:rPr lang="en-US" sz="1400" dirty="0" smtClean="0">
                <a:solidFill>
                  <a:srgbClr val="164194"/>
                </a:solidFill>
                <a:hlinkClick r:id="rId2"/>
              </a:rPr>
              <a:t>co2mpas.io</a:t>
            </a:r>
            <a:endParaRPr lang="en-IE" sz="1400" dirty="0" err="1" smtClean="0">
              <a:solidFill>
                <a:srgbClr val="16419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926" y="973500"/>
            <a:ext cx="5194242" cy="363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buClr>
                <a:srgbClr val="33ACE3"/>
              </a:buClr>
            </a:pPr>
            <a:r>
              <a:rPr lang="en-IE" sz="1600" dirty="0">
                <a:hlinkClick r:id="rId3"/>
              </a:rPr>
              <a:t>https://github.com/JRCSTU/CO2MPAS-TA/issues</a:t>
            </a:r>
            <a:endParaRPr lang="en-IE" sz="1600" dirty="0" smtClean="0">
              <a:solidFill>
                <a:srgbClr val="164194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31" y="1628800"/>
            <a:ext cx="847750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0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8732" y="298096"/>
            <a:ext cx="8208963" cy="648072"/>
          </a:xfrm>
        </p:spPr>
        <p:txBody>
          <a:bodyPr/>
          <a:lstStyle/>
          <a:p>
            <a:r>
              <a:rPr lang="en-IE" sz="2000" dirty="0"/>
              <a:t>Reporting bugs/errors, asking </a:t>
            </a:r>
            <a:r>
              <a:rPr lang="en-IE" sz="2000" dirty="0" smtClean="0"/>
              <a:t>questions</a:t>
            </a:r>
            <a:r>
              <a:rPr lang="en-IE" dirty="0"/>
              <a:t/>
            </a:r>
            <a:br>
              <a:rPr lang="en-IE" dirty="0"/>
            </a:b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6309320"/>
            <a:ext cx="1643399" cy="30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buClr>
                <a:srgbClr val="33ACE3"/>
              </a:buClr>
            </a:pPr>
            <a:r>
              <a:rPr lang="en-US" sz="1400" dirty="0" smtClean="0">
                <a:solidFill>
                  <a:srgbClr val="164194"/>
                </a:solidFill>
              </a:rPr>
              <a:t>visit </a:t>
            </a:r>
            <a:r>
              <a:rPr lang="en-US" sz="1400" dirty="0" smtClean="0">
                <a:solidFill>
                  <a:srgbClr val="164194"/>
                </a:solidFill>
                <a:hlinkClick r:id="rId2"/>
              </a:rPr>
              <a:t>co2mpas.io</a:t>
            </a:r>
            <a:endParaRPr lang="en-IE" sz="1400" dirty="0" err="1" smtClean="0">
              <a:solidFill>
                <a:srgbClr val="16419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8732" y="1313061"/>
            <a:ext cx="1664238" cy="368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64194"/>
                </a:solidFill>
                <a:effectLst/>
                <a:uLnTx/>
                <a:uFillTx/>
              </a:rPr>
              <a:t>Some notes:</a:t>
            </a:r>
            <a:endParaRPr kumimoji="0" lang="en-IE" sz="1800" b="0" i="0" u="none" strike="noStrike" kern="0" cap="none" spc="0" normalizeH="0" baseline="0" noProof="0" dirty="0" err="1" smtClean="0">
              <a:ln>
                <a:noFill/>
              </a:ln>
              <a:solidFill>
                <a:srgbClr val="164194"/>
              </a:solidFill>
              <a:effectLst/>
              <a:uLnTx/>
              <a:uFillTx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2267" y="1951490"/>
            <a:ext cx="6264696" cy="291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ACE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F5494"/>
                </a:solidFill>
                <a:effectLst/>
                <a:uLnTx/>
                <a:uFillTx/>
              </a:rPr>
              <a:t>Make sure that your question has not yet been asked before by using the search box.</a:t>
            </a:r>
          </a:p>
          <a:p>
            <a:pPr marL="342900" marR="0" lvl="0" indent="-342900" defTabSz="9144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ACE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F5494"/>
                </a:solidFill>
                <a:effectLst/>
                <a:uLnTx/>
                <a:uFillTx/>
              </a:rPr>
              <a:t>Give as much information as possible regarding the problem faced and, if possible, provide files to the CO</a:t>
            </a:r>
            <a:r>
              <a:rPr kumimoji="0" lang="en-IE" sz="16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F5494"/>
                </a:solidFill>
                <a:effectLst/>
                <a:uLnTx/>
                <a:uFillTx/>
              </a:rPr>
              <a:t>2</a:t>
            </a:r>
            <a:r>
              <a:rPr kumimoji="0" lang="en-I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F5494"/>
                </a:solidFill>
                <a:effectLst/>
                <a:uLnTx/>
                <a:uFillTx/>
              </a:rPr>
              <a:t>MPAS-Team to be able to replicate the problem.</a:t>
            </a:r>
          </a:p>
          <a:p>
            <a:pPr marL="342900" marR="0" lvl="0" indent="-342900" defTabSz="91440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33ACE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F5494"/>
                </a:solidFill>
                <a:effectLst/>
                <a:uLnTx/>
                <a:uFillTx/>
              </a:rPr>
              <a:t>Alternatively, you can send an e-mail to the CO</a:t>
            </a:r>
            <a:r>
              <a:rPr kumimoji="0" lang="en-IE" sz="16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F5494"/>
                </a:solidFill>
                <a:effectLst/>
                <a:uLnTx/>
                <a:uFillTx/>
              </a:rPr>
              <a:t>2</a:t>
            </a:r>
            <a:r>
              <a:rPr kumimoji="0" lang="en-I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F5494"/>
                </a:solidFill>
                <a:effectLst/>
                <a:uLnTx/>
                <a:uFillTx/>
              </a:rPr>
              <a:t>MPAS functional mailbox: </a:t>
            </a:r>
            <a:r>
              <a:rPr kumimoji="0" lang="en-I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hlinkClick r:id="rId3"/>
              </a:rPr>
              <a:t>CO2MPAS@jrc.ec.europa.eu</a:t>
            </a:r>
            <a:endParaRPr kumimoji="0" lang="en-IE" sz="1600" b="0" i="0" u="none" strike="noStrike" kern="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Tx/>
              <a:buNone/>
              <a:tabLst/>
              <a:defRPr/>
            </a:pPr>
            <a:endParaRPr kumimoji="0" lang="en-IE" sz="1600" b="0" i="0" u="none" strike="noStrike" kern="0" cap="none" spc="0" normalizeH="0" baseline="0" noProof="0" dirty="0" smtClean="0">
              <a:ln>
                <a:noFill/>
              </a:ln>
              <a:solidFill>
                <a:srgbClr val="0F5494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E" sz="1600" b="0" i="0" u="none" strike="noStrike" kern="0" cap="none" spc="0" normalizeH="0" baseline="0" noProof="0" dirty="0" smtClean="0">
              <a:ln>
                <a:noFill/>
              </a:ln>
              <a:solidFill>
                <a:srgbClr val="0F5494"/>
              </a:solidFill>
              <a:effectLst/>
              <a:uLnTx/>
              <a:uFillTx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7584" y="4471695"/>
            <a:ext cx="7733399" cy="134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164194"/>
                </a:solidFill>
                <a:effectLst/>
                <a:uLnTx/>
                <a:uFillTx/>
              </a:rPr>
              <a:t>For more information, you can visit the </a:t>
            </a: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Tx/>
              <a:buNone/>
              <a:tabLst/>
              <a:defRPr/>
            </a:pPr>
            <a:r>
              <a:rPr kumimoji="0" lang="en-IE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F5494"/>
                </a:solidFill>
                <a:effectLst/>
                <a:uLnTx/>
                <a:uFillTx/>
              </a:rPr>
              <a:t>CO2MPAS user guidelines:</a:t>
            </a:r>
            <a:r>
              <a:rPr kumimoji="0" lang="en-IE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F5494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Tx/>
              <a:buNone/>
              <a:tabLst/>
              <a:defRPr/>
            </a:pPr>
            <a:r>
              <a:rPr kumimoji="0" lang="en-I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hlinkClick r:id="rId4"/>
              </a:rPr>
              <a:t>https://github.com/JRCSTU/CO2MPAS-TA/wiki/CO2MPAS-user-guidelines</a:t>
            </a:r>
            <a:endParaRPr kumimoji="0" lang="en-IE" sz="1600" b="0" i="0" u="none" strike="noStrike" kern="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Tx/>
              <a:buNone/>
              <a:tabLst/>
              <a:defRPr/>
            </a:pPr>
            <a:endParaRPr kumimoji="0" lang="en-IE" sz="2400" b="0" i="0" u="none" strike="noStrike" kern="0" cap="none" spc="0" normalizeH="0" baseline="0" noProof="0" dirty="0" err="1" smtClean="0">
              <a:ln>
                <a:noFill/>
              </a:ln>
              <a:solidFill>
                <a:srgbClr val="164194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939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8732" y="298096"/>
            <a:ext cx="8208963" cy="648072"/>
          </a:xfrm>
        </p:spPr>
        <p:txBody>
          <a:bodyPr/>
          <a:lstStyle/>
          <a:p>
            <a:r>
              <a:rPr lang="en-IE" sz="2000" dirty="0"/>
              <a:t>Reporting bugs/errors, asking </a:t>
            </a:r>
            <a:r>
              <a:rPr lang="en-IE" sz="2000" dirty="0" smtClean="0"/>
              <a:t>questions</a:t>
            </a:r>
            <a:r>
              <a:rPr lang="en-IE" dirty="0"/>
              <a:t/>
            </a:r>
            <a:br>
              <a:rPr lang="en-IE" dirty="0"/>
            </a:b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6309320"/>
            <a:ext cx="1643399" cy="30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buClr>
                <a:srgbClr val="33ACE3"/>
              </a:buClr>
            </a:pPr>
            <a:r>
              <a:rPr lang="en-US" sz="1400" dirty="0" smtClean="0">
                <a:solidFill>
                  <a:srgbClr val="164194"/>
                </a:solidFill>
              </a:rPr>
              <a:t>visit </a:t>
            </a:r>
            <a:r>
              <a:rPr lang="en-US" sz="1400" dirty="0" smtClean="0">
                <a:solidFill>
                  <a:srgbClr val="164194"/>
                </a:solidFill>
                <a:hlinkClick r:id="rId2"/>
              </a:rPr>
              <a:t>co2mpas.io</a:t>
            </a:r>
            <a:endParaRPr lang="en-IE" sz="1400" dirty="0" err="1" smtClean="0">
              <a:solidFill>
                <a:srgbClr val="16419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763" y="1196752"/>
            <a:ext cx="8122736" cy="374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64194"/>
                </a:solidFill>
                <a:effectLst/>
                <a:uLnTx/>
                <a:uFillTx/>
              </a:rPr>
              <a:t>Important links:</a:t>
            </a:r>
            <a:endParaRPr kumimoji="0" lang="en-IE" sz="1800" b="0" i="0" u="none" strike="noStrike" kern="0" cap="none" spc="0" normalizeH="0" baseline="0" noProof="0" dirty="0" smtClean="0">
              <a:ln>
                <a:noFill/>
              </a:ln>
              <a:solidFill>
                <a:srgbClr val="0F5494"/>
              </a:solidFill>
              <a:effectLst/>
              <a:uLnTx/>
              <a:uFillTx/>
              <a:hlinkClick r:id="rId3"/>
            </a:endParaRPr>
          </a:p>
          <a:p>
            <a:pPr marL="342900" marR="0" lvl="0" indent="-34290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I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F5494"/>
                </a:solidFill>
                <a:effectLst/>
                <a:uLnTx/>
                <a:uFillTx/>
                <a:hlinkClick r:id="rId3"/>
              </a:rPr>
              <a:t>https://github.com/JRCSTU/CO2MPAS-TA/issues</a:t>
            </a:r>
            <a:endParaRPr kumimoji="0" lang="en-IE" sz="1600" b="0" i="0" u="none" strike="noStrike" kern="0" cap="none" spc="0" normalizeH="0" baseline="0" noProof="0" dirty="0" smtClean="0">
              <a:ln>
                <a:noFill/>
              </a:ln>
              <a:solidFill>
                <a:srgbClr val="0F5494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I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hlinkClick r:id="rId4"/>
              </a:rPr>
              <a:t>CO2MPAS@jrc.ec.europa.eu</a:t>
            </a:r>
            <a:r>
              <a:rPr kumimoji="0" lang="en-I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</a:rPr>
              <a:t> </a:t>
            </a:r>
            <a:r>
              <a:rPr kumimoji="0" lang="en-I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D5EC1"/>
                </a:solidFill>
                <a:effectLst/>
                <a:uLnTx/>
                <a:uFillTx/>
              </a:rPr>
              <a:t>(functional mailbox)</a:t>
            </a:r>
          </a:p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164194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Tx/>
              <a:buNone/>
              <a:tabLst/>
              <a:defRPr/>
            </a:pPr>
            <a:endParaRPr lang="en-US" sz="1800" b="0" kern="0" dirty="0">
              <a:solidFill>
                <a:srgbClr val="164194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164194"/>
                </a:solidFill>
                <a:effectLst/>
                <a:uLnTx/>
                <a:uFillTx/>
              </a:rPr>
              <a:t>Useful links:</a:t>
            </a:r>
          </a:p>
          <a:p>
            <a:pPr marL="342900" marR="0" lvl="0" indent="-34290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I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hlinkClick r:id="rId5"/>
              </a:rPr>
              <a:t>https://github.com/JRCSTU/CO2MPAS-TA/wiki/CO2MPAS-user-guidelines</a:t>
            </a:r>
            <a:endParaRPr kumimoji="0" lang="en-IE" sz="1600" b="0" i="0" u="none" strike="noStrike" kern="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IE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64194"/>
                </a:solidFill>
                <a:effectLst/>
                <a:uLnTx/>
                <a:uFillTx/>
                <a:hlinkClick r:id="rId6"/>
              </a:rPr>
              <a:t>https://github.com/adam-p/markdown-here/wiki/Markdown-Cheatsheet</a:t>
            </a:r>
            <a:endParaRPr kumimoji="0" lang="en-IE" sz="1600" b="0" i="0" u="none" strike="noStrike" kern="0" cap="none" spc="0" normalizeH="0" baseline="0" noProof="0" dirty="0" smtClean="0">
              <a:ln>
                <a:noFill/>
              </a:ln>
              <a:solidFill>
                <a:srgbClr val="164194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Tx/>
              <a:buNone/>
              <a:tabLst/>
              <a:defRPr/>
            </a:pPr>
            <a:endParaRPr kumimoji="0" lang="en-IE" sz="1600" b="0" i="0" u="none" strike="noStrike" kern="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 typeface="+mj-lt"/>
              <a:buAutoNum type="arabicPeriod"/>
              <a:tabLst/>
              <a:defRPr/>
            </a:pPr>
            <a:endParaRPr kumimoji="0" lang="en-IE" sz="1600" b="0" i="0" u="none" strike="noStrike" kern="0" cap="none" spc="0" normalizeH="0" baseline="0" noProof="0" dirty="0" smtClean="0">
              <a:ln>
                <a:noFill/>
              </a:ln>
              <a:solidFill>
                <a:srgbClr val="92D05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E" sz="1600" b="0" i="0" u="none" strike="noStrike" kern="0" cap="none" spc="0" normalizeH="0" baseline="0" noProof="0" dirty="0" smtClean="0">
              <a:ln>
                <a:noFill/>
              </a:ln>
              <a:solidFill>
                <a:srgbClr val="164194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3ACE3"/>
              </a:buClr>
              <a:buSzTx/>
              <a:buFont typeface="+mj-lt"/>
              <a:buAutoNum type="arabicPeriod"/>
              <a:tabLst/>
              <a:defRPr/>
            </a:pPr>
            <a:endParaRPr kumimoji="0" lang="en-IE" sz="1600" b="0" i="0" u="none" strike="noStrike" kern="0" cap="none" spc="0" normalizeH="0" baseline="0" noProof="0" dirty="0" err="1" smtClean="0">
              <a:ln>
                <a:noFill/>
              </a:ln>
              <a:solidFill>
                <a:srgbClr val="164194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4735223"/>
            <a:ext cx="4650056" cy="46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  <a:buClr>
                <a:srgbClr val="33ACE3"/>
              </a:buClr>
            </a:pPr>
            <a:r>
              <a:rPr lang="en-US" sz="2400" dirty="0" smtClean="0">
                <a:solidFill>
                  <a:srgbClr val="164194"/>
                </a:solidFill>
              </a:rPr>
              <a:t>Thank you for your attention</a:t>
            </a:r>
            <a:endParaRPr lang="en-IE" sz="2400" dirty="0" err="1" smtClean="0">
              <a:solidFill>
                <a:srgbClr val="1641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2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_Master">
  <a:themeElements>
    <a:clrScheme name="Slide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_Master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>
            <a:ln>
              <a:noFill/>
            </a:ln>
            <a:solidFill>
              <a:srgbClr val="FFD624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>
            <a:ln>
              <a:noFill/>
            </a:ln>
            <a:solidFill>
              <a:srgbClr val="FFD624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Slide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lide_Master">
  <a:themeElements>
    <a:clrScheme name="Slide_Mas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lide_Master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>
            <a:ln>
              <a:noFill/>
            </a:ln>
            <a:solidFill>
              <a:srgbClr val="FFD624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3175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7600" b="1" i="0" u="none" strike="noStrike" cap="none" normalizeH="0" baseline="0">
            <a:ln>
              <a:noFill/>
            </a:ln>
            <a:solidFill>
              <a:srgbClr val="FFD624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Slide_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_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_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17451</TotalTime>
  <Words>254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Slide_Master</vt:lpstr>
      <vt:lpstr>1_Slide_Master</vt:lpstr>
      <vt:lpstr>  </vt:lpstr>
      <vt:lpstr>Reporting bugs/errors, asking questions to the CO2MPAS-Team </vt:lpstr>
      <vt:lpstr>How to reach us </vt:lpstr>
      <vt:lpstr>Reporting bugs/errors, asking questions </vt:lpstr>
      <vt:lpstr>Reporting bugs/errors, asking questions </vt:lpstr>
      <vt:lpstr>Reporting bugs/errors, asking questions </vt:lpstr>
      <vt:lpstr>Reporting bugs/errors, asking questions </vt:lpstr>
    </vt:vector>
  </TitlesOfParts>
  <Company>European Commission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turneem</dc:creator>
  <cp:lastModifiedBy>Victor Valverde</cp:lastModifiedBy>
  <cp:revision>536</cp:revision>
  <cp:lastPrinted>2015-02-12T17:08:05Z</cp:lastPrinted>
  <dcterms:created xsi:type="dcterms:W3CDTF">2011-10-28T10:25:18Z</dcterms:created>
  <dcterms:modified xsi:type="dcterms:W3CDTF">2016-11-24T10:59:06Z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pdateToken">
    <vt:lpwstr>3</vt:lpwstr>
  </property>
  <property fmtid="{D5CDD505-2E9C-101B-9397-08002B2CF9AE}" pid="3" name="Jive_LatestUserAccountName">
    <vt:lpwstr>ciuffbi</vt:lpwstr>
  </property>
  <property fmtid="{D5CDD505-2E9C-101B-9397-08002B2CF9AE}" pid="4" name="Offisync_UniqueId">
    <vt:lpwstr>64605</vt:lpwstr>
  </property>
  <property fmtid="{D5CDD505-2E9C-101B-9397-08002B2CF9AE}" pid="5" name="Offisync_ServerID">
    <vt:lpwstr>0d3b22a6-6203-4efc-8e8e-b5279256493b</vt:lpwstr>
  </property>
  <property fmtid="{D5CDD505-2E9C-101B-9397-08002B2CF9AE}" pid="6" name="Offisync_ProviderInitializationData">
    <vt:lpwstr>https://connected.cnect.cec.eu.int</vt:lpwstr>
  </property>
  <property fmtid="{D5CDD505-2E9C-101B-9397-08002B2CF9AE}" pid="7" name="Jive_VersionGuid">
    <vt:lpwstr>858419cc-cbf7-4ffc-89f9-13dc9437987c</vt:lpwstr>
  </property>
</Properties>
</file>