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64" r:id="rId2"/>
    <p:sldId id="265" r:id="rId3"/>
    <p:sldId id="267" r:id="rId4"/>
    <p:sldId id="266" r:id="rId5"/>
    <p:sldId id="26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60" d="100"/>
          <a:sy n="60" d="100"/>
        </p:scale>
        <p:origin x="96"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010F17-AB36-4853-9C56-36C4D49454CF}" type="datetimeFigureOut">
              <a:rPr lang="en-IE" smtClean="0"/>
              <a:t>15/02/2023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22EFE4-946E-4F5F-9959-8CD005566818}" type="slidenum">
              <a:rPr lang="en-IE" smtClean="0"/>
              <a:t>‹#›</a:t>
            </a:fld>
            <a:endParaRPr lang="en-IE"/>
          </a:p>
        </p:txBody>
      </p:sp>
    </p:spTree>
    <p:extLst>
      <p:ext uri="{BB962C8B-B14F-4D97-AF65-F5344CB8AC3E}">
        <p14:creationId xmlns:p14="http://schemas.microsoft.com/office/powerpoint/2010/main" val="1107949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10F17-AB36-4853-9C56-36C4D49454CF}" type="datetimeFigureOut">
              <a:rPr lang="en-IE" smtClean="0"/>
              <a:t>15/02/2023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22EFE4-946E-4F5F-9959-8CD005566818}" type="slidenum">
              <a:rPr lang="en-IE" smtClean="0"/>
              <a:t>‹#›</a:t>
            </a:fld>
            <a:endParaRPr lang="en-IE"/>
          </a:p>
        </p:txBody>
      </p:sp>
    </p:spTree>
    <p:extLst>
      <p:ext uri="{BB962C8B-B14F-4D97-AF65-F5344CB8AC3E}">
        <p14:creationId xmlns:p14="http://schemas.microsoft.com/office/powerpoint/2010/main" val="1268374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10F17-AB36-4853-9C56-36C4D49454CF}" type="datetimeFigureOut">
              <a:rPr lang="en-IE" smtClean="0"/>
              <a:t>15/02/2023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22EFE4-946E-4F5F-9959-8CD005566818}" type="slidenum">
              <a:rPr lang="en-IE" smtClean="0"/>
              <a:t>‹#›</a:t>
            </a:fld>
            <a:endParaRPr lang="en-I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7503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10F17-AB36-4853-9C56-36C4D49454CF}" type="datetimeFigureOut">
              <a:rPr lang="en-IE" smtClean="0"/>
              <a:t>15/02/2023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22EFE4-946E-4F5F-9959-8CD005566818}" type="slidenum">
              <a:rPr lang="en-IE" smtClean="0"/>
              <a:t>‹#›</a:t>
            </a:fld>
            <a:endParaRPr lang="en-IE"/>
          </a:p>
        </p:txBody>
      </p:sp>
    </p:spTree>
    <p:extLst>
      <p:ext uri="{BB962C8B-B14F-4D97-AF65-F5344CB8AC3E}">
        <p14:creationId xmlns:p14="http://schemas.microsoft.com/office/powerpoint/2010/main" val="1631503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10F17-AB36-4853-9C56-36C4D49454CF}" type="datetimeFigureOut">
              <a:rPr lang="en-IE" smtClean="0"/>
              <a:t>15/02/2023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22EFE4-946E-4F5F-9959-8CD005566818}" type="slidenum">
              <a:rPr lang="en-IE" smtClean="0"/>
              <a:t>‹#›</a:t>
            </a:fld>
            <a:endParaRPr lang="en-I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4777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10F17-AB36-4853-9C56-36C4D49454CF}" type="datetimeFigureOut">
              <a:rPr lang="en-IE" smtClean="0"/>
              <a:t>15/02/2023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22EFE4-946E-4F5F-9959-8CD005566818}" type="slidenum">
              <a:rPr lang="en-IE" smtClean="0"/>
              <a:t>‹#›</a:t>
            </a:fld>
            <a:endParaRPr lang="en-IE"/>
          </a:p>
        </p:txBody>
      </p:sp>
    </p:spTree>
    <p:extLst>
      <p:ext uri="{BB962C8B-B14F-4D97-AF65-F5344CB8AC3E}">
        <p14:creationId xmlns:p14="http://schemas.microsoft.com/office/powerpoint/2010/main" val="3311899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10F17-AB36-4853-9C56-36C4D49454CF}" type="datetimeFigureOut">
              <a:rPr lang="en-IE" smtClean="0"/>
              <a:t>15/02/2023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22EFE4-946E-4F5F-9959-8CD005566818}" type="slidenum">
              <a:rPr lang="en-IE" smtClean="0"/>
              <a:t>‹#›</a:t>
            </a:fld>
            <a:endParaRPr lang="en-IE"/>
          </a:p>
        </p:txBody>
      </p:sp>
    </p:spTree>
    <p:extLst>
      <p:ext uri="{BB962C8B-B14F-4D97-AF65-F5344CB8AC3E}">
        <p14:creationId xmlns:p14="http://schemas.microsoft.com/office/powerpoint/2010/main" val="776394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10F17-AB36-4853-9C56-36C4D49454CF}" type="datetimeFigureOut">
              <a:rPr lang="en-IE" smtClean="0"/>
              <a:t>15/02/2023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22EFE4-946E-4F5F-9959-8CD005566818}" type="slidenum">
              <a:rPr lang="en-IE" smtClean="0"/>
              <a:t>‹#›</a:t>
            </a:fld>
            <a:endParaRPr lang="en-IE"/>
          </a:p>
        </p:txBody>
      </p:sp>
    </p:spTree>
    <p:extLst>
      <p:ext uri="{BB962C8B-B14F-4D97-AF65-F5344CB8AC3E}">
        <p14:creationId xmlns:p14="http://schemas.microsoft.com/office/powerpoint/2010/main" val="283287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10F17-AB36-4853-9C56-36C4D49454CF}" type="datetimeFigureOut">
              <a:rPr lang="en-IE" smtClean="0"/>
              <a:t>15/02/2023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22EFE4-946E-4F5F-9959-8CD005566818}" type="slidenum">
              <a:rPr lang="en-IE" smtClean="0"/>
              <a:t>‹#›</a:t>
            </a:fld>
            <a:endParaRPr lang="en-IE"/>
          </a:p>
        </p:txBody>
      </p:sp>
    </p:spTree>
    <p:extLst>
      <p:ext uri="{BB962C8B-B14F-4D97-AF65-F5344CB8AC3E}">
        <p14:creationId xmlns:p14="http://schemas.microsoft.com/office/powerpoint/2010/main" val="10967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10F17-AB36-4853-9C56-36C4D49454CF}" type="datetimeFigureOut">
              <a:rPr lang="en-IE" smtClean="0"/>
              <a:t>15/02/2023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22EFE4-946E-4F5F-9959-8CD005566818}" type="slidenum">
              <a:rPr lang="en-IE" smtClean="0"/>
              <a:t>‹#›</a:t>
            </a:fld>
            <a:endParaRPr lang="en-IE"/>
          </a:p>
        </p:txBody>
      </p:sp>
    </p:spTree>
    <p:extLst>
      <p:ext uri="{BB962C8B-B14F-4D97-AF65-F5344CB8AC3E}">
        <p14:creationId xmlns:p14="http://schemas.microsoft.com/office/powerpoint/2010/main" val="61720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10F17-AB36-4853-9C56-36C4D49454CF}" type="datetimeFigureOut">
              <a:rPr lang="en-IE" smtClean="0"/>
              <a:t>15/02/2023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722EFE4-946E-4F5F-9959-8CD005566818}" type="slidenum">
              <a:rPr lang="en-IE" smtClean="0"/>
              <a:t>‹#›</a:t>
            </a:fld>
            <a:endParaRPr lang="en-IE"/>
          </a:p>
        </p:txBody>
      </p:sp>
    </p:spTree>
    <p:extLst>
      <p:ext uri="{BB962C8B-B14F-4D97-AF65-F5344CB8AC3E}">
        <p14:creationId xmlns:p14="http://schemas.microsoft.com/office/powerpoint/2010/main" val="3748407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010F17-AB36-4853-9C56-36C4D49454CF}" type="datetimeFigureOut">
              <a:rPr lang="en-IE" smtClean="0"/>
              <a:t>15/02/2023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722EFE4-946E-4F5F-9959-8CD005566818}" type="slidenum">
              <a:rPr lang="en-IE" smtClean="0"/>
              <a:t>‹#›</a:t>
            </a:fld>
            <a:endParaRPr lang="en-IE"/>
          </a:p>
        </p:txBody>
      </p:sp>
    </p:spTree>
    <p:extLst>
      <p:ext uri="{BB962C8B-B14F-4D97-AF65-F5344CB8AC3E}">
        <p14:creationId xmlns:p14="http://schemas.microsoft.com/office/powerpoint/2010/main" val="158893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010F17-AB36-4853-9C56-36C4D49454CF}" type="datetimeFigureOut">
              <a:rPr lang="en-IE" smtClean="0"/>
              <a:t>15/02/2023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8722EFE4-946E-4F5F-9959-8CD005566818}" type="slidenum">
              <a:rPr lang="en-IE" smtClean="0"/>
              <a:t>‹#›</a:t>
            </a:fld>
            <a:endParaRPr lang="en-IE"/>
          </a:p>
        </p:txBody>
      </p:sp>
    </p:spTree>
    <p:extLst>
      <p:ext uri="{BB962C8B-B14F-4D97-AF65-F5344CB8AC3E}">
        <p14:creationId xmlns:p14="http://schemas.microsoft.com/office/powerpoint/2010/main" val="268043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10F17-AB36-4853-9C56-36C4D49454CF}" type="datetimeFigureOut">
              <a:rPr lang="en-IE" smtClean="0"/>
              <a:t>15/02/2023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8722EFE4-946E-4F5F-9959-8CD005566818}" type="slidenum">
              <a:rPr lang="en-IE" smtClean="0"/>
              <a:t>‹#›</a:t>
            </a:fld>
            <a:endParaRPr lang="en-IE"/>
          </a:p>
        </p:txBody>
      </p:sp>
    </p:spTree>
    <p:extLst>
      <p:ext uri="{BB962C8B-B14F-4D97-AF65-F5344CB8AC3E}">
        <p14:creationId xmlns:p14="http://schemas.microsoft.com/office/powerpoint/2010/main" val="55022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10F17-AB36-4853-9C56-36C4D49454CF}" type="datetimeFigureOut">
              <a:rPr lang="en-IE" smtClean="0"/>
              <a:t>15/02/2023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722EFE4-946E-4F5F-9959-8CD005566818}" type="slidenum">
              <a:rPr lang="en-IE" smtClean="0"/>
              <a:t>‹#›</a:t>
            </a:fld>
            <a:endParaRPr lang="en-IE"/>
          </a:p>
        </p:txBody>
      </p:sp>
    </p:spTree>
    <p:extLst>
      <p:ext uri="{BB962C8B-B14F-4D97-AF65-F5344CB8AC3E}">
        <p14:creationId xmlns:p14="http://schemas.microsoft.com/office/powerpoint/2010/main" val="224666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010F17-AB36-4853-9C56-36C4D49454CF}" type="datetimeFigureOut">
              <a:rPr lang="en-IE" smtClean="0"/>
              <a:t>15/02/2023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722EFE4-946E-4F5F-9959-8CD005566818}" type="slidenum">
              <a:rPr lang="en-IE" smtClean="0"/>
              <a:t>‹#›</a:t>
            </a:fld>
            <a:endParaRPr lang="en-IE"/>
          </a:p>
        </p:txBody>
      </p:sp>
    </p:spTree>
    <p:extLst>
      <p:ext uri="{BB962C8B-B14F-4D97-AF65-F5344CB8AC3E}">
        <p14:creationId xmlns:p14="http://schemas.microsoft.com/office/powerpoint/2010/main" val="168732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010F17-AB36-4853-9C56-36C4D49454CF}" type="datetimeFigureOut">
              <a:rPr lang="en-IE" smtClean="0"/>
              <a:t>15/02/2023</a:t>
            </a:fld>
            <a:endParaRPr lang="en-I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722EFE4-946E-4F5F-9959-8CD005566818}" type="slidenum">
              <a:rPr lang="en-IE" smtClean="0"/>
              <a:t>‹#›</a:t>
            </a:fld>
            <a:endParaRPr lang="en-IE"/>
          </a:p>
        </p:txBody>
      </p:sp>
    </p:spTree>
    <p:extLst>
      <p:ext uri="{BB962C8B-B14F-4D97-AF65-F5344CB8AC3E}">
        <p14:creationId xmlns:p14="http://schemas.microsoft.com/office/powerpoint/2010/main" val="631514825"/>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540000" y="540000"/>
            <a:ext cx="4500561" cy="2181946"/>
          </a:xfrm>
        </p:spPr>
        <p:txBody>
          <a:bodyPr anchor="t">
            <a:normAutofit fontScale="90000"/>
          </a:bodyPr>
          <a:lstStyle/>
          <a:p>
            <a:r>
              <a:rPr lang="en-US" sz="5100"/>
              <a:t>Criteria of Breach severity</a:t>
            </a:r>
          </a:p>
        </p:txBody>
      </p:sp>
      <p:sp>
        <p:nvSpPr>
          <p:cNvPr id="3" name="Content Placeholder"/>
          <p:cNvSpPr>
            <a:spLocks noGrp="1"/>
          </p:cNvSpPr>
          <p:nvPr>
            <p:ph idx="1"/>
          </p:nvPr>
        </p:nvSpPr>
        <p:spPr>
          <a:xfrm>
            <a:off x="540000" y="2455253"/>
            <a:ext cx="4500562" cy="3361604"/>
          </a:xfrm>
        </p:spPr>
        <p:txBody>
          <a:bodyPr anchor="t">
            <a:normAutofit fontScale="92500" lnSpcReduction="10000"/>
          </a:bodyPr>
          <a:lstStyle/>
          <a:p>
            <a:pPr lvl="0">
              <a:lnSpc>
                <a:spcPct val="115000"/>
              </a:lnSpc>
            </a:pPr>
            <a:r>
              <a:rPr lang="en-US" dirty="0"/>
              <a:t>The first key factor in determining the severity of a security breach is the nature of the breach itself and the extent of the breach</a:t>
            </a:r>
          </a:p>
          <a:p>
            <a:pPr lvl="0">
              <a:lnSpc>
                <a:spcPct val="115000"/>
              </a:lnSpc>
            </a:pPr>
            <a:r>
              <a:rPr lang="en-US" dirty="0"/>
              <a:t>The second key factor is the type of data that was exposed. Financial, medical records, personal information</a:t>
            </a:r>
          </a:p>
          <a:p>
            <a:pPr lvl="0">
              <a:lnSpc>
                <a:spcPct val="115000"/>
              </a:lnSpc>
            </a:pPr>
            <a:r>
              <a:rPr lang="en-US" dirty="0"/>
              <a:t>The last factor I will use to access the severity of the breach is how the company affected responded to the breach</a:t>
            </a:r>
          </a:p>
        </p:txBody>
      </p:sp>
      <p:pic>
        <p:nvPicPr>
          <p:cNvPr id="6" name="Picture 5" descr="Padlock on computer motherboard">
            <a:extLst>
              <a:ext uri="{FF2B5EF4-FFF2-40B4-BE49-F238E27FC236}">
                <a16:creationId xmlns:a16="http://schemas.microsoft.com/office/drawing/2014/main" id="{5969F1C9-8765-D337-4E41-90EE81D91548}"/>
              </a:ext>
            </a:extLst>
          </p:cNvPr>
          <p:cNvPicPr>
            <a:picLocks noChangeAspect="1"/>
          </p:cNvPicPr>
          <p:nvPr/>
        </p:nvPicPr>
        <p:blipFill rotWithShape="1">
          <a:blip r:embed="rId2"/>
          <a:srcRect l="2572" r="30682" b="3"/>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418066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6B8D-8A33-6CAB-92F3-F5ED38D395BC}"/>
              </a:ext>
            </a:extLst>
          </p:cNvPr>
          <p:cNvSpPr>
            <a:spLocks noGrp="1"/>
          </p:cNvSpPr>
          <p:nvPr>
            <p:ph type="title"/>
          </p:nvPr>
        </p:nvSpPr>
        <p:spPr/>
        <p:txBody>
          <a:bodyPr/>
          <a:lstStyle/>
          <a:p>
            <a:pPr algn="ctr"/>
            <a:r>
              <a:rPr lang="en-IE" dirty="0"/>
              <a:t>Microsoft Exchange Server Breach &amp; Optus Breach </a:t>
            </a:r>
          </a:p>
        </p:txBody>
      </p:sp>
      <p:sp>
        <p:nvSpPr>
          <p:cNvPr id="3" name="Content Placeholder 2">
            <a:extLst>
              <a:ext uri="{FF2B5EF4-FFF2-40B4-BE49-F238E27FC236}">
                <a16:creationId xmlns:a16="http://schemas.microsoft.com/office/drawing/2014/main" id="{01EE1C79-C681-D490-0511-6DC713F184A3}"/>
              </a:ext>
            </a:extLst>
          </p:cNvPr>
          <p:cNvSpPr>
            <a:spLocks noGrp="1"/>
          </p:cNvSpPr>
          <p:nvPr>
            <p:ph idx="1"/>
          </p:nvPr>
        </p:nvSpPr>
        <p:spPr/>
        <p:txBody>
          <a:bodyPr>
            <a:normAutofit fontScale="92500"/>
          </a:bodyPr>
          <a:lstStyle/>
          <a:p>
            <a:pPr marL="342900" lvl="0" indent="-342900" algn="just">
              <a:lnSpc>
                <a:spcPct val="107000"/>
              </a:lnSpc>
              <a:buFont typeface="Symbol" panose="05050102010706020507" pitchFamily="18" charset="2"/>
              <a:buChar char=""/>
            </a:pPr>
            <a:r>
              <a:rPr lang="en-IE" dirty="0">
                <a:ea typeface="Calibri" panose="020F0502020204030204" pitchFamily="34" charset="0"/>
                <a:cs typeface="Times New Roman" panose="02020603050405020304" pitchFamily="18" charset="0"/>
              </a:rPr>
              <a:t>On 22</a:t>
            </a:r>
            <a:r>
              <a:rPr lang="en-IE" baseline="30000" dirty="0">
                <a:ea typeface="Calibri" panose="020F0502020204030204" pitchFamily="34" charset="0"/>
                <a:cs typeface="Times New Roman" panose="02020603050405020304" pitchFamily="18" charset="0"/>
              </a:rPr>
              <a:t>nd</a:t>
            </a:r>
            <a:r>
              <a:rPr lang="en-IE" dirty="0">
                <a:ea typeface="Calibri" panose="020F0502020204030204" pitchFamily="34" charset="0"/>
                <a:cs typeface="Times New Roman" panose="02020603050405020304" pitchFamily="18" charset="0"/>
              </a:rPr>
              <a:t> of September, 2022, Optus suffered a security breach which resulted sensitive personal information being exposed. The breach occurred </a:t>
            </a:r>
            <a:r>
              <a:rPr lang="en-GB" dirty="0">
                <a:ea typeface="Calibri" panose="020F0502020204030204" pitchFamily="34" charset="0"/>
                <a:cs typeface="Times New Roman" panose="02020603050405020304" pitchFamily="18" charset="0"/>
              </a:rPr>
              <a:t>through an unprotected and publicly exposed API. The API was capable of calling on backend serveries responsible for retrieving customers information form Optus’s customer database. The attacker made a 1 million ransom demand but rescinded it and supposedly deleted all the data acquired from the data breach.</a:t>
            </a:r>
          </a:p>
          <a:p>
            <a:pPr marL="342900" lvl="0" indent="-342900" algn="just">
              <a:lnSpc>
                <a:spcPct val="107000"/>
              </a:lnSpc>
              <a:buFont typeface="Symbol" panose="05050102010706020507" pitchFamily="18" charset="2"/>
              <a:buChar char=""/>
            </a:pPr>
            <a:r>
              <a:rPr lang="en-IE" sz="1800" dirty="0">
                <a:effectLst/>
                <a:ea typeface="Calibri" panose="020F0502020204030204" pitchFamily="34" charset="0"/>
                <a:cs typeface="Times New Roman" panose="02020603050405020304" pitchFamily="18" charset="0"/>
              </a:rPr>
              <a:t>Microsoft exchange server is a mail, calendaring, contact and scheduling platform used on Windows. On January 6</a:t>
            </a:r>
            <a:r>
              <a:rPr lang="en-IE" sz="1800" baseline="30000" dirty="0">
                <a:effectLst/>
                <a:ea typeface="Calibri" panose="020F0502020204030204" pitchFamily="34" charset="0"/>
                <a:cs typeface="Times New Roman" panose="02020603050405020304" pitchFamily="18" charset="0"/>
              </a:rPr>
              <a:t>th </a:t>
            </a:r>
            <a:r>
              <a:rPr lang="en-IE" sz="1800" dirty="0">
                <a:effectLst/>
                <a:ea typeface="Calibri" panose="020F0502020204030204" pitchFamily="34" charset="0"/>
                <a:cs typeface="Times New Roman" panose="02020603050405020304" pitchFamily="18" charset="0"/>
              </a:rPr>
              <a:t>2021, Microsoft's exchange servers where attacked globally and the attacks continued for almost two months. Four zero-day vulnerabilities where used, one of which was used as an entry point to allow the other three exploits to work. Organisations ranging from medical, government, military and finical were attacked. Ransomware, crypto mining botnets and backdoors where installed onto the compromised servers. </a:t>
            </a:r>
          </a:p>
          <a:p>
            <a:endParaRPr lang="en-IE" dirty="0"/>
          </a:p>
        </p:txBody>
      </p:sp>
    </p:spTree>
    <p:extLst>
      <p:ext uri="{BB962C8B-B14F-4D97-AF65-F5344CB8AC3E}">
        <p14:creationId xmlns:p14="http://schemas.microsoft.com/office/powerpoint/2010/main" val="195107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8CD3-4F53-AC9C-03B8-E7361FF9214C}"/>
              </a:ext>
            </a:extLst>
          </p:cNvPr>
          <p:cNvSpPr>
            <a:spLocks noGrp="1"/>
          </p:cNvSpPr>
          <p:nvPr>
            <p:ph type="title"/>
          </p:nvPr>
        </p:nvSpPr>
        <p:spPr/>
        <p:txBody>
          <a:bodyPr/>
          <a:lstStyle/>
          <a:p>
            <a:r>
              <a:rPr lang="en-IE" dirty="0"/>
              <a:t>Optus Security Breach</a:t>
            </a:r>
          </a:p>
        </p:txBody>
      </p:sp>
      <p:sp>
        <p:nvSpPr>
          <p:cNvPr id="3" name="Content Placeholder 2">
            <a:extLst>
              <a:ext uri="{FF2B5EF4-FFF2-40B4-BE49-F238E27FC236}">
                <a16:creationId xmlns:a16="http://schemas.microsoft.com/office/drawing/2014/main" id="{D30A9289-487F-BB34-7CB9-873868E29650}"/>
              </a:ext>
            </a:extLst>
          </p:cNvPr>
          <p:cNvSpPr>
            <a:spLocks noGrp="1"/>
          </p:cNvSpPr>
          <p:nvPr>
            <p:ph sz="half" idx="1"/>
          </p:nvPr>
        </p:nvSpPr>
        <p:spPr/>
        <p:txBody>
          <a:bodyPr/>
          <a:lstStyle/>
          <a:p>
            <a:r>
              <a:rPr lang="en-IE" dirty="0"/>
              <a:t>Optus operates in Australia and is telecommunication company that has a customer base of 11 million.</a:t>
            </a:r>
          </a:p>
          <a:p>
            <a:pPr marL="0" indent="0">
              <a:buNone/>
            </a:pPr>
            <a:endParaRPr lang="en-IE" dirty="0"/>
          </a:p>
          <a:p>
            <a:r>
              <a:rPr lang="en-IE" dirty="0"/>
              <a:t>The breach affected all of their customers. Different personal information was exposed for everyone but the list shows what types of information was exposed.</a:t>
            </a:r>
          </a:p>
          <a:p>
            <a:r>
              <a:rPr lang="en-IE" dirty="0"/>
              <a:t>Due to the importance</a:t>
            </a:r>
          </a:p>
          <a:p>
            <a:endParaRPr lang="en-IE" dirty="0"/>
          </a:p>
        </p:txBody>
      </p:sp>
      <p:sp>
        <p:nvSpPr>
          <p:cNvPr id="4" name="Content Placeholder 3">
            <a:extLst>
              <a:ext uri="{FF2B5EF4-FFF2-40B4-BE49-F238E27FC236}">
                <a16:creationId xmlns:a16="http://schemas.microsoft.com/office/drawing/2014/main" id="{0F3685CD-4BB1-5E1F-CB5F-9FB7B9372D1C}"/>
              </a:ext>
            </a:extLst>
          </p:cNvPr>
          <p:cNvSpPr>
            <a:spLocks noGrp="1"/>
          </p:cNvSpPr>
          <p:nvPr>
            <p:ph sz="half" idx="2"/>
          </p:nvPr>
        </p:nvSpPr>
        <p:spPr/>
        <p:txBody>
          <a:bodyPr/>
          <a:lstStyle/>
          <a:p>
            <a:pPr marL="342900" lvl="0" indent="-342900" algn="just">
              <a:lnSpc>
                <a:spcPct val="107000"/>
              </a:lnSpc>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Driver’s license numbers</a:t>
            </a:r>
          </a:p>
          <a:p>
            <a:pPr marL="342900" lvl="0" indent="-342900" algn="just">
              <a:lnSpc>
                <a:spcPct val="107000"/>
              </a:lnSpc>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Phone numbers</a:t>
            </a:r>
          </a:p>
          <a:p>
            <a:pPr marL="342900" lvl="0" indent="-342900" algn="just">
              <a:lnSpc>
                <a:spcPct val="107000"/>
              </a:lnSpc>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Email addresses </a:t>
            </a:r>
          </a:p>
          <a:p>
            <a:pPr marL="342900" lvl="0" indent="-342900" algn="just">
              <a:lnSpc>
                <a:spcPct val="107000"/>
              </a:lnSpc>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Medicare card </a:t>
            </a:r>
          </a:p>
          <a:p>
            <a:pPr marL="342900" lvl="0" indent="-342900" algn="just">
              <a:lnSpc>
                <a:spcPct val="107000"/>
              </a:lnSpc>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Passport numbers </a:t>
            </a:r>
          </a:p>
          <a:p>
            <a:pPr marL="342900" lvl="0" indent="-342900" algn="just">
              <a:lnSpc>
                <a:spcPct val="107000"/>
              </a:lnSpc>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Names</a:t>
            </a:r>
          </a:p>
          <a:p>
            <a:pPr marL="342900" lvl="0" indent="-342900" algn="just">
              <a:lnSpc>
                <a:spcPct val="107000"/>
              </a:lnSpc>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Dates of birth </a:t>
            </a:r>
          </a:p>
          <a:p>
            <a:pPr marL="342900" lvl="0" indent="-342900" algn="just">
              <a:lnSpc>
                <a:spcPct val="107000"/>
              </a:lnSpc>
              <a:spcAft>
                <a:spcPts val="800"/>
              </a:spcAft>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Home addresses</a:t>
            </a:r>
          </a:p>
          <a:p>
            <a:endParaRPr lang="en-IE" dirty="0"/>
          </a:p>
        </p:txBody>
      </p:sp>
    </p:spTree>
    <p:extLst>
      <p:ext uri="{BB962C8B-B14F-4D97-AF65-F5344CB8AC3E}">
        <p14:creationId xmlns:p14="http://schemas.microsoft.com/office/powerpoint/2010/main" val="556077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0D10-2EBA-8949-07AC-5942091602C8}"/>
              </a:ext>
            </a:extLst>
          </p:cNvPr>
          <p:cNvSpPr>
            <a:spLocks noGrp="1"/>
          </p:cNvSpPr>
          <p:nvPr>
            <p:ph type="title"/>
          </p:nvPr>
        </p:nvSpPr>
        <p:spPr/>
        <p:txBody>
          <a:bodyPr/>
          <a:lstStyle/>
          <a:p>
            <a:r>
              <a:rPr lang="en-IE" dirty="0"/>
              <a:t>Optus Security Breach Security Flaws  </a:t>
            </a:r>
          </a:p>
        </p:txBody>
      </p:sp>
      <p:sp>
        <p:nvSpPr>
          <p:cNvPr id="3" name="Content Placeholder 2">
            <a:extLst>
              <a:ext uri="{FF2B5EF4-FFF2-40B4-BE49-F238E27FC236}">
                <a16:creationId xmlns:a16="http://schemas.microsoft.com/office/drawing/2014/main" id="{3AC2BCF7-AD06-52E0-09C8-6900B3783E81}"/>
              </a:ext>
            </a:extLst>
          </p:cNvPr>
          <p:cNvSpPr>
            <a:spLocks noGrp="1"/>
          </p:cNvSpPr>
          <p:nvPr>
            <p:ph idx="1"/>
          </p:nvPr>
        </p:nvSpPr>
        <p:spPr>
          <a:xfrm>
            <a:off x="677334" y="1930400"/>
            <a:ext cx="8596668" cy="3880773"/>
          </a:xfrm>
        </p:spPr>
        <p:txBody>
          <a:bodyPr>
            <a:normAutofit fontScale="92500" lnSpcReduction="20000"/>
          </a:bodyPr>
          <a:lstStyle/>
          <a:p>
            <a:r>
              <a:rPr lang="en-IE" sz="2000" dirty="0">
                <a:effectLst/>
                <a:latin typeface="Calibri" panose="020F0502020204030204" pitchFamily="34" charset="0"/>
                <a:ea typeface="Calibri" panose="020F0502020204030204" pitchFamily="34" charset="0"/>
                <a:cs typeface="Times New Roman" panose="02020603050405020304" pitchFamily="18" charset="0"/>
              </a:rPr>
              <a:t>The first point of failure occurred through an unprotected and open API. The API didn’t require user authentication before establishing a connection, meaning anyone that found the API could connect to and exploit it without submitting a username or password. This is called broken access control. </a:t>
            </a:r>
          </a:p>
          <a:p>
            <a:r>
              <a:rPr lang="en-GB" sz="2000" dirty="0">
                <a:effectLst/>
                <a:latin typeface="Calibri" panose="020F0502020204030204" pitchFamily="34" charset="0"/>
                <a:ea typeface="Calibri" panose="020F0502020204030204" pitchFamily="34" charset="0"/>
                <a:cs typeface="Times New Roman" panose="02020603050405020304" pitchFamily="18" charset="0"/>
              </a:rPr>
              <a:t>The second point of failure was the API allowed access to backend services that are called on to get sensitive user account information. The affected API is like the API’s customers use when signing into their account either via through the Optus website or mobile app. This allowed the attacker to access and make requests to the customers database. </a:t>
            </a:r>
          </a:p>
          <a:p>
            <a:r>
              <a:rPr lang="en-IE" sz="1900" dirty="0">
                <a:effectLst/>
                <a:latin typeface="Calibri" panose="020F0502020204030204" pitchFamily="34" charset="0"/>
                <a:ea typeface="Calibri" panose="020F0502020204030204" pitchFamily="34" charset="0"/>
                <a:cs typeface="Times New Roman" panose="02020603050405020304" pitchFamily="18" charset="0"/>
              </a:rPr>
              <a:t>customers identifies were autoincrementing in the Optus’s database. Each identifier for the customers was just incremented by one meaning if one customer had an identifier of 25, the next customer would have an identifier of 26. Incrementing identifiers is considered bad practice as it enables an attacker to write a script to request the customers information and increment the customer identifier by one every time a request goes out.</a:t>
            </a:r>
          </a:p>
          <a:p>
            <a:endParaRPr lang="en-IE" dirty="0"/>
          </a:p>
        </p:txBody>
      </p:sp>
    </p:spTree>
    <p:extLst>
      <p:ext uri="{BB962C8B-B14F-4D97-AF65-F5344CB8AC3E}">
        <p14:creationId xmlns:p14="http://schemas.microsoft.com/office/powerpoint/2010/main" val="105941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0280-8ACA-071B-DEBD-DD6891172291}"/>
              </a:ext>
            </a:extLst>
          </p:cNvPr>
          <p:cNvSpPr>
            <a:spLocks noGrp="1"/>
          </p:cNvSpPr>
          <p:nvPr>
            <p:ph type="title"/>
          </p:nvPr>
        </p:nvSpPr>
        <p:spPr/>
        <p:txBody>
          <a:bodyPr/>
          <a:lstStyle/>
          <a:p>
            <a:r>
              <a:rPr lang="en-IE" dirty="0"/>
              <a:t>Optus Security Breach Outcome</a:t>
            </a:r>
          </a:p>
        </p:txBody>
      </p:sp>
      <p:sp>
        <p:nvSpPr>
          <p:cNvPr id="3" name="Content Placeholder 2">
            <a:extLst>
              <a:ext uri="{FF2B5EF4-FFF2-40B4-BE49-F238E27FC236}">
                <a16:creationId xmlns:a16="http://schemas.microsoft.com/office/drawing/2014/main" id="{70018B37-880D-2A07-4C39-C5E06296525E}"/>
              </a:ext>
            </a:extLst>
          </p:cNvPr>
          <p:cNvSpPr>
            <a:spLocks noGrp="1"/>
          </p:cNvSpPr>
          <p:nvPr>
            <p:ph idx="1"/>
          </p:nvPr>
        </p:nvSpPr>
        <p:spPr/>
        <p:txBody>
          <a:bodyPr/>
          <a:lstStyle/>
          <a:p>
            <a:r>
              <a:rPr lang="en-IE" dirty="0"/>
              <a:t>Due to the information gained by the attackers, there was an increase of phishing, identify theft and fraud attempts and corporate emails were also compromised.</a:t>
            </a:r>
          </a:p>
          <a:p>
            <a:r>
              <a:rPr lang="en-IE" dirty="0"/>
              <a:t>The Australian government had to give the affected customer new passports </a:t>
            </a:r>
          </a:p>
          <a:p>
            <a:r>
              <a:rPr lang="en-IE" dirty="0"/>
              <a:t>The Australian government also made amendments to the Telecommunications regulations which aimed at reducing the risk of fraud or identity theft by allowing </a:t>
            </a:r>
            <a:r>
              <a:rPr lang="en-GB" dirty="0"/>
              <a:t>telecommunications companies to temporarily share approved government identifier information to Commonwealth, and state agencies.</a:t>
            </a:r>
          </a:p>
          <a:p>
            <a:r>
              <a:rPr lang="en-GB" dirty="0"/>
              <a:t>Legal firms are in the early stages of investigations into a possible class action against Optus to potentially claim compensation for persons impacted by the data breach.</a:t>
            </a:r>
            <a:endParaRPr lang="en-IE" dirty="0"/>
          </a:p>
        </p:txBody>
      </p:sp>
    </p:spTree>
    <p:extLst>
      <p:ext uri="{BB962C8B-B14F-4D97-AF65-F5344CB8AC3E}">
        <p14:creationId xmlns:p14="http://schemas.microsoft.com/office/powerpoint/2010/main" val="320445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99</TotalTime>
  <Words>606</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Symbol</vt:lpstr>
      <vt:lpstr>Trebuchet MS</vt:lpstr>
      <vt:lpstr>Wingdings 3</vt:lpstr>
      <vt:lpstr>Facet</vt:lpstr>
      <vt:lpstr>Criteria of Breach severity</vt:lpstr>
      <vt:lpstr>Microsoft Exchange Server Breach &amp; Optus Breach </vt:lpstr>
      <vt:lpstr>Optus Security Breach</vt:lpstr>
      <vt:lpstr>Optus Security Breach Security Flaws  </vt:lpstr>
      <vt:lpstr>Optus Security Breach 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Criteria of Breach severity</dc:title>
  <dc:creator>Jordon Coady (20096529)</dc:creator>
  <cp:lastModifiedBy>Jordon Coady (20096529)</cp:lastModifiedBy>
  <cp:revision>1</cp:revision>
  <dcterms:created xsi:type="dcterms:W3CDTF">2023-02-15T11:59:47Z</dcterms:created>
  <dcterms:modified xsi:type="dcterms:W3CDTF">2023-02-15T13:39:09Z</dcterms:modified>
</cp:coreProperties>
</file>