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63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00000000000000000" pitchFamily="2" charset="0"/>
      <p:regular r:id="rId27"/>
      <p:bold r:id="rId28"/>
      <p:italic r:id="rId29"/>
      <p:boldItalic r:id="rId30"/>
    </p:embeddedFont>
    <p:embeddedFont>
      <p:font typeface="Roboto Thin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cionoQCNYNESe6e0hM8pUCF05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85132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outlineViewPr>
    <p:cViewPr>
      <p:scale>
        <a:sx n="33" d="100"/>
        <a:sy n="33" d="100"/>
      </p:scale>
      <p:origin x="0" y="-31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the top 5 stations we wanted to optimize the placement of the promoters by day of week.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looked at each station’s traffic flow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Common trend across all stations </a:t>
            </a:r>
            <a:r>
              <a:rPr lang="en-US" sz="3000" dirty="0">
                <a:solidFill>
                  <a:srgbClr val="FF0000"/>
                </a:solidFill>
              </a:rPr>
              <a:t>WED- FRIDAY  </a:t>
            </a:r>
            <a:r>
              <a:rPr lang="en-US" dirty="0"/>
              <a:t>the busiest, with weekends</a:t>
            </a:r>
          </a:p>
        </p:txBody>
      </p:sp>
      <p:sp>
        <p:nvSpPr>
          <p:cNvPr id="381" name="Google Shape;3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/>
              <a:t>Chose the last Wednesday as an example to zoom in on the flow of traffic at all stations during a day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/>
              <a:t>we can see that there is a peak in the morning and then from 6-10pm</a:t>
            </a:r>
            <a:endParaRPr dirty="0"/>
          </a:p>
        </p:txBody>
      </p:sp>
      <p:sp>
        <p:nvSpPr>
          <p:cNvPr id="389" name="Google Shape;3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17da35337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17da35337_0_8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617da35337_0_8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Median </a:t>
            </a:r>
            <a:endParaRPr/>
          </a:p>
        </p:txBody>
      </p:sp>
      <p:sp>
        <p:nvSpPr>
          <p:cNvPr id="312" name="Google Shape;3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029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17da3533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17da3533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617da3533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– Women Tech Women Yes WTWY is hosting a Gala in the beginning of Summer and we are </a:t>
            </a:r>
            <a:r>
              <a:rPr lang="en-US" dirty="0" err="1"/>
              <a:t>taske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Beureau</a:t>
            </a:r>
            <a:r>
              <a:rPr lang="en-US" dirty="0"/>
              <a:t> of labor statistics: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2015, only 25 percent of computing occupations were held by women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17da3533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17da3533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Objective of gala– to both to fill our event space with individuals passionate about increasing the participation of women in technology, and to concurrently build awareness and reach.</a:t>
            </a:r>
            <a:endParaRPr/>
          </a:p>
        </p:txBody>
      </p:sp>
      <p:sp>
        <p:nvSpPr>
          <p:cNvPr id="274" name="Google Shape;274;g617da35337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month of data before June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answer our main questions we used NYC subway data pulled from the MTA website. This gave us information such as entries and exits per station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378 total stations in dataset across all larger NYC area.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order to help maximize efficiency</a:t>
            </a:r>
            <a:endParaRPr/>
          </a:p>
        </p:txBody>
      </p:sp>
      <p:sp>
        <p:nvSpPr>
          <p:cNvPr id="289" name="Google Shape;2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-To help us create a more complete picture, we decided to incorporate supplemental data to pair w/ the NY MTA data.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-Priority targeting potential donors of at least $1,000 as well as gather email addresses of attendees, decided to look into NY Census data and extract median household income and pop density.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-Used google API to find additional information such as zip codes, longitudes and latitudes that could pair with the census data for easier sorting. </a:t>
            </a:r>
            <a:endParaRPr/>
          </a:p>
        </p:txBody>
      </p:sp>
      <p:sp>
        <p:nvSpPr>
          <p:cNvPr id="297" name="Google Shape;2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 = entrance and exit sum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median of ~96k for the ones we chose, much lower for the next five down</a:t>
            </a:r>
            <a:endParaRPr sz="24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19395465e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19395465e_1_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Tartgetting</a:t>
            </a:r>
            <a:r>
              <a:rPr lang="en-US" dirty="0"/>
              <a:t> different neighborhoods--&gt; getting </a:t>
            </a:r>
            <a:r>
              <a:rPr lang="en-US" dirty="0" err="1"/>
              <a:t>dif</a:t>
            </a:r>
            <a:r>
              <a:rPr lang="en-US" dirty="0"/>
              <a:t> pops and demos</a:t>
            </a:r>
            <a:endParaRPr dirty="0"/>
          </a:p>
        </p:txBody>
      </p:sp>
      <p:sp>
        <p:nvSpPr>
          <p:cNvPr id="365" name="Google Shape;365;g619395465e_1_4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Google Shape;28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0" name="Google Shape;30;p13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Google Shape;126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4" name="Google Shape;134;p2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Google Shape;14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2" name="Google Shape;152;p23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1" name="Google Shape;161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9" name="Google Shape;169;p24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70" name="Google Shape;170;p24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1" name="Google Shape;181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9" name="Google Shape;189;p25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4" name="Google Shape;204;p2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2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2" name="Google Shape;212;p27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27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27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1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3" name="Google Shape;233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42" name="Google Shape;242;p2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Google Shape;51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9" name="Google Shape;59;p16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8" name="Google Shape;88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0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0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7" name="Google Shape;97;p20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7" name="Google Shape;10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" name="Google Shape;116;p21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Google Shape;11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12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"/>
          <p:cNvSpPr txBox="1">
            <a:spLocks noGrp="1"/>
          </p:cNvSpPr>
          <p:nvPr>
            <p:ph type="ctrTitle"/>
          </p:nvPr>
        </p:nvSpPr>
        <p:spPr>
          <a:xfrm>
            <a:off x="1325879" y="1383620"/>
            <a:ext cx="9904095" cy="282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 dirty="0"/>
              <a:t>Best Street Team Placements for </a:t>
            </a:r>
            <a:r>
              <a:rPr lang="en-US" dirty="0" err="1"/>
              <a:t>WomenTechWomenYes</a:t>
            </a:r>
            <a:r>
              <a:rPr lang="en-US" dirty="0"/>
              <a:t> Annual Summer Gala</a:t>
            </a:r>
            <a:endParaRPr sz="5400" dirty="0"/>
          </a:p>
        </p:txBody>
      </p:sp>
      <p:sp>
        <p:nvSpPr>
          <p:cNvPr id="254" name="Google Shape;254;p1"/>
          <p:cNvSpPr txBox="1">
            <a:spLocks noGrp="1"/>
          </p:cNvSpPr>
          <p:nvPr>
            <p:ph type="subTitle" idx="1"/>
          </p:nvPr>
        </p:nvSpPr>
        <p:spPr>
          <a:xfrm>
            <a:off x="1524000" y="443806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Julien Ruvira, Alen Tersakyan &amp; Carissa Sosa/ JAC Data Consulting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25" y="2295675"/>
            <a:ext cx="8679551" cy="45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8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9248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5000"/>
              <a:t>Best Day of Week to Promote</a:t>
            </a:r>
            <a:endParaRPr sz="5000"/>
          </a:p>
        </p:txBody>
      </p:sp>
      <p:sp>
        <p:nvSpPr>
          <p:cNvPr id="385" name="Google Shape;385;p8"/>
          <p:cNvSpPr txBox="1"/>
          <p:nvPr/>
        </p:nvSpPr>
        <p:spPr>
          <a:xfrm>
            <a:off x="2761525" y="2013500"/>
            <a:ext cx="69225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p8"/>
          <p:cNvSpPr txBox="1"/>
          <p:nvPr/>
        </p:nvSpPr>
        <p:spPr>
          <a:xfrm>
            <a:off x="2132100" y="2401487"/>
            <a:ext cx="79278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4C113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Traffic Flow by Day of Week in Highest NY Median Income Areas</a:t>
            </a:r>
            <a:endParaRPr sz="1800" dirty="0">
              <a:solidFill>
                <a:srgbClr val="4C113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98706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5000"/>
              <a:t>Best Time of Day to Promote </a:t>
            </a:r>
            <a:endParaRPr sz="5000"/>
          </a:p>
        </p:txBody>
      </p:sp>
      <p:sp>
        <p:nvSpPr>
          <p:cNvPr id="392" name="Google Shape;392;p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393" name="Google Shape;393;p9"/>
          <p:cNvSpPr txBox="1"/>
          <p:nvPr/>
        </p:nvSpPr>
        <p:spPr>
          <a:xfrm>
            <a:off x="1011400" y="6310750"/>
            <a:ext cx="60669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50" y="2339674"/>
            <a:ext cx="5029200" cy="420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 rotWithShape="1">
          <a:blip r:embed="rId4">
            <a:alphaModFix/>
          </a:blip>
          <a:srcRect b="2431"/>
          <a:stretch/>
        </p:blipFill>
        <p:spPr>
          <a:xfrm>
            <a:off x="6613987" y="2339674"/>
            <a:ext cx="5029200" cy="410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5000"/>
              <a:t>Our Recommendations</a:t>
            </a:r>
            <a:endParaRPr sz="5000"/>
          </a:p>
        </p:txBody>
      </p:sp>
      <p:sp>
        <p:nvSpPr>
          <p:cNvPr id="401" name="Google Shape;401;p10"/>
          <p:cNvSpPr txBox="1">
            <a:spLocks noGrp="1"/>
          </p:cNvSpPr>
          <p:nvPr>
            <p:ph type="body" idx="1"/>
          </p:nvPr>
        </p:nvSpPr>
        <p:spPr>
          <a:xfrm>
            <a:off x="445223" y="2409049"/>
            <a:ext cx="11341965" cy="413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4292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5 teams of 2 persons: </a:t>
            </a:r>
            <a:endParaRPr sz="2800" dirty="0"/>
          </a:p>
          <a:p>
            <a:pPr marL="74295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23</a:t>
            </a:r>
            <a:r>
              <a:rPr lang="en-US" sz="2400" baseline="30000" dirty="0"/>
              <a:t>rd</a:t>
            </a:r>
            <a:r>
              <a:rPr lang="en-US" sz="2400" dirty="0"/>
              <a:t> Street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14</a:t>
            </a:r>
            <a:r>
              <a:rPr lang="en-US" sz="2400" baseline="30000" dirty="0"/>
              <a:t>th</a:t>
            </a:r>
            <a:r>
              <a:rPr lang="en-US" sz="2400" dirty="0"/>
              <a:t> St Union Square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86</a:t>
            </a:r>
            <a:r>
              <a:rPr lang="en-US" sz="2400" baseline="30000" dirty="0"/>
              <a:t>th</a:t>
            </a:r>
            <a:r>
              <a:rPr lang="en-US" sz="2400" dirty="0"/>
              <a:t> St	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Canal St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59</a:t>
            </a:r>
            <a:r>
              <a:rPr lang="en-US" sz="2400" baseline="30000" dirty="0"/>
              <a:t>th</a:t>
            </a:r>
            <a:r>
              <a:rPr lang="en-US" sz="2400" dirty="0"/>
              <a:t> St Columbus</a:t>
            </a:r>
          </a:p>
          <a:p>
            <a:pPr marL="396240" lvl="1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4292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Place teams from noon to 8 pm for most foot traffic through stations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1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100263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5000" dirty="0"/>
              <a:t>Final Thoughts</a:t>
            </a:r>
            <a:endParaRPr sz="5000" dirty="0"/>
          </a:p>
        </p:txBody>
      </p:sp>
      <p:sp>
        <p:nvSpPr>
          <p:cNvPr id="407" name="Google Shape;407;p11"/>
          <p:cNvSpPr txBox="1">
            <a:spLocks noGrp="1"/>
          </p:cNvSpPr>
          <p:nvPr>
            <p:ph type="body" idx="1"/>
          </p:nvPr>
        </p:nvSpPr>
        <p:spPr>
          <a:xfrm>
            <a:off x="431529" y="2481225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29260" algn="l" rtl="0"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Look at proximity of stations to tech hubs</a:t>
            </a:r>
            <a:br>
              <a:rPr lang="en-US" sz="2800" dirty="0"/>
            </a:br>
            <a:endParaRPr sz="2800" dirty="0"/>
          </a:p>
          <a:p>
            <a:pPr marL="342900" lvl="0" indent="-429260" algn="l" rtl="0"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Look at Entrances and Exits individually rather than traffic flow sum</a:t>
            </a:r>
            <a:br>
              <a:rPr lang="en-US" sz="2800" dirty="0"/>
            </a:br>
            <a:endParaRPr sz="2800" dirty="0"/>
          </a:p>
          <a:p>
            <a:pPr marL="342900" lvl="0" indent="-429260" algn="l" rtl="0"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Look at Entrances and Exits in the morning versus evening commutes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C64-BCC0-6E49-A912-F363BE59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0743" y="1485370"/>
            <a:ext cx="8825658" cy="2677648"/>
          </a:xfrm>
        </p:spPr>
        <p:txBody>
          <a:bodyPr/>
          <a:lstStyle/>
          <a:p>
            <a:pPr algn="ctr"/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12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17da35337_0_82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Appendix</a:t>
            </a:r>
            <a:endParaRPr sz="5000"/>
          </a:p>
        </p:txBody>
      </p:sp>
      <p:pic>
        <p:nvPicPr>
          <p:cNvPr id="414" name="Google Shape;414;g617da35337_0_8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724" y="2381925"/>
            <a:ext cx="6950551" cy="43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7"/>
          <p:cNvGrpSpPr/>
          <p:nvPr/>
        </p:nvGrpSpPr>
        <p:grpSpPr>
          <a:xfrm>
            <a:off x="1832514" y="4014891"/>
            <a:ext cx="7406359" cy="787065"/>
            <a:chOff x="1593000" y="2322568"/>
            <a:chExt cx="5957975" cy="643500"/>
          </a:xfrm>
        </p:grpSpPr>
        <p:sp>
          <p:nvSpPr>
            <p:cNvPr id="315" name="Google Shape;315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86</a:t>
              </a:r>
              <a:r>
                <a:rPr lang="en-US" sz="2400" baseline="30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</a:t>
              </a: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St	</a:t>
              </a: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Median Income - $97,955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p7"/>
          <p:cNvGrpSpPr/>
          <p:nvPr/>
        </p:nvGrpSpPr>
        <p:grpSpPr>
          <a:xfrm>
            <a:off x="1832514" y="3241378"/>
            <a:ext cx="7406359" cy="787065"/>
            <a:chOff x="1593000" y="2322568"/>
            <a:chExt cx="5957975" cy="643500"/>
          </a:xfrm>
        </p:grpSpPr>
        <p:sp>
          <p:nvSpPr>
            <p:cNvPr id="323" name="Google Shape;323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</a:t>
              </a:r>
              <a:r>
                <a:rPr lang="en-US" sz="2400" baseline="30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</a:t>
              </a: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St Union Square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 dirty="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Median Income - $92,540</a:t>
              </a:r>
              <a:endParaRPr sz="1800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0" name="Google Shape;330;p7"/>
          <p:cNvGrpSpPr/>
          <p:nvPr/>
        </p:nvGrpSpPr>
        <p:grpSpPr>
          <a:xfrm>
            <a:off x="1832514" y="2454303"/>
            <a:ext cx="7406359" cy="787065"/>
            <a:chOff x="1593000" y="2322568"/>
            <a:chExt cx="5957975" cy="643500"/>
          </a:xfrm>
        </p:grpSpPr>
        <p:sp>
          <p:nvSpPr>
            <p:cNvPr id="331" name="Google Shape;331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Canal St</a:t>
              </a: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dirty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5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Median Income - $83,725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8" name="Google Shape;338;p7"/>
          <p:cNvGrpSpPr/>
          <p:nvPr/>
        </p:nvGrpSpPr>
        <p:grpSpPr>
          <a:xfrm>
            <a:off x="1832514" y="4801962"/>
            <a:ext cx="7406359" cy="787065"/>
            <a:chOff x="1593000" y="2322568"/>
            <a:chExt cx="5957975" cy="643500"/>
          </a:xfrm>
        </p:grpSpPr>
        <p:sp>
          <p:nvSpPr>
            <p:cNvPr id="339" name="Google Shape;339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42627" y="2399943"/>
              <a:ext cx="20451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59</a:t>
              </a:r>
              <a:r>
                <a:rPr lang="en-US" sz="2200" baseline="30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</a:t>
              </a:r>
              <a:r>
                <a:rPr lang="en-US" sz="22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St Columbus</a:t>
              </a:r>
              <a:endParaRPr sz="2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Median Income - $103,534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6" name="Google Shape;346;p7"/>
          <p:cNvGrpSpPr/>
          <p:nvPr/>
        </p:nvGrpSpPr>
        <p:grpSpPr>
          <a:xfrm>
            <a:off x="1832514" y="5528871"/>
            <a:ext cx="7406359" cy="787065"/>
            <a:chOff x="1593000" y="2322568"/>
            <a:chExt cx="5957975" cy="643500"/>
          </a:xfrm>
        </p:grpSpPr>
        <p:sp>
          <p:nvSpPr>
            <p:cNvPr id="347" name="Google Shape;347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23</a:t>
              </a:r>
              <a:r>
                <a:rPr lang="en-US" sz="2400" baseline="300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rd</a:t>
              </a: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Street</a:t>
              </a:r>
              <a:endParaRPr sz="13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spcBef>
                  <a:spcPts val="100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6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F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Median Income - $104,638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4" name="Google Shape;354;p7"/>
          <p:cNvSpPr txBox="1">
            <a:spLocks noGrp="1"/>
          </p:cNvSpPr>
          <p:nvPr>
            <p:ph type="title"/>
          </p:nvPr>
        </p:nvSpPr>
        <p:spPr>
          <a:xfrm>
            <a:off x="1154950" y="973675"/>
            <a:ext cx="93063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entury Gothic"/>
              <a:buNone/>
            </a:pPr>
            <a:r>
              <a:rPr lang="en-US" sz="5000"/>
              <a:t>NYC  Highest Median Income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395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7da35337_0_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Agenda</a:t>
            </a:r>
            <a:endParaRPr sz="5000"/>
          </a:p>
        </p:txBody>
      </p:sp>
      <p:sp>
        <p:nvSpPr>
          <p:cNvPr id="261" name="Google Shape;261;g617da35337_0_7"/>
          <p:cNvSpPr txBox="1">
            <a:spLocks noGrp="1"/>
          </p:cNvSpPr>
          <p:nvPr>
            <p:ph type="body" idx="1"/>
          </p:nvPr>
        </p:nvSpPr>
        <p:spPr>
          <a:xfrm>
            <a:off x="1154954" y="2071687"/>
            <a:ext cx="10149000" cy="341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Background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Objective</a:t>
            </a:r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Approach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Results</a:t>
            </a:r>
            <a:endParaRPr sz="2800" dirty="0"/>
          </a:p>
          <a:p>
            <a:pPr marL="457200" lvl="0" indent="-406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Final Thoughts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entury Gothic"/>
              <a:buNone/>
            </a:pPr>
            <a:r>
              <a:rPr lang="en-US" sz="5000"/>
              <a:t>Background</a:t>
            </a:r>
            <a:endParaRPr sz="5000"/>
          </a:p>
        </p:txBody>
      </p:sp>
      <p:sp>
        <p:nvSpPr>
          <p:cNvPr id="268" name="Google Shape;268;p2"/>
          <p:cNvSpPr txBox="1">
            <a:spLocks noGrp="1"/>
          </p:cNvSpPr>
          <p:nvPr>
            <p:ph type="body" idx="1"/>
          </p:nvPr>
        </p:nvSpPr>
        <p:spPr>
          <a:xfrm>
            <a:off x="426625" y="2601277"/>
            <a:ext cx="5652000" cy="3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98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/>
              <a:t>In 2015 only 25% of ‘computing occupations’ were held by women</a:t>
            </a:r>
            <a:r>
              <a:rPr lang="en-US" sz="2800" baseline="-25000"/>
              <a:t>1</a:t>
            </a:r>
            <a:endParaRPr sz="2800" baseline="-25000"/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aseline="-25000"/>
          </a:p>
          <a:p>
            <a:pPr marL="342900" lvl="0" indent="-3987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/>
              <a:t>WomenTechWomenYes seek to change this problem by promoting awareness and outreach for the Summer Gala</a:t>
            </a:r>
            <a:endParaRPr sz="2800"/>
          </a:p>
          <a:p>
            <a:pPr marL="342900" lvl="0" indent="-22098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800"/>
          </a:p>
        </p:txBody>
      </p:sp>
      <p:pic>
        <p:nvPicPr>
          <p:cNvPr id="269" name="Google Shape;269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7847" y="2516367"/>
            <a:ext cx="5008882" cy="3581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"/>
          <p:cNvSpPr txBox="1"/>
          <p:nvPr/>
        </p:nvSpPr>
        <p:spPr>
          <a:xfrm>
            <a:off x="6707847" y="6315075"/>
            <a:ext cx="53730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National Center for Women &amp; Information Technology (NCWIT)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17da35337_0_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Objective and Motivation</a:t>
            </a:r>
            <a:endParaRPr sz="5000"/>
          </a:p>
        </p:txBody>
      </p:sp>
      <p:grpSp>
        <p:nvGrpSpPr>
          <p:cNvPr id="277" name="Google Shape;277;g617da35337_0_21"/>
          <p:cNvGrpSpPr/>
          <p:nvPr/>
        </p:nvGrpSpPr>
        <p:grpSpPr>
          <a:xfrm>
            <a:off x="7632118" y="2991402"/>
            <a:ext cx="4407490" cy="4643951"/>
            <a:chOff x="5632317" y="1189775"/>
            <a:chExt cx="3305700" cy="3483050"/>
          </a:xfrm>
        </p:grpSpPr>
        <p:sp>
          <p:nvSpPr>
            <p:cNvPr id="278" name="Google Shape;278;g617da35337_0_21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Goal 3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g617da35337_0_21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Recruit Attendees and Donors</a:t>
              </a:r>
              <a:endParaRPr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0" name="Google Shape;280;g617da35337_0_21"/>
          <p:cNvGrpSpPr/>
          <p:nvPr/>
        </p:nvGrpSpPr>
        <p:grpSpPr>
          <a:xfrm>
            <a:off x="139575" y="2991697"/>
            <a:ext cx="4729005" cy="4643675"/>
            <a:chOff x="-91916" y="1189989"/>
            <a:chExt cx="3638816" cy="3482843"/>
          </a:xfrm>
        </p:grpSpPr>
        <p:sp>
          <p:nvSpPr>
            <p:cNvPr id="281" name="Google Shape;281;g617da35337_0_21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55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Goal 1</a:t>
              </a:r>
              <a:endPara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g617da35337_0_21"/>
            <p:cNvSpPr txBox="1"/>
            <p:nvPr/>
          </p:nvSpPr>
          <p:spPr>
            <a:xfrm>
              <a:off x="-91916" y="2057133"/>
              <a:ext cx="3638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latin typeface="Century Gothic"/>
                  <a:ea typeface="Century Gothic"/>
                  <a:cs typeface="Century Gothic"/>
                  <a:sym typeface="Century Gothic"/>
                </a:rPr>
                <a:t>Optimize Street Teams Placement in NYC</a:t>
              </a:r>
              <a:endParaRPr sz="24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83" name="Google Shape;283;g617da35337_0_21"/>
          <p:cNvGrpSpPr/>
          <p:nvPr/>
        </p:nvGrpSpPr>
        <p:grpSpPr>
          <a:xfrm>
            <a:off x="4048057" y="2991402"/>
            <a:ext cx="4407490" cy="4643961"/>
            <a:chOff x="2944204" y="1189775"/>
            <a:chExt cx="3305700" cy="3483058"/>
          </a:xfrm>
        </p:grpSpPr>
        <p:sp>
          <p:nvSpPr>
            <p:cNvPr id="284" name="Google Shape;284;g617da35337_0_21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Goal 2</a:t>
              </a:r>
              <a:endPara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g617da35337_0_21"/>
            <p:cNvSpPr txBox="1"/>
            <p:nvPr/>
          </p:nvSpPr>
          <p:spPr>
            <a:xfrm>
              <a:off x="3211712" y="2057133"/>
              <a:ext cx="2899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Build Awareness around Cause &amp; Gala</a:t>
              </a:r>
              <a:endParaRPr sz="2400"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1069229" y="1087967"/>
            <a:ext cx="9603534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5000"/>
              <a:t>Data Sources</a:t>
            </a:r>
            <a:br>
              <a:rPr lang="en-US" sz="5000"/>
            </a:br>
            <a:endParaRPr sz="5000"/>
          </a:p>
        </p:txBody>
      </p:sp>
      <p:sp>
        <p:nvSpPr>
          <p:cNvPr id="292" name="Google Shape;292;p3"/>
          <p:cNvSpPr txBox="1">
            <a:spLocks noGrp="1"/>
          </p:cNvSpPr>
          <p:nvPr>
            <p:ph type="body" idx="1"/>
          </p:nvPr>
        </p:nvSpPr>
        <p:spPr>
          <a:xfrm>
            <a:off x="463276" y="2359225"/>
            <a:ext cx="6143400" cy="41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987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NYC MTA turnstile data</a:t>
            </a:r>
            <a:br>
              <a:rPr lang="en-US" sz="2800" dirty="0"/>
            </a:br>
            <a:endParaRPr sz="2800" dirty="0"/>
          </a:p>
          <a:p>
            <a:pPr marL="342900" lvl="0" indent="-4292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Google Maps API</a:t>
            </a:r>
            <a:br>
              <a:rPr lang="en-US" sz="2800" dirty="0"/>
            </a:br>
            <a:endParaRPr sz="2800" dirty="0"/>
          </a:p>
          <a:p>
            <a:pPr marL="342900" lvl="0" indent="-4292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Census Data - </a:t>
            </a:r>
            <a:r>
              <a:rPr lang="en-US" sz="2800" dirty="0" err="1"/>
              <a:t>Pypi</a:t>
            </a:r>
            <a:r>
              <a:rPr lang="en-US" sz="2800" dirty="0"/>
              <a:t> package</a:t>
            </a:r>
            <a:endParaRPr sz="2800" dirty="0"/>
          </a:p>
          <a:p>
            <a:pPr marL="342900" lvl="0" indent="-220980" algn="l" rtl="0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endParaRPr sz="2800" dirty="0"/>
          </a:p>
        </p:txBody>
      </p:sp>
      <p:pic>
        <p:nvPicPr>
          <p:cNvPr id="293" name="Google Shape;293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89044" y="2546975"/>
            <a:ext cx="4846320" cy="3633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9532096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Century Gothic"/>
              <a:buNone/>
            </a:pPr>
            <a:r>
              <a:rPr lang="en-US" sz="5000"/>
              <a:t>Data Sources: Focus</a:t>
            </a:r>
            <a:endParaRPr sz="5000"/>
          </a:p>
        </p:txBody>
      </p:sp>
      <p:sp>
        <p:nvSpPr>
          <p:cNvPr id="300" name="Google Shape;300;p4"/>
          <p:cNvSpPr txBox="1">
            <a:spLocks noGrp="1"/>
          </p:cNvSpPr>
          <p:nvPr>
            <p:ph type="body" idx="1"/>
          </p:nvPr>
        </p:nvSpPr>
        <p:spPr>
          <a:xfrm>
            <a:off x="487625" y="2402702"/>
            <a:ext cx="10344300" cy="4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29260" algn="l" rtl="0"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MTA data</a:t>
            </a:r>
            <a:endParaRPr sz="2800" dirty="0"/>
          </a:p>
          <a:p>
            <a:pPr marL="742950" lvl="1" indent="-34671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Entrances/ Exits per Station</a:t>
            </a:r>
            <a:endParaRPr sz="2400" dirty="0"/>
          </a:p>
          <a:p>
            <a:pPr marL="742950" lvl="1" indent="-34671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4 Hour windows</a:t>
            </a:r>
            <a:endParaRPr sz="2400" dirty="0"/>
          </a:p>
          <a:p>
            <a:pPr marL="74295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342900" lvl="0" indent="-3784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Google Maps</a:t>
            </a:r>
            <a:endParaRPr sz="2800" dirty="0"/>
          </a:p>
          <a:p>
            <a:pPr marL="742950" lvl="1" indent="-3467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Extract zip codes, longitude and latitude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/>
          </a:p>
          <a:p>
            <a:pPr marL="342900" lvl="0" indent="-3784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Census Data</a:t>
            </a:r>
            <a:endParaRPr sz="28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Extract median household income </a:t>
            </a:r>
            <a:endParaRPr sz="2400" dirty="0"/>
          </a:p>
          <a:p>
            <a:pPr marL="9144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Population density for each station</a:t>
            </a:r>
            <a:endParaRPr sz="2400" dirty="0"/>
          </a:p>
          <a:p>
            <a:pPr marL="14224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entury Gothic"/>
              <a:buNone/>
            </a:pPr>
            <a:r>
              <a:rPr lang="en-US" sz="5000"/>
              <a:t>Top 15 Stations</a:t>
            </a:r>
            <a:endParaRPr sz="5000"/>
          </a:p>
        </p:txBody>
      </p:sp>
      <p:sp>
        <p:nvSpPr>
          <p:cNvPr id="307" name="Google Shape;307;p5"/>
          <p:cNvSpPr txBox="1">
            <a:spLocks noGrp="1"/>
          </p:cNvSpPr>
          <p:nvPr>
            <p:ph type="body" idx="1"/>
          </p:nvPr>
        </p:nvSpPr>
        <p:spPr>
          <a:xfrm>
            <a:off x="433725" y="2378375"/>
            <a:ext cx="6168000" cy="3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784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15 busiest stations</a:t>
            </a:r>
            <a:endParaRPr sz="2800" dirty="0"/>
          </a:p>
          <a:p>
            <a:pPr marL="742950" lvl="1" indent="-2959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Defined by sum of entrances and exits (traffic flow)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Month of May, 2019</a:t>
            </a:r>
            <a:endParaRPr sz="2400" dirty="0"/>
          </a:p>
          <a:p>
            <a:pPr marL="742950" lvl="1" indent="-34671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Similar results when using entries only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  <p:pic>
        <p:nvPicPr>
          <p:cNvPr id="308" name="Google Shape;3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550" y="2276000"/>
            <a:ext cx="4874250" cy="4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entury Gothic"/>
              <a:buNone/>
            </a:pPr>
            <a:r>
              <a:rPr lang="en-US" sz="5000" dirty="0"/>
              <a:t>Our Top Five Stations</a:t>
            </a:r>
            <a:endParaRPr dirty="0"/>
          </a:p>
        </p:txBody>
      </p:sp>
      <p:sp>
        <p:nvSpPr>
          <p:cNvPr id="360" name="Google Shape;360;p6"/>
          <p:cNvSpPr txBox="1">
            <a:spLocks noGrp="1"/>
          </p:cNvSpPr>
          <p:nvPr>
            <p:ph type="body" idx="1"/>
          </p:nvPr>
        </p:nvSpPr>
        <p:spPr>
          <a:xfrm>
            <a:off x="432150" y="2381425"/>
            <a:ext cx="6237900" cy="4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78460" algn="l" rtl="0"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From top 15 busiest stations we:</a:t>
            </a:r>
            <a:endParaRPr sz="2800" dirty="0"/>
          </a:p>
          <a:p>
            <a:pPr marL="742950" lvl="1" indent="-34671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Removed heavy tourist and mass transit hubs (i.e. Times Square, Penn Station)</a:t>
            </a:r>
            <a:endParaRPr sz="2400" dirty="0"/>
          </a:p>
          <a:p>
            <a:pPr marL="742950" lvl="1" indent="-346710" algn="l" rtl="0">
              <a:spcBef>
                <a:spcPts val="0"/>
              </a:spcBef>
              <a:spcAft>
                <a:spcPts val="0"/>
              </a:spcAft>
              <a:buSzPts val="2400"/>
              <a:buChar char="►"/>
            </a:pPr>
            <a:r>
              <a:rPr lang="en-US" sz="2400" dirty="0"/>
              <a:t>Pulled in median household income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►"/>
            </a:pPr>
            <a:r>
              <a:rPr lang="en-US" sz="2800" dirty="0"/>
              <a:t>Top five station list is a combination of highest traffic flow and wealthiest zip code</a:t>
            </a:r>
            <a:endParaRPr sz="2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1" name="Google Shape;3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450" y="2342525"/>
            <a:ext cx="5298000" cy="40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2D941-A812-1B43-AD5A-0AF806734D17}"/>
              </a:ext>
            </a:extLst>
          </p:cNvPr>
          <p:cNvSpPr txBox="1"/>
          <p:nvPr/>
        </p:nvSpPr>
        <p:spPr>
          <a:xfrm>
            <a:off x="9051973" y="6342662"/>
            <a:ext cx="1728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619395465e_1_4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375" y="2328174"/>
            <a:ext cx="4213250" cy="4232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619395465e_1_4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entury Gothic"/>
              <a:buNone/>
            </a:pPr>
            <a:r>
              <a:rPr lang="en-US" sz="5000"/>
              <a:t>Top Five Stations</a:t>
            </a:r>
            <a:endParaRPr/>
          </a:p>
        </p:txBody>
      </p:sp>
      <p:sp>
        <p:nvSpPr>
          <p:cNvPr id="369" name="Google Shape;369;g619395465e_1_412"/>
          <p:cNvSpPr txBox="1"/>
          <p:nvPr/>
        </p:nvSpPr>
        <p:spPr>
          <a:xfrm>
            <a:off x="572650" y="3896875"/>
            <a:ext cx="23247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r>
              <a:rPr lang="en-US" sz="2400" baseline="300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 Union Square</a:t>
            </a:r>
            <a:endParaRPr>
              <a:solidFill>
                <a:srgbClr val="674E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g619395465e_1_412"/>
          <p:cNvSpPr txBox="1"/>
          <p:nvPr/>
        </p:nvSpPr>
        <p:spPr>
          <a:xfrm>
            <a:off x="866125" y="5296800"/>
            <a:ext cx="2164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Canal St</a:t>
            </a:r>
            <a:endParaRPr>
              <a:solidFill>
                <a:srgbClr val="674E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1" name="Google Shape;371;g619395465e_1_412"/>
          <p:cNvSpPr txBox="1"/>
          <p:nvPr/>
        </p:nvSpPr>
        <p:spPr>
          <a:xfrm>
            <a:off x="668350" y="2725225"/>
            <a:ext cx="2412000" cy="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r>
              <a:rPr lang="en-US" sz="2400" baseline="300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rd</a:t>
            </a: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Street</a:t>
            </a:r>
            <a:endParaRPr>
              <a:solidFill>
                <a:srgbClr val="674E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g619395465e_1_412"/>
          <p:cNvSpPr txBox="1"/>
          <p:nvPr/>
        </p:nvSpPr>
        <p:spPr>
          <a:xfrm>
            <a:off x="9037450" y="3059400"/>
            <a:ext cx="27171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86</a:t>
            </a:r>
            <a:r>
              <a:rPr lang="en-US" sz="2400" baseline="300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	</a:t>
            </a:r>
            <a:endParaRPr>
              <a:solidFill>
                <a:srgbClr val="674EA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g619395465e_1_412"/>
          <p:cNvSpPr txBox="1"/>
          <p:nvPr/>
        </p:nvSpPr>
        <p:spPr>
          <a:xfrm>
            <a:off x="8906675" y="4672200"/>
            <a:ext cx="24120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59</a:t>
            </a:r>
            <a:r>
              <a:rPr lang="en-US" sz="2400" baseline="300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</a:t>
            </a:r>
            <a:r>
              <a:rPr lang="en-US" sz="2400">
                <a:solidFill>
                  <a:srgbClr val="674EA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 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Columbus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4" name="Google Shape;374;g619395465e_1_412"/>
          <p:cNvCxnSpPr/>
          <p:nvPr/>
        </p:nvCxnSpPr>
        <p:spPr>
          <a:xfrm rot="10800000" flipH="1">
            <a:off x="2416375" y="5475325"/>
            <a:ext cx="2835600" cy="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g619395465e_1_412"/>
          <p:cNvCxnSpPr/>
          <p:nvPr/>
        </p:nvCxnSpPr>
        <p:spPr>
          <a:xfrm>
            <a:off x="2444300" y="4357825"/>
            <a:ext cx="3184500" cy="4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g619395465e_1_412"/>
          <p:cNvCxnSpPr/>
          <p:nvPr/>
        </p:nvCxnSpPr>
        <p:spPr>
          <a:xfrm>
            <a:off x="2416375" y="3003000"/>
            <a:ext cx="3142500" cy="14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g619395465e_1_412"/>
          <p:cNvCxnSpPr/>
          <p:nvPr/>
        </p:nvCxnSpPr>
        <p:spPr>
          <a:xfrm rot="10800000">
            <a:off x="5964175" y="3366100"/>
            <a:ext cx="2835300" cy="15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g619395465e_1_412"/>
          <p:cNvCxnSpPr>
            <a:stCxn id="372" idx="1"/>
          </p:cNvCxnSpPr>
          <p:nvPr/>
        </p:nvCxnSpPr>
        <p:spPr>
          <a:xfrm rot="10800000">
            <a:off x="6997750" y="2947050"/>
            <a:ext cx="2039700" cy="43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659</Words>
  <Application>Microsoft Macintosh PowerPoint</Application>
  <PresentationFormat>Widescreen</PresentationFormat>
  <Paragraphs>125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Roboto Medium</vt:lpstr>
      <vt:lpstr>Century Gothic</vt:lpstr>
      <vt:lpstr>Noto Sans Symbols</vt:lpstr>
      <vt:lpstr>Roboto</vt:lpstr>
      <vt:lpstr>Roboto Thin</vt:lpstr>
      <vt:lpstr>Calibri</vt:lpstr>
      <vt:lpstr>Ion Boardroom</vt:lpstr>
      <vt:lpstr>Best Street Team Placements for WomenTechWomenYes Annual Summer Gala</vt:lpstr>
      <vt:lpstr>Agenda</vt:lpstr>
      <vt:lpstr>Background</vt:lpstr>
      <vt:lpstr>Objective and Motivation</vt:lpstr>
      <vt:lpstr>Data Sources </vt:lpstr>
      <vt:lpstr>Data Sources: Focus</vt:lpstr>
      <vt:lpstr>Top 15 Stations</vt:lpstr>
      <vt:lpstr>Our Top Five Stations</vt:lpstr>
      <vt:lpstr>Top Five Stations</vt:lpstr>
      <vt:lpstr>Best Day of Week to Promote</vt:lpstr>
      <vt:lpstr>Best Time of Day to Promote </vt:lpstr>
      <vt:lpstr>Our Recommendations</vt:lpstr>
      <vt:lpstr>Final Thoughts</vt:lpstr>
      <vt:lpstr>Questions?</vt:lpstr>
      <vt:lpstr>Appendix</vt:lpstr>
      <vt:lpstr>NYC  Highest Median Income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Street Team Placement for WomenTechWomenYes Summer Gala</dc:title>
  <dc:creator>Microsoft Office User</dc:creator>
  <cp:lastModifiedBy>Microsoft Office User</cp:lastModifiedBy>
  <cp:revision>15</cp:revision>
  <dcterms:created xsi:type="dcterms:W3CDTF">2019-09-26T02:05:34Z</dcterms:created>
  <dcterms:modified xsi:type="dcterms:W3CDTF">2019-09-27T18:34:05Z</dcterms:modified>
</cp:coreProperties>
</file>