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86" r:id="rId10"/>
    <p:sldId id="285" r:id="rId11"/>
    <p:sldId id="284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7" r:id="rId24"/>
    <p:sldId id="288" r:id="rId25"/>
    <p:sldId id="289" r:id="rId26"/>
    <p:sldId id="290" r:id="rId27"/>
    <p:sldId id="291" r:id="rId28"/>
    <p:sldId id="292" r:id="rId29"/>
    <p:sldId id="293" r:id="rId30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946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77F07-879E-44E6-B669-1C628053652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3E73E-A106-41B5-91F6-15FDEC2B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29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8D9F-D583-42D1-A3A8-A8267C224B90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CA91E9-2344-4958-8E8C-E6334E3FFE0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8D9F-D583-42D1-A3A8-A8267C224B90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91E9-2344-4958-8E8C-E6334E3FFE0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8D9F-D583-42D1-A3A8-A8267C224B90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91E9-2344-4958-8E8C-E6334E3FFE0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8D9F-D583-42D1-A3A8-A8267C224B90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91E9-2344-4958-8E8C-E6334E3FFE0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8D9F-D583-42D1-A3A8-A8267C224B90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91E9-2344-4958-8E8C-E6334E3FFE0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8D9F-D583-42D1-A3A8-A8267C224B90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91E9-2344-4958-8E8C-E6334E3FFE0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8D9F-D583-42D1-A3A8-A8267C224B90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91E9-2344-4958-8E8C-E6334E3FFE0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8D9F-D583-42D1-A3A8-A8267C224B90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91E9-2344-4958-8E8C-E6334E3FFE0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8D9F-D583-42D1-A3A8-A8267C224B90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91E9-2344-4958-8E8C-E6334E3FFE0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8D9F-D583-42D1-A3A8-A8267C224B90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91E9-2344-4958-8E8C-E6334E3FFE0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8D9F-D583-42D1-A3A8-A8267C224B90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91E9-2344-4958-8E8C-E6334E3FFE0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1A18D9F-D583-42D1-A3A8-A8267C224B90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FCA91E9-2344-4958-8E8C-E6334E3FFE0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828799"/>
          </a:xfrm>
        </p:spPr>
        <p:txBody>
          <a:bodyPr/>
          <a:lstStyle/>
          <a:p>
            <a:r>
              <a:rPr lang="en-US" dirty="0" smtClean="0"/>
              <a:t>IST 722 Group3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Kathy Adams</a:t>
            </a:r>
            <a:br>
              <a:rPr lang="en-US" dirty="0"/>
            </a:br>
            <a:r>
              <a:rPr lang="en-US" dirty="0"/>
              <a:t>Joel Bravo</a:t>
            </a:r>
            <a:br>
              <a:rPr lang="en-US" dirty="0"/>
            </a:br>
            <a:r>
              <a:rPr lang="en-US" dirty="0"/>
              <a:t>Joseph Hartman</a:t>
            </a:r>
            <a:br>
              <a:rPr lang="en-US" dirty="0"/>
            </a:br>
            <a:r>
              <a:rPr lang="en-US" dirty="0"/>
              <a:t>Natalia Kuklova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2971800"/>
            <a:ext cx="845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2">
                    <a:lumMod val="50000"/>
                  </a:schemeClr>
                </a:solidFill>
              </a:rPr>
              <a:t>FudgeMart &amp; FudgeFlix</a:t>
            </a:r>
          </a:p>
          <a:p>
            <a:pPr algn="ctr"/>
            <a:r>
              <a:rPr lang="en-US" sz="4000" b="1" dirty="0" smtClean="0">
                <a:solidFill>
                  <a:schemeClr val="bg2">
                    <a:lumMod val="50000"/>
                  </a:schemeClr>
                </a:solidFill>
              </a:rPr>
              <a:t>Strategic Decision Support System</a:t>
            </a:r>
            <a:endParaRPr lang="en-US" sz="4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Diagrams</a:t>
            </a:r>
            <a:br>
              <a:rPr lang="en-US" dirty="0" smtClean="0"/>
            </a:b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Joel </a:t>
            </a:r>
            <a:r>
              <a:rPr lang="en-US" dirty="0"/>
              <a:t>Bravo </a:t>
            </a:r>
          </a:p>
        </p:txBody>
      </p:sp>
    </p:spTree>
    <p:extLst>
      <p:ext uri="{BB962C8B-B14F-4D97-AF65-F5344CB8AC3E}">
        <p14:creationId xmlns:p14="http://schemas.microsoft.com/office/powerpoint/2010/main" val="3866965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ETL Process Demo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Joseph Hartman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2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DimCustomer Mapping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981994"/>
            <a:ext cx="491490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9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DimCustomer Merge Join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351472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425" y="2438400"/>
            <a:ext cx="5724775" cy="388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45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600200"/>
          </a:xfrm>
        </p:spPr>
        <p:txBody>
          <a:bodyPr/>
          <a:lstStyle/>
          <a:p>
            <a:r>
              <a:rPr lang="en-US" dirty="0" smtClean="0"/>
              <a:t>Stage Dimensions – Control Flow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" y="2253456"/>
            <a:ext cx="780097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32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DimMovies Staging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49" y="2133600"/>
            <a:ext cx="3066051" cy="252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456" y="1905000"/>
            <a:ext cx="52006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00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DimProduct Staging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263897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161" y="1981200"/>
            <a:ext cx="5340101" cy="2929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24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00200"/>
          </a:xfrm>
        </p:spPr>
        <p:txBody>
          <a:bodyPr/>
          <a:lstStyle/>
          <a:p>
            <a:r>
              <a:rPr lang="en-US" dirty="0" smtClean="0"/>
              <a:t>DimSubscriptionPlan Staging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90800"/>
            <a:ext cx="2524046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667000"/>
            <a:ext cx="553393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047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600200"/>
          </a:xfrm>
        </p:spPr>
        <p:txBody>
          <a:bodyPr/>
          <a:lstStyle/>
          <a:p>
            <a:r>
              <a:rPr lang="en-US" dirty="0" smtClean="0"/>
              <a:t>Fact Table Staging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58" y="2133600"/>
            <a:ext cx="8651919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882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r>
              <a:rPr lang="en-US" dirty="0" smtClean="0"/>
              <a:t>FactFFRecommendation Staging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67000"/>
            <a:ext cx="2976092" cy="1858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27" y="2667000"/>
            <a:ext cx="5444473" cy="3561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147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Executive Summary </a:t>
            </a:r>
          </a:p>
          <a:p>
            <a:pPr marL="0" indent="0">
              <a:buNone/>
            </a:pPr>
            <a:r>
              <a:rPr lang="en-US" sz="2800" dirty="0"/>
              <a:t>This project will complete a data warehouse and business intelligence program for a Fudgemart, Inc (the “Company”) to allow the company to have a more structured data and strategic decision support system.  Fudgemart, Inc is a conglomerate with two subsidiary companies Fudgemart, an online retailer, and Fudgeflix, an online DVD-by-mail and video-on-demand service.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07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FactFFSubscriptions Staging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2554177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86000"/>
            <a:ext cx="5746132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8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FactFMFulfillment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2688141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438400"/>
            <a:ext cx="539496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784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FactFMSales Staging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259445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209800"/>
            <a:ext cx="5487080" cy="371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174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Business Intelligence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EDCBED-5DD3-4E9E-8F8D-F507B33F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Goals of Analytics:</a:t>
            </a:r>
          </a:p>
          <a:p>
            <a:pPr lvl="0" algn="just"/>
            <a:r>
              <a:rPr lang="en-US" dirty="0"/>
              <a:t>Provide descriptive statistics of customers and/or products </a:t>
            </a:r>
            <a:r>
              <a:rPr lang="en-US" dirty="0" smtClean="0"/>
              <a:t>at </a:t>
            </a:r>
            <a:r>
              <a:rPr lang="en-US" dirty="0" err="1"/>
              <a:t>Fudgeflix</a:t>
            </a:r>
            <a:r>
              <a:rPr lang="en-US" dirty="0"/>
              <a:t> and </a:t>
            </a:r>
            <a:r>
              <a:rPr lang="en-US" dirty="0" err="1"/>
              <a:t>Fudgemart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r>
              <a:rPr lang="en-US" dirty="0"/>
              <a:t>Analyze and propose </a:t>
            </a:r>
            <a:r>
              <a:rPr lang="en-US" dirty="0" smtClean="0"/>
              <a:t>short-term improvements </a:t>
            </a:r>
            <a:r>
              <a:rPr lang="en-US" dirty="0"/>
              <a:t>either in process or product coverage to </a:t>
            </a:r>
            <a:r>
              <a:rPr lang="en-US" dirty="0" smtClean="0"/>
              <a:t>executive management 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r>
              <a:rPr lang="en-US" dirty="0"/>
              <a:t>Provide </a:t>
            </a:r>
            <a:r>
              <a:rPr lang="en-US" dirty="0" smtClean="0"/>
              <a:t>suggestions </a:t>
            </a:r>
            <a:r>
              <a:rPr lang="en-US" dirty="0"/>
              <a:t>to further research and analyses to be completed where applicable</a:t>
            </a:r>
          </a:p>
          <a:p>
            <a:pPr lvl="0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71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Business Intelligence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5CE7F6-6928-44C5-B5BF-D40CE88A6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604913"/>
            <a:ext cx="8610600" cy="48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51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Business Intelligence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090836F-9A11-421B-AA7C-FAE846D5E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1981200"/>
            <a:ext cx="2362200" cy="4343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600" dirty="0" err="1"/>
              <a:t>Fudgeflix</a:t>
            </a:r>
            <a:r>
              <a:rPr lang="en-US" sz="1600" dirty="0"/>
              <a:t> best rated movies Comic Books and Superheroes, Blockbusters, Classic War Stories</a:t>
            </a:r>
          </a:p>
          <a:p>
            <a:pPr algn="just"/>
            <a:r>
              <a:rPr lang="en-US" sz="1600" dirty="0" err="1"/>
              <a:t>Fudgeflix</a:t>
            </a:r>
            <a:r>
              <a:rPr lang="en-US" sz="1600" dirty="0"/>
              <a:t> worst rated movies Rock &amp;Roll, Faith and Sci-Fi Thrillers</a:t>
            </a:r>
          </a:p>
          <a:p>
            <a:endParaRPr lang="en-US" sz="1600" dirty="0"/>
          </a:p>
          <a:p>
            <a:pPr marL="0" indent="0" algn="just">
              <a:buNone/>
            </a:pPr>
            <a:r>
              <a:rPr lang="en-US" sz="1600" b="1" dirty="0"/>
              <a:t>Recommendation: </a:t>
            </a:r>
            <a:r>
              <a:rPr lang="en-US" sz="1600" dirty="0"/>
              <a:t>Invest in expanding top 3 best rated movies genres. Stop investing in the worst rated movie genres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7FCAE2-C7F0-4590-ADC8-0BB9667EC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1524000"/>
            <a:ext cx="4648200" cy="30202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2A317B-9B90-4470-B62C-FA3D93A45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4876800"/>
            <a:ext cx="43874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15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Business Intelligence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472DB2-2332-40F7-9CD4-A728AB02C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2600"/>
            <a:ext cx="5943600" cy="432466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40877F-AB35-4BEC-BBCA-DA9FC957D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0" y="1752600"/>
            <a:ext cx="2362200" cy="4648200"/>
          </a:xfrm>
        </p:spPr>
        <p:txBody>
          <a:bodyPr>
            <a:normAutofit/>
          </a:bodyPr>
          <a:lstStyle/>
          <a:p>
            <a:pPr algn="just"/>
            <a:r>
              <a:rPr lang="en-US" sz="1600" dirty="0"/>
              <a:t>The number of </a:t>
            </a:r>
            <a:r>
              <a:rPr lang="en-US" sz="1600" dirty="0" err="1"/>
              <a:t>Fudgeflix</a:t>
            </a:r>
            <a:r>
              <a:rPr lang="en-US" sz="1600" dirty="0"/>
              <a:t> customers is 35. </a:t>
            </a:r>
          </a:p>
          <a:p>
            <a:pPr algn="just"/>
            <a:r>
              <a:rPr lang="en-US" sz="1600" dirty="0"/>
              <a:t>Each zip code has one </a:t>
            </a:r>
            <a:r>
              <a:rPr lang="en-US" sz="1600" dirty="0" err="1"/>
              <a:t>Fudgeflix</a:t>
            </a:r>
            <a:r>
              <a:rPr lang="en-US" sz="1600" dirty="0"/>
              <a:t> subscriber </a:t>
            </a:r>
          </a:p>
          <a:p>
            <a:pPr algn="just"/>
            <a:endParaRPr lang="en-US" sz="1600" b="1" dirty="0"/>
          </a:p>
          <a:p>
            <a:pPr marL="0" indent="0" algn="just">
              <a:buNone/>
            </a:pPr>
            <a:endParaRPr lang="en-US" sz="1600" b="1" dirty="0"/>
          </a:p>
          <a:p>
            <a:pPr marL="0" indent="0" algn="just">
              <a:buNone/>
            </a:pPr>
            <a:r>
              <a:rPr lang="en-US" sz="1600" b="1" dirty="0"/>
              <a:t>Recommendation: </a:t>
            </a:r>
            <a:r>
              <a:rPr lang="en-US" sz="1600" dirty="0"/>
              <a:t>Use caution when generalizing buying habits in each zip code due to limited coverage</a:t>
            </a:r>
          </a:p>
          <a:p>
            <a:pPr algn="just"/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97165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Business Intelligence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E7AD6B-41EE-4D80-B821-E88DF77E7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0" y="1752600"/>
            <a:ext cx="2362200" cy="4648200"/>
          </a:xfrm>
        </p:spPr>
        <p:txBody>
          <a:bodyPr>
            <a:normAutofit/>
          </a:bodyPr>
          <a:lstStyle/>
          <a:p>
            <a:pPr algn="just"/>
            <a:r>
              <a:rPr lang="en-US" sz="1600" dirty="0"/>
              <a:t>The Highest sales profits at </a:t>
            </a:r>
            <a:r>
              <a:rPr lang="en-US" sz="1600" dirty="0" err="1"/>
              <a:t>Fudgemart</a:t>
            </a:r>
            <a:r>
              <a:rPr lang="en-US" sz="1600" dirty="0"/>
              <a:t> are driven by customers in zip code 93711 followed by zip 43260 and 24512</a:t>
            </a:r>
          </a:p>
          <a:p>
            <a:pPr algn="just"/>
            <a:r>
              <a:rPr lang="en-US" sz="1600" dirty="0"/>
              <a:t>The sales quantities in these zip codes are also highest </a:t>
            </a:r>
          </a:p>
          <a:p>
            <a:pPr marL="0" indent="0" algn="just">
              <a:buNone/>
            </a:pPr>
            <a:r>
              <a:rPr lang="en-US" sz="1600" b="1" dirty="0"/>
              <a:t>Recommendation: </a:t>
            </a:r>
            <a:r>
              <a:rPr lang="en-US" sz="1600" dirty="0"/>
              <a:t>Research more about buying habits in the top 3 performing zip codes which provide the highest revenues</a:t>
            </a:r>
          </a:p>
          <a:p>
            <a:pPr algn="just"/>
            <a:endParaRPr lang="en-US" sz="1600" dirty="0"/>
          </a:p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E3204F-52FA-4687-AC68-6640303B1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90700"/>
            <a:ext cx="5629275" cy="405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70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Business Intelligence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086C8B-1697-4160-B5B3-A7CD192D51FB}"/>
              </a:ext>
            </a:extLst>
          </p:cNvPr>
          <p:cNvSpPr txBox="1">
            <a:spLocks/>
          </p:cNvSpPr>
          <p:nvPr/>
        </p:nvSpPr>
        <p:spPr>
          <a:xfrm>
            <a:off x="6172200" y="1600200"/>
            <a:ext cx="23622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The Worst average fulfillment time in </a:t>
            </a:r>
            <a:r>
              <a:rPr lang="en-US" sz="1600" dirty="0" err="1"/>
              <a:t>Fudgemart</a:t>
            </a:r>
            <a:r>
              <a:rPr lang="en-US" sz="1600" dirty="0"/>
              <a:t> in days is in zip code 24512. This zip code provides the third largest sales revenues for the company</a:t>
            </a:r>
          </a:p>
          <a:p>
            <a:pPr algn="just"/>
            <a:endParaRPr lang="en-US" sz="1600" dirty="0"/>
          </a:p>
          <a:p>
            <a:pPr marL="0" indent="0" algn="just">
              <a:buFont typeface="Arial" pitchFamily="34" charset="0"/>
              <a:buNone/>
            </a:pPr>
            <a:r>
              <a:rPr lang="en-US" sz="1600" b="1" dirty="0"/>
              <a:t>Recommendation: </a:t>
            </a:r>
            <a:r>
              <a:rPr lang="en-US" sz="1600" dirty="0"/>
              <a:t>Investigate what drives the longest time to deliver in the third best performing zip code 24512 in terms of profits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8E1FB-51DB-4659-9347-305A1251F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81150"/>
            <a:ext cx="4191000" cy="446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14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Business Intelligence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B50543-8F7D-4170-9D60-BE5A9DD33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00200"/>
            <a:ext cx="6324600" cy="498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9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 &amp; </a:t>
            </a:r>
            <a:br>
              <a:rPr lang="en-US" dirty="0" smtClean="0"/>
            </a:br>
            <a:r>
              <a:rPr lang="en-US" dirty="0" smtClean="0"/>
              <a:t>Business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Vision</a:t>
            </a:r>
          </a:p>
          <a:p>
            <a:pPr marL="0" indent="0" fontAlgn="base">
              <a:buNone/>
            </a:pPr>
            <a:r>
              <a:rPr lang="en-US" sz="2800" dirty="0"/>
              <a:t>This project will aim to move the Company to a more structured data and strategic decision support system in order to better leverage the data generated by the Company.</a:t>
            </a:r>
          </a:p>
          <a:p>
            <a:pPr marL="0" indent="0">
              <a:buNone/>
            </a:pPr>
            <a:r>
              <a:rPr lang="en-US" sz="2800" b="1" dirty="0"/>
              <a:t>Business Objectives</a:t>
            </a:r>
          </a:p>
          <a:p>
            <a:pPr marL="0" indent="0" fontAlgn="base">
              <a:buNone/>
            </a:pPr>
            <a:r>
              <a:rPr lang="en-US" sz="2800" dirty="0"/>
              <a:t>To make better informed strategic business decisions that will improve the profitability and customer service of the Company and its subsidiaries.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07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</a:t>
            </a:r>
            <a:r>
              <a:rPr lang="en-US" b="1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Identify </a:t>
            </a:r>
            <a:r>
              <a:rPr lang="en-US" dirty="0"/>
              <a:t>functional requirements of Fudgemart, Inc.  </a:t>
            </a:r>
          </a:p>
          <a:p>
            <a:pPr lvl="0"/>
            <a:r>
              <a:rPr lang="en-US" dirty="0"/>
              <a:t>Identify four or more business processes to model in the data warehouse as part of the functional requirements. Justify the value of those business processes.</a:t>
            </a:r>
          </a:p>
          <a:p>
            <a:pPr lvl="0"/>
            <a:r>
              <a:rPr lang="en-US" dirty="0"/>
              <a:t>Implement two business processes in the data warehouse</a:t>
            </a:r>
          </a:p>
          <a:p>
            <a:pPr lvl="0"/>
            <a:r>
              <a:rPr lang="en-US" dirty="0"/>
              <a:t>Implement meaningful, actionable business intelligence for established processes.</a:t>
            </a:r>
          </a:p>
          <a:p>
            <a:pPr lvl="0"/>
            <a:r>
              <a:rPr lang="en-US" dirty="0"/>
              <a:t>Implement an enterprise bus technical architecture according to the Kimball methods.</a:t>
            </a:r>
          </a:p>
          <a:p>
            <a:pPr lvl="0"/>
            <a:r>
              <a:rPr lang="en-US" dirty="0"/>
              <a:t>Ensure the implemented data warehouse exhibits the four characteristics of a data warehouse.</a:t>
            </a:r>
          </a:p>
          <a:p>
            <a:r>
              <a:rPr lang="en-US" dirty="0"/>
              <a:t>Provide a presentation overview of DW/BI initiative at an executive level</a:t>
            </a:r>
          </a:p>
        </p:txBody>
      </p:sp>
    </p:spTree>
    <p:extLst>
      <p:ext uri="{BB962C8B-B14F-4D97-AF65-F5344CB8AC3E}">
        <p14:creationId xmlns:p14="http://schemas.microsoft.com/office/powerpoint/2010/main" val="19362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For the purposes of this project, the following individuals have taken on the above roles:</a:t>
            </a:r>
          </a:p>
          <a:p>
            <a:pPr lvl="0" fontAlgn="base"/>
            <a:r>
              <a:rPr lang="en-US" dirty="0"/>
              <a:t>Kathy Adams – Business Analyst</a:t>
            </a:r>
          </a:p>
          <a:p>
            <a:pPr lvl="0" fontAlgn="base"/>
            <a:r>
              <a:rPr lang="en-US" dirty="0"/>
              <a:t>Joel Bravo – Business lead, Project Manager</a:t>
            </a:r>
          </a:p>
          <a:p>
            <a:pPr lvl="0" fontAlgn="base"/>
            <a:r>
              <a:rPr lang="en-US" dirty="0"/>
              <a:t>Joseph Hartman – Data Architect, ETL architect</a:t>
            </a:r>
          </a:p>
          <a:p>
            <a:r>
              <a:rPr lang="en-US" dirty="0"/>
              <a:t>Natalia Kuklova – BI architect</a:t>
            </a:r>
          </a:p>
        </p:txBody>
      </p:sp>
    </p:spTree>
    <p:extLst>
      <p:ext uri="{BB962C8B-B14F-4D97-AF65-F5344CB8AC3E}">
        <p14:creationId xmlns:p14="http://schemas.microsoft.com/office/powerpoint/2010/main" val="329258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2286000"/>
          </a:xfrm>
        </p:spPr>
        <p:txBody>
          <a:bodyPr/>
          <a:lstStyle/>
          <a:p>
            <a:r>
              <a:rPr lang="en-US" sz="4000" b="1" dirty="0"/>
              <a:t>Functional Requirements for Fudgeflix </a:t>
            </a:r>
            <a:r>
              <a:rPr lang="en-US" sz="4000" b="1" dirty="0" smtClean="0"/>
              <a:t>&amp; Fudgemart SDSS Project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61156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Business </a:t>
            </a:r>
            <a:r>
              <a:rPr lang="en-US" dirty="0"/>
              <a:t>users will be able to run descriptive statistics on </a:t>
            </a:r>
            <a:r>
              <a:rPr lang="en-US" dirty="0" smtClean="0"/>
              <a:t>average rating by movie genre</a:t>
            </a:r>
            <a:endParaRPr lang="en-US" dirty="0"/>
          </a:p>
          <a:p>
            <a:pPr lvl="0"/>
            <a:r>
              <a:rPr lang="en-US" dirty="0"/>
              <a:t>Business users will be able to run descriptive statistics on Fudgeflix price plans </a:t>
            </a:r>
            <a:r>
              <a:rPr lang="en-US" dirty="0" smtClean="0"/>
              <a:t>based </a:t>
            </a:r>
            <a:r>
              <a:rPr lang="en-US" dirty="0"/>
              <a:t>on zip codes</a:t>
            </a:r>
          </a:p>
          <a:p>
            <a:pPr lvl="0"/>
            <a:r>
              <a:rPr lang="en-US" dirty="0"/>
              <a:t>Business users will be able to analyze sales for Fudgemart based on zip codes.</a:t>
            </a:r>
          </a:p>
          <a:p>
            <a:pPr lvl="0"/>
            <a:r>
              <a:rPr lang="en-US" dirty="0"/>
              <a:t>Business users will be able to analyze order fulfillment </a:t>
            </a:r>
          </a:p>
          <a:p>
            <a:pPr lvl="0"/>
            <a:r>
              <a:rPr lang="en-US" dirty="0"/>
              <a:t>Business users will be able to determine what products customers are purchasing at Fudgemart and if they have a subscription with Fudgeflix. </a:t>
            </a:r>
          </a:p>
        </p:txBody>
      </p:sp>
    </p:spTree>
    <p:extLst>
      <p:ext uri="{BB962C8B-B14F-4D97-AF65-F5344CB8AC3E}">
        <p14:creationId xmlns:p14="http://schemas.microsoft.com/office/powerpoint/2010/main" val="109992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High-level </a:t>
            </a:r>
            <a:r>
              <a:rPr lang="en-US" b="1" dirty="0" smtClean="0">
                <a:effectLst/>
              </a:rPr>
              <a:t>Dimensional Modeling Worksheet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1"/>
            <a:ext cx="8229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698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600200"/>
          </a:xfrm>
        </p:spPr>
        <p:txBody>
          <a:bodyPr/>
          <a:lstStyle/>
          <a:p>
            <a:r>
              <a:rPr lang="en-US" b="1" dirty="0">
                <a:effectLst/>
              </a:rPr>
              <a:t>Detail-level </a:t>
            </a:r>
            <a:r>
              <a:rPr lang="en-US" b="1" dirty="0" smtClean="0">
                <a:effectLst/>
              </a:rPr>
              <a:t>Dimensional Modeling Worksheet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0"/>
            <a:ext cx="8503920" cy="280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8843963" cy="3453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832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600200"/>
          </a:xfrm>
        </p:spPr>
        <p:txBody>
          <a:bodyPr/>
          <a:lstStyle/>
          <a:p>
            <a:r>
              <a:rPr lang="en-US" b="1" dirty="0">
                <a:effectLst/>
              </a:rPr>
              <a:t>Detail-level </a:t>
            </a:r>
            <a:r>
              <a:rPr lang="en-US" b="1" dirty="0" smtClean="0">
                <a:effectLst/>
              </a:rPr>
              <a:t>Dimensional Modeling Worksheet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22" y="5791200"/>
            <a:ext cx="6858000" cy="286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72" y="1828800"/>
            <a:ext cx="86827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21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256</TotalTime>
  <Words>636</Words>
  <Application>Microsoft Office PowerPoint</Application>
  <PresentationFormat>On-screen Show (4:3)</PresentationFormat>
  <Paragraphs>79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Century Gothic</vt:lpstr>
      <vt:lpstr>Courier New</vt:lpstr>
      <vt:lpstr>Palatino Linotype</vt:lpstr>
      <vt:lpstr>Executive</vt:lpstr>
      <vt:lpstr>IST 722 Group3</vt:lpstr>
      <vt:lpstr>Charter</vt:lpstr>
      <vt:lpstr>Vision &amp;  Business Objective</vt:lpstr>
      <vt:lpstr>Project Scope</vt:lpstr>
      <vt:lpstr>Team Roles</vt:lpstr>
      <vt:lpstr>Functional Requirements for Fudgeflix &amp; Fudgemart SDSS Project</vt:lpstr>
      <vt:lpstr>High-level Dimensional Modeling Worksheet</vt:lpstr>
      <vt:lpstr>Detail-level Dimensional Modeling Worksheet</vt:lpstr>
      <vt:lpstr>Detail-level Dimensional Modeling Worksheet</vt:lpstr>
      <vt:lpstr>Database Diagrams Demo</vt:lpstr>
      <vt:lpstr>ETL Process Demo</vt:lpstr>
      <vt:lpstr>DimCustomer Mapping</vt:lpstr>
      <vt:lpstr>DimCustomer Merge Join</vt:lpstr>
      <vt:lpstr>Stage Dimensions – Control Flow</vt:lpstr>
      <vt:lpstr>DimMovies Staging</vt:lpstr>
      <vt:lpstr>DimProduct Staging</vt:lpstr>
      <vt:lpstr>DimSubscriptionPlan Staging</vt:lpstr>
      <vt:lpstr>Fact Table Staging</vt:lpstr>
      <vt:lpstr>FactFFRecommendation Staging</vt:lpstr>
      <vt:lpstr>FactFFSubscriptions Staging</vt:lpstr>
      <vt:lpstr>FactFMFulfillment</vt:lpstr>
      <vt:lpstr>FactFMSales Staging</vt:lpstr>
      <vt:lpstr>Business Intelligence</vt:lpstr>
      <vt:lpstr>Business Intelligence</vt:lpstr>
      <vt:lpstr>Business Intelligence</vt:lpstr>
      <vt:lpstr>Business Intelligence</vt:lpstr>
      <vt:lpstr>Business Intelligence</vt:lpstr>
      <vt:lpstr>Business Intelligence</vt:lpstr>
      <vt:lpstr>Business Intelligence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722 Group3</dc:title>
  <dc:creator>Kathy</dc:creator>
  <cp:lastModifiedBy>Natalia V Kuklova</cp:lastModifiedBy>
  <cp:revision>23</cp:revision>
  <cp:lastPrinted>2019-03-21T21:50:55Z</cp:lastPrinted>
  <dcterms:created xsi:type="dcterms:W3CDTF">2019-03-19T00:22:52Z</dcterms:created>
  <dcterms:modified xsi:type="dcterms:W3CDTF">2019-03-28T02:40:18Z</dcterms:modified>
</cp:coreProperties>
</file>