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Garamon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CC3885-BECD-43F5-B87A-70653F29AB8C}">
  <a:tblStyle styleId="{95CC3885-BECD-43F5-B87A-70653F29AB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11" Type="http://schemas.openxmlformats.org/officeDocument/2006/relationships/slide" Target="slides/slide6.xml"/><Relationship Id="rId22" Type="http://schemas.openxmlformats.org/officeDocument/2006/relationships/font" Target="fonts/Garamond-italic.fntdata"/><Relationship Id="rId10" Type="http://schemas.openxmlformats.org/officeDocument/2006/relationships/slide" Target="slides/slide5.xml"/><Relationship Id="rId21" Type="http://schemas.openxmlformats.org/officeDocument/2006/relationships/font" Target="fonts/Garamond-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Garamon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viationsafetymagazine.com/airplane/landing-accidents-and-runway.html" TargetMode="External"/><Relationship Id="rId3" Type="http://schemas.openxmlformats.org/officeDocument/2006/relationships/hyperlink" Target="https://www.prnewswire.com/news-releases/best-and-worst-aircraft-crash-rates-revealed-212040761.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a44e39f63_0_0: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2" name="Google Shape;62;g4a44e39f63_0_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e8f64a6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e8f64a6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 1: </a:t>
            </a:r>
            <a:r>
              <a:rPr lang="en">
                <a:latin typeface="Garamond"/>
                <a:ea typeface="Garamond"/>
                <a:cs typeface="Garamond"/>
                <a:sym typeface="Garamond"/>
              </a:rPr>
              <a:t>Our RF models say that the landing phase for aircrafts play a huge role in determining accident severity. An article in the 2002 Aviation Safety Magazine( found here: </a:t>
            </a:r>
            <a:r>
              <a:rPr lang="en" u="sng">
                <a:solidFill>
                  <a:srgbClr val="1155CC"/>
                </a:solidFill>
                <a:latin typeface="Garamond"/>
                <a:ea typeface="Garamond"/>
                <a:cs typeface="Garamond"/>
                <a:sym typeface="Garamond"/>
                <a:hlinkClick r:id="rId2"/>
              </a:rPr>
              <a:t>http://www.aviationsafetymagazine.com/airplane/landing-accidents-and-runway.html</a:t>
            </a:r>
            <a:r>
              <a:rPr lang="en">
                <a:latin typeface="Garamond"/>
                <a:ea typeface="Garamond"/>
                <a:cs typeface="Garamond"/>
                <a:sym typeface="Garamond"/>
              </a:rPr>
              <a:t>) said that landing account for more than a third of general aviation accidents. The article attributes this to lack of aircraft control by pilots in adverse conditions.</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a:p>
            <a:pPr indent="0" lvl="0" marL="0" rtl="0" algn="l">
              <a:spcBef>
                <a:spcPts val="0"/>
              </a:spcBef>
              <a:spcAft>
                <a:spcPts val="0"/>
              </a:spcAft>
              <a:buNone/>
            </a:pPr>
            <a:r>
              <a:rPr lang="en">
                <a:latin typeface="Garamond"/>
                <a:ea typeface="Garamond"/>
                <a:cs typeface="Garamond"/>
                <a:sym typeface="Garamond"/>
              </a:rPr>
              <a:t>Rec 2: Weather seems to play an impact in determining accident severity. IMC stands for Instrument Meteorological Conditions meaning that the weather where the pilot must use his/her instruments as the primary references rather than visual cues such as cloudy weather. This doesn’t pose a huge threat to commercial airliners and personal jets that have state of the art instruments, but does pose a threat to those personal airplanes and other aircraft, such as helicopters and balloons, where relying on visual reference is needed more.</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a:p>
            <a:pPr indent="0" lvl="0" marL="0" rtl="0" algn="l">
              <a:spcBef>
                <a:spcPts val="0"/>
              </a:spcBef>
              <a:spcAft>
                <a:spcPts val="0"/>
              </a:spcAft>
              <a:buNone/>
            </a:pPr>
            <a:r>
              <a:rPr lang="en">
                <a:latin typeface="Garamond"/>
                <a:ea typeface="Garamond"/>
                <a:cs typeface="Garamond"/>
                <a:sym typeface="Garamond"/>
              </a:rPr>
              <a:t>Rec 3:the DH-6 Twin Otter Airplane (a personal sized airplane) had one of the highest crash rates from 2003-2012 (</a:t>
            </a:r>
            <a:r>
              <a:rPr lang="en" u="sng">
                <a:solidFill>
                  <a:srgbClr val="1155CC"/>
                </a:solidFill>
                <a:latin typeface="Garamond"/>
                <a:ea typeface="Garamond"/>
                <a:cs typeface="Garamond"/>
                <a:sym typeface="Garamond"/>
                <a:hlinkClick r:id="rId3"/>
              </a:rPr>
              <a:t>https://www.prnewswire.com/news-releases/best-and-worst-aircraft-crash-rates-revealed-212040761.html</a:t>
            </a:r>
            <a:r>
              <a:rPr lang="en">
                <a:latin typeface="Garamond"/>
                <a:ea typeface="Garamond"/>
                <a:cs typeface="Garamond"/>
                <a:sym typeface="Garamond"/>
              </a:rPr>
              <a:t>) The fact that the RF model deems that those flying under the authority of “Part 91: General Aviation” is important and that flying for general aviation possibly private transport or recreation is something to keep noted. This makes sense, again, given the lack of technology and support pilots of these airplanes get compared the big commercial airliners. </a:t>
            </a:r>
            <a:endParaRPr>
              <a:latin typeface="Garamond"/>
              <a:ea typeface="Garamond"/>
              <a:cs typeface="Garamond"/>
              <a:sym typeface="Garamon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ed0fd9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ed0fd9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be8f64a6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e8f64a6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be8f64a6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be8f64a6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be8f64a6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e8f64a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44e39f63_0_122: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25" name="Google Shape;125;g4a44e39f63_0_122: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e8f64a6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e8f64a6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be8f64a65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be8f64a65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Garamond"/>
                <a:ea typeface="Garamond"/>
                <a:cs typeface="Garamond"/>
                <a:sym typeface="Garamond"/>
              </a:rPr>
              <a:t> There are several reasons we chose to use RF models for this task, some important ones to note are:</a:t>
            </a:r>
            <a:endParaRPr sz="1200">
              <a:latin typeface="Garamond"/>
              <a:ea typeface="Garamond"/>
              <a:cs typeface="Garamond"/>
              <a:sym typeface="Garamond"/>
            </a:endParaRPr>
          </a:p>
          <a:p>
            <a:pPr indent="-304800" lvl="0" marL="457200" rtl="0" algn="l">
              <a:lnSpc>
                <a:spcPct val="115000"/>
              </a:lnSpc>
              <a:spcBef>
                <a:spcPts val="0"/>
              </a:spcBef>
              <a:spcAft>
                <a:spcPts val="0"/>
              </a:spcAft>
              <a:buSzPts val="1200"/>
              <a:buFont typeface="Garamond"/>
              <a:buChar char="●"/>
            </a:pPr>
            <a:r>
              <a:rPr lang="en" sz="1200">
                <a:latin typeface="Garamond"/>
                <a:ea typeface="Garamond"/>
                <a:cs typeface="Garamond"/>
                <a:sym typeface="Garamond"/>
              </a:rPr>
              <a:t>Random forest models do well with models with data that has high dimensionality (large number of input variables). Our data has 30 columns and with one hot encoding that number can jump well over 20,000 for our particular problem.</a:t>
            </a:r>
            <a:endParaRPr sz="1200">
              <a:latin typeface="Garamond"/>
              <a:ea typeface="Garamond"/>
              <a:cs typeface="Garamond"/>
              <a:sym typeface="Garamond"/>
            </a:endParaRPr>
          </a:p>
          <a:p>
            <a:pPr indent="-304800" lvl="0" marL="457200" rtl="0" algn="l">
              <a:lnSpc>
                <a:spcPct val="115000"/>
              </a:lnSpc>
              <a:spcBef>
                <a:spcPts val="0"/>
              </a:spcBef>
              <a:spcAft>
                <a:spcPts val="0"/>
              </a:spcAft>
              <a:buSzPts val="1200"/>
              <a:buFont typeface="Garamond"/>
              <a:buChar char="●"/>
            </a:pPr>
            <a:r>
              <a:rPr lang="en" sz="1200">
                <a:latin typeface="Garamond"/>
                <a:ea typeface="Garamond"/>
                <a:cs typeface="Garamond"/>
                <a:sym typeface="Garamond"/>
              </a:rPr>
              <a:t>It’s great at handling missing data or if there are large sections of missing data aka null values</a:t>
            </a:r>
            <a:endParaRPr sz="1200">
              <a:latin typeface="Garamond"/>
              <a:ea typeface="Garamond"/>
              <a:cs typeface="Garamond"/>
              <a:sym typeface="Garamond"/>
            </a:endParaRPr>
          </a:p>
          <a:p>
            <a:pPr indent="-304800" lvl="0" marL="457200" rtl="0" algn="l">
              <a:lnSpc>
                <a:spcPct val="115000"/>
              </a:lnSpc>
              <a:spcBef>
                <a:spcPts val="0"/>
              </a:spcBef>
              <a:spcAft>
                <a:spcPts val="0"/>
              </a:spcAft>
              <a:buSzPts val="1200"/>
              <a:buFont typeface="Garamond"/>
              <a:buChar char="●"/>
            </a:pPr>
            <a:r>
              <a:rPr lang="en" sz="1200">
                <a:latin typeface="Garamond"/>
                <a:ea typeface="Garamond"/>
                <a:cs typeface="Garamond"/>
                <a:sym typeface="Garamond"/>
              </a:rPr>
              <a:t>There is infrastructure in place to handle unbalanced classes</a:t>
            </a:r>
            <a:endParaRPr sz="1200">
              <a:latin typeface="Garamond"/>
              <a:ea typeface="Garamond"/>
              <a:cs typeface="Garamond"/>
              <a:sym typeface="Garamond"/>
            </a:endParaRPr>
          </a:p>
          <a:p>
            <a:pPr indent="-304800" lvl="0" marL="457200" rtl="0" algn="l">
              <a:lnSpc>
                <a:spcPct val="115000"/>
              </a:lnSpc>
              <a:spcBef>
                <a:spcPts val="0"/>
              </a:spcBef>
              <a:spcAft>
                <a:spcPts val="0"/>
              </a:spcAft>
              <a:buSzPts val="1200"/>
              <a:buFont typeface="Garamond"/>
              <a:buChar char="●"/>
            </a:pPr>
            <a:r>
              <a:rPr lang="en" sz="1200">
                <a:latin typeface="Garamond"/>
                <a:ea typeface="Garamond"/>
                <a:cs typeface="Garamond"/>
                <a:sym typeface="Garamond"/>
              </a:rPr>
              <a:t>Most importantly, we can pull informative and important features from the model for interpretability.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be8f64a6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be8f64a6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Garamond"/>
                <a:ea typeface="Garamond"/>
                <a:cs typeface="Garamond"/>
                <a:sym typeface="Garamond"/>
              </a:rPr>
              <a:t>For features labeled like “BroadPhaseofFlight_LANDING”, the RF model is saying that whether or not the aircraft was in the landing phase played an important role in determining aircraft damage. </a:t>
            </a:r>
            <a:endParaRPr sz="1200">
              <a:latin typeface="Garamond"/>
              <a:ea typeface="Garamond"/>
              <a:cs typeface="Garamond"/>
              <a:sym typeface="Garamond"/>
            </a:endParaRPr>
          </a:p>
          <a:p>
            <a:pPr indent="0" lvl="0" marL="0" rtl="0" algn="l">
              <a:lnSpc>
                <a:spcPct val="115000"/>
              </a:lnSpc>
              <a:spcBef>
                <a:spcPts val="0"/>
              </a:spcBef>
              <a:spcAft>
                <a:spcPts val="0"/>
              </a:spcAft>
              <a:buNone/>
            </a:pPr>
            <a:r>
              <a:rPr lang="en" sz="1200">
                <a:latin typeface="Garamond"/>
                <a:ea typeface="Garamond"/>
                <a:cs typeface="Garamond"/>
                <a:sym typeface="Garamond"/>
              </a:rPr>
              <a:t>This is a result of the “One Hot Encoding”. It’s important to note that just because the RF models deem features as important does not mean that certain values of these features lead to certain conclusions, </a:t>
            </a:r>
            <a:endParaRPr sz="1200">
              <a:latin typeface="Garamond"/>
              <a:ea typeface="Garamond"/>
              <a:cs typeface="Garamond"/>
              <a:sym typeface="Garamond"/>
            </a:endParaRPr>
          </a:p>
          <a:p>
            <a:pPr indent="0" lvl="0" marL="0" rtl="0" algn="l">
              <a:lnSpc>
                <a:spcPct val="115000"/>
              </a:lnSpc>
              <a:spcBef>
                <a:spcPts val="0"/>
              </a:spcBef>
              <a:spcAft>
                <a:spcPts val="0"/>
              </a:spcAft>
              <a:buNone/>
            </a:pPr>
            <a:r>
              <a:rPr lang="en" sz="1200">
                <a:latin typeface="Garamond"/>
                <a:ea typeface="Garamond"/>
                <a:cs typeface="Garamond"/>
                <a:sym typeface="Garamond"/>
              </a:rPr>
              <a:t>i.e. just because the Fatality Random Forest Regressor says that Buffalo-Niagra International is important in determining levels of fatality does not mean that that particular airport is a high risk area for fatal aircraft accidents. </a:t>
            </a:r>
            <a:endParaRPr sz="1200">
              <a:latin typeface="Garamond"/>
              <a:ea typeface="Garamond"/>
              <a:cs typeface="Garamond"/>
              <a:sym typeface="Garamond"/>
            </a:endParaRPr>
          </a:p>
          <a:p>
            <a:pPr indent="0" lvl="0" marL="0" rtl="0" algn="l">
              <a:lnSpc>
                <a:spcPct val="115000"/>
              </a:lnSpc>
              <a:spcBef>
                <a:spcPts val="0"/>
              </a:spcBef>
              <a:spcAft>
                <a:spcPts val="0"/>
              </a:spcAft>
              <a:buNone/>
            </a:pPr>
            <a:r>
              <a:rPr lang="en" sz="1200">
                <a:latin typeface="Garamond"/>
                <a:ea typeface="Garamond"/>
                <a:cs typeface="Garamond"/>
                <a:sym typeface="Garamond"/>
              </a:rPr>
              <a:t>However, that isn’t to say that intuitive thought and posits can be made from some of the important features.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p:cSld name="Default">
    <p:spTree>
      <p:nvGrpSpPr>
        <p:cNvPr id="6" name="Shape 6"/>
        <p:cNvGrpSpPr/>
        <p:nvPr/>
      </p:nvGrpSpPr>
      <p:grpSpPr>
        <a:xfrm>
          <a:off x="0" y="0"/>
          <a:ext cx="0" cy="0"/>
          <a:chOff x="0" y="0"/>
          <a:chExt cx="0" cy="0"/>
        </a:xfrm>
      </p:grpSpPr>
      <p:grpSp>
        <p:nvGrpSpPr>
          <p:cNvPr id="7" name="Google Shape;7;p2"/>
          <p:cNvGrpSpPr/>
          <p:nvPr/>
        </p:nvGrpSpPr>
        <p:grpSpPr>
          <a:xfrm rot="5400000">
            <a:off x="-6268628" y="-149214"/>
            <a:ext cx="9200670" cy="1614535"/>
            <a:chOff x="0" y="-156114"/>
            <a:chExt cx="24535120" cy="4304278"/>
          </a:xfrm>
        </p:grpSpPr>
        <p:sp>
          <p:nvSpPr>
            <p:cNvPr id="8" name="Google Shape;8;p2"/>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 name="Google Shape;9;p2"/>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 name="Google Shape;10;p2"/>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1" name="Google Shape;11;p2"/>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2" name="Google Shape;12;p2"/>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3" name="Google Shape;13;p2"/>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4" name="Google Shape;14;p2"/>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5" name="Google Shape;15;p2"/>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6" name="Google Shape;16;p2"/>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7" name="Google Shape;17;p2"/>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8" name="Google Shape;18;p2"/>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9" name="Google Shape;19;p2"/>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0" name="Google Shape;20;p2"/>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1" name="Google Shape;21;p2"/>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2" name="Google Shape;22;p2"/>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3" name="Google Shape;23;p2"/>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4" name="Google Shape;24;p2"/>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5" name="Google Shape;25;p2"/>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6" name="Google Shape;26;p2"/>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7" name="Google Shape;27;p2"/>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8" name="Google Shape;28;p2"/>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29" name="Google Shape;29;p2"/>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0" name="Google Shape;30;p2"/>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1" name="Google Shape;31;p2"/>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2" name="Google Shape;32;p2"/>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efault">
  <p:cSld name="2_Default">
    <p:spTree>
      <p:nvGrpSpPr>
        <p:cNvPr id="33" name="Shape 33"/>
        <p:cNvGrpSpPr/>
        <p:nvPr/>
      </p:nvGrpSpPr>
      <p:grpSpPr>
        <a:xfrm>
          <a:off x="0" y="0"/>
          <a:ext cx="0" cy="0"/>
          <a:chOff x="0" y="0"/>
          <a:chExt cx="0" cy="0"/>
        </a:xfrm>
      </p:grpSpPr>
      <p:grpSp>
        <p:nvGrpSpPr>
          <p:cNvPr id="34" name="Google Shape;34;p3"/>
          <p:cNvGrpSpPr/>
          <p:nvPr/>
        </p:nvGrpSpPr>
        <p:grpSpPr>
          <a:xfrm rot="10800000">
            <a:off x="-8839" y="4115558"/>
            <a:ext cx="9203124" cy="1614104"/>
            <a:chOff x="0" y="-156114"/>
            <a:chExt cx="24535120" cy="4304278"/>
          </a:xfrm>
        </p:grpSpPr>
        <p:sp>
          <p:nvSpPr>
            <p:cNvPr id="35" name="Google Shape;35;p3"/>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6" name="Google Shape;36;p3"/>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7" name="Google Shape;37;p3"/>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8" name="Google Shape;38;p3"/>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39" name="Google Shape;39;p3"/>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0" name="Google Shape;40;p3"/>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1" name="Google Shape;41;p3"/>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2" name="Google Shape;42;p3"/>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3" name="Google Shape;43;p3"/>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4" name="Google Shape;44;p3"/>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5" name="Google Shape;45;p3"/>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6" name="Google Shape;46;p3"/>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7" name="Google Shape;47;p3"/>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8" name="Google Shape;48;p3"/>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49" name="Google Shape;49;p3"/>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0" name="Google Shape;50;p3"/>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1" name="Google Shape;51;p3"/>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2" name="Google Shape;52;p3"/>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3" name="Google Shape;53;p3"/>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4" name="Google Shape;54;p3"/>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5" name="Google Shape;55;p3"/>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6" name="Google Shape;56;p3"/>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7" name="Google Shape;57;p3"/>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8" name="Google Shape;58;p3"/>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9" name="Google Shape;59;p3"/>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ntsb.gov/_layouts/ntsb.aviation/index.aspx"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4"/>
          <p:cNvSpPr txBox="1"/>
          <p:nvPr/>
        </p:nvSpPr>
        <p:spPr>
          <a:xfrm>
            <a:off x="775225" y="1133850"/>
            <a:ext cx="7712400" cy="1522800"/>
          </a:xfrm>
          <a:prstGeom prst="rect">
            <a:avLst/>
          </a:prstGeom>
          <a:noFill/>
          <a:ln>
            <a:noFill/>
          </a:ln>
        </p:spPr>
        <p:txBody>
          <a:bodyPr anchorCtr="0" anchor="t" bIns="17150" lIns="34300" spcFirstLastPara="1" rIns="34300" wrap="square" tIns="17150">
            <a:noAutofit/>
          </a:bodyPr>
          <a:lstStyle/>
          <a:p>
            <a:pPr indent="0" lvl="0" marL="0" marR="0" rtl="0" algn="r">
              <a:spcBef>
                <a:spcPts val="0"/>
              </a:spcBef>
              <a:spcAft>
                <a:spcPts val="0"/>
              </a:spcAft>
              <a:buNone/>
            </a:pPr>
            <a:r>
              <a:rPr b="1" lang="en" sz="3000">
                <a:solidFill>
                  <a:schemeClr val="dk1"/>
                </a:solidFill>
                <a:latin typeface="Nunito"/>
                <a:ea typeface="Nunito"/>
                <a:cs typeface="Nunito"/>
                <a:sym typeface="Nunito"/>
              </a:rPr>
              <a:t>IST 718 </a:t>
            </a:r>
            <a:endParaRPr b="1" sz="3000">
              <a:solidFill>
                <a:schemeClr val="dk1"/>
              </a:solidFill>
              <a:latin typeface="Nunito"/>
              <a:ea typeface="Nunito"/>
              <a:cs typeface="Nunito"/>
              <a:sym typeface="Nunito"/>
            </a:endParaRPr>
          </a:p>
          <a:p>
            <a:pPr indent="0" lvl="0" marL="0" marR="0" rtl="0" algn="r">
              <a:spcBef>
                <a:spcPts val="0"/>
              </a:spcBef>
              <a:spcAft>
                <a:spcPts val="0"/>
              </a:spcAft>
              <a:buNone/>
            </a:pPr>
            <a:r>
              <a:rPr b="1" lang="en" sz="3000">
                <a:solidFill>
                  <a:schemeClr val="dk1"/>
                </a:solidFill>
                <a:latin typeface="Nunito"/>
                <a:ea typeface="Nunito"/>
                <a:cs typeface="Nunito"/>
                <a:sym typeface="Nunito"/>
              </a:rPr>
              <a:t>Big Data Analytics</a:t>
            </a:r>
            <a:endParaRPr b="1" sz="3000">
              <a:solidFill>
                <a:schemeClr val="dk1"/>
              </a:solidFill>
              <a:latin typeface="Nunito"/>
              <a:ea typeface="Nunito"/>
              <a:cs typeface="Nunito"/>
              <a:sym typeface="Nunito"/>
            </a:endParaRPr>
          </a:p>
          <a:p>
            <a:pPr indent="0" lvl="0" marL="0" marR="0" rtl="0" algn="r">
              <a:spcBef>
                <a:spcPts val="0"/>
              </a:spcBef>
              <a:spcAft>
                <a:spcPts val="0"/>
              </a:spcAft>
              <a:buNone/>
            </a:pPr>
            <a:r>
              <a:rPr b="1" lang="en" sz="3000">
                <a:solidFill>
                  <a:schemeClr val="dk1"/>
                </a:solidFill>
                <a:latin typeface="Nunito"/>
                <a:ea typeface="Nunito"/>
                <a:cs typeface="Nunito"/>
                <a:sym typeface="Nunito"/>
              </a:rPr>
              <a:t>Final Project: Aircraft Accident Analysis</a:t>
            </a:r>
            <a:endParaRPr b="1" sz="3000">
              <a:solidFill>
                <a:schemeClr val="dk1"/>
              </a:solidFill>
              <a:latin typeface="Nunito"/>
              <a:ea typeface="Nunito"/>
              <a:cs typeface="Nunito"/>
              <a:sym typeface="Nunito"/>
            </a:endParaRPr>
          </a:p>
        </p:txBody>
      </p:sp>
      <p:sp>
        <p:nvSpPr>
          <p:cNvPr id="65" name="Google Shape;65;p4"/>
          <p:cNvSpPr txBox="1"/>
          <p:nvPr/>
        </p:nvSpPr>
        <p:spPr>
          <a:xfrm>
            <a:off x="474850" y="3023323"/>
            <a:ext cx="2415300" cy="16140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1800">
                <a:solidFill>
                  <a:schemeClr val="dk1"/>
                </a:solidFill>
                <a:latin typeface="Nunito"/>
                <a:ea typeface="Nunito"/>
                <a:cs typeface="Nunito"/>
                <a:sym typeface="Nunito"/>
              </a:rPr>
              <a:t>Group1:</a:t>
            </a:r>
            <a:endParaRPr b="1" sz="1800">
              <a:solidFill>
                <a:schemeClr val="dk1"/>
              </a:solidFill>
              <a:latin typeface="Nunito"/>
              <a:ea typeface="Nunito"/>
              <a:cs typeface="Nunito"/>
              <a:sym typeface="Nunito"/>
            </a:endParaRPr>
          </a:p>
          <a:p>
            <a:pPr indent="0" lvl="0" marL="0" rtl="0" algn="l">
              <a:spcBef>
                <a:spcPts val="0"/>
              </a:spcBef>
              <a:spcAft>
                <a:spcPts val="0"/>
              </a:spcAft>
              <a:buNone/>
            </a:pPr>
            <a:r>
              <a:rPr lang="en" sz="1800">
                <a:solidFill>
                  <a:schemeClr val="dk1"/>
                </a:solidFill>
                <a:latin typeface="Nunito"/>
                <a:ea typeface="Nunito"/>
                <a:cs typeface="Nunito"/>
                <a:sym typeface="Nunito"/>
              </a:rPr>
              <a:t>BreeAna Baker</a:t>
            </a:r>
            <a:endParaRPr b="1" sz="1800">
              <a:solidFill>
                <a:schemeClr val="dk1"/>
              </a:solidFill>
              <a:latin typeface="Nunito"/>
              <a:ea typeface="Nunito"/>
              <a:cs typeface="Nunito"/>
              <a:sym typeface="Nunito"/>
            </a:endParaRPr>
          </a:p>
          <a:p>
            <a:pPr indent="0" lvl="0" marL="0" marR="0" rtl="0" algn="l">
              <a:spcBef>
                <a:spcPts val="0"/>
              </a:spcBef>
              <a:spcAft>
                <a:spcPts val="0"/>
              </a:spcAft>
              <a:buNone/>
            </a:pPr>
            <a:r>
              <a:rPr lang="en" sz="1800">
                <a:solidFill>
                  <a:schemeClr val="dk1"/>
                </a:solidFill>
                <a:latin typeface="Nunito"/>
                <a:ea typeface="Nunito"/>
                <a:cs typeface="Nunito"/>
                <a:sym typeface="Nunito"/>
              </a:rPr>
              <a:t>Editt Gonen-Friedman</a:t>
            </a:r>
            <a:endParaRPr sz="1800">
              <a:solidFill>
                <a:schemeClr val="dk1"/>
              </a:solidFill>
              <a:latin typeface="Nunito"/>
              <a:ea typeface="Nunito"/>
              <a:cs typeface="Nunito"/>
              <a:sym typeface="Nunito"/>
            </a:endParaRPr>
          </a:p>
          <a:p>
            <a:pPr indent="0" lvl="0" marL="0" rtl="0" algn="l">
              <a:spcBef>
                <a:spcPts val="0"/>
              </a:spcBef>
              <a:spcAft>
                <a:spcPts val="0"/>
              </a:spcAft>
              <a:buNone/>
            </a:pPr>
            <a:r>
              <a:rPr lang="en" sz="1800">
                <a:solidFill>
                  <a:schemeClr val="dk1"/>
                </a:solidFill>
                <a:latin typeface="Nunito"/>
                <a:ea typeface="Nunito"/>
                <a:cs typeface="Nunito"/>
                <a:sym typeface="Nunito"/>
              </a:rPr>
              <a:t>Joseph R. Hartman</a:t>
            </a:r>
            <a:endParaRPr sz="1800">
              <a:solidFill>
                <a:schemeClr val="dk1"/>
              </a:solidFill>
              <a:latin typeface="Nunito"/>
              <a:ea typeface="Nunito"/>
              <a:cs typeface="Nunito"/>
              <a:sym typeface="Nunito"/>
            </a:endParaRPr>
          </a:p>
          <a:p>
            <a:pPr indent="0" lvl="0" marL="0" marR="0" rtl="0" algn="l">
              <a:spcBef>
                <a:spcPts val="0"/>
              </a:spcBef>
              <a:spcAft>
                <a:spcPts val="0"/>
              </a:spcAft>
              <a:buNone/>
            </a:pPr>
            <a:r>
              <a:rPr lang="en" sz="1800">
                <a:solidFill>
                  <a:schemeClr val="dk1"/>
                </a:solidFill>
                <a:latin typeface="Nunito"/>
                <a:ea typeface="Nunito"/>
                <a:cs typeface="Nunito"/>
                <a:sym typeface="Nunito"/>
              </a:rPr>
              <a:t>Hongseok Kim</a:t>
            </a:r>
            <a:endParaRPr sz="1800">
              <a:solidFill>
                <a:schemeClr val="dk1"/>
              </a:solidFill>
              <a:latin typeface="Nunito"/>
              <a:ea typeface="Nunito"/>
              <a:cs typeface="Nunito"/>
              <a:sym typeface="Nunito"/>
            </a:endParaRPr>
          </a:p>
          <a:p>
            <a:pPr indent="0" lvl="0" marL="0" marR="0" rtl="0" algn="l">
              <a:spcBef>
                <a:spcPts val="0"/>
              </a:spcBef>
              <a:spcAft>
                <a:spcPts val="0"/>
              </a:spcAft>
              <a:buNone/>
            </a:pPr>
            <a:r>
              <a:t/>
            </a:r>
            <a:endParaRPr sz="1800">
              <a:solidFill>
                <a:schemeClr val="dk1"/>
              </a:solidFill>
              <a:latin typeface="Nunito"/>
              <a:ea typeface="Nunito"/>
              <a:cs typeface="Nunito"/>
              <a:sym typeface="Nunito"/>
            </a:endParaRPr>
          </a:p>
          <a:p>
            <a:pPr indent="0" lvl="0" marL="0" marR="0" rtl="0" algn="l">
              <a:spcBef>
                <a:spcPts val="0"/>
              </a:spcBef>
              <a:spcAft>
                <a:spcPts val="0"/>
              </a:spcAft>
              <a:buNone/>
            </a:pPr>
            <a:r>
              <a:t/>
            </a:r>
            <a:endParaRPr sz="1800">
              <a:solidFill>
                <a:schemeClr val="dk1"/>
              </a:solidFill>
              <a:latin typeface="Nunito"/>
              <a:ea typeface="Nunito"/>
              <a:cs typeface="Nunito"/>
              <a:sym typeface="Nunito"/>
            </a:endParaRPr>
          </a:p>
          <a:p>
            <a:pPr indent="0" lvl="0" marL="0" marR="0" rtl="0" algn="l">
              <a:spcBef>
                <a:spcPts val="0"/>
              </a:spcBef>
              <a:spcAft>
                <a:spcPts val="0"/>
              </a:spcAft>
              <a:buNone/>
            </a:pPr>
            <a:r>
              <a:t/>
            </a:r>
            <a:endParaRPr sz="1100">
              <a:solidFill>
                <a:schemeClr val="dk1"/>
              </a:solidFill>
              <a:latin typeface="Nunito"/>
              <a:ea typeface="Nunito"/>
              <a:cs typeface="Nunito"/>
              <a:sym typeface="Nunito"/>
            </a:endParaRPr>
          </a:p>
        </p:txBody>
      </p:sp>
      <p:grpSp>
        <p:nvGrpSpPr>
          <p:cNvPr id="66" name="Google Shape;66;p4"/>
          <p:cNvGrpSpPr/>
          <p:nvPr/>
        </p:nvGrpSpPr>
        <p:grpSpPr>
          <a:xfrm>
            <a:off x="0" y="-593538"/>
            <a:ext cx="9203124" cy="1614104"/>
            <a:chOff x="0" y="-156114"/>
            <a:chExt cx="24535120" cy="4304278"/>
          </a:xfrm>
        </p:grpSpPr>
        <p:sp>
          <p:nvSpPr>
            <p:cNvPr id="67" name="Google Shape;67;p4"/>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68" name="Google Shape;68;p4"/>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69" name="Google Shape;69;p4"/>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0" name="Google Shape;70;p4"/>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1" name="Google Shape;71;p4"/>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2" name="Google Shape;72;p4"/>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3" name="Google Shape;73;p4"/>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4" name="Google Shape;74;p4"/>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5" name="Google Shape;75;p4"/>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6" name="Google Shape;76;p4"/>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7" name="Google Shape;77;p4"/>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8" name="Google Shape;78;p4"/>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79" name="Google Shape;79;p4"/>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0" name="Google Shape;80;p4"/>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1" name="Google Shape;81;p4"/>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2" name="Google Shape;82;p4"/>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3" name="Google Shape;83;p4"/>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4" name="Google Shape;84;p4"/>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5" name="Google Shape;85;p4"/>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6" name="Google Shape;86;p4"/>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7" name="Google Shape;87;p4"/>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8" name="Google Shape;88;p4"/>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89" name="Google Shape;89;p4"/>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0" name="Google Shape;90;p4"/>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91" name="Google Shape;91;p4"/>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pic>
        <p:nvPicPr>
          <p:cNvPr id="92" name="Google Shape;92;p4"/>
          <p:cNvPicPr preferRelativeResize="0"/>
          <p:nvPr/>
        </p:nvPicPr>
        <p:blipFill>
          <a:blip r:embed="rId3">
            <a:alphaModFix/>
          </a:blip>
          <a:stretch>
            <a:fillRect/>
          </a:stretch>
        </p:blipFill>
        <p:spPr>
          <a:xfrm>
            <a:off x="6313900" y="2769925"/>
            <a:ext cx="2544050" cy="218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3"/>
          <p:cNvSpPr txBox="1"/>
          <p:nvPr/>
        </p:nvSpPr>
        <p:spPr>
          <a:xfrm>
            <a:off x="162300" y="0"/>
            <a:ext cx="8532600" cy="53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Recommendation</a:t>
            </a:r>
            <a:endParaRPr b="1" sz="2400"/>
          </a:p>
          <a:p>
            <a:pPr indent="0" lvl="0" marL="0" rtl="0" algn="l">
              <a:spcBef>
                <a:spcPts val="0"/>
              </a:spcBef>
              <a:spcAft>
                <a:spcPts val="0"/>
              </a:spcAft>
              <a:buNone/>
            </a:pPr>
            <a:r>
              <a:t/>
            </a:r>
            <a:endParaRPr sz="1700"/>
          </a:p>
          <a:p>
            <a:pPr indent="-336550" lvl="0" marL="457200" rtl="0" algn="l">
              <a:spcBef>
                <a:spcPts val="0"/>
              </a:spcBef>
              <a:spcAft>
                <a:spcPts val="0"/>
              </a:spcAft>
              <a:buSzPts val="1700"/>
              <a:buAutoNum type="arabicPeriod"/>
            </a:pPr>
            <a:r>
              <a:rPr lang="en" sz="1700"/>
              <a:t>We recommend that pilots in training spend more time practicing landings		 in a variety of conditions. </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rPr lang="en" sz="1700"/>
              <a:t>2.   </a:t>
            </a:r>
            <a:r>
              <a:rPr lang="en" sz="1700"/>
              <a:t>We recommend improving access to real time weather reports, especially 			for personal aviation enthusiasts as well as pilots of smaller craft.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3. 	We recommend that more hours are needed and in a variety of conditions			 before someone can get a Private Pilot’s License (PPL)</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Summary of Findings</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One key note is that flying has gotten safer over the years. There’s been a steady decline in accidents in the last 3.5 decades covered by our data.</a:t>
            </a:r>
            <a:endParaRPr sz="17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5"/>
          <p:cNvSpPr txBox="1"/>
          <p:nvPr/>
        </p:nvSpPr>
        <p:spPr>
          <a:xfrm>
            <a:off x="641800" y="0"/>
            <a:ext cx="8316600" cy="4719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latin typeface="Calibri"/>
                <a:ea typeface="Calibri"/>
                <a:cs typeface="Calibri"/>
                <a:sym typeface="Calibri"/>
              </a:rPr>
              <a:t>Specification: The Problem</a:t>
            </a:r>
            <a:endParaRPr b="1" sz="18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Given an aircraft incident, what attributes can predict it being fatal? </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What can predict the damage?	</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b="1" lang="en" sz="1600">
                <a:latin typeface="Calibri"/>
                <a:ea typeface="Calibri"/>
                <a:cs typeface="Calibri"/>
                <a:sym typeface="Calibri"/>
              </a:rPr>
              <a:t>The problem are we trying to solve: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Team West seeks to help stakeholders such as aircraft manufacturers, insurers, the FAA (Federal Aviation Administration) and the NTSB (National Transportation Safety Board) with risk assessment and analysis related to aircraft crashes.</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b="1" lang="en" sz="1600">
                <a:latin typeface="Calibri"/>
                <a:ea typeface="Calibri"/>
                <a:cs typeface="Calibri"/>
                <a:sym typeface="Calibri"/>
              </a:rPr>
              <a:t>Why is this problem important to us?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Recent Boeing 737 crashes highlighted a problem in aviation: despite extensive automation in modern aircraft, aircraft still crash, bringing on heavy losses of life and monetary losses. </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457200" lvl="0" marL="0" rtl="0" algn="l">
              <a:spcBef>
                <a:spcPts val="0"/>
              </a:spcBef>
              <a:spcAft>
                <a:spcPts val="0"/>
              </a:spcAft>
              <a:buNone/>
            </a:pPr>
            <a:r>
              <a:rPr b="1" lang="en" sz="1600">
                <a:latin typeface="Calibri"/>
                <a:ea typeface="Calibri"/>
                <a:cs typeface="Calibri"/>
                <a:sym typeface="Calibri"/>
              </a:rPr>
              <a:t>Isn’t this redundant? Aren’t aircraft crashes already investigated?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NTSB investigates every incident in the US and many incidents abroad, and then makes safety recommendations to FAA and other authorities. The analysis is done one incident at a time. We want to look at the data as a whole, look for trends, discover factors that might affect fatalities and damage, and see if insight gained from such incident data analysis can be used to make recommendations.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6"/>
          <p:cNvSpPr txBox="1"/>
          <p:nvPr/>
        </p:nvSpPr>
        <p:spPr>
          <a:xfrm>
            <a:off x="550150" y="297650"/>
            <a:ext cx="8534400" cy="2078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latin typeface="Calibri"/>
                <a:ea typeface="Calibri"/>
                <a:cs typeface="Calibri"/>
                <a:sym typeface="Calibri"/>
              </a:rPr>
              <a:t>Specification:  </a:t>
            </a:r>
            <a:r>
              <a:rPr b="1" lang="en" sz="2400">
                <a:latin typeface="Calibri"/>
                <a:ea typeface="Calibri"/>
                <a:cs typeface="Calibri"/>
                <a:sym typeface="Calibri"/>
              </a:rPr>
              <a:t>The Data</a:t>
            </a:r>
            <a:endParaRPr b="1" sz="2400">
              <a:latin typeface="Calibri"/>
              <a:ea typeface="Calibri"/>
              <a:cs typeface="Calibri"/>
              <a:sym typeface="Calibri"/>
            </a:endParaRPr>
          </a:p>
          <a:p>
            <a:pPr indent="45720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What is the data and its source:</a:t>
            </a:r>
            <a:endParaRPr b="1" sz="16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AviationData.txt is a large dataset containing information on incidents investigated by NTSB since 1962. This data has been downloaded from: National Transportation Safety Board: Aviation Accident Database &amp; Synopses	 </a:t>
            </a:r>
            <a:r>
              <a:rPr b="1" lang="en" u="sng">
                <a:solidFill>
                  <a:srgbClr val="1155CC"/>
                </a:solidFill>
                <a:latin typeface="Calibri"/>
                <a:ea typeface="Calibri"/>
                <a:cs typeface="Calibri"/>
                <a:sym typeface="Calibri"/>
                <a:hlinkClick r:id="rId3"/>
              </a:rPr>
              <a:t>https://ntsb.gov/_layouts/ntsb.aviation/index.aspx</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Basic dataset metrics:	</a:t>
            </a:r>
            <a:r>
              <a:rPr lang="en">
                <a:latin typeface="Calibri"/>
                <a:ea typeface="Calibri"/>
                <a:cs typeface="Calibri"/>
                <a:sym typeface="Calibri"/>
              </a:rPr>
              <a:t>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103" name="Google Shape;103;p6"/>
          <p:cNvSpPr txBox="1"/>
          <p:nvPr/>
        </p:nvSpPr>
        <p:spPr>
          <a:xfrm>
            <a:off x="550150" y="2338575"/>
            <a:ext cx="5213700" cy="207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Rows: </a:t>
            </a:r>
            <a:r>
              <a:rPr lang="en">
                <a:highlight>
                  <a:schemeClr val="lt1"/>
                </a:highlight>
                <a:latin typeface="Calibri"/>
                <a:ea typeface="Calibri"/>
                <a:cs typeface="Calibri"/>
                <a:sym typeface="Calibri"/>
              </a:rPr>
              <a:t>83,044 rows, one per incident.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Columns: 32 columns of incident attributes.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Attributes: information about incidents that have been investigated; incident location, data on the aircraft involved, flight details, and fatalities or damage tinformation. The information is categorical. For example, damage has categories such as ‘destroyed’ or ‘substantial’; Location information includes country / state / city and coordinates.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Only using data from the United States for the analysis</a:t>
            </a:r>
            <a:endParaRPr>
              <a:latin typeface="Calibri"/>
              <a:ea typeface="Calibri"/>
              <a:cs typeface="Calibri"/>
              <a:sym typeface="Calibri"/>
            </a:endParaRPr>
          </a:p>
          <a:p>
            <a:pPr indent="0" lvl="0" marL="0" rtl="0" algn="l">
              <a:spcBef>
                <a:spcPts val="0"/>
              </a:spcBef>
              <a:spcAft>
                <a:spcPts val="0"/>
              </a:spcAft>
              <a:buNone/>
            </a:pPr>
            <a:r>
              <a:t/>
            </a:r>
            <a:endParaRPr/>
          </a:p>
        </p:txBody>
      </p:sp>
      <p:pic>
        <p:nvPicPr>
          <p:cNvPr id="104" name="Google Shape;104;p6"/>
          <p:cNvPicPr preferRelativeResize="0"/>
          <p:nvPr/>
        </p:nvPicPr>
        <p:blipFill>
          <a:blip r:embed="rId4">
            <a:alphaModFix/>
          </a:blip>
          <a:stretch>
            <a:fillRect/>
          </a:stretch>
        </p:blipFill>
        <p:spPr>
          <a:xfrm>
            <a:off x="5763850" y="1971450"/>
            <a:ext cx="3257724" cy="241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7"/>
          <p:cNvSpPr txBox="1"/>
          <p:nvPr/>
        </p:nvSpPr>
        <p:spPr>
          <a:xfrm>
            <a:off x="162300" y="473125"/>
            <a:ext cx="4634400" cy="40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Hypothesis</a:t>
            </a:r>
            <a:endParaRPr b="1" sz="1800"/>
          </a:p>
          <a:p>
            <a:pPr indent="0" lvl="0" marL="0" rtl="0" algn="l">
              <a:spcBef>
                <a:spcPts val="0"/>
              </a:spcBef>
              <a:spcAft>
                <a:spcPts val="0"/>
              </a:spcAft>
              <a:buNone/>
            </a:pPr>
            <a:r>
              <a:t/>
            </a:r>
            <a:endParaRPr sz="1100">
              <a:latin typeface="Garamond"/>
              <a:ea typeface="Garamond"/>
              <a:cs typeface="Garamond"/>
              <a:sym typeface="Garamond"/>
            </a:endParaRPr>
          </a:p>
          <a:p>
            <a:pPr indent="0" lvl="0" marL="0" rtl="0" algn="l">
              <a:spcBef>
                <a:spcPts val="0"/>
              </a:spcBef>
              <a:spcAft>
                <a:spcPts val="0"/>
              </a:spcAft>
              <a:buNone/>
            </a:pPr>
            <a:r>
              <a:rPr lang="en" sz="1700"/>
              <a:t>We hypothesize that weather conditions, the model of the airplane, and the location play some role in the severity of accidents. </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rPr lang="en" sz="1700"/>
              <a:t>The problem is complex and there are many variables.</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rPr lang="en" sz="1700"/>
              <a:t>We posit that we can determine what </a:t>
            </a:r>
            <a:endParaRPr sz="1700"/>
          </a:p>
          <a:p>
            <a:pPr indent="0" lvl="0" marL="0" rtl="0" algn="l">
              <a:spcBef>
                <a:spcPts val="0"/>
              </a:spcBef>
              <a:spcAft>
                <a:spcPts val="0"/>
              </a:spcAft>
              <a:buNone/>
            </a:pPr>
            <a:r>
              <a:rPr lang="en" sz="1700"/>
              <a:t>factors affect the severity of an accident </a:t>
            </a:r>
            <a:endParaRPr sz="1700"/>
          </a:p>
          <a:p>
            <a:pPr indent="0" lvl="0" marL="0" rtl="0" algn="l">
              <a:spcBef>
                <a:spcPts val="0"/>
              </a:spcBef>
              <a:spcAft>
                <a:spcPts val="0"/>
              </a:spcAft>
              <a:buNone/>
            </a:pPr>
            <a:r>
              <a:rPr lang="en" sz="1700"/>
              <a:t>by using Random Forest models and pulling the important features that the model uses </a:t>
            </a:r>
            <a:endParaRPr sz="1700"/>
          </a:p>
          <a:p>
            <a:pPr indent="0" lvl="0" marL="0" rtl="0" algn="l">
              <a:spcBef>
                <a:spcPts val="0"/>
              </a:spcBef>
              <a:spcAft>
                <a:spcPts val="0"/>
              </a:spcAft>
              <a:buNone/>
            </a:pPr>
            <a:r>
              <a:rPr lang="en" sz="1700"/>
              <a:t>to predict values.</a:t>
            </a:r>
            <a:endParaRPr sz="1700"/>
          </a:p>
          <a:p>
            <a:pPr indent="0" lvl="0" marL="0" rtl="0" algn="l">
              <a:spcBef>
                <a:spcPts val="0"/>
              </a:spcBef>
              <a:spcAft>
                <a:spcPts val="0"/>
              </a:spcAft>
              <a:buNone/>
            </a:pPr>
            <a:r>
              <a:t/>
            </a:r>
            <a:endParaRPr/>
          </a:p>
        </p:txBody>
      </p:sp>
      <p:sp>
        <p:nvSpPr>
          <p:cNvPr id="110" name="Google Shape;110;p7"/>
          <p:cNvSpPr txBox="1"/>
          <p:nvPr/>
        </p:nvSpPr>
        <p:spPr>
          <a:xfrm>
            <a:off x="4877550" y="51100"/>
            <a:ext cx="4472100" cy="4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914400" rtl="0" algn="l">
              <a:spcBef>
                <a:spcPts val="0"/>
              </a:spcBef>
              <a:spcAft>
                <a:spcPts val="0"/>
              </a:spcAft>
              <a:buNone/>
            </a:pPr>
            <a:r>
              <a:t/>
            </a:r>
            <a:endParaRPr sz="1700"/>
          </a:p>
        </p:txBody>
      </p:sp>
      <p:sp>
        <p:nvSpPr>
          <p:cNvPr id="111" name="Google Shape;111;p7"/>
          <p:cNvSpPr txBox="1"/>
          <p:nvPr/>
        </p:nvSpPr>
        <p:spPr>
          <a:xfrm>
            <a:off x="199800" y="161700"/>
            <a:ext cx="45594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Specification</a:t>
            </a:r>
            <a:endParaRPr b="1" sz="2400"/>
          </a:p>
        </p:txBody>
      </p:sp>
      <p:pic>
        <p:nvPicPr>
          <p:cNvPr id="112" name="Google Shape;112;p7"/>
          <p:cNvPicPr preferRelativeResize="0"/>
          <p:nvPr/>
        </p:nvPicPr>
        <p:blipFill>
          <a:blip r:embed="rId3">
            <a:alphaModFix/>
          </a:blip>
          <a:stretch>
            <a:fillRect/>
          </a:stretch>
        </p:blipFill>
        <p:spPr>
          <a:xfrm>
            <a:off x="4419100" y="1250700"/>
            <a:ext cx="4724899" cy="282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8"/>
          <p:cNvPicPr preferRelativeResize="0"/>
          <p:nvPr/>
        </p:nvPicPr>
        <p:blipFill>
          <a:blip r:embed="rId3">
            <a:alphaModFix/>
          </a:blip>
          <a:stretch>
            <a:fillRect/>
          </a:stretch>
        </p:blipFill>
        <p:spPr>
          <a:xfrm>
            <a:off x="75725" y="61925"/>
            <a:ext cx="4439707" cy="3315250"/>
          </a:xfrm>
          <a:prstGeom prst="rect">
            <a:avLst/>
          </a:prstGeom>
          <a:noFill/>
          <a:ln>
            <a:noFill/>
          </a:ln>
        </p:spPr>
      </p:pic>
      <p:sp>
        <p:nvSpPr>
          <p:cNvPr id="118" name="Google Shape;118;p8"/>
          <p:cNvSpPr txBox="1"/>
          <p:nvPr/>
        </p:nvSpPr>
        <p:spPr>
          <a:xfrm>
            <a:off x="5207725" y="239525"/>
            <a:ext cx="2622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Observation</a:t>
            </a:r>
            <a:endParaRPr b="1" sz="2400"/>
          </a:p>
        </p:txBody>
      </p:sp>
      <p:sp>
        <p:nvSpPr>
          <p:cNvPr id="119" name="Google Shape;119;p8"/>
          <p:cNvSpPr txBox="1"/>
          <p:nvPr/>
        </p:nvSpPr>
        <p:spPr>
          <a:xfrm>
            <a:off x="249500" y="3489650"/>
            <a:ext cx="4173300" cy="15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the distribution of accidents per airliner 1982-2018</a:t>
            </a:r>
            <a:endParaRPr sz="1800"/>
          </a:p>
        </p:txBody>
      </p:sp>
      <p:pic>
        <p:nvPicPr>
          <p:cNvPr id="120" name="Google Shape;120;p8"/>
          <p:cNvPicPr preferRelativeResize="0"/>
          <p:nvPr/>
        </p:nvPicPr>
        <p:blipFill>
          <a:blip r:embed="rId4">
            <a:alphaModFix/>
          </a:blip>
          <a:stretch>
            <a:fillRect/>
          </a:stretch>
        </p:blipFill>
        <p:spPr>
          <a:xfrm>
            <a:off x="4796600" y="1980425"/>
            <a:ext cx="4086650" cy="3439600"/>
          </a:xfrm>
          <a:prstGeom prst="rect">
            <a:avLst/>
          </a:prstGeom>
          <a:noFill/>
          <a:ln>
            <a:noFill/>
          </a:ln>
        </p:spPr>
      </p:pic>
      <p:sp>
        <p:nvSpPr>
          <p:cNvPr id="121" name="Google Shape;121;p8"/>
          <p:cNvSpPr txBox="1"/>
          <p:nvPr/>
        </p:nvSpPr>
        <p:spPr>
          <a:xfrm>
            <a:off x="5058200" y="3699700"/>
            <a:ext cx="3924300" cy="5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txBox="1"/>
          <p:nvPr/>
        </p:nvSpPr>
        <p:spPr>
          <a:xfrm>
            <a:off x="4852550" y="1185075"/>
            <a:ext cx="4335600" cy="5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Number of Accidents Reported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9"/>
          <p:cNvSpPr txBox="1"/>
          <p:nvPr/>
        </p:nvSpPr>
        <p:spPr>
          <a:xfrm>
            <a:off x="5855625" y="66125"/>
            <a:ext cx="3039600" cy="1766700"/>
          </a:xfrm>
          <a:prstGeom prst="rect">
            <a:avLst/>
          </a:prstGeom>
          <a:noFill/>
          <a:ln>
            <a:noFill/>
          </a:ln>
        </p:spPr>
        <p:txBody>
          <a:bodyPr anchorCtr="0" anchor="t" bIns="17150" lIns="34300" spcFirstLastPara="1" rIns="34300" wrap="square" tIns="17150">
            <a:noAutofit/>
          </a:bodyPr>
          <a:lstStyle/>
          <a:p>
            <a:pPr indent="0" lvl="0" marL="0" marR="0" rtl="0" algn="l">
              <a:lnSpc>
                <a:spcPct val="131250"/>
              </a:lnSpc>
              <a:spcBef>
                <a:spcPts val="0"/>
              </a:spcBef>
              <a:spcAft>
                <a:spcPts val="0"/>
              </a:spcAft>
              <a:buNone/>
            </a:pPr>
            <a:r>
              <a:rPr b="1" lang="en" sz="3000">
                <a:solidFill>
                  <a:schemeClr val="dk1"/>
                </a:solidFill>
              </a:rPr>
              <a:t>Observation</a:t>
            </a:r>
            <a:endParaRPr b="1" sz="3000">
              <a:solidFill>
                <a:schemeClr val="dk1"/>
              </a:solidFill>
            </a:endParaRPr>
          </a:p>
          <a:p>
            <a:pPr indent="0" lvl="0" marL="0" marR="0" rtl="0" algn="l">
              <a:lnSpc>
                <a:spcPct val="131250"/>
              </a:lnSpc>
              <a:spcBef>
                <a:spcPts val="0"/>
              </a:spcBef>
              <a:spcAft>
                <a:spcPts val="0"/>
              </a:spcAft>
              <a:buNone/>
            </a:pPr>
            <a:r>
              <a:rPr b="1" lang="en" sz="2400">
                <a:solidFill>
                  <a:schemeClr val="dk1"/>
                </a:solidFill>
              </a:rPr>
              <a:t>       Location</a:t>
            </a:r>
            <a:endParaRPr b="1" sz="2400">
              <a:solidFill>
                <a:schemeClr val="dk1"/>
              </a:solidFill>
            </a:endParaRPr>
          </a:p>
          <a:p>
            <a:pPr indent="0" lvl="0" marL="0" marR="0" rtl="0" algn="l">
              <a:lnSpc>
                <a:spcPct val="131250"/>
              </a:lnSpc>
              <a:spcBef>
                <a:spcPts val="0"/>
              </a:spcBef>
              <a:spcAft>
                <a:spcPts val="0"/>
              </a:spcAft>
              <a:buNone/>
            </a:pPr>
            <a:r>
              <a:t/>
            </a:r>
            <a:endParaRPr sz="2400">
              <a:solidFill>
                <a:schemeClr val="dk1"/>
              </a:solidFill>
            </a:endParaRPr>
          </a:p>
          <a:p>
            <a:pPr indent="0" lvl="0" marL="0" marR="0" rtl="0" algn="l">
              <a:lnSpc>
                <a:spcPct val="131250"/>
              </a:lnSpc>
              <a:spcBef>
                <a:spcPts val="0"/>
              </a:spcBef>
              <a:spcAft>
                <a:spcPts val="0"/>
              </a:spcAft>
              <a:buNone/>
            </a:pPr>
            <a:r>
              <a:t/>
            </a:r>
            <a:endParaRPr sz="1200">
              <a:solidFill>
                <a:schemeClr val="dk2"/>
              </a:solidFill>
              <a:latin typeface="Nunito"/>
              <a:ea typeface="Nunito"/>
              <a:cs typeface="Nunito"/>
              <a:sym typeface="Nunito"/>
            </a:endParaRPr>
          </a:p>
        </p:txBody>
      </p:sp>
      <p:pic>
        <p:nvPicPr>
          <p:cNvPr id="128" name="Google Shape;128;p9"/>
          <p:cNvPicPr preferRelativeResize="0"/>
          <p:nvPr/>
        </p:nvPicPr>
        <p:blipFill>
          <a:blip r:embed="rId3">
            <a:alphaModFix/>
          </a:blip>
          <a:stretch>
            <a:fillRect/>
          </a:stretch>
        </p:blipFill>
        <p:spPr>
          <a:xfrm>
            <a:off x="4497725" y="1536149"/>
            <a:ext cx="4752099" cy="3323975"/>
          </a:xfrm>
          <a:prstGeom prst="rect">
            <a:avLst/>
          </a:prstGeom>
          <a:noFill/>
          <a:ln>
            <a:noFill/>
          </a:ln>
        </p:spPr>
      </p:pic>
      <p:pic>
        <p:nvPicPr>
          <p:cNvPr id="129" name="Google Shape;129;p9"/>
          <p:cNvPicPr preferRelativeResize="0"/>
          <p:nvPr/>
        </p:nvPicPr>
        <p:blipFill>
          <a:blip r:embed="rId4">
            <a:alphaModFix/>
          </a:blip>
          <a:stretch>
            <a:fillRect/>
          </a:stretch>
        </p:blipFill>
        <p:spPr>
          <a:xfrm>
            <a:off x="-146575" y="0"/>
            <a:ext cx="4644300" cy="3077775"/>
          </a:xfrm>
          <a:prstGeom prst="rect">
            <a:avLst/>
          </a:prstGeom>
          <a:noFill/>
          <a:ln>
            <a:noFill/>
          </a:ln>
        </p:spPr>
      </p:pic>
      <p:sp>
        <p:nvSpPr>
          <p:cNvPr id="130" name="Google Shape;130;p9"/>
          <p:cNvSpPr txBox="1"/>
          <p:nvPr/>
        </p:nvSpPr>
        <p:spPr>
          <a:xfrm>
            <a:off x="624525" y="2904275"/>
            <a:ext cx="3426000" cy="1556100"/>
          </a:xfrm>
          <a:prstGeom prst="rect">
            <a:avLst/>
          </a:prstGeom>
          <a:noFill/>
          <a:ln>
            <a:noFill/>
          </a:ln>
        </p:spPr>
        <p:txBody>
          <a:bodyPr anchorCtr="0" anchor="t" bIns="91425" lIns="91425" spcFirstLastPara="1" rIns="91425" wrap="square" tIns="91425">
            <a:noAutofit/>
          </a:bodyPr>
          <a:lstStyle/>
          <a:p>
            <a:pPr indent="0" lvl="0" marL="0" rtl="0" algn="l">
              <a:lnSpc>
                <a:spcPct val="131250"/>
              </a:lnSpc>
              <a:spcBef>
                <a:spcPts val="0"/>
              </a:spcBef>
              <a:spcAft>
                <a:spcPts val="0"/>
              </a:spcAft>
              <a:buClr>
                <a:srgbClr val="000000"/>
              </a:buClr>
              <a:buFont typeface="Arial"/>
              <a:buNone/>
            </a:pPr>
            <a:r>
              <a:rPr lang="en">
                <a:solidFill>
                  <a:schemeClr val="dk1"/>
                </a:solidFill>
              </a:rPr>
              <a:t>There are spikes in states that have a lot of air traffic like California and Florida. Alaska also stands out: air traffic covers the great distances, and ice might cover the wings.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0"/>
          <p:cNvSpPr txBox="1"/>
          <p:nvPr/>
        </p:nvSpPr>
        <p:spPr>
          <a:xfrm>
            <a:off x="504325" y="366375"/>
            <a:ext cx="8465700" cy="45021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2400"/>
              <a:t>Analysis</a:t>
            </a:r>
            <a:r>
              <a:rPr b="1" lang="en" sz="1800"/>
              <a:t> 			</a:t>
            </a:r>
            <a:r>
              <a:rPr b="1" lang="en" sz="1800"/>
              <a:t>Data Preprocessing </a:t>
            </a:r>
            <a:endParaRPr b="1" sz="1800"/>
          </a:p>
          <a:p>
            <a:pPr indent="0" lvl="0" marL="0" rtl="0" algn="l">
              <a:lnSpc>
                <a:spcPct val="115000"/>
              </a:lnSpc>
              <a:spcBef>
                <a:spcPts val="0"/>
              </a:spcBef>
              <a:spcAft>
                <a:spcPts val="0"/>
              </a:spcAft>
              <a:buNone/>
            </a:pPr>
            <a:r>
              <a:t/>
            </a:r>
            <a:endParaRPr sz="1200"/>
          </a:p>
          <a:p>
            <a:pPr indent="-307975" lvl="0" marL="457200" rtl="0" algn="l">
              <a:lnSpc>
                <a:spcPct val="115000"/>
              </a:lnSpc>
              <a:spcBef>
                <a:spcPts val="0"/>
              </a:spcBef>
              <a:spcAft>
                <a:spcPts val="0"/>
              </a:spcAft>
              <a:buSzPts val="1250"/>
              <a:buChar char="●"/>
            </a:pPr>
            <a:r>
              <a:rPr lang="en" sz="1250"/>
              <a:t>All the data preprocessing training and testing was done with “pandas” and “scikit-learn/sklearn” in Python 3. </a:t>
            </a:r>
            <a:endParaRPr sz="1250"/>
          </a:p>
          <a:p>
            <a:pPr indent="0" lvl="0" marL="457200" rtl="0" algn="l">
              <a:lnSpc>
                <a:spcPct val="115000"/>
              </a:lnSpc>
              <a:spcBef>
                <a:spcPts val="0"/>
              </a:spcBef>
              <a:spcAft>
                <a:spcPts val="0"/>
              </a:spcAft>
              <a:buNone/>
            </a:pPr>
            <a:r>
              <a:t/>
            </a:r>
            <a:endParaRPr sz="1250"/>
          </a:p>
          <a:p>
            <a:pPr indent="-307975" lvl="0" marL="457200" rtl="0" algn="l">
              <a:lnSpc>
                <a:spcPct val="115000"/>
              </a:lnSpc>
              <a:spcBef>
                <a:spcPts val="0"/>
              </a:spcBef>
              <a:spcAft>
                <a:spcPts val="0"/>
              </a:spcAft>
              <a:buSzPts val="1250"/>
              <a:buChar char="●"/>
            </a:pPr>
            <a:r>
              <a:rPr lang="en" sz="1250"/>
              <a:t>It is important to state before further analysis explanation that unlike R or Weka, Sklearn is incompatible with string elements in our input variables, and thus, must be encoded. </a:t>
            </a:r>
            <a:endParaRPr sz="1250"/>
          </a:p>
          <a:p>
            <a:pPr indent="0" lvl="0" marL="457200" rtl="0" algn="l">
              <a:lnSpc>
                <a:spcPct val="115000"/>
              </a:lnSpc>
              <a:spcBef>
                <a:spcPts val="0"/>
              </a:spcBef>
              <a:spcAft>
                <a:spcPts val="0"/>
              </a:spcAft>
              <a:buNone/>
            </a:pPr>
            <a:r>
              <a:t/>
            </a:r>
            <a:endParaRPr sz="1250"/>
          </a:p>
          <a:p>
            <a:pPr indent="-307975" lvl="0" marL="457200" rtl="0" algn="l">
              <a:lnSpc>
                <a:spcPct val="115000"/>
              </a:lnSpc>
              <a:spcBef>
                <a:spcPts val="0"/>
              </a:spcBef>
              <a:spcAft>
                <a:spcPts val="0"/>
              </a:spcAft>
              <a:buSzPts val="1250"/>
              <a:buChar char="●"/>
            </a:pPr>
            <a:r>
              <a:rPr lang="en" sz="1250"/>
              <a:t>The method we used to encode our discrete elements was</a:t>
            </a:r>
            <a:r>
              <a:rPr b="1" lang="en" sz="1250"/>
              <a:t> “One Hot Encoding”. </a:t>
            </a:r>
            <a:endParaRPr b="1" sz="1250"/>
          </a:p>
          <a:p>
            <a:pPr indent="0" lvl="0" marL="457200" rtl="0" algn="l">
              <a:lnSpc>
                <a:spcPct val="115000"/>
              </a:lnSpc>
              <a:spcBef>
                <a:spcPts val="0"/>
              </a:spcBef>
              <a:spcAft>
                <a:spcPts val="0"/>
              </a:spcAft>
              <a:buNone/>
            </a:pPr>
            <a:r>
              <a:t/>
            </a:r>
            <a:endParaRPr sz="1250"/>
          </a:p>
          <a:p>
            <a:pPr indent="-307975" lvl="0" marL="457200" rtl="0" algn="l">
              <a:lnSpc>
                <a:spcPct val="115000"/>
              </a:lnSpc>
              <a:spcBef>
                <a:spcPts val="0"/>
              </a:spcBef>
              <a:spcAft>
                <a:spcPts val="0"/>
              </a:spcAft>
              <a:buSzPts val="1250"/>
              <a:buChar char="●"/>
            </a:pPr>
            <a:r>
              <a:rPr lang="en" sz="1250"/>
              <a:t>This method takes all the unique elements of a variable and turns it into a series of logic (True/False or 1/0) elements showing the presence of that discrete element in an observation. An example of one hot encoding is shown below using days of the week.</a:t>
            </a:r>
            <a:endParaRPr sz="1250"/>
          </a:p>
          <a:p>
            <a:pPr indent="0" lvl="0" marL="0" rtl="0" algn="l">
              <a:spcBef>
                <a:spcPts val="0"/>
              </a:spcBef>
              <a:spcAft>
                <a:spcPts val="0"/>
              </a:spcAft>
              <a:buNone/>
            </a:pPr>
            <a:r>
              <a:t/>
            </a:r>
            <a:endParaRPr sz="1250"/>
          </a:p>
        </p:txBody>
      </p:sp>
      <p:pic>
        <p:nvPicPr>
          <p:cNvPr id="136" name="Google Shape;136;p10"/>
          <p:cNvPicPr preferRelativeResize="0"/>
          <p:nvPr/>
        </p:nvPicPr>
        <p:blipFill>
          <a:blip r:embed="rId3">
            <a:alphaModFix/>
          </a:blip>
          <a:stretch>
            <a:fillRect/>
          </a:stretch>
        </p:blipFill>
        <p:spPr>
          <a:xfrm>
            <a:off x="3130825" y="3295800"/>
            <a:ext cx="3362325"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1"/>
          <p:cNvSpPr txBox="1"/>
          <p:nvPr/>
        </p:nvSpPr>
        <p:spPr>
          <a:xfrm>
            <a:off x="75200" y="0"/>
            <a:ext cx="4796100" cy="48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Analysis (Random Forest)</a:t>
            </a:r>
            <a:endParaRPr b="1"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For our </a:t>
            </a:r>
            <a:r>
              <a:rPr b="1" lang="en" sz="1800"/>
              <a:t>RF regression model</a:t>
            </a:r>
            <a:endParaRPr/>
          </a:p>
          <a:p>
            <a:pPr indent="0" lvl="0" marL="0" rtl="0" algn="l">
              <a:lnSpc>
                <a:spcPct val="115000"/>
              </a:lnSpc>
              <a:spcBef>
                <a:spcPts val="0"/>
              </a:spcBef>
              <a:spcAft>
                <a:spcPts val="0"/>
              </a:spcAft>
              <a:buNone/>
            </a:pPr>
            <a:r>
              <a:rPr lang="en"/>
              <a:t>we used 25 trees with a total training time of 32.3 minutes. </a:t>
            </a:r>
            <a:endParaRPr sz="1200"/>
          </a:p>
          <a:p>
            <a:pPr indent="0" lvl="0" marL="18288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a:p>
          <a:p>
            <a:pPr indent="-317500" lvl="0" marL="2286000" rtl="0" algn="l">
              <a:lnSpc>
                <a:spcPct val="115000"/>
              </a:lnSpc>
              <a:spcBef>
                <a:spcPts val="0"/>
              </a:spcBef>
              <a:spcAft>
                <a:spcPts val="0"/>
              </a:spcAft>
              <a:buSzPts val="1400"/>
              <a:buChar char="●"/>
            </a:pPr>
            <a:r>
              <a:rPr lang="en"/>
              <a:t>Compared to our classification model, we used fewer trees as the computation for RF regression is more intensive and we blew through our RAM limit in Google Colab with larger number of trees.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sz="1200">
              <a:latin typeface="Garamond"/>
              <a:ea typeface="Garamond"/>
              <a:cs typeface="Garamond"/>
              <a:sym typeface="Garamond"/>
            </a:endParaRPr>
          </a:p>
          <a:p>
            <a:pPr indent="0" lvl="0" marL="0" rtl="0" algn="l">
              <a:spcBef>
                <a:spcPts val="0"/>
              </a:spcBef>
              <a:spcAft>
                <a:spcPts val="0"/>
              </a:spcAft>
              <a:buNone/>
            </a:pPr>
            <a:r>
              <a:t/>
            </a:r>
            <a:endParaRPr sz="1200">
              <a:latin typeface="Garamond"/>
              <a:ea typeface="Garamond"/>
              <a:cs typeface="Garamond"/>
              <a:sym typeface="Garamond"/>
            </a:endParaRPr>
          </a:p>
          <a:p>
            <a:pPr indent="0" lvl="0" marL="0" rtl="0" algn="l">
              <a:spcBef>
                <a:spcPts val="0"/>
              </a:spcBef>
              <a:spcAft>
                <a:spcPts val="0"/>
              </a:spcAft>
              <a:buNone/>
            </a:pPr>
            <a:r>
              <a:t/>
            </a:r>
            <a:endParaRPr b="1" sz="1200">
              <a:latin typeface="Garamond"/>
              <a:ea typeface="Garamond"/>
              <a:cs typeface="Garamond"/>
              <a:sym typeface="Garamond"/>
            </a:endParaRPr>
          </a:p>
        </p:txBody>
      </p:sp>
      <p:graphicFrame>
        <p:nvGraphicFramePr>
          <p:cNvPr id="142" name="Google Shape;142;p11"/>
          <p:cNvGraphicFramePr/>
          <p:nvPr/>
        </p:nvGraphicFramePr>
        <p:xfrm>
          <a:off x="150875" y="1528275"/>
          <a:ext cx="3000000" cy="3000000"/>
        </p:xfrm>
        <a:graphic>
          <a:graphicData uri="http://schemas.openxmlformats.org/drawingml/2006/table">
            <a:tbl>
              <a:tblPr>
                <a:noFill/>
                <a:tableStyleId>{95CC3885-BECD-43F5-B87A-70653F29AB8C}</a:tableStyleId>
              </a:tblPr>
              <a:tblGrid>
                <a:gridCol w="848150"/>
                <a:gridCol w="848150"/>
              </a:tblGrid>
              <a:tr h="225625">
                <a:tc>
                  <a:txBody>
                    <a:bodyPr>
                      <a:noAutofit/>
                    </a:bodyPr>
                    <a:lstStyle/>
                    <a:p>
                      <a:pPr indent="0" lvl="0" marL="0" rtl="0" algn="l">
                        <a:spcBef>
                          <a:spcPts val="0"/>
                        </a:spcBef>
                        <a:spcAft>
                          <a:spcPts val="0"/>
                        </a:spcAft>
                        <a:buNone/>
                      </a:pPr>
                      <a:r>
                        <a:rPr b="1" lang="en" sz="1100">
                          <a:highlight>
                            <a:srgbClr val="FFFF00"/>
                          </a:highlight>
                          <a:latin typeface="Garamond"/>
                          <a:ea typeface="Garamond"/>
                          <a:cs typeface="Garamond"/>
                          <a:sym typeface="Garamond"/>
                        </a:rPr>
                        <a:t> Metric </a:t>
                      </a:r>
                      <a:endParaRPr sz="1100">
                        <a:highlight>
                          <a:srgbClr val="FFFF00"/>
                        </a:highlight>
                      </a:endParaRPr>
                    </a:p>
                  </a:txBody>
                  <a:tcPr marT="91425" marB="91425" marR="91425" marL="91425"/>
                </a:tc>
                <a:tc>
                  <a:txBody>
                    <a:bodyPr>
                      <a:noAutofit/>
                    </a:bodyPr>
                    <a:lstStyle/>
                    <a:p>
                      <a:pPr indent="0" lvl="0" marL="0" rtl="0" algn="l">
                        <a:spcBef>
                          <a:spcPts val="0"/>
                        </a:spcBef>
                        <a:spcAft>
                          <a:spcPts val="0"/>
                        </a:spcAft>
                        <a:buNone/>
                      </a:pPr>
                      <a:r>
                        <a:rPr b="1" lang="en" sz="1100">
                          <a:highlight>
                            <a:srgbClr val="FFFF00"/>
                          </a:highlight>
                          <a:latin typeface="Garamond"/>
                          <a:ea typeface="Garamond"/>
                          <a:cs typeface="Garamond"/>
                          <a:sym typeface="Garamond"/>
                        </a:rPr>
                        <a:t> Value</a:t>
                      </a:r>
                      <a:endParaRPr sz="1100">
                        <a:highlight>
                          <a:srgbClr val="FFFF00"/>
                        </a:highlight>
                      </a:endParaRPr>
                    </a:p>
                  </a:txBody>
                  <a:tcPr marT="91425" marB="91425" marR="91425" marL="91425"/>
                </a:tc>
              </a:tr>
              <a:tr h="337850">
                <a:tc>
                  <a:txBody>
                    <a:bodyPr>
                      <a:noAutofit/>
                    </a:bodyPr>
                    <a:lstStyle/>
                    <a:p>
                      <a:pPr indent="0" lvl="0" marL="0" rtl="0" algn="l">
                        <a:spcBef>
                          <a:spcPts val="0"/>
                        </a:spcBef>
                        <a:spcAft>
                          <a:spcPts val="0"/>
                        </a:spcAft>
                        <a:buNone/>
                      </a:pPr>
                      <a:r>
                        <a:rPr lang="en" sz="1100">
                          <a:latin typeface="Garamond"/>
                          <a:ea typeface="Garamond"/>
                          <a:cs typeface="Garamond"/>
                          <a:sym typeface="Garamond"/>
                        </a:rPr>
                        <a:t>Range</a:t>
                      </a:r>
                      <a:endParaRPr sz="1100"/>
                    </a:p>
                  </a:txBody>
                  <a:tcPr marT="91425" marB="91425" marR="91425" marL="91425"/>
                </a:tc>
                <a:tc>
                  <a:txBody>
                    <a:bodyPr>
                      <a:noAutofit/>
                    </a:bodyPr>
                    <a:lstStyle/>
                    <a:p>
                      <a:pPr indent="0" lvl="0" marL="0" rtl="0" algn="l">
                        <a:spcBef>
                          <a:spcPts val="0"/>
                        </a:spcBef>
                        <a:spcAft>
                          <a:spcPts val="0"/>
                        </a:spcAft>
                        <a:buNone/>
                      </a:pPr>
                      <a:r>
                        <a:rPr lang="en" sz="1100">
                          <a:latin typeface="Garamond"/>
                          <a:ea typeface="Garamond"/>
                          <a:cs typeface="Garamond"/>
                          <a:sym typeface="Garamond"/>
                        </a:rPr>
                        <a:t>228</a:t>
                      </a:r>
                      <a:endParaRPr sz="1100">
                        <a:latin typeface="Garamond"/>
                        <a:ea typeface="Garamond"/>
                        <a:cs typeface="Garamond"/>
                        <a:sym typeface="Garamond"/>
                      </a:endParaRPr>
                    </a:p>
                    <a:p>
                      <a:pPr indent="0" lvl="0" marL="0" rtl="0" algn="l">
                        <a:spcBef>
                          <a:spcPts val="0"/>
                        </a:spcBef>
                        <a:spcAft>
                          <a:spcPts val="0"/>
                        </a:spcAft>
                        <a:buNone/>
                      </a:pPr>
                      <a:r>
                        <a:t/>
                      </a:r>
                      <a:endParaRPr sz="1100"/>
                    </a:p>
                  </a:txBody>
                  <a:tcPr marT="91425" marB="91425" marR="91425" marL="91425"/>
                </a:tc>
              </a:tr>
              <a:tr h="450050">
                <a:tc>
                  <a:txBody>
                    <a:bodyPr>
                      <a:noAutofit/>
                    </a:bodyPr>
                    <a:lstStyle/>
                    <a:p>
                      <a:pPr indent="0" lvl="0" marL="0" rtl="0" algn="l">
                        <a:spcBef>
                          <a:spcPts val="0"/>
                        </a:spcBef>
                        <a:spcAft>
                          <a:spcPts val="0"/>
                        </a:spcAft>
                        <a:buNone/>
                      </a:pPr>
                      <a:r>
                        <a:rPr lang="en" sz="1100">
                          <a:latin typeface="Garamond"/>
                          <a:ea typeface="Garamond"/>
                          <a:cs typeface="Garamond"/>
                          <a:sym typeface="Garamond"/>
                        </a:rPr>
                        <a:t>Mean Absolute Error</a:t>
                      </a:r>
                      <a:endParaRPr sz="1100"/>
                    </a:p>
                  </a:txBody>
                  <a:tcPr marT="91425" marB="91425" marR="91425" marL="91425"/>
                </a:tc>
                <a:tc>
                  <a:txBody>
                    <a:bodyPr>
                      <a:noAutofit/>
                    </a:bodyPr>
                    <a:lstStyle/>
                    <a:p>
                      <a:pPr indent="0" lvl="0" marL="0" rtl="0" algn="l">
                        <a:spcBef>
                          <a:spcPts val="0"/>
                        </a:spcBef>
                        <a:spcAft>
                          <a:spcPts val="0"/>
                        </a:spcAft>
                        <a:buNone/>
                      </a:pPr>
                      <a:r>
                        <a:rPr lang="en" sz="1100">
                          <a:latin typeface="Garamond"/>
                          <a:ea typeface="Garamond"/>
                          <a:cs typeface="Garamond"/>
                          <a:sym typeface="Garamond"/>
                        </a:rPr>
                        <a:t>0.364</a:t>
                      </a:r>
                      <a:endParaRPr sz="1100">
                        <a:latin typeface="Garamond"/>
                        <a:ea typeface="Garamond"/>
                        <a:cs typeface="Garamond"/>
                        <a:sym typeface="Garamond"/>
                      </a:endParaRPr>
                    </a:p>
                    <a:p>
                      <a:pPr indent="0" lvl="0" marL="0" rtl="0" algn="l">
                        <a:spcBef>
                          <a:spcPts val="0"/>
                        </a:spcBef>
                        <a:spcAft>
                          <a:spcPts val="0"/>
                        </a:spcAft>
                        <a:buNone/>
                      </a:pPr>
                      <a:r>
                        <a:t/>
                      </a:r>
                      <a:endParaRPr sz="1100"/>
                    </a:p>
                  </a:txBody>
                  <a:tcPr marT="91425" marB="91425" marR="91425" marL="91425"/>
                </a:tc>
              </a:tr>
              <a:tr h="620200">
                <a:tc>
                  <a:txBody>
                    <a:bodyPr>
                      <a:noAutofit/>
                    </a:bodyPr>
                    <a:lstStyle/>
                    <a:p>
                      <a:pPr indent="0" lvl="0" marL="0" rtl="0" algn="l">
                        <a:spcBef>
                          <a:spcPts val="0"/>
                        </a:spcBef>
                        <a:spcAft>
                          <a:spcPts val="0"/>
                        </a:spcAft>
                        <a:buNone/>
                      </a:pPr>
                      <a:r>
                        <a:rPr lang="en" sz="1100">
                          <a:latin typeface="Garamond"/>
                          <a:ea typeface="Garamond"/>
                          <a:cs typeface="Garamond"/>
                          <a:sym typeface="Garamond"/>
                        </a:rPr>
                        <a:t>Root Mean Squared Error </a:t>
                      </a:r>
                      <a:endParaRPr sz="1100"/>
                    </a:p>
                  </a:txBody>
                  <a:tcPr marT="91425" marB="91425" marR="91425" marL="91425"/>
                </a:tc>
                <a:tc>
                  <a:txBody>
                    <a:bodyPr>
                      <a:noAutofit/>
                    </a:bodyPr>
                    <a:lstStyle/>
                    <a:p>
                      <a:pPr indent="0" lvl="0" marL="0" rtl="0" algn="l">
                        <a:spcBef>
                          <a:spcPts val="0"/>
                        </a:spcBef>
                        <a:spcAft>
                          <a:spcPts val="0"/>
                        </a:spcAft>
                        <a:buNone/>
                      </a:pPr>
                      <a:r>
                        <a:rPr lang="en" sz="1100">
                          <a:latin typeface="Garamond"/>
                          <a:ea typeface="Garamond"/>
                          <a:cs typeface="Garamond"/>
                          <a:sym typeface="Garamond"/>
                        </a:rPr>
                        <a:t>2.98</a:t>
                      </a:r>
                      <a:endParaRPr sz="1100"/>
                    </a:p>
                  </a:txBody>
                  <a:tcPr marT="91425" marB="91425" marR="91425" marL="91425"/>
                </a:tc>
              </a:tr>
            </a:tbl>
          </a:graphicData>
        </a:graphic>
      </p:graphicFrame>
      <p:pic>
        <p:nvPicPr>
          <p:cNvPr id="143" name="Google Shape;143;p11"/>
          <p:cNvPicPr preferRelativeResize="0"/>
          <p:nvPr/>
        </p:nvPicPr>
        <p:blipFill>
          <a:blip r:embed="rId3">
            <a:alphaModFix/>
          </a:blip>
          <a:stretch>
            <a:fillRect/>
          </a:stretch>
        </p:blipFill>
        <p:spPr>
          <a:xfrm>
            <a:off x="5335400" y="3075450"/>
            <a:ext cx="3314700" cy="2381250"/>
          </a:xfrm>
          <a:prstGeom prst="rect">
            <a:avLst/>
          </a:prstGeom>
          <a:noFill/>
          <a:ln>
            <a:noFill/>
          </a:ln>
        </p:spPr>
      </p:pic>
      <p:sp>
        <p:nvSpPr>
          <p:cNvPr id="144" name="Google Shape;144;p11"/>
          <p:cNvSpPr txBox="1"/>
          <p:nvPr/>
        </p:nvSpPr>
        <p:spPr>
          <a:xfrm>
            <a:off x="4672000" y="224100"/>
            <a:ext cx="4385400" cy="2742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800"/>
              <a:t>For our  </a:t>
            </a:r>
            <a:r>
              <a:rPr b="1" lang="en" sz="1800"/>
              <a:t>RF classification model</a:t>
            </a:r>
            <a:endParaRPr b="1" sz="1800"/>
          </a:p>
          <a:p>
            <a:pPr indent="457200" lvl="0" marL="0" rtl="0" algn="l">
              <a:lnSpc>
                <a:spcPct val="115000"/>
              </a:lnSpc>
              <a:spcBef>
                <a:spcPts val="0"/>
              </a:spcBef>
              <a:spcAft>
                <a:spcPts val="0"/>
              </a:spcAft>
              <a:buNone/>
            </a:pPr>
            <a:r>
              <a:t/>
            </a:r>
            <a:endParaRPr b="1" sz="1800"/>
          </a:p>
          <a:p>
            <a:pPr indent="-317500" lvl="0" marL="457200" rtl="0" algn="l">
              <a:lnSpc>
                <a:spcPct val="115000"/>
              </a:lnSpc>
              <a:spcBef>
                <a:spcPts val="0"/>
              </a:spcBef>
              <a:spcAft>
                <a:spcPts val="0"/>
              </a:spcAft>
              <a:buSzPts val="1400"/>
              <a:buChar char="●"/>
            </a:pPr>
            <a:r>
              <a:rPr lang="en"/>
              <a:t>W</a:t>
            </a:r>
            <a:r>
              <a:rPr lang="en"/>
              <a:t>e used 100 trees and told the model to weigh the observations while bootstrapping so that in the bootstrapped subsets, classes with smaller number of observations weigh more than classes with bigger number of observations.</a:t>
            </a:r>
            <a:endParaRPr/>
          </a:p>
          <a:p>
            <a:pPr indent="-317500" lvl="0" marL="457200" rtl="0" algn="l">
              <a:lnSpc>
                <a:spcPct val="115000"/>
              </a:lnSpc>
              <a:spcBef>
                <a:spcPts val="0"/>
              </a:spcBef>
              <a:spcAft>
                <a:spcPts val="0"/>
              </a:spcAft>
              <a:buSzPts val="1400"/>
              <a:buChar char="●"/>
            </a:pPr>
            <a:r>
              <a:rPr lang="en"/>
              <a:t> This was done to reduce overfitting, which is a common problem with RF models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12"/>
          <p:cNvPicPr preferRelativeResize="0"/>
          <p:nvPr/>
        </p:nvPicPr>
        <p:blipFill>
          <a:blip r:embed="rId3">
            <a:alphaModFix/>
          </a:blip>
          <a:stretch>
            <a:fillRect/>
          </a:stretch>
        </p:blipFill>
        <p:spPr>
          <a:xfrm>
            <a:off x="0" y="2329000"/>
            <a:ext cx="4493626" cy="3031375"/>
          </a:xfrm>
          <a:prstGeom prst="rect">
            <a:avLst/>
          </a:prstGeom>
          <a:noFill/>
          <a:ln>
            <a:noFill/>
          </a:ln>
        </p:spPr>
      </p:pic>
      <p:sp>
        <p:nvSpPr>
          <p:cNvPr id="150" name="Google Shape;150;p12"/>
          <p:cNvSpPr txBox="1"/>
          <p:nvPr/>
        </p:nvSpPr>
        <p:spPr>
          <a:xfrm>
            <a:off x="0" y="500650"/>
            <a:ext cx="3807600" cy="9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Top 20 f</a:t>
            </a:r>
            <a:r>
              <a:rPr lang="en" sz="1800"/>
              <a:t>eatures that our RF models deemed important f</a:t>
            </a:r>
            <a:r>
              <a:rPr lang="en" sz="1800"/>
              <a:t>or each model</a:t>
            </a:r>
            <a:endParaRPr sz="1800"/>
          </a:p>
        </p:txBody>
      </p:sp>
      <p:pic>
        <p:nvPicPr>
          <p:cNvPr id="151" name="Google Shape;151;p12"/>
          <p:cNvPicPr preferRelativeResize="0"/>
          <p:nvPr/>
        </p:nvPicPr>
        <p:blipFill>
          <a:blip r:embed="rId4">
            <a:alphaModFix/>
          </a:blip>
          <a:stretch>
            <a:fillRect/>
          </a:stretch>
        </p:blipFill>
        <p:spPr>
          <a:xfrm>
            <a:off x="3905361" y="0"/>
            <a:ext cx="5238638" cy="2329000"/>
          </a:xfrm>
          <a:prstGeom prst="rect">
            <a:avLst/>
          </a:prstGeom>
          <a:noFill/>
          <a:ln>
            <a:noFill/>
          </a:ln>
        </p:spPr>
      </p:pic>
      <p:sp>
        <p:nvSpPr>
          <p:cNvPr id="152" name="Google Shape;152;p12"/>
          <p:cNvSpPr txBox="1"/>
          <p:nvPr/>
        </p:nvSpPr>
        <p:spPr>
          <a:xfrm>
            <a:off x="2659150" y="802550"/>
            <a:ext cx="66876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