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32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xkcd.com/314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42000"/>
                <a:satMod val="200000"/>
                <a:lumMod val="118000"/>
              </a:schemeClr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BBFBB23-9099-4EED-A21E-63DB81DD9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0176E0E-9EAC-418B-9F10-1C3B7C876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E6232F6-EAAE-46E6-A5FA-8825F3ED4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5D6ECA4-641F-488A-A1F4-48097D57C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1CE0BF8-C15D-48B8-96DA-91479180B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7DC08EB-EFDD-4CAC-89C9-140A44D64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4EC40945-FAE8-449C-842B-58C7C08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tinder">
            <a:extLst>
              <a:ext uri="{FF2B5EF4-FFF2-40B4-BE49-F238E27FC236}">
                <a16:creationId xmlns:a16="http://schemas.microsoft.com/office/drawing/2014/main" id="{73756EE7-CE3F-46CA-B2E2-3170AC3F19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81" b="1936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07475E-2B3E-49D7-98FC-D76E24EF0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Final Project:</a:t>
            </a:r>
            <a:br>
              <a:rPr lang="en-US" sz="3600" dirty="0"/>
            </a:br>
            <a:r>
              <a:rPr lang="en-US" sz="3600" dirty="0"/>
              <a:t>Tailoring Tinder Profiles by 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4A6F9-555E-49EC-8B5C-E97235AFF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685800"/>
            <a:ext cx="8534400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 dirty="0"/>
              <a:t>IST-652</a:t>
            </a:r>
            <a:endParaRPr lang="en-US"/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/>
              <a:t>Section 21980</a:t>
            </a:r>
            <a:endParaRPr lang="en-US"/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/>
              <a:t>Joseph Hartman</a:t>
            </a:r>
            <a:endParaRPr lang="en-US"/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/>
              <a:t>December 11, 2018</a:t>
            </a:r>
            <a:endParaRPr lang="en-US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48A682B-30BB-4AD0-964B-ECA225168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AC884B0-2AD6-41C7-ADC5-4C117549C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D04DC51-C8BE-4C03-8E79-B5D874E22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74E237F-4706-4E8D-878A-4AF941C9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DF1FCCA-476F-4D71-BF49-77AE0BBD0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D1F8DB-8A71-4268-92E4-CD76AFF37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567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42000"/>
                <a:satMod val="200000"/>
                <a:lumMod val="118000"/>
              </a:schemeClr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tinder">
            <a:extLst>
              <a:ext uri="{FF2B5EF4-FFF2-40B4-BE49-F238E27FC236}">
                <a16:creationId xmlns:a16="http://schemas.microsoft.com/office/drawing/2014/main" id="{77531CB4-C463-451F-8FB7-C9F303B639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81" b="1936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1123DC-466D-4C12-9AFD-2CAA1138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question 1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C385282-D058-4107-80C4-EC0D7F10E9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83766" y="2704295"/>
            <a:ext cx="5124022" cy="3566073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B8C1838-1974-4C16-97C4-DB87B4CB8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3766" y="381000"/>
            <a:ext cx="4988541" cy="2228301"/>
          </a:xfrm>
        </p:spPr>
        <p:txBody>
          <a:bodyPr/>
          <a:lstStyle/>
          <a:p>
            <a:r>
              <a:rPr lang="en-US" dirty="0"/>
              <a:t>&lt;25: 15 or less unigrams.</a:t>
            </a:r>
          </a:p>
          <a:p>
            <a:r>
              <a:rPr lang="en-US" dirty="0"/>
              <a:t>30s to 40s: 20 or more unigrams.</a:t>
            </a:r>
          </a:p>
          <a:p>
            <a:r>
              <a:rPr lang="en-US" dirty="0"/>
              <a:t>No noticeable trend in sentiment</a:t>
            </a:r>
          </a:p>
        </p:txBody>
      </p:sp>
      <p:pic>
        <p:nvPicPr>
          <p:cNvPr id="25" name="Content Placeholder 9">
            <a:extLst>
              <a:ext uri="{FF2B5EF4-FFF2-40B4-BE49-F238E27FC236}">
                <a16:creationId xmlns:a16="http://schemas.microsoft.com/office/drawing/2014/main" id="{A53BF42D-196E-46C7-BBE9-7613D517E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1" y="515281"/>
            <a:ext cx="4988541" cy="388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1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42000"/>
                <a:satMod val="200000"/>
                <a:lumMod val="118000"/>
              </a:schemeClr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tinder">
            <a:extLst>
              <a:ext uri="{FF2B5EF4-FFF2-40B4-BE49-F238E27FC236}">
                <a16:creationId xmlns:a16="http://schemas.microsoft.com/office/drawing/2014/main" id="{77531CB4-C463-451F-8FB7-C9F303B639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81" b="1936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1123DC-466D-4C12-9AFD-2CAA1138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question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C056B1-540E-43B7-A376-D96D1FBE5C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approach is to use </a:t>
            </a:r>
            <a:r>
              <a:rPr lang="en-US" dirty="0" err="1"/>
              <a:t>FreqDist</a:t>
            </a:r>
            <a:endParaRPr lang="en-US" dirty="0"/>
          </a:p>
          <a:p>
            <a:r>
              <a:rPr lang="en-US" dirty="0"/>
              <a:t>Chose a splitting point at 28</a:t>
            </a:r>
          </a:p>
          <a:p>
            <a:pPr lvl="1"/>
            <a:r>
              <a:rPr lang="en-US" dirty="0"/>
              <a:t>&lt;28 → “young”</a:t>
            </a:r>
          </a:p>
          <a:p>
            <a:pPr lvl="1"/>
            <a:r>
              <a:rPr lang="en-US" dirty="0"/>
              <a:t>&gt;=28 → “old”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BBBEF60-586F-4BFC-92F6-7A49C81A57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63264" y="119720"/>
            <a:ext cx="4937655" cy="661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57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42000"/>
                <a:satMod val="200000"/>
                <a:lumMod val="118000"/>
              </a:schemeClr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tinder">
            <a:extLst>
              <a:ext uri="{FF2B5EF4-FFF2-40B4-BE49-F238E27FC236}">
                <a16:creationId xmlns:a16="http://schemas.microsoft.com/office/drawing/2014/main" id="{77531CB4-C463-451F-8FB7-C9F303B639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81" b="1936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1123DC-466D-4C12-9AFD-2CAA1138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Aq2: Building the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6E644CF-8F2D-45DF-B1F5-9CC3B0358E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88790" y="429356"/>
            <a:ext cx="4964113" cy="4203371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0DDAE2E-1443-4412-9CD7-D48EB92F07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857481" y="495300"/>
            <a:ext cx="5079693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6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42000"/>
                <a:satMod val="200000"/>
                <a:lumMod val="118000"/>
              </a:schemeClr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tinder">
            <a:extLst>
              <a:ext uri="{FF2B5EF4-FFF2-40B4-BE49-F238E27FC236}">
                <a16:creationId xmlns:a16="http://schemas.microsoft.com/office/drawing/2014/main" id="{77531CB4-C463-451F-8FB7-C9F303B639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81" b="1936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1123DC-466D-4C12-9AFD-2CAA1138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Aq2: Building the Model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715EDC1-2A04-454D-B777-E2450CD41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7928" y="314324"/>
            <a:ext cx="9516144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76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42000"/>
                <a:satMod val="200000"/>
                <a:lumMod val="118000"/>
              </a:schemeClr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tinder">
            <a:extLst>
              <a:ext uri="{FF2B5EF4-FFF2-40B4-BE49-F238E27FC236}">
                <a16:creationId xmlns:a16="http://schemas.microsoft.com/office/drawing/2014/main" id="{77531CB4-C463-451F-8FB7-C9F303B639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81" b="1936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1123DC-466D-4C12-9AFD-2CAA1138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Aq2: Building the Model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715EDC1-2A04-454D-B777-E2450CD41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7928" y="314324"/>
            <a:ext cx="9516144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26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42000"/>
                <a:satMod val="200000"/>
                <a:lumMod val="118000"/>
              </a:schemeClr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tinder">
            <a:extLst>
              <a:ext uri="{FF2B5EF4-FFF2-40B4-BE49-F238E27FC236}">
                <a16:creationId xmlns:a16="http://schemas.microsoft.com/office/drawing/2014/main" id="{77531CB4-C463-451F-8FB7-C9F303B639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81" b="1936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1123DC-466D-4C12-9AFD-2CAA1138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Aq2: Building the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40A68-80AC-4A3E-9C2C-51D1ABCEB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1" y="333376"/>
            <a:ext cx="8659814" cy="396769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sz="4200" dirty="0"/>
          </a:p>
          <a:p>
            <a:r>
              <a:rPr lang="en-US" sz="5000" dirty="0"/>
              <a:t>Possible reasons for the problems with Informative Features:</a:t>
            </a:r>
          </a:p>
          <a:p>
            <a:pPr lvl="1"/>
            <a:r>
              <a:rPr lang="en-US" sz="5000" dirty="0"/>
              <a:t>Many of the words that are used by those in "young" are also used by the those in "old“</a:t>
            </a:r>
          </a:p>
          <a:p>
            <a:pPr lvl="1"/>
            <a:r>
              <a:rPr lang="en-US" sz="4800" dirty="0"/>
              <a:t>Words that are rare across the entire dataset of "old" and "young" are more likely to appear amongst those in the "old" group.</a:t>
            </a:r>
          </a:p>
          <a:p>
            <a:pPr lvl="1"/>
            <a:r>
              <a:rPr lang="en-US" sz="5000" dirty="0"/>
              <a:t>Related to the point above, one issue could stem from how </a:t>
            </a:r>
            <a:r>
              <a:rPr lang="en-US" sz="5000" dirty="0" err="1"/>
              <a:t>TextBlob's</a:t>
            </a:r>
            <a:r>
              <a:rPr lang="en-US" sz="5000" dirty="0"/>
              <a:t> classifier works. </a:t>
            </a:r>
          </a:p>
          <a:p>
            <a:pPr lvl="2"/>
            <a:r>
              <a:rPr lang="en-US" sz="4800" dirty="0"/>
              <a:t>"By default, the </a:t>
            </a:r>
            <a:r>
              <a:rPr lang="en-US" sz="4800" dirty="0" err="1"/>
              <a:t>NaiveBayesClassifier</a:t>
            </a:r>
            <a:r>
              <a:rPr lang="en-US" sz="4800" dirty="0"/>
              <a:t> uses a simple feature extractor that indicates which words in the training set are contained in a document. For example, the sentence I feel happy might have the features contains(happy): True or contains(angry): False."</a:t>
            </a:r>
            <a:endParaRPr lang="en-US" dirty="0"/>
          </a:p>
          <a:p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26FFA19-D634-40DE-991C-257A470B70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 rot="20341744">
            <a:off x="8299542" y="3677380"/>
            <a:ext cx="3457346" cy="230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6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42000"/>
                <a:satMod val="200000"/>
                <a:lumMod val="118000"/>
              </a:schemeClr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tinder">
            <a:extLst>
              <a:ext uri="{FF2B5EF4-FFF2-40B4-BE49-F238E27FC236}">
                <a16:creationId xmlns:a16="http://schemas.microsoft.com/office/drawing/2014/main" id="{77531CB4-C463-451F-8FB7-C9F303B639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81" b="1936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1123DC-466D-4C12-9AFD-2CAA1138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1893F6-3159-4607-8B7A-BC0B54B94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2" y="436038"/>
            <a:ext cx="8069263" cy="4180350"/>
          </a:xfrm>
        </p:spPr>
        <p:txBody>
          <a:bodyPr>
            <a:normAutofit/>
          </a:bodyPr>
          <a:lstStyle/>
          <a:p>
            <a:r>
              <a:rPr lang="en-US" dirty="0"/>
              <a:t>3 main conclusions can be derived from analysis:</a:t>
            </a:r>
          </a:p>
          <a:p>
            <a:pPr lvl="1"/>
            <a:r>
              <a:rPr lang="en-US" dirty="0"/>
              <a:t>Older users tend to have bigger biographies, thus if you're targeting 30-40 age range, add a little more detail about yourself to show that you're putting effort in to finding a match. If not, keep your biographies short and to the point to avoid distancing/boring potential matches.</a:t>
            </a:r>
          </a:p>
          <a:p>
            <a:pPr lvl="1"/>
            <a:r>
              <a:rPr lang="en-US" dirty="0"/>
              <a:t>Sentiment (use of positive or negative language) does not seem to have a noticeable impact except for maybe a slight effect in the "old" group. The effects will probably be minimal but try using more positive language than negative language.</a:t>
            </a:r>
          </a:p>
          <a:p>
            <a:pPr lvl="1"/>
            <a:r>
              <a:rPr lang="en-US" dirty="0"/>
              <a:t>Emoticons seem to be very popular amongst younger users. If targeting this group, use a combination of emoticons and very short, to the point bios.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ED8D9A-2EAB-4D1A-AC6E-AF19FAC829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753475" y="1981200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26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42000"/>
                <a:satMod val="200000"/>
                <a:lumMod val="118000"/>
              </a:schemeClr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tinder">
            <a:extLst>
              <a:ext uri="{FF2B5EF4-FFF2-40B4-BE49-F238E27FC236}">
                <a16:creationId xmlns:a16="http://schemas.microsoft.com/office/drawing/2014/main" id="{77531CB4-C463-451F-8FB7-C9F303B639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81" b="1936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1123DC-466D-4C12-9AFD-2CAA1138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29F07E-B16B-4A69-8C47-0E02649E21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66988" y="2077375"/>
            <a:ext cx="11174545" cy="26426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FADB8-54CF-408B-9722-CB989EB7B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88" y="1291773"/>
            <a:ext cx="3011641" cy="78560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https://xkcd.com/314/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3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42000"/>
                <a:satMod val="200000"/>
                <a:lumMod val="118000"/>
              </a:schemeClr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4EC40945-FAE8-449C-842B-58C7C08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2" descr="Image result for tinder">
            <a:extLst>
              <a:ext uri="{FF2B5EF4-FFF2-40B4-BE49-F238E27FC236}">
                <a16:creationId xmlns:a16="http://schemas.microsoft.com/office/drawing/2014/main" id="{1D807519-2355-4971-AC1D-0AB32D9284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81" b="19369"/>
          <a:stretch/>
        </p:blipFill>
        <p:spPr bwMode="auto">
          <a:xfrm>
            <a:off x="5653138" y="1026308"/>
            <a:ext cx="8012591" cy="450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1FEB76-385A-400E-8A19-4688BBB75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Business Case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D03299-A624-4878-AD01-A4C5A6AAB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5687" y="411424"/>
            <a:ext cx="5402794" cy="3781956"/>
          </a:xfrm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48A682B-30BB-4AD0-964B-ECA225168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AC884B0-2AD6-41C7-ADC5-4C117549C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D04DC51-C8BE-4C03-8E79-B5D874E22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74E237F-4706-4E8D-878A-4AF941C9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DF1FCCA-476F-4D71-BF49-77AE0BBD0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4D1F8DB-8A71-4268-92E4-CD76AFF37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6" name="Picture 4" descr="Jesus On Tinder">
            <a:extLst>
              <a:ext uri="{FF2B5EF4-FFF2-40B4-BE49-F238E27FC236}">
                <a16:creationId xmlns:a16="http://schemas.microsoft.com/office/drawing/2014/main" id="{193EDAD5-20C5-4F40-BBDB-6E5BEE18D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463" y="435616"/>
            <a:ext cx="2510255" cy="596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elf Deprecation Dating Profile">
            <a:extLst>
              <a:ext uri="{FF2B5EF4-FFF2-40B4-BE49-F238E27FC236}">
                <a16:creationId xmlns:a16="http://schemas.microsoft.com/office/drawing/2014/main" id="{1A13798C-6515-4CB0-984B-851811758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531" y="1183751"/>
            <a:ext cx="3028667" cy="419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84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42000"/>
                <a:satMod val="200000"/>
                <a:lumMod val="118000"/>
              </a:schemeClr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tinder">
            <a:extLst>
              <a:ext uri="{FF2B5EF4-FFF2-40B4-BE49-F238E27FC236}">
                <a16:creationId xmlns:a16="http://schemas.microsoft.com/office/drawing/2014/main" id="{77531CB4-C463-451F-8FB7-C9F303B639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81" b="1936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1123DC-466D-4C12-9AFD-2CAA1138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Case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1893F6-3159-4607-8B7A-BC0B54B94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0" y="685800"/>
            <a:ext cx="7040565" cy="3615267"/>
          </a:xfrm>
        </p:spPr>
        <p:txBody>
          <a:bodyPr>
            <a:normAutofit/>
          </a:bodyPr>
          <a:lstStyle/>
          <a:p>
            <a:r>
              <a:rPr lang="en-US" dirty="0"/>
              <a:t>Main Objective is to find qualities about a profile that  we can used linked to age</a:t>
            </a:r>
          </a:p>
          <a:p>
            <a:pPr lvl="1"/>
            <a:r>
              <a:rPr lang="en-US" dirty="0"/>
              <a:t>Length</a:t>
            </a:r>
          </a:p>
          <a:p>
            <a:pPr lvl="1"/>
            <a:r>
              <a:rPr lang="en-US" dirty="0"/>
              <a:t>Sentiment</a:t>
            </a:r>
          </a:p>
          <a:p>
            <a:pPr lvl="1"/>
            <a:r>
              <a:rPr lang="en-US" dirty="0"/>
              <a:t>Words and/or characters</a:t>
            </a:r>
          </a:p>
        </p:txBody>
      </p:sp>
      <p:pic>
        <p:nvPicPr>
          <p:cNvPr id="1038" name="Picture 14" descr="Image result for think emoji">
            <a:extLst>
              <a:ext uri="{FF2B5EF4-FFF2-40B4-BE49-F238E27FC236}">
                <a16:creationId xmlns:a16="http://schemas.microsoft.com/office/drawing/2014/main" id="{39CEA0DF-B615-406F-AD76-E1FD2200D2E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65" y="1181629"/>
            <a:ext cx="2688432" cy="26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47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42000"/>
                <a:satMod val="200000"/>
                <a:lumMod val="118000"/>
              </a:schemeClr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tinder">
            <a:extLst>
              <a:ext uri="{FF2B5EF4-FFF2-40B4-BE49-F238E27FC236}">
                <a16:creationId xmlns:a16="http://schemas.microsoft.com/office/drawing/2014/main" id="{77531CB4-C463-451F-8FB7-C9F303B639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81" b="1936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1123DC-466D-4C12-9AFD-2CAA1138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Case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1893F6-3159-4607-8B7A-BC0B54B94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0" y="685800"/>
            <a:ext cx="7307265" cy="3615267"/>
          </a:xfrm>
        </p:spPr>
        <p:txBody>
          <a:bodyPr>
            <a:normAutofit/>
          </a:bodyPr>
          <a:lstStyle/>
          <a:p>
            <a:r>
              <a:rPr lang="en-US" dirty="0"/>
              <a:t>When targeting a particular age or age demographic to date can we determine the ideal biography size and sentiment?</a:t>
            </a:r>
          </a:p>
          <a:p>
            <a:r>
              <a:rPr lang="en-US" dirty="0"/>
              <a:t>By creating a Naive-Bayes Classifier, can we extract the important words/features that show up depending on the age group of the user so that other users can tailor their biography using similar words to increase right-swiping potential?</a:t>
            </a:r>
          </a:p>
        </p:txBody>
      </p:sp>
      <p:pic>
        <p:nvPicPr>
          <p:cNvPr id="1038" name="Picture 14" descr="Image result for think emoji">
            <a:extLst>
              <a:ext uri="{FF2B5EF4-FFF2-40B4-BE49-F238E27FC236}">
                <a16:creationId xmlns:a16="http://schemas.microsoft.com/office/drawing/2014/main" id="{39CEA0DF-B615-406F-AD76-E1FD2200D2E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65" y="1181629"/>
            <a:ext cx="2688432" cy="26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32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42000"/>
                <a:satMod val="200000"/>
                <a:lumMod val="118000"/>
              </a:schemeClr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EC40945-FAE8-449C-842B-58C7C08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mage result for tinder">
            <a:extLst>
              <a:ext uri="{FF2B5EF4-FFF2-40B4-BE49-F238E27FC236}">
                <a16:creationId xmlns:a16="http://schemas.microsoft.com/office/drawing/2014/main" id="{77531CB4-C463-451F-8FB7-C9F303B639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81" b="1936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1123DC-466D-4C12-9AFD-2CAA11380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48A682B-30BB-4AD0-964B-ECA225168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AC884B0-2AD6-41C7-ADC5-4C117549C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D04DC51-C8BE-4C03-8E79-B5D874E22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74E237F-4706-4E8D-878A-4AF941C9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DF1FCCA-476F-4D71-BF49-77AE0BBD0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4D1F8DB-8A71-4268-92E4-CD76AFF37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B0B08-0DF0-4AFE-8987-2A9277427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C343C8-BACF-4FBB-983A-55BCA2988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685799"/>
            <a:ext cx="10015590" cy="36237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B93C75-0037-41E1-931E-03DE72372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996" y="4542895"/>
            <a:ext cx="1277409" cy="127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7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42000"/>
                <a:satMod val="200000"/>
                <a:lumMod val="118000"/>
              </a:schemeClr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EC40945-FAE8-449C-842B-58C7C08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mage result for tinder">
            <a:extLst>
              <a:ext uri="{FF2B5EF4-FFF2-40B4-BE49-F238E27FC236}">
                <a16:creationId xmlns:a16="http://schemas.microsoft.com/office/drawing/2014/main" id="{77531CB4-C463-451F-8FB7-C9F303B639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81" b="1936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1123DC-466D-4C12-9AFD-2CAA11380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1A26BC-3C9E-40F4-8F7D-5DDAFB5F1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1768" y="672618"/>
            <a:ext cx="6645193" cy="2726713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148A682B-30BB-4AD0-964B-ECA225168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AC884B0-2AD6-41C7-ADC5-4C117549C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D04DC51-C8BE-4C03-8E79-B5D874E22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74E237F-4706-4E8D-878A-4AF941C9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DF1FCCA-476F-4D71-BF49-77AE0BBD0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4D1F8DB-8A71-4268-92E4-CD76AFF37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3731A6D-0463-4E7C-990B-865C3E20D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429" y="4071938"/>
            <a:ext cx="4781550" cy="1990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9A024-7643-4D05-BD32-B83A27FD4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30013">
            <a:off x="8596668" y="1040784"/>
            <a:ext cx="2248464" cy="224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6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42000"/>
                <a:satMod val="200000"/>
                <a:lumMod val="118000"/>
              </a:schemeClr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EC40945-FAE8-449C-842B-58C7C08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mage result for tinder">
            <a:extLst>
              <a:ext uri="{FF2B5EF4-FFF2-40B4-BE49-F238E27FC236}">
                <a16:creationId xmlns:a16="http://schemas.microsoft.com/office/drawing/2014/main" id="{77531CB4-C463-451F-8FB7-C9F303B639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81" b="1936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1123DC-466D-4C12-9AFD-2CAA11380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48A682B-30BB-4AD0-964B-ECA225168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AC884B0-2AD6-41C7-ADC5-4C117549C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D04DC51-C8BE-4C03-8E79-B5D874E22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74E237F-4706-4E8D-878A-4AF941C9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DF1FCCA-476F-4D71-BF49-77AE0BBD0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4D1F8DB-8A71-4268-92E4-CD76AFF37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E063EE-E808-4BA0-8775-DD21EC4E9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5549" y="518277"/>
            <a:ext cx="10540901" cy="425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3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42000"/>
                <a:satMod val="200000"/>
                <a:lumMod val="118000"/>
              </a:schemeClr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tinder">
            <a:extLst>
              <a:ext uri="{FF2B5EF4-FFF2-40B4-BE49-F238E27FC236}">
                <a16:creationId xmlns:a16="http://schemas.microsoft.com/office/drawing/2014/main" id="{77531CB4-C463-451F-8FB7-C9F303B639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81" b="1936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1123DC-466D-4C12-9AFD-2CAA1138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283CE-D7FA-43DA-8670-AA2BD972ED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Multiple problems with traditional data pre-processing for NLTK and </a:t>
            </a:r>
            <a:r>
              <a:rPr lang="en-US" dirty="0" err="1"/>
              <a:t>TextBlob</a:t>
            </a:r>
            <a:endParaRPr lang="en-US" dirty="0"/>
          </a:p>
          <a:p>
            <a:pPr lvl="1"/>
            <a:r>
              <a:rPr lang="en-US" dirty="0"/>
              <a:t>Data contains international users, approach used for project only works for English</a:t>
            </a:r>
          </a:p>
          <a:p>
            <a:pPr lvl="1"/>
            <a:r>
              <a:rPr lang="en-US" dirty="0"/>
              <a:t>Processing removes punctuation which can remove information </a:t>
            </a:r>
            <a:r>
              <a:rPr lang="en-US" dirty="0" err="1"/>
              <a:t>e.g</a:t>
            </a:r>
            <a:r>
              <a:rPr lang="en-US" dirty="0"/>
              <a:t> reporting height</a:t>
            </a:r>
          </a:p>
          <a:p>
            <a:pPr lvl="1"/>
            <a:r>
              <a:rPr lang="en-US" dirty="0"/>
              <a:t>Processing removes emoticons, shorthand notation for expressing interests, values, sentiment, etc.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EE99C45-4C15-42C3-B1EF-3818EA2AD9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21866" y="1294501"/>
            <a:ext cx="5583237" cy="239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5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42000"/>
                <a:satMod val="200000"/>
                <a:lumMod val="118000"/>
              </a:schemeClr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EC40945-FAE8-449C-842B-58C7C08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mage result for tinder">
            <a:extLst>
              <a:ext uri="{FF2B5EF4-FFF2-40B4-BE49-F238E27FC236}">
                <a16:creationId xmlns:a16="http://schemas.microsoft.com/office/drawing/2014/main" id="{77531CB4-C463-451F-8FB7-C9F303B639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81" b="1936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1123DC-466D-4C12-9AFD-2CAA11380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Analysis question 1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48A682B-30BB-4AD0-964B-ECA225168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AC884B0-2AD6-41C7-ADC5-4C117549C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D04DC51-C8BE-4C03-8E79-B5D874E22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74E237F-4706-4E8D-878A-4AF941C9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DF1FCCA-476F-4D71-BF49-77AE0BBD0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4D1F8DB-8A71-4268-92E4-CD76AFF37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A5FF38-A339-44A6-9597-97C57672F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0492" y="563339"/>
            <a:ext cx="5891015" cy="411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5234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511</Words>
  <Application>Microsoft Office PowerPoint</Application>
  <PresentationFormat>Widescreen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Slice</vt:lpstr>
      <vt:lpstr>Final Project: Tailoring Tinder Profiles by AGE</vt:lpstr>
      <vt:lpstr>Business Case</vt:lpstr>
      <vt:lpstr>Business Case</vt:lpstr>
      <vt:lpstr>Business Case</vt:lpstr>
      <vt:lpstr>Data Preprocessing</vt:lpstr>
      <vt:lpstr>Data Preprocessing</vt:lpstr>
      <vt:lpstr>Data Preprocessing</vt:lpstr>
      <vt:lpstr>Data Preprocessing</vt:lpstr>
      <vt:lpstr>Analysis question 1</vt:lpstr>
      <vt:lpstr>Analysis question 1</vt:lpstr>
      <vt:lpstr>Analysis question 2</vt:lpstr>
      <vt:lpstr>Aq2: Building the Model</vt:lpstr>
      <vt:lpstr>Aq2: Building the Model</vt:lpstr>
      <vt:lpstr>Aq2: Building the Model</vt:lpstr>
      <vt:lpstr>Aq2: Building the Model</vt:lpstr>
      <vt:lpstr>Conclusions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Tailoring Tinder Profiles by AGE</dc:title>
  <dc:creator>Joseph Hartman</dc:creator>
  <cp:lastModifiedBy>Joseph Hartman</cp:lastModifiedBy>
  <cp:revision>14</cp:revision>
  <dcterms:created xsi:type="dcterms:W3CDTF">2018-12-11T21:33:38Z</dcterms:created>
  <dcterms:modified xsi:type="dcterms:W3CDTF">2018-12-19T01:32:18Z</dcterms:modified>
</cp:coreProperties>
</file>