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SemiBold"/>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SemiBold-bold.fntdata"/><Relationship Id="rId14" Type="http://schemas.openxmlformats.org/officeDocument/2006/relationships/font" Target="fonts/MontserratSemiBold-regular.fntdata"/><Relationship Id="rId17" Type="http://schemas.openxmlformats.org/officeDocument/2006/relationships/font" Target="fonts/MontserratSemiBold-boldItalic.fntdata"/><Relationship Id="rId16" Type="http://schemas.openxmlformats.org/officeDocument/2006/relationships/font" Target="fonts/MontserratSemiBold-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b29791b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b29791b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b29791b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8b29791b8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b29791b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b29791b8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b29791b8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b29791b8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8b29791b8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b29791b8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b29791b8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b29791b8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a35a53bf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a35a53bf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8b29791b8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8b29791b8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uciml/pima-indians-diabetes-database/home" TargetMode="External"/><Relationship Id="rId4" Type="http://schemas.openxmlformats.org/officeDocument/2006/relationships/hyperlink" Target="https://www.cdc.gov/media/releases/2017/p0718-diabetes-report.html" TargetMode="External"/><Relationship Id="rId5" Type="http://schemas.openxmlformats.org/officeDocument/2006/relationships/hyperlink" Target="https://www.washingtonpost.com/archive/lifestyle/wellness/1993/03/30/why-are-the-pima-indians-sick-studies-on-arizona-tribe-show-excessive-rates-of-diabetes-obesity-and-kidney-disease/1f978958-e73b-483a-9af9-47d9efdad534/?utm_term=.f65b50af256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6350" y="929425"/>
            <a:ext cx="5754300" cy="25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ontserrat SemiBold"/>
                <a:ea typeface="Montserrat SemiBold"/>
                <a:cs typeface="Montserrat SemiBold"/>
                <a:sym typeface="Montserrat SemiBold"/>
              </a:rPr>
              <a:t>Pima Indians and Diabetes Characteristics </a:t>
            </a:r>
            <a:endParaRPr sz="3600">
              <a:latin typeface="Montserrat SemiBold"/>
              <a:ea typeface="Montserrat SemiBold"/>
              <a:cs typeface="Montserrat SemiBold"/>
              <a:sym typeface="Montserrat SemiBold"/>
            </a:endParaRPr>
          </a:p>
          <a:p>
            <a:pPr indent="0" lvl="0" marL="0" rtl="0" algn="l">
              <a:spcBef>
                <a:spcPts val="0"/>
              </a:spcBef>
              <a:spcAft>
                <a:spcPts val="0"/>
              </a:spcAft>
              <a:buNone/>
            </a:pPr>
            <a:r>
              <a:rPr lang="en" sz="3600">
                <a:latin typeface="Montserrat SemiBold"/>
                <a:ea typeface="Montserrat SemiBold"/>
                <a:cs typeface="Montserrat SemiBold"/>
                <a:sym typeface="Montserrat SemiBold"/>
              </a:rPr>
              <a:t>Data Analysis </a:t>
            </a:r>
            <a:endParaRPr sz="3600">
              <a:latin typeface="Montserrat SemiBold"/>
              <a:ea typeface="Montserrat SemiBold"/>
              <a:cs typeface="Montserrat SemiBold"/>
              <a:sym typeface="Montserrat SemiBold"/>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Abdullah Umar, Joshua Herman, and Hamza Shahid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latin typeface="Montserrat SemiBold"/>
                <a:ea typeface="Montserrat SemiBold"/>
                <a:cs typeface="Montserrat SemiBold"/>
                <a:sym typeface="Montserrat SemiBold"/>
              </a:rPr>
              <a:t>Background</a:t>
            </a:r>
            <a:endParaRPr sz="48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FFFFFF"/>
              </a:buClr>
              <a:buSzPts val="1600"/>
              <a:buChar char="●"/>
            </a:pPr>
            <a:r>
              <a:rPr lang="en" sz="1600">
                <a:solidFill>
                  <a:srgbClr val="FFFFFF"/>
                </a:solidFill>
              </a:rPr>
              <a:t>The Pima Native American Indians have been suffering from one of the highest rates of diabetes in the world, and this has intrigued researchers for years.</a:t>
            </a:r>
            <a:endParaRPr sz="1600">
              <a:solidFill>
                <a:srgbClr val="FFFFFF"/>
              </a:solidFill>
            </a:endParaRPr>
          </a:p>
          <a:p>
            <a:pPr indent="-330200" lvl="0" marL="457200" rtl="0" algn="just">
              <a:spcBef>
                <a:spcPts val="0"/>
              </a:spcBef>
              <a:spcAft>
                <a:spcPts val="0"/>
              </a:spcAft>
              <a:buClr>
                <a:srgbClr val="FFFFFF"/>
              </a:buClr>
              <a:buSzPts val="1600"/>
              <a:buChar char="●"/>
            </a:pPr>
            <a:r>
              <a:rPr lang="en" sz="1600">
                <a:solidFill>
                  <a:srgbClr val="FFFFFF"/>
                </a:solidFill>
              </a:rPr>
              <a:t>Given the high rate of diabetes in Pima Native American Indians, they suffer from poor health conditions. In the USA this dataset is originally from the National Institute of Diabetes and Digestive and Kidney Diseases. </a:t>
            </a:r>
            <a:endParaRPr sz="1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ontserrat SemiBold"/>
                <a:ea typeface="Montserrat SemiBold"/>
                <a:cs typeface="Montserrat SemiBold"/>
                <a:sym typeface="Montserrat SemiBold"/>
              </a:rPr>
              <a:t>Identifying the </a:t>
            </a:r>
            <a:r>
              <a:rPr lang="en" sz="3600">
                <a:latin typeface="Montserrat SemiBold"/>
                <a:ea typeface="Montserrat SemiBold"/>
                <a:cs typeface="Montserrat SemiBold"/>
                <a:sym typeface="Montserrat SemiBold"/>
              </a:rPr>
              <a:t>Problem</a:t>
            </a:r>
            <a:r>
              <a:rPr lang="en" sz="3600">
                <a:latin typeface="Montserrat SemiBold"/>
                <a:ea typeface="Montserrat SemiBold"/>
                <a:cs typeface="Montserrat SemiBold"/>
                <a:sym typeface="Montserrat SemiBold"/>
              </a:rPr>
              <a:t> / Proposal Solution</a:t>
            </a:r>
            <a:endParaRPr sz="3600">
              <a:latin typeface="Montserrat SemiBold"/>
              <a:ea typeface="Montserrat SemiBold"/>
              <a:cs typeface="Montserrat SemiBold"/>
              <a:sym typeface="Montserrat SemiBold"/>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Predicting the outcome of type-2 diabetes (1) or no diabetes (0) for a sample of females from the Native American Tribe Pima Indians</a:t>
            </a:r>
            <a:endParaRPr sz="1600"/>
          </a:p>
          <a:p>
            <a:pPr indent="-330200" lvl="0" marL="457200" rtl="0" algn="l">
              <a:spcBef>
                <a:spcPts val="0"/>
              </a:spcBef>
              <a:spcAft>
                <a:spcPts val="0"/>
              </a:spcAft>
              <a:buSzPts val="1600"/>
              <a:buChar char="●"/>
            </a:pPr>
            <a:r>
              <a:rPr lang="en" sz="1600"/>
              <a:t>Explore  diagnostic variables by using regression and classification to find the highest contributing factors and best predictors for the outcome of diabetes</a:t>
            </a:r>
            <a:endParaRPr sz="1600"/>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Describing the Dataset/ Preparation</a:t>
            </a:r>
            <a:endParaRPr sz="3000"/>
          </a:p>
        </p:txBody>
      </p:sp>
      <p:sp>
        <p:nvSpPr>
          <p:cNvPr id="153" name="Google Shape;153;p16"/>
          <p:cNvSpPr txBox="1"/>
          <p:nvPr>
            <p:ph idx="1" type="body"/>
          </p:nvPr>
        </p:nvSpPr>
        <p:spPr>
          <a:xfrm>
            <a:off x="1297500" y="1567550"/>
            <a:ext cx="7038900" cy="30933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FFFFFF"/>
              </a:solidFill>
            </a:endParaRPr>
          </a:p>
          <a:p>
            <a:pPr indent="-330200" lvl="0" marL="457200" rtl="0" algn="l">
              <a:spcBef>
                <a:spcPts val="0"/>
              </a:spcBef>
              <a:spcAft>
                <a:spcPts val="0"/>
              </a:spcAft>
              <a:buClr>
                <a:srgbClr val="FFFFFF"/>
              </a:buClr>
              <a:buSzPts val="1600"/>
              <a:buFont typeface="Arial"/>
              <a:buChar char="●"/>
            </a:pPr>
            <a:r>
              <a:rPr b="1" lang="en" sz="1600">
                <a:solidFill>
                  <a:srgbClr val="FFFFFF"/>
                </a:solidFill>
                <a:latin typeface="Arial"/>
                <a:ea typeface="Arial"/>
                <a:cs typeface="Arial"/>
                <a:sym typeface="Arial"/>
              </a:rPr>
              <a:t>Attributes:</a:t>
            </a:r>
            <a:r>
              <a:rPr lang="en"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330200" lvl="1" marL="9144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Pregnancies, Glucose, Blood Pressure, Skin Thickness, Insulin, BMI, Diabetes Pedigree Function, Age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Char char="●"/>
            </a:pPr>
            <a:r>
              <a:rPr b="1" lang="en" sz="1600">
                <a:solidFill>
                  <a:srgbClr val="FFFFFF"/>
                </a:solidFill>
              </a:rPr>
              <a:t>Target</a:t>
            </a:r>
            <a:r>
              <a:rPr lang="en" sz="1600">
                <a:solidFill>
                  <a:srgbClr val="FFFFFF"/>
                </a:solidFill>
              </a:rPr>
              <a:t>: Outcome (1 for Diabetes, 0 for not Diabetes)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Accounted for missing data  in Blood Pressure, Skin Thickness, BMI, Insulin, and Glucose by taking means and filling missing values</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Skin Thickness and Insulin had a high number of missing values</a:t>
            </a:r>
            <a:endParaRPr sz="1600">
              <a:solidFill>
                <a:srgbClr val="FFFFFF"/>
              </a:solidFill>
            </a:endParaRPr>
          </a:p>
          <a:p>
            <a:pPr indent="0" lvl="0" marL="0" rtl="0" algn="l">
              <a:spcBef>
                <a:spcPts val="0"/>
              </a:spcBef>
              <a:spcAft>
                <a:spcPts val="0"/>
              </a:spcAft>
              <a:buNone/>
            </a:pPr>
            <a:r>
              <a:t/>
            </a:r>
            <a:endParaRPr sz="1050">
              <a:solidFill>
                <a:srgbClr val="FFFFFF"/>
              </a:solidFill>
            </a:endParaRPr>
          </a:p>
          <a:p>
            <a:pPr indent="0" lvl="0" marL="0" rtl="0" algn="l">
              <a:spcBef>
                <a:spcPts val="0"/>
              </a:spcBef>
              <a:spcAft>
                <a:spcPts val="0"/>
              </a:spcAft>
              <a:buNone/>
            </a:pPr>
            <a:r>
              <a:t/>
            </a:r>
            <a:endParaRPr sz="105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ontserrat SemiBold"/>
                <a:ea typeface="Montserrat SemiBold"/>
                <a:cs typeface="Montserrat SemiBold"/>
                <a:sym typeface="Montserrat SemiBold"/>
              </a:rPr>
              <a:t>Exploratory Data Analysis</a:t>
            </a:r>
            <a:endParaRPr/>
          </a:p>
        </p:txBody>
      </p:sp>
      <p:pic>
        <p:nvPicPr>
          <p:cNvPr id="159" name="Google Shape;159;p17"/>
          <p:cNvPicPr preferRelativeResize="0"/>
          <p:nvPr/>
        </p:nvPicPr>
        <p:blipFill>
          <a:blip r:embed="rId3">
            <a:alphaModFix/>
          </a:blip>
          <a:stretch>
            <a:fillRect/>
          </a:stretch>
        </p:blipFill>
        <p:spPr>
          <a:xfrm>
            <a:off x="682425" y="1075525"/>
            <a:ext cx="2176750" cy="1737280"/>
          </a:xfrm>
          <a:prstGeom prst="rect">
            <a:avLst/>
          </a:prstGeom>
          <a:noFill/>
          <a:ln>
            <a:noFill/>
          </a:ln>
        </p:spPr>
      </p:pic>
      <p:pic>
        <p:nvPicPr>
          <p:cNvPr id="160" name="Google Shape;160;p17"/>
          <p:cNvPicPr preferRelativeResize="0"/>
          <p:nvPr/>
        </p:nvPicPr>
        <p:blipFill rotWithShape="1">
          <a:blip r:embed="rId4">
            <a:alphaModFix/>
          </a:blip>
          <a:srcRect b="0" l="0" r="0" t="4214"/>
          <a:stretch/>
        </p:blipFill>
        <p:spPr>
          <a:xfrm>
            <a:off x="6126925" y="1101437"/>
            <a:ext cx="2209475" cy="1685450"/>
          </a:xfrm>
          <a:prstGeom prst="rect">
            <a:avLst/>
          </a:prstGeom>
          <a:noFill/>
          <a:ln>
            <a:noFill/>
          </a:ln>
        </p:spPr>
      </p:pic>
      <p:pic>
        <p:nvPicPr>
          <p:cNvPr id="161" name="Google Shape;161;p17"/>
          <p:cNvPicPr preferRelativeResize="0"/>
          <p:nvPr/>
        </p:nvPicPr>
        <p:blipFill rotWithShape="1">
          <a:blip r:embed="rId5">
            <a:alphaModFix/>
          </a:blip>
          <a:srcRect b="0" l="-5020" r="5019" t="0"/>
          <a:stretch/>
        </p:blipFill>
        <p:spPr>
          <a:xfrm>
            <a:off x="3404675" y="1101437"/>
            <a:ext cx="2176738" cy="1685450"/>
          </a:xfrm>
          <a:prstGeom prst="rect">
            <a:avLst/>
          </a:prstGeom>
          <a:noFill/>
          <a:ln>
            <a:noFill/>
          </a:ln>
        </p:spPr>
      </p:pic>
      <p:pic>
        <p:nvPicPr>
          <p:cNvPr id="162" name="Google Shape;162;p17"/>
          <p:cNvPicPr preferRelativeResize="0"/>
          <p:nvPr/>
        </p:nvPicPr>
        <p:blipFill>
          <a:blip r:embed="rId6">
            <a:alphaModFix/>
          </a:blip>
          <a:stretch>
            <a:fillRect/>
          </a:stretch>
        </p:blipFill>
        <p:spPr>
          <a:xfrm>
            <a:off x="666875" y="3094100"/>
            <a:ext cx="2105120" cy="1685450"/>
          </a:xfrm>
          <a:prstGeom prst="rect">
            <a:avLst/>
          </a:prstGeom>
          <a:noFill/>
          <a:ln>
            <a:noFill/>
          </a:ln>
        </p:spPr>
      </p:pic>
      <p:pic>
        <p:nvPicPr>
          <p:cNvPr id="163" name="Google Shape;163;p17"/>
          <p:cNvPicPr preferRelativeResize="0"/>
          <p:nvPr/>
        </p:nvPicPr>
        <p:blipFill>
          <a:blip r:embed="rId7">
            <a:alphaModFix/>
          </a:blip>
          <a:stretch>
            <a:fillRect/>
          </a:stretch>
        </p:blipFill>
        <p:spPr>
          <a:xfrm>
            <a:off x="3483625" y="3094100"/>
            <a:ext cx="2176750" cy="1703539"/>
          </a:xfrm>
          <a:prstGeom prst="rect">
            <a:avLst/>
          </a:prstGeom>
          <a:noFill/>
          <a:ln>
            <a:noFill/>
          </a:ln>
        </p:spPr>
      </p:pic>
      <p:pic>
        <p:nvPicPr>
          <p:cNvPr id="164" name="Google Shape;164;p17"/>
          <p:cNvPicPr preferRelativeResize="0"/>
          <p:nvPr/>
        </p:nvPicPr>
        <p:blipFill>
          <a:blip r:embed="rId8">
            <a:alphaModFix/>
          </a:blip>
          <a:stretch>
            <a:fillRect/>
          </a:stretch>
        </p:blipFill>
        <p:spPr>
          <a:xfrm>
            <a:off x="6292425" y="3071837"/>
            <a:ext cx="2209475" cy="17480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latin typeface="Montserrat SemiBold"/>
                <a:ea typeface="Montserrat SemiBold"/>
                <a:cs typeface="Montserrat SemiBold"/>
                <a:sym typeface="Montserrat SemiBold"/>
              </a:rPr>
              <a:t>Data Modeling: Regression </a:t>
            </a:r>
            <a:endParaRPr/>
          </a:p>
          <a:p>
            <a:pPr indent="0" lvl="0" marL="0" rtl="0" algn="l">
              <a:spcBef>
                <a:spcPts val="0"/>
              </a:spcBef>
              <a:spcAft>
                <a:spcPts val="0"/>
              </a:spcAft>
              <a:buNone/>
            </a:pPr>
            <a:r>
              <a:t/>
            </a:r>
            <a:endParaRPr/>
          </a:p>
        </p:txBody>
      </p:sp>
      <p:sp>
        <p:nvSpPr>
          <p:cNvPr id="170" name="Google Shape;170;p18"/>
          <p:cNvSpPr txBox="1"/>
          <p:nvPr>
            <p:ph idx="1" type="body"/>
          </p:nvPr>
        </p:nvSpPr>
        <p:spPr>
          <a:xfrm>
            <a:off x="1189825" y="118480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wanted to test the important quantifiable predictors we thought were contributors to diabetes, blood pressure, glucose, and BMI. </a:t>
            </a:r>
            <a:endParaRPr sz="1400"/>
          </a:p>
          <a:p>
            <a:pPr indent="-317500" lvl="0" marL="457200" rtl="0" algn="l">
              <a:spcBef>
                <a:spcPts val="0"/>
              </a:spcBef>
              <a:spcAft>
                <a:spcPts val="0"/>
              </a:spcAft>
              <a:buSzPts val="1400"/>
              <a:buChar char="●"/>
            </a:pPr>
            <a:r>
              <a:rPr lang="en" sz="1400"/>
              <a:t>We wanted to see what variables are good at predicting blood pressure, glucose, BMI. Then using the best predictors of these for a multiple linear regression model used in </a:t>
            </a:r>
            <a:r>
              <a:rPr lang="en" sz="1400"/>
              <a:t>out</a:t>
            </a:r>
            <a:r>
              <a:rPr lang="en" sz="1400"/>
              <a:t> models for classifications. </a:t>
            </a:r>
            <a:endParaRPr sz="1400"/>
          </a:p>
          <a:p>
            <a:pPr indent="-317500" lvl="0" marL="457200" rtl="0" algn="l">
              <a:spcBef>
                <a:spcPts val="0"/>
              </a:spcBef>
              <a:spcAft>
                <a:spcPts val="0"/>
              </a:spcAft>
              <a:buSzPts val="1400"/>
              <a:buChar char="●"/>
            </a:pPr>
            <a:r>
              <a:rPr lang="en" sz="1400"/>
              <a:t>The relationship between BMI and </a:t>
            </a:r>
            <a:endParaRPr sz="1400"/>
          </a:p>
          <a:p>
            <a:pPr indent="-317500" lvl="0" marL="457200" rtl="0" algn="l">
              <a:spcBef>
                <a:spcPts val="0"/>
              </a:spcBef>
              <a:spcAft>
                <a:spcPts val="0"/>
              </a:spcAft>
              <a:buSzPts val="1400"/>
              <a:buChar char="●"/>
            </a:pPr>
            <a:r>
              <a:rPr lang="en" sz="1400"/>
              <a:t>BP, Skin thickness, glucose had </a:t>
            </a:r>
            <a:endParaRPr sz="1400"/>
          </a:p>
          <a:p>
            <a:pPr indent="-317500" lvl="0" marL="457200" rtl="0" algn="l">
              <a:spcBef>
                <a:spcPts val="0"/>
              </a:spcBef>
              <a:spcAft>
                <a:spcPts val="0"/>
              </a:spcAft>
              <a:buSzPts val="1400"/>
              <a:buChar char="●"/>
            </a:pPr>
            <a:r>
              <a:rPr lang="en" sz="1400"/>
              <a:t>The highest R^2 value of 0.336</a:t>
            </a:r>
            <a:endParaRPr sz="1400"/>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1" name="Google Shape;171;p18"/>
          <p:cNvPicPr preferRelativeResize="0"/>
          <p:nvPr/>
        </p:nvPicPr>
        <p:blipFill>
          <a:blip r:embed="rId3">
            <a:alphaModFix/>
          </a:blip>
          <a:stretch>
            <a:fillRect/>
          </a:stretch>
        </p:blipFill>
        <p:spPr>
          <a:xfrm>
            <a:off x="4833200" y="2248825"/>
            <a:ext cx="3157175" cy="2246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000">
                <a:latin typeface="Montserrat SemiBold"/>
                <a:ea typeface="Montserrat SemiBold"/>
                <a:cs typeface="Montserrat SemiBold"/>
                <a:sym typeface="Montserrat SemiBold"/>
              </a:rPr>
              <a:t>Data Modeling: Classification </a:t>
            </a:r>
            <a:endParaRPr sz="3000"/>
          </a:p>
          <a:p>
            <a:pPr indent="0" lvl="0" marL="0" rtl="0" algn="l">
              <a:spcBef>
                <a:spcPts val="0"/>
              </a:spcBef>
              <a:spcAft>
                <a:spcPts val="0"/>
              </a:spcAft>
              <a:buNone/>
            </a:pPr>
            <a:r>
              <a:t/>
            </a:r>
            <a:endParaRPr/>
          </a:p>
        </p:txBody>
      </p:sp>
      <p:sp>
        <p:nvSpPr>
          <p:cNvPr id="177" name="Google Shape;177;p19"/>
          <p:cNvSpPr txBox="1"/>
          <p:nvPr>
            <p:ph idx="1" type="body"/>
          </p:nvPr>
        </p:nvSpPr>
        <p:spPr>
          <a:xfrm>
            <a:off x="789750" y="999000"/>
            <a:ext cx="7546800" cy="347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Performed classification on the following models:</a:t>
            </a:r>
            <a:endParaRPr sz="1400"/>
          </a:p>
          <a:p>
            <a:pPr indent="-317500" lvl="1" marL="914400" rtl="0" algn="l">
              <a:spcBef>
                <a:spcPts val="0"/>
              </a:spcBef>
              <a:spcAft>
                <a:spcPts val="0"/>
              </a:spcAft>
              <a:buSzPts val="1400"/>
              <a:buChar char="○"/>
            </a:pPr>
            <a:r>
              <a:rPr lang="en" sz="1400"/>
              <a:t>Everything grouped together </a:t>
            </a:r>
            <a:endParaRPr sz="1400"/>
          </a:p>
          <a:p>
            <a:pPr indent="-317500" lvl="1" marL="914400" rtl="0" algn="l">
              <a:spcBef>
                <a:spcPts val="0"/>
              </a:spcBef>
              <a:spcAft>
                <a:spcPts val="0"/>
              </a:spcAft>
              <a:buSzPts val="1400"/>
              <a:buChar char="○"/>
            </a:pPr>
            <a:r>
              <a:rPr lang="en" sz="1400"/>
              <a:t>Highest difference in means grouped together </a:t>
            </a:r>
            <a:endParaRPr sz="1400"/>
          </a:p>
          <a:p>
            <a:pPr indent="-317500" lvl="2" marL="1371600" rtl="0" algn="l">
              <a:spcBef>
                <a:spcPts val="0"/>
              </a:spcBef>
              <a:spcAft>
                <a:spcPts val="0"/>
              </a:spcAft>
              <a:buSzPts val="1400"/>
              <a:buChar char="■"/>
            </a:pPr>
            <a:r>
              <a:rPr lang="en" sz="1400"/>
              <a:t>Pregnancies, glucose, insulin, BMI, DPF, Age</a:t>
            </a:r>
            <a:endParaRPr sz="1400"/>
          </a:p>
          <a:p>
            <a:pPr indent="-317500" lvl="1" marL="914400" rtl="0" algn="l">
              <a:spcBef>
                <a:spcPts val="0"/>
              </a:spcBef>
              <a:spcAft>
                <a:spcPts val="0"/>
              </a:spcAft>
              <a:buSzPts val="1400"/>
              <a:buChar char="○"/>
            </a:pPr>
            <a:r>
              <a:rPr lang="en" sz="1400"/>
              <a:t>Lowest p-values grouped together</a:t>
            </a:r>
            <a:endParaRPr sz="1400"/>
          </a:p>
          <a:p>
            <a:pPr indent="-317500" lvl="2" marL="1371600" rtl="0" algn="l">
              <a:spcBef>
                <a:spcPts val="0"/>
              </a:spcBef>
              <a:spcAft>
                <a:spcPts val="0"/>
              </a:spcAft>
              <a:buSzPts val="1400"/>
              <a:buChar char="■"/>
            </a:pPr>
            <a:r>
              <a:rPr lang="en" sz="1400"/>
              <a:t>Glucose, BMI</a:t>
            </a:r>
            <a:endParaRPr sz="1400"/>
          </a:p>
          <a:p>
            <a:pPr indent="-317500" lvl="1" marL="914400" rtl="0" algn="l">
              <a:spcBef>
                <a:spcPts val="0"/>
              </a:spcBef>
              <a:spcAft>
                <a:spcPts val="0"/>
              </a:spcAft>
              <a:buSzPts val="1400"/>
              <a:buChar char="○"/>
            </a:pPr>
            <a:r>
              <a:rPr lang="en" sz="1400"/>
              <a:t>Highest r-squared in multiple regression grouped together(multiple techniques)</a:t>
            </a:r>
            <a:endParaRPr sz="1400"/>
          </a:p>
          <a:p>
            <a:pPr indent="-317500" lvl="2" marL="1371600" rtl="0" algn="l">
              <a:spcBef>
                <a:spcPts val="0"/>
              </a:spcBef>
              <a:spcAft>
                <a:spcPts val="0"/>
              </a:spcAft>
              <a:buSzPts val="1400"/>
              <a:buChar char="■"/>
            </a:pPr>
            <a:r>
              <a:rPr lang="en" sz="1400"/>
              <a:t>BMI, blood pressure, skin thickness, glucose</a:t>
            </a:r>
            <a:endParaRPr sz="1400"/>
          </a:p>
          <a:p>
            <a:pPr indent="-317500" lvl="2" marL="1371600" rtl="0" algn="l">
              <a:spcBef>
                <a:spcPts val="0"/>
              </a:spcBef>
              <a:spcAft>
                <a:spcPts val="0"/>
              </a:spcAft>
              <a:buSzPts val="1400"/>
              <a:buChar char="■"/>
            </a:pPr>
            <a:r>
              <a:rPr lang="en" sz="1400"/>
              <a:t>BMI, blood pressure, insulin, glucose, age</a:t>
            </a:r>
            <a:endParaRPr sz="1400"/>
          </a:p>
          <a:p>
            <a:pPr indent="-317500" lvl="2" marL="1371600" rtl="0" algn="l">
              <a:spcBef>
                <a:spcPts val="0"/>
              </a:spcBef>
              <a:spcAft>
                <a:spcPts val="0"/>
              </a:spcAft>
              <a:buSzPts val="1400"/>
              <a:buChar char="■"/>
            </a:pPr>
            <a:r>
              <a:rPr lang="en" sz="1400"/>
              <a:t>BMI, blood pressure, age, glucose</a:t>
            </a:r>
            <a:endParaRPr sz="1400"/>
          </a:p>
          <a:p>
            <a:pPr indent="-317500" lvl="0" marL="457200" rtl="0" algn="l">
              <a:spcBef>
                <a:spcPts val="0"/>
              </a:spcBef>
              <a:spcAft>
                <a:spcPts val="0"/>
              </a:spcAft>
              <a:buSzPts val="1400"/>
              <a:buChar char="●"/>
            </a:pPr>
            <a:r>
              <a:rPr lang="en" sz="1400"/>
              <a:t>Best model </a:t>
            </a:r>
            <a:r>
              <a:rPr lang="en" sz="1200"/>
              <a:t> (</a:t>
            </a:r>
            <a:r>
              <a:rPr lang="en" sz="1200">
                <a:solidFill>
                  <a:srgbClr val="FFFFFF"/>
                </a:solidFill>
              </a:rPr>
              <a:t>BMI, Blood Pressure, Skin Thickness, and Glucose)</a:t>
            </a:r>
            <a:endParaRPr sz="1200">
              <a:solidFill>
                <a:srgbClr val="FFFFFF"/>
              </a:solidFill>
            </a:endParaRPr>
          </a:p>
          <a:p>
            <a:pPr indent="-317500" lvl="1" marL="914400" rtl="0" algn="l">
              <a:spcBef>
                <a:spcPts val="0"/>
              </a:spcBef>
              <a:spcAft>
                <a:spcPts val="0"/>
              </a:spcAft>
              <a:buSzPts val="1400"/>
              <a:buChar char="○"/>
            </a:pPr>
            <a:r>
              <a:rPr lang="en" sz="1400"/>
              <a:t>Accuracy = 0.7865</a:t>
            </a:r>
            <a:endParaRPr sz="1400"/>
          </a:p>
          <a:p>
            <a:pPr indent="-317500" lvl="1" marL="914400" rtl="0" algn="l">
              <a:spcBef>
                <a:spcPts val="0"/>
              </a:spcBef>
              <a:spcAft>
                <a:spcPts val="0"/>
              </a:spcAft>
              <a:buSzPts val="1400"/>
              <a:buChar char="○"/>
            </a:pPr>
            <a:r>
              <a:rPr lang="en" sz="1400"/>
              <a:t>F1_score = 0.8520</a:t>
            </a:r>
            <a:endParaRPr sz="1400"/>
          </a:p>
          <a:p>
            <a:pPr indent="-317500" lvl="1" marL="914400" rtl="0" algn="l">
              <a:spcBef>
                <a:spcPts val="0"/>
              </a:spcBef>
              <a:spcAft>
                <a:spcPts val="0"/>
              </a:spcAft>
              <a:buSzPts val="1400"/>
              <a:buChar char="○"/>
            </a:pPr>
            <a:r>
              <a:rPr lang="en" sz="1400"/>
              <a:t>R^2 = 0.336</a:t>
            </a:r>
            <a:endParaRPr sz="1400"/>
          </a:p>
        </p:txBody>
      </p:sp>
      <p:pic>
        <p:nvPicPr>
          <p:cNvPr id="178" name="Google Shape;178;p19"/>
          <p:cNvPicPr preferRelativeResize="0"/>
          <p:nvPr/>
        </p:nvPicPr>
        <p:blipFill>
          <a:blip r:embed="rId3">
            <a:alphaModFix/>
          </a:blip>
          <a:stretch>
            <a:fillRect/>
          </a:stretch>
        </p:blipFill>
        <p:spPr>
          <a:xfrm>
            <a:off x="7217025" y="184575"/>
            <a:ext cx="1741925" cy="2131400"/>
          </a:xfrm>
          <a:prstGeom prst="rect">
            <a:avLst/>
          </a:prstGeom>
          <a:noFill/>
          <a:ln>
            <a:noFill/>
          </a:ln>
        </p:spPr>
      </p:pic>
      <p:pic>
        <p:nvPicPr>
          <p:cNvPr id="179" name="Google Shape;179;p19"/>
          <p:cNvPicPr preferRelativeResize="0"/>
          <p:nvPr/>
        </p:nvPicPr>
        <p:blipFill>
          <a:blip r:embed="rId4">
            <a:alphaModFix/>
          </a:blip>
          <a:stretch>
            <a:fillRect/>
          </a:stretch>
        </p:blipFill>
        <p:spPr>
          <a:xfrm>
            <a:off x="6540750" y="2918825"/>
            <a:ext cx="2379900" cy="200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Reflection</a:t>
            </a:r>
            <a:endParaRPr/>
          </a:p>
        </p:txBody>
      </p:sp>
      <p:sp>
        <p:nvSpPr>
          <p:cNvPr id="185" name="Google Shape;185;p20"/>
          <p:cNvSpPr txBox="1"/>
          <p:nvPr>
            <p:ph idx="1" type="body"/>
          </p:nvPr>
        </p:nvSpPr>
        <p:spPr>
          <a:xfrm>
            <a:off x="1297500" y="938225"/>
            <a:ext cx="7038900" cy="378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should not have filled in the means for skin thickness  and insulin</a:t>
            </a:r>
            <a:endParaRPr sz="1600"/>
          </a:p>
          <a:p>
            <a:pPr indent="-330200" lvl="1" marL="914400" rtl="0" algn="l">
              <a:spcBef>
                <a:spcPts val="0"/>
              </a:spcBef>
              <a:spcAft>
                <a:spcPts val="0"/>
              </a:spcAft>
              <a:buSzPts val="1600"/>
              <a:buChar char="○"/>
            </a:pPr>
            <a:r>
              <a:rPr lang="en" sz="1600"/>
              <a:t>It was missing many values, enough to warrant deleting the attribute, could have lead to inaccuracies keeping it</a:t>
            </a:r>
            <a:endParaRPr sz="1600"/>
          </a:p>
          <a:p>
            <a:pPr indent="-330200" lvl="2" marL="1371600" rtl="0" algn="l">
              <a:spcBef>
                <a:spcPts val="0"/>
              </a:spcBef>
              <a:spcAft>
                <a:spcPts val="0"/>
              </a:spcAft>
              <a:buSzPts val="1600"/>
              <a:buChar char="■"/>
            </a:pPr>
            <a:r>
              <a:rPr lang="en" sz="1600"/>
              <a:t>If we had more data this would have been easier to do</a:t>
            </a:r>
            <a:endParaRPr sz="1600"/>
          </a:p>
          <a:p>
            <a:pPr indent="-330200" lvl="0" marL="457200" rtl="0" algn="l">
              <a:spcBef>
                <a:spcPts val="0"/>
              </a:spcBef>
              <a:spcAft>
                <a:spcPts val="0"/>
              </a:spcAft>
              <a:buSzPts val="1600"/>
              <a:buChar char="●"/>
            </a:pPr>
            <a:r>
              <a:rPr lang="en" sz="1600"/>
              <a:t>Biology and the situation of the Pima Indians is complex and the things that lead to and cause type-2 diabetes is much more complex than the data we have to work with here</a:t>
            </a:r>
            <a:endParaRPr sz="1600"/>
          </a:p>
          <a:p>
            <a:pPr indent="-330200" lvl="1" marL="914400" rtl="0" algn="l">
              <a:spcBef>
                <a:spcPts val="0"/>
              </a:spcBef>
              <a:spcAft>
                <a:spcPts val="0"/>
              </a:spcAft>
              <a:buSzPts val="1600"/>
              <a:buChar char="○"/>
            </a:pPr>
            <a:r>
              <a:rPr lang="en" sz="1600"/>
              <a:t>Better data and more attributes would lead to better predictions </a:t>
            </a:r>
            <a:endParaRPr sz="1600"/>
          </a:p>
          <a:p>
            <a:pPr indent="-330200" lvl="1" marL="914400" rtl="0" algn="l">
              <a:spcBef>
                <a:spcPts val="0"/>
              </a:spcBef>
              <a:spcAft>
                <a:spcPts val="0"/>
              </a:spcAft>
              <a:buSzPts val="1600"/>
              <a:buChar char="○"/>
            </a:pPr>
            <a:r>
              <a:rPr lang="en" sz="1600"/>
              <a:t>Applications of the things we learned in this dataset could lead to interesting future studies on a dataset of a more general population</a:t>
            </a:r>
            <a:endParaRPr sz="1600"/>
          </a:p>
          <a:p>
            <a:pPr indent="-330200" lvl="0" marL="457200" rtl="0" algn="l">
              <a:spcBef>
                <a:spcPts val="0"/>
              </a:spcBef>
              <a:spcAft>
                <a:spcPts val="0"/>
              </a:spcAft>
              <a:buSzPts val="1600"/>
              <a:buChar char="●"/>
            </a:pPr>
            <a:r>
              <a:rPr lang="en" sz="1600"/>
              <a:t>BMI, Blood Pressure, Skin Thickness, and Glucose ended up being our best predictors for diabetes in this population</a:t>
            </a:r>
            <a:endParaRPr sz="1600"/>
          </a:p>
          <a:p>
            <a:pPr indent="-330200" lvl="1" marL="914400" rtl="0" algn="l">
              <a:spcBef>
                <a:spcPts val="0"/>
              </a:spcBef>
              <a:spcAft>
                <a:spcPts val="0"/>
              </a:spcAft>
              <a:buSzPts val="1600"/>
              <a:buChar char="○"/>
            </a:pPr>
            <a:r>
              <a:rPr lang="en" sz="1600"/>
              <a:t>Age and insulin were also good predictors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4800">
                <a:latin typeface="Montserrat SemiBold"/>
                <a:ea typeface="Montserrat SemiBold"/>
                <a:cs typeface="Montserrat SemiBold"/>
                <a:sym typeface="Montserrat SemiBold"/>
              </a:rPr>
              <a:t>Sources</a:t>
            </a:r>
            <a:endParaRPr sz="4800"/>
          </a:p>
          <a:p>
            <a:pPr indent="0" lvl="0" marL="0" rtl="0" algn="l">
              <a:spcBef>
                <a:spcPts val="0"/>
              </a:spcBef>
              <a:spcAft>
                <a:spcPts val="0"/>
              </a:spcAft>
              <a:buNone/>
            </a:pPr>
            <a:r>
              <a:t/>
            </a:r>
            <a:endParaRPr/>
          </a:p>
        </p:txBody>
      </p:sp>
      <p:sp>
        <p:nvSpPr>
          <p:cNvPr id="191" name="Google Shape;191;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u="sng">
                <a:solidFill>
                  <a:schemeClr val="hlink"/>
                </a:solidFill>
                <a:latin typeface="Arial"/>
                <a:ea typeface="Arial"/>
                <a:cs typeface="Arial"/>
                <a:sym typeface="Arial"/>
                <a:hlinkClick r:id="rId3"/>
              </a:rPr>
              <a:t>https://www.kaggle.com/uciml/pima-indians-diabetes-database/home</a:t>
            </a:r>
            <a:endParaRPr sz="1050" u="sng">
              <a:solidFill>
                <a:srgbClr val="FFFFFF"/>
              </a:solidFill>
              <a:latin typeface="Arial"/>
              <a:ea typeface="Arial"/>
              <a:cs typeface="Arial"/>
              <a:sym typeface="Arial"/>
            </a:endParaRPr>
          </a:p>
          <a:p>
            <a:pPr indent="0" lvl="0" marL="0" rtl="0" algn="just">
              <a:spcBef>
                <a:spcPts val="0"/>
              </a:spcBef>
              <a:spcAft>
                <a:spcPts val="0"/>
              </a:spcAft>
              <a:buNone/>
            </a:pPr>
            <a:r>
              <a:rPr lang="en" sz="1100" u="sng">
                <a:solidFill>
                  <a:srgbClr val="1155CC"/>
                </a:solidFill>
                <a:latin typeface="Arial"/>
                <a:ea typeface="Arial"/>
                <a:cs typeface="Arial"/>
                <a:sym typeface="Arial"/>
                <a:hlinkClick r:id="rId4"/>
              </a:rPr>
              <a:t>https://www.cdc.gov/media/releases/2017/p0718-diabetes-report.html</a:t>
            </a:r>
            <a:endParaRPr sz="1050" u="sng">
              <a:solidFill>
                <a:srgbClr val="FFFFFF"/>
              </a:solidFill>
              <a:latin typeface="Arial"/>
              <a:ea typeface="Arial"/>
              <a:cs typeface="Arial"/>
              <a:sym typeface="Arial"/>
            </a:endParaRPr>
          </a:p>
          <a:p>
            <a:pPr indent="0" lvl="0" marL="0" rtl="0" algn="just">
              <a:spcBef>
                <a:spcPts val="0"/>
              </a:spcBef>
              <a:spcAft>
                <a:spcPts val="0"/>
              </a:spcAft>
              <a:buNone/>
            </a:pPr>
            <a:r>
              <a:rPr lang="en" sz="1100" u="sng">
                <a:solidFill>
                  <a:schemeClr val="hlink"/>
                </a:solidFill>
                <a:latin typeface="Arial"/>
                <a:ea typeface="Arial"/>
                <a:cs typeface="Arial"/>
                <a:sym typeface="Arial"/>
                <a:hlinkClick r:id="rId5"/>
              </a:rPr>
              <a:t>https://www.washingtonpost.com/archive/lifestyle/wellness/1993/03/30/why-are-the-pima-indians-sick-studies-on-arizona-tribe-show-excessive-rates-of-diabetes-obesity-and-kidney-disease/1f978958-e73b-483a-9af9-47d9efdad534/?utm_term=.f65b50af2565</a:t>
            </a:r>
            <a:endParaRPr sz="1100">
              <a:solidFill>
                <a:srgbClr val="FFFFFF"/>
              </a:solidFill>
              <a:latin typeface="Arial"/>
              <a:ea typeface="Arial"/>
              <a:cs typeface="Arial"/>
              <a:sym typeface="Arial"/>
            </a:endParaRPr>
          </a:p>
          <a:p>
            <a:pPr indent="0" lvl="0" marL="0" rtl="0" algn="just">
              <a:spcBef>
                <a:spcPts val="0"/>
              </a:spcBef>
              <a:spcAft>
                <a:spcPts val="0"/>
              </a:spcAft>
              <a:buNone/>
            </a:pPr>
            <a:r>
              <a:t/>
            </a:r>
            <a:endParaRPr sz="1100">
              <a:solidFill>
                <a:srgbClr val="FFFFFF"/>
              </a:solidFill>
              <a:latin typeface="Arial"/>
              <a:ea typeface="Arial"/>
              <a:cs typeface="Arial"/>
              <a:sym typeface="Arial"/>
            </a:endParaRPr>
          </a:p>
          <a:p>
            <a:pPr indent="0" lvl="0" marL="0" rtl="0" algn="just">
              <a:spcBef>
                <a:spcPts val="0"/>
              </a:spcBef>
              <a:spcAft>
                <a:spcPts val="0"/>
              </a:spcAft>
              <a:buNone/>
            </a:pPr>
            <a:r>
              <a:t/>
            </a:r>
            <a:endParaRPr sz="11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