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DB0EED3-B16B-4DC2-AB75-42BEB3A12922}">
  <a:tblStyle styleId="{1DB0EED3-B16B-4DC2-AB75-42BEB3A129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a5f78eb3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a5f78eb3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a5f78eb30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a5f78eb30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a5f78eb30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a5f78eb30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a5f78eb30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a5f78eb30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a5f78eb30_1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a5f78eb30_1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a5f78eb30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a5f78eb30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a5f78eb30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a5f78eb30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a5f78eb30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a5f78eb30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a5718c102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a5718c102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9d571746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9d571746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a5f78eb3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a5f78eb3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a5f78eb3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a5f78eb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a5f78eb3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a5f78eb3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a5f78eb3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a5f78eb3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a5f78eb3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a5f78eb3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a5f78eb30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a5f78eb30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770100" y="577200"/>
            <a:ext cx="5733600" cy="134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Finding Source of Rumor in Large Scale Social Network</a:t>
            </a:r>
            <a:endParaRPr sz="3600"/>
          </a:p>
        </p:txBody>
      </p:sp>
      <p:sp>
        <p:nvSpPr>
          <p:cNvPr id="55" name="Google Shape;55;p13"/>
          <p:cNvSpPr txBox="1"/>
          <p:nvPr>
            <p:ph idx="1" type="subTitle"/>
          </p:nvPr>
        </p:nvSpPr>
        <p:spPr>
          <a:xfrm>
            <a:off x="6529625" y="3145400"/>
            <a:ext cx="2372100" cy="14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By</a:t>
            </a:r>
            <a:r>
              <a:rPr lang="en" sz="1800">
                <a:solidFill>
                  <a:srgbClr val="000000"/>
                </a:solidFill>
              </a:rPr>
              <a:t> </a:t>
            </a:r>
            <a:endParaRPr sz="1800">
              <a:solidFill>
                <a:srgbClr val="000000"/>
              </a:solidFill>
            </a:endParaRPr>
          </a:p>
          <a:p>
            <a:pPr indent="0" lvl="0" marL="0" rtl="0" algn="l">
              <a:spcBef>
                <a:spcPts val="0"/>
              </a:spcBef>
              <a:spcAft>
                <a:spcPts val="0"/>
              </a:spcAft>
              <a:buNone/>
            </a:pPr>
            <a:r>
              <a:rPr lang="en" sz="1800">
                <a:solidFill>
                  <a:srgbClr val="000000"/>
                </a:solidFill>
              </a:rPr>
              <a:t>  Akash Patil</a:t>
            </a:r>
            <a:endParaRPr sz="1800">
              <a:solidFill>
                <a:srgbClr val="000000"/>
              </a:solidFill>
            </a:endParaRPr>
          </a:p>
          <a:p>
            <a:pPr indent="0" lvl="0" marL="0" rtl="0" algn="l">
              <a:spcBef>
                <a:spcPts val="0"/>
              </a:spcBef>
              <a:spcAft>
                <a:spcPts val="0"/>
              </a:spcAft>
              <a:buNone/>
            </a:pPr>
            <a:r>
              <a:rPr lang="en" sz="1800">
                <a:solidFill>
                  <a:srgbClr val="000000"/>
                </a:solidFill>
              </a:rPr>
              <a:t>  </a:t>
            </a:r>
            <a:r>
              <a:rPr lang="en" sz="1800">
                <a:solidFill>
                  <a:srgbClr val="000000"/>
                </a:solidFill>
              </a:rPr>
              <a:t>Ganesh Landge</a:t>
            </a:r>
            <a:endParaRPr sz="1800">
              <a:solidFill>
                <a:srgbClr val="000000"/>
              </a:solidFill>
            </a:endParaRPr>
          </a:p>
          <a:p>
            <a:pPr indent="0" lvl="0" marL="0" rtl="0" algn="l">
              <a:spcBef>
                <a:spcPts val="0"/>
              </a:spcBef>
              <a:spcAft>
                <a:spcPts val="0"/>
              </a:spcAft>
              <a:buNone/>
            </a:pPr>
            <a:r>
              <a:rPr lang="en" sz="1800">
                <a:solidFill>
                  <a:srgbClr val="000000"/>
                </a:solidFill>
              </a:rPr>
              <a:t>  Jayant Kalani</a:t>
            </a:r>
            <a:r>
              <a:rPr lang="en" sz="1800">
                <a:solidFill>
                  <a:srgbClr val="000000"/>
                </a:solidFill>
              </a:rPr>
              <a:t>						</a:t>
            </a:r>
            <a:endParaRPr sz="1800">
              <a:solidFill>
                <a:srgbClr val="000000"/>
              </a:solidFill>
            </a:endParaRPr>
          </a:p>
        </p:txBody>
      </p:sp>
      <p:sp>
        <p:nvSpPr>
          <p:cNvPr id="56" name="Google Shape;56;p13"/>
          <p:cNvSpPr txBox="1"/>
          <p:nvPr/>
        </p:nvSpPr>
        <p:spPr>
          <a:xfrm>
            <a:off x="3359850" y="2065100"/>
            <a:ext cx="2424300" cy="79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Under guidance of</a:t>
            </a:r>
            <a:r>
              <a:rPr lang="en" sz="1800"/>
              <a:t> Anish R. Khobragade</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First Stage :</a:t>
            </a:r>
            <a:r>
              <a:rPr lang="en">
                <a:solidFill>
                  <a:srgbClr val="000000"/>
                </a:solidFill>
              </a:rPr>
              <a:t> Find the Most Likely Candidate Cluster. We first need to discover the clusters/communities existing in the network. We use the Louvain method to find the clusters. The method is a greedy algorithm with</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Time Complexity : O(|V| log |V|)</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Input : Graph of sensor nodes ( Each sensor node indicates a cluster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Output : A sensor node indicating most likely candidate cluster</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Second Stage :</a:t>
            </a:r>
            <a:r>
              <a:rPr lang="en">
                <a:solidFill>
                  <a:srgbClr val="000000"/>
                </a:solidFill>
              </a:rPr>
              <a:t> </a:t>
            </a:r>
            <a:r>
              <a:rPr lang="en">
                <a:solidFill>
                  <a:srgbClr val="000000"/>
                </a:solidFill>
              </a:rPr>
              <a:t>Find the Source of Rumor </a:t>
            </a:r>
            <a:endParaRPr>
              <a:solidFill>
                <a:srgbClr val="000000"/>
              </a:solidFill>
            </a:endParaRPr>
          </a:p>
          <a:p>
            <a:pPr indent="0" lvl="0" marL="0" rtl="0" algn="l">
              <a:spcBef>
                <a:spcPts val="1600"/>
              </a:spcBef>
              <a:spcAft>
                <a:spcPts val="0"/>
              </a:spcAft>
              <a:buClr>
                <a:schemeClr val="dk1"/>
              </a:buClr>
              <a:buSzPts val="1100"/>
              <a:buFont typeface="Arial"/>
              <a:buNone/>
            </a:pPr>
            <a:r>
              <a:rPr lang="en">
                <a:solidFill>
                  <a:srgbClr val="000000"/>
                </a:solidFill>
              </a:rPr>
              <a:t>This stage uses the Betweenness Centrality Scores (BCS), the node that maximizes the likelihood value is chosen as the source of the rumor</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Time Complexity : O( a |V|</a:t>
            </a:r>
            <a:r>
              <a:rPr baseline="30000" lang="en">
                <a:solidFill>
                  <a:srgbClr val="000000"/>
                </a:solidFill>
              </a:rPr>
              <a:t>3</a:t>
            </a:r>
            <a:r>
              <a:rPr lang="en">
                <a:solidFill>
                  <a:srgbClr val="000000"/>
                </a:solidFill>
              </a:rPr>
              <a:t>) where |V| = number of nodes in candidate cluster a = the ratio of of the nodes acting as the sensor in each stage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Input : Most likely candidate cluster from stage one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Output : source node ( node having maximum likelihood )</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Conclusion :</a:t>
            </a:r>
            <a:endParaRPr b="1">
              <a:solidFill>
                <a:srgbClr val="000000"/>
              </a:solidFill>
            </a:endParaRPr>
          </a:p>
          <a:p>
            <a:pPr indent="0" lvl="0" marL="0" rtl="0" algn="l">
              <a:spcBef>
                <a:spcPts val="1600"/>
              </a:spcBef>
              <a:spcAft>
                <a:spcPts val="0"/>
              </a:spcAft>
              <a:buNone/>
            </a:pPr>
            <a:r>
              <a:rPr lang="en">
                <a:solidFill>
                  <a:srgbClr val="000000"/>
                </a:solidFill>
              </a:rPr>
              <a:t>The two-stage algorithm improves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Computation : I</a:t>
            </a:r>
            <a:r>
              <a:rPr lang="en">
                <a:solidFill>
                  <a:srgbClr val="000000"/>
                </a:solidFill>
              </a:rPr>
              <a:t>mprovement in terms of computational complexity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Accuracy : Detects source within two hops 69% to 80% of the time</a:t>
            </a:r>
            <a:endParaRPr>
              <a:solidFill>
                <a:srgbClr val="000000"/>
              </a:solidFill>
            </a:endParaRPr>
          </a:p>
          <a:p>
            <a:pPr indent="0" lvl="0" marL="0" rtl="0" algn="l">
              <a:spcBef>
                <a:spcPts val="1600"/>
              </a:spcBef>
              <a:spcAft>
                <a:spcPts val="0"/>
              </a:spcAft>
              <a:buClr>
                <a:schemeClr val="dk1"/>
              </a:buClr>
              <a:buSzPts val="1100"/>
              <a:buFont typeface="Arial"/>
              <a:buNone/>
            </a:pPr>
            <a:r>
              <a:rPr lang="en">
                <a:solidFill>
                  <a:srgbClr val="000000"/>
                </a:solidFill>
              </a:rPr>
              <a:t>Finally, we could say that the two-stage method leads to significant improvement in terms of the accuracy of locating the source compared to existing approaches.</a:t>
            </a:r>
            <a:endParaRPr>
              <a:solidFill>
                <a:srgbClr val="000000"/>
              </a:solidFill>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and Materials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a:p>
            <a:pPr indent="0" lvl="0" marL="0" rtl="0" algn="l">
              <a:spcBef>
                <a:spcPts val="1600"/>
              </a:spcBef>
              <a:spcAft>
                <a:spcPts val="1600"/>
              </a:spcAft>
              <a:buNone/>
            </a:pPr>
            <a:r>
              <a:t/>
            </a:r>
            <a:endParaRPr/>
          </a:p>
        </p:txBody>
      </p:sp>
      <p:sp>
        <p:nvSpPr>
          <p:cNvPr id="135" name="Google Shape;135;p25"/>
          <p:cNvSpPr txBox="1"/>
          <p:nvPr/>
        </p:nvSpPr>
        <p:spPr>
          <a:xfrm>
            <a:off x="440550" y="1883375"/>
            <a:ext cx="1883400" cy="2577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Search and Collect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Searching for appropriate datasets related to the topic of interest i.e consisting of data related to the problem and collecting it using data mining algorithms</a:t>
            </a:r>
            <a:endParaRPr/>
          </a:p>
        </p:txBody>
      </p:sp>
      <p:sp>
        <p:nvSpPr>
          <p:cNvPr id="136" name="Google Shape;136;p25"/>
          <p:cNvSpPr txBox="1"/>
          <p:nvPr/>
        </p:nvSpPr>
        <p:spPr>
          <a:xfrm>
            <a:off x="2661263" y="1883375"/>
            <a:ext cx="1883400" cy="226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Analyse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Analysing the various attributes of dataset such as size, structure and complexity; studying how accuracy can be improved</a:t>
            </a:r>
            <a:endParaRPr/>
          </a:p>
        </p:txBody>
      </p:sp>
      <p:sp>
        <p:nvSpPr>
          <p:cNvPr id="137" name="Google Shape;137;p25"/>
          <p:cNvSpPr txBox="1"/>
          <p:nvPr/>
        </p:nvSpPr>
        <p:spPr>
          <a:xfrm>
            <a:off x="4881975" y="1883375"/>
            <a:ext cx="1883400" cy="226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Represent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Graphically representing the dataset as a social network for observing patterns and clusters</a:t>
            </a:r>
            <a:endParaRPr/>
          </a:p>
        </p:txBody>
      </p:sp>
      <p:sp>
        <p:nvSpPr>
          <p:cNvPr id="138" name="Google Shape;138;p25"/>
          <p:cNvSpPr txBox="1"/>
          <p:nvPr/>
        </p:nvSpPr>
        <p:spPr>
          <a:xfrm>
            <a:off x="7102675" y="1883375"/>
            <a:ext cx="1883400" cy="226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Validate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Checking whether dataset can be fed as input to an existing algorithm; if not formatting it to make it compatible</a:t>
            </a:r>
            <a:endParaRPr/>
          </a:p>
        </p:txBody>
      </p:sp>
      <p:cxnSp>
        <p:nvCxnSpPr>
          <p:cNvPr id="139" name="Google Shape;139;p25"/>
          <p:cNvCxnSpPr>
            <a:stCxn id="135" idx="3"/>
            <a:endCxn id="136" idx="1"/>
          </p:cNvCxnSpPr>
          <p:nvPr/>
        </p:nvCxnSpPr>
        <p:spPr>
          <a:xfrm flipH="1" rot="10800000">
            <a:off x="2323950" y="3017825"/>
            <a:ext cx="337200" cy="1542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25"/>
          <p:cNvCxnSpPr/>
          <p:nvPr/>
        </p:nvCxnSpPr>
        <p:spPr>
          <a:xfrm>
            <a:off x="4544713" y="3017825"/>
            <a:ext cx="337200" cy="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25"/>
          <p:cNvCxnSpPr/>
          <p:nvPr/>
        </p:nvCxnSpPr>
        <p:spPr>
          <a:xfrm>
            <a:off x="6765375" y="3017825"/>
            <a:ext cx="3372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Materials</a:t>
            </a:r>
            <a:endParaRPr>
              <a:solidFill>
                <a:srgbClr val="000000"/>
              </a:solidFill>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AutoNum type="arabicParenR"/>
            </a:pPr>
            <a:r>
              <a:rPr lang="en" sz="1400">
                <a:solidFill>
                  <a:schemeClr val="dk1"/>
                </a:solidFill>
              </a:rPr>
              <a:t>PHEME Rumour scheme Twitter dataset: Journalism use case</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9 different breaking news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330 conversational threads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Each thread contains:</a:t>
            </a:r>
            <a:endParaRPr sz="1400">
              <a:solidFill>
                <a:schemeClr val="dk1"/>
              </a:solidFill>
            </a:endParaRPr>
          </a:p>
          <a:p>
            <a:pPr indent="0" lvl="0" marL="914400" rtl="0" algn="l">
              <a:lnSpc>
                <a:spcPct val="150000"/>
              </a:lnSpc>
              <a:spcBef>
                <a:spcPts val="0"/>
              </a:spcBef>
              <a:spcAft>
                <a:spcPts val="0"/>
              </a:spcAft>
              <a:buNone/>
            </a:pPr>
            <a:r>
              <a:t/>
            </a:r>
            <a:endParaRPr sz="1400">
              <a:solidFill>
                <a:schemeClr val="dk1"/>
              </a:solidFill>
            </a:endParaRPr>
          </a:p>
        </p:txBody>
      </p:sp>
      <p:graphicFrame>
        <p:nvGraphicFramePr>
          <p:cNvPr id="148" name="Google Shape;148;p26"/>
          <p:cNvGraphicFramePr/>
          <p:nvPr/>
        </p:nvGraphicFramePr>
        <p:xfrm>
          <a:off x="897450" y="2544425"/>
          <a:ext cx="3000000" cy="3000000"/>
        </p:xfrm>
        <a:graphic>
          <a:graphicData uri="http://schemas.openxmlformats.org/drawingml/2006/table">
            <a:tbl>
              <a:tblPr>
                <a:noFill/>
                <a:tableStyleId>{1DB0EED3-B16B-4DC2-AB75-42BEB3A12922}</a:tableStyleId>
              </a:tblPr>
              <a:tblGrid>
                <a:gridCol w="3619500"/>
                <a:gridCol w="3619500"/>
              </a:tblGrid>
              <a:tr h="371350">
                <a:tc>
                  <a:txBody>
                    <a:bodyPr>
                      <a:noAutofit/>
                    </a:bodyPr>
                    <a:lstStyle/>
                    <a:p>
                      <a:pPr indent="0" lvl="0" marL="0" rtl="0" algn="l">
                        <a:spcBef>
                          <a:spcPts val="0"/>
                        </a:spcBef>
                        <a:spcAft>
                          <a:spcPts val="0"/>
                        </a:spcAft>
                        <a:buNone/>
                      </a:pPr>
                      <a:r>
                        <a:rPr lang="en"/>
                        <a:t>source-tweet</a:t>
                      </a:r>
                      <a:endParaRPr/>
                    </a:p>
                  </a:txBody>
                  <a:tcPr marT="91425" marB="91425" marR="91425" marL="91425"/>
                </a:tc>
                <a:tc>
                  <a:txBody>
                    <a:bodyPr>
                      <a:noAutofit/>
                    </a:bodyPr>
                    <a:lstStyle/>
                    <a:p>
                      <a:pPr indent="0" lvl="0" marL="0" rtl="0" algn="l">
                        <a:spcBef>
                          <a:spcPts val="0"/>
                        </a:spcBef>
                        <a:spcAft>
                          <a:spcPts val="0"/>
                        </a:spcAft>
                        <a:buNone/>
                      </a:pPr>
                      <a:r>
                        <a:rPr lang="en"/>
                        <a:t>The source of the rumour</a:t>
                      </a:r>
                      <a:endParaRPr/>
                    </a:p>
                  </a:txBody>
                  <a:tcPr marT="91425" marB="91425" marR="91425" marL="91425"/>
                </a:tc>
              </a:tr>
              <a:tr h="371350">
                <a:tc>
                  <a:txBody>
                    <a:bodyPr>
                      <a:noAutofit/>
                    </a:bodyPr>
                    <a:lstStyle/>
                    <a:p>
                      <a:pPr indent="0" lvl="0" marL="0" rtl="0" algn="l">
                        <a:spcBef>
                          <a:spcPts val="0"/>
                        </a:spcBef>
                        <a:spcAft>
                          <a:spcPts val="0"/>
                        </a:spcAft>
                        <a:buNone/>
                      </a:pPr>
                      <a:r>
                        <a:rPr lang="en"/>
                        <a:t>reactions</a:t>
                      </a:r>
                      <a:endParaRPr/>
                    </a:p>
                  </a:txBody>
                  <a:tcPr marT="91425" marB="91425" marR="91425" marL="91425"/>
                </a:tc>
                <a:tc>
                  <a:txBody>
                    <a:bodyPr>
                      <a:noAutofit/>
                    </a:bodyPr>
                    <a:lstStyle/>
                    <a:p>
                      <a:pPr indent="0" lvl="0" marL="0" rtl="0" algn="l">
                        <a:spcBef>
                          <a:spcPts val="0"/>
                        </a:spcBef>
                        <a:spcAft>
                          <a:spcPts val="0"/>
                        </a:spcAft>
                        <a:buNone/>
                      </a:pPr>
                      <a:r>
                        <a:rPr lang="en"/>
                        <a:t>j</a:t>
                      </a:r>
                      <a:r>
                        <a:rPr lang="en"/>
                        <a:t>son files of re-tweeters </a:t>
                      </a:r>
                      <a:endParaRPr/>
                    </a:p>
                  </a:txBody>
                  <a:tcPr marT="91425" marB="91425" marR="91425" marL="91425"/>
                </a:tc>
              </a:tr>
              <a:tr h="371350">
                <a:tc>
                  <a:txBody>
                    <a:bodyPr>
                      <a:noAutofit/>
                    </a:bodyPr>
                    <a:lstStyle/>
                    <a:p>
                      <a:pPr indent="0" lvl="0" marL="0" rtl="0" algn="l">
                        <a:spcBef>
                          <a:spcPts val="0"/>
                        </a:spcBef>
                        <a:spcAft>
                          <a:spcPts val="0"/>
                        </a:spcAft>
                        <a:buNone/>
                      </a:pPr>
                      <a:r>
                        <a:rPr lang="en"/>
                        <a:t>u</a:t>
                      </a:r>
                      <a:r>
                        <a:rPr lang="en"/>
                        <a:t>rl content</a:t>
                      </a:r>
                      <a:endParaRPr/>
                    </a:p>
                  </a:txBody>
                  <a:tcPr marT="91425" marB="91425" marR="91425" marL="91425"/>
                </a:tc>
                <a:tc>
                  <a:txBody>
                    <a:bodyPr>
                      <a:noAutofit/>
                    </a:bodyPr>
                    <a:lstStyle/>
                    <a:p>
                      <a:pPr indent="0" lvl="0" marL="0" rtl="0" algn="l">
                        <a:spcBef>
                          <a:spcPts val="0"/>
                        </a:spcBef>
                        <a:spcAft>
                          <a:spcPts val="0"/>
                        </a:spcAft>
                        <a:buNone/>
                      </a:pPr>
                      <a:r>
                        <a:rPr lang="en"/>
                        <a:t>web pages pointed to from the tweets</a:t>
                      </a:r>
                      <a:endParaRPr/>
                    </a:p>
                  </a:txBody>
                  <a:tcPr marT="91425" marB="91425" marR="91425" marL="91425"/>
                </a:tc>
              </a:tr>
              <a:tr h="371350">
                <a:tc>
                  <a:txBody>
                    <a:bodyPr>
                      <a:noAutofit/>
                    </a:bodyPr>
                    <a:lstStyle/>
                    <a:p>
                      <a:pPr indent="0" lvl="0" marL="0" rtl="0" algn="l">
                        <a:spcBef>
                          <a:spcPts val="0"/>
                        </a:spcBef>
                        <a:spcAft>
                          <a:spcPts val="0"/>
                        </a:spcAft>
                        <a:buNone/>
                      </a:pPr>
                      <a:r>
                        <a:rPr lang="en"/>
                        <a:t>s</a:t>
                      </a:r>
                      <a:r>
                        <a:rPr lang="en"/>
                        <a:t>tructure.json</a:t>
                      </a:r>
                      <a:endParaRPr/>
                    </a:p>
                  </a:txBody>
                  <a:tcPr marT="91425" marB="91425" marR="91425" marL="91425"/>
                </a:tc>
                <a:tc>
                  <a:txBody>
                    <a:bodyPr>
                      <a:noAutofit/>
                    </a:bodyPr>
                    <a:lstStyle/>
                    <a:p>
                      <a:pPr indent="0" lvl="0" marL="0" rtl="0" algn="l">
                        <a:spcBef>
                          <a:spcPts val="0"/>
                        </a:spcBef>
                        <a:spcAft>
                          <a:spcPts val="0"/>
                        </a:spcAft>
                        <a:buNone/>
                      </a:pPr>
                      <a:r>
                        <a:rPr lang="en"/>
                        <a:t>Structure of the conversation</a:t>
                      </a:r>
                      <a:endParaRPr/>
                    </a:p>
                  </a:txBody>
                  <a:tcPr marT="91425" marB="91425" marR="91425" marL="91425"/>
                </a:tc>
              </a:tr>
              <a:tr h="374975">
                <a:tc>
                  <a:txBody>
                    <a:bodyPr>
                      <a:noAutofit/>
                    </a:bodyPr>
                    <a:lstStyle/>
                    <a:p>
                      <a:pPr indent="0" lvl="0" marL="0" rtl="0" algn="l">
                        <a:spcBef>
                          <a:spcPts val="0"/>
                        </a:spcBef>
                        <a:spcAft>
                          <a:spcPts val="0"/>
                        </a:spcAft>
                        <a:buNone/>
                      </a:pPr>
                      <a:r>
                        <a:rPr lang="en"/>
                        <a:t>retweets.json</a:t>
                      </a:r>
                      <a:endParaRPr/>
                    </a:p>
                  </a:txBody>
                  <a:tcPr marT="91425" marB="91425" marR="91425" marL="91425"/>
                </a:tc>
                <a:tc>
                  <a:txBody>
                    <a:bodyPr>
                      <a:noAutofit/>
                    </a:bodyPr>
                    <a:lstStyle/>
                    <a:p>
                      <a:pPr indent="0" lvl="0" marL="0" rtl="0" algn="l">
                        <a:spcBef>
                          <a:spcPts val="0"/>
                        </a:spcBef>
                        <a:spcAft>
                          <a:spcPts val="0"/>
                        </a:spcAft>
                        <a:buNone/>
                      </a:pPr>
                      <a:r>
                        <a:rPr lang="en"/>
                        <a:t>Tweets that re-tweeted the rumour</a:t>
                      </a:r>
                      <a:endParaRPr/>
                    </a:p>
                  </a:txBody>
                  <a:tcPr marT="91425" marB="91425" marR="91425" marL="91425"/>
                </a:tc>
              </a:tr>
              <a:tr h="374975">
                <a:tc>
                  <a:txBody>
                    <a:bodyPr>
                      <a:noAutofit/>
                    </a:bodyPr>
                    <a:lstStyle/>
                    <a:p>
                      <a:pPr indent="0" lvl="0" marL="0" rtl="0" algn="l">
                        <a:spcBef>
                          <a:spcPts val="0"/>
                        </a:spcBef>
                        <a:spcAft>
                          <a:spcPts val="0"/>
                        </a:spcAft>
                        <a:buNone/>
                      </a:pPr>
                      <a:r>
                        <a:rPr lang="en"/>
                        <a:t>w</a:t>
                      </a:r>
                      <a:r>
                        <a:rPr lang="en"/>
                        <a:t>ho-follows-whom.dat</a:t>
                      </a:r>
                      <a:endParaRPr/>
                    </a:p>
                  </a:txBody>
                  <a:tcPr marT="91425" marB="91425" marR="91425" marL="91425"/>
                </a:tc>
                <a:tc>
                  <a:txBody>
                    <a:bodyPr>
                      <a:noAutofit/>
                    </a:bodyPr>
                    <a:lstStyle/>
                    <a:p>
                      <a:pPr indent="0" lvl="0" marL="0" rtl="0" algn="l">
                        <a:spcBef>
                          <a:spcPts val="0"/>
                        </a:spcBef>
                        <a:spcAft>
                          <a:spcPts val="0"/>
                        </a:spcAft>
                        <a:buNone/>
                      </a:pPr>
                      <a:r>
                        <a:rPr lang="en"/>
                        <a:t>Relationship between users</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idx="1" type="body"/>
          </p:nvPr>
        </p:nvSpPr>
        <p:spPr>
          <a:xfrm>
            <a:off x="311700" y="473600"/>
            <a:ext cx="8520600" cy="4095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rPr>
              <a:t>2)  SNAP ego-Twitter dataset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Textual data network</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Dataset each for retweet, replies, mentions and social relationships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Re-tweet dataset more prevalent than others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User-ids have been anonymized</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Retweet network</a:t>
            </a:r>
            <a:endParaRPr sz="1400">
              <a:solidFill>
                <a:srgbClr val="000000"/>
              </a:solidFill>
            </a:endParaRPr>
          </a:p>
        </p:txBody>
      </p:sp>
      <p:graphicFrame>
        <p:nvGraphicFramePr>
          <p:cNvPr id="154" name="Google Shape;154;p27"/>
          <p:cNvGraphicFramePr/>
          <p:nvPr/>
        </p:nvGraphicFramePr>
        <p:xfrm>
          <a:off x="776300" y="2313125"/>
          <a:ext cx="3000000" cy="3000000"/>
        </p:xfrm>
        <a:graphic>
          <a:graphicData uri="http://schemas.openxmlformats.org/drawingml/2006/table">
            <a:tbl>
              <a:tblPr>
                <a:noFill/>
                <a:tableStyleId>{1DB0EED3-B16B-4DC2-AB75-42BEB3A12922}</a:tableStyleId>
              </a:tblPr>
              <a:tblGrid>
                <a:gridCol w="3619500"/>
                <a:gridCol w="3619500"/>
              </a:tblGrid>
              <a:tr h="381000">
                <a:tc>
                  <a:txBody>
                    <a:bodyPr>
                      <a:noAutofit/>
                    </a:bodyPr>
                    <a:lstStyle/>
                    <a:p>
                      <a:pPr indent="0" lvl="0" marL="0" rtl="0" algn="l">
                        <a:spcBef>
                          <a:spcPts val="0"/>
                        </a:spcBef>
                        <a:spcAft>
                          <a:spcPts val="0"/>
                        </a:spcAft>
                        <a:buNone/>
                      </a:pPr>
                      <a:r>
                        <a:rPr lang="en" sz="1000">
                          <a:highlight>
                            <a:srgbClr val="FFFFFF"/>
                          </a:highlight>
                        </a:rPr>
                        <a:t>RETWEET NETWORK STATISTICS</a:t>
                      </a:r>
                      <a:endParaRPr sz="10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sz="10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000">
                          <a:highlight>
                            <a:srgbClr val="FFFFFF"/>
                          </a:highlight>
                        </a:rPr>
                        <a:t>Nodes</a:t>
                      </a:r>
                      <a:endParaRPr sz="10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highlight>
                            <a:srgbClr val="FFFFFF"/>
                          </a:highlight>
                        </a:rPr>
                        <a:t>256491</a:t>
                      </a:r>
                      <a:endParaRPr sz="10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000">
                          <a:highlight>
                            <a:srgbClr val="FFFFFF"/>
                          </a:highlight>
                        </a:rPr>
                        <a:t>Edges</a:t>
                      </a:r>
                      <a:endParaRPr sz="10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highlight>
                            <a:srgbClr val="FFFFFF"/>
                          </a:highlight>
                        </a:rPr>
                        <a:t>328132</a:t>
                      </a:r>
                      <a:endParaRPr sz="10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000">
                          <a:highlight>
                            <a:srgbClr val="FFFFFF"/>
                          </a:highlight>
                        </a:rPr>
                        <a:t>Average clustering coefficient</a:t>
                      </a:r>
                      <a:endParaRPr sz="10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highlight>
                            <a:srgbClr val="FFFFFF"/>
                          </a:highlight>
                        </a:rPr>
                        <a:t>0.0156</a:t>
                      </a:r>
                      <a:endParaRPr sz="10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000">
                          <a:highlight>
                            <a:srgbClr val="FFFFFF"/>
                          </a:highlight>
                        </a:rPr>
                        <a:t>Number of triangles</a:t>
                      </a:r>
                      <a:endParaRPr sz="10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highlight>
                            <a:srgbClr val="FFFFFF"/>
                          </a:highlight>
                        </a:rPr>
                        <a:t>13082506</a:t>
                      </a:r>
                      <a:endParaRPr sz="10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000">
                          <a:highlight>
                            <a:srgbClr val="FFFFFF"/>
                          </a:highlight>
                        </a:rPr>
                        <a:t>Fraction of closed triangles</a:t>
                      </a:r>
                      <a:endParaRPr sz="10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highlight>
                            <a:srgbClr val="FFFFFF"/>
                          </a:highlight>
                        </a:rPr>
                        <a:t>0.0001085</a:t>
                      </a:r>
                      <a:endParaRPr sz="10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000">
                          <a:highlight>
                            <a:srgbClr val="FFFFFF"/>
                          </a:highlight>
                        </a:rPr>
                        <a:t>Diameter (Longest shortest path)</a:t>
                      </a:r>
                      <a:endParaRPr sz="10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highlight>
                            <a:srgbClr val="FFFFFF"/>
                          </a:highlight>
                        </a:rPr>
                        <a:t>19</a:t>
                      </a:r>
                      <a:endParaRPr sz="10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28"/>
          <p:cNvPicPr preferRelativeResize="0"/>
          <p:nvPr/>
        </p:nvPicPr>
        <p:blipFill rotWithShape="1">
          <a:blip r:embed="rId3">
            <a:alphaModFix/>
          </a:blip>
          <a:srcRect b="0" l="0" r="0" t="3119"/>
          <a:stretch/>
        </p:blipFill>
        <p:spPr>
          <a:xfrm>
            <a:off x="152400" y="152400"/>
            <a:ext cx="5938300" cy="4330275"/>
          </a:xfrm>
          <a:prstGeom prst="rect">
            <a:avLst/>
          </a:prstGeom>
          <a:noFill/>
          <a:ln>
            <a:noFill/>
          </a:ln>
        </p:spPr>
      </p:pic>
      <p:pic>
        <p:nvPicPr>
          <p:cNvPr id="160" name="Google Shape;160;p28"/>
          <p:cNvPicPr preferRelativeResize="0"/>
          <p:nvPr/>
        </p:nvPicPr>
        <p:blipFill>
          <a:blip r:embed="rId4">
            <a:alphaModFix/>
          </a:blip>
          <a:stretch>
            <a:fillRect/>
          </a:stretch>
        </p:blipFill>
        <p:spPr>
          <a:xfrm>
            <a:off x="6452050" y="976650"/>
            <a:ext cx="1794600" cy="3076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Scope of our research can be :</a:t>
            </a:r>
            <a:endParaRPr b="1">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Continuous Time-varying Networks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Multiple Rumors on the Same Topic</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Interconnected Networks</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Dataset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Machine learning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Deep neural network</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Scenarios</a:t>
            </a:r>
            <a:r>
              <a:rPr b="1" lang="en">
                <a:solidFill>
                  <a:srgbClr val="000000"/>
                </a:solidFill>
              </a:rPr>
              <a:t> :</a:t>
            </a:r>
            <a:r>
              <a:rPr lang="en">
                <a:solidFill>
                  <a:srgbClr val="000000"/>
                </a:solidFill>
              </a:rPr>
              <a:t>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Bomb attack on white house 2013</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Presidential election USA</a:t>
            </a:r>
            <a:endParaRPr>
              <a:solidFill>
                <a:srgbClr val="000000"/>
              </a:solidFill>
            </a:endParaRPr>
          </a:p>
          <a:p>
            <a:pPr indent="0" lvl="0" marL="0" rtl="0" algn="l">
              <a:spcBef>
                <a:spcPts val="1600"/>
              </a:spcBef>
              <a:spcAft>
                <a:spcPts val="0"/>
              </a:spcAft>
              <a:buNone/>
            </a:pPr>
            <a:r>
              <a:rPr b="1" lang="en">
                <a:solidFill>
                  <a:srgbClr val="000000"/>
                </a:solidFill>
              </a:rPr>
              <a:t>Rumor Definition :</a:t>
            </a:r>
            <a:r>
              <a:rPr lang="en">
                <a:solidFill>
                  <a:srgbClr val="000000"/>
                </a:solidFill>
              </a:rPr>
              <a:t>In a population network, the rumor is the disease that is transmitted between individuals. In the example of a computer virus spreading in a network, the rumor is the computer virus, while for the case of a misinformation spreading in a social network, the rumor is the misinformation.</a:t>
            </a:r>
            <a:endParaRPr>
              <a:solidFill>
                <a:srgbClr val="000000"/>
              </a:solidFill>
            </a:endParaRPr>
          </a:p>
          <a:p>
            <a:pPr indent="0" lvl="0" marL="0" rtl="0" algn="l">
              <a:spcBef>
                <a:spcPts val="1600"/>
              </a:spcBef>
              <a:spcAft>
                <a:spcPts val="16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68" name="Google Shape;68;p1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b="1" lang="en">
                <a:solidFill>
                  <a:srgbClr val="000000"/>
                </a:solidFill>
              </a:rPr>
              <a:t>Mafia Chain</a:t>
            </a:r>
            <a:r>
              <a:rPr lang="en">
                <a:solidFill>
                  <a:srgbClr val="000000"/>
                </a:solidFill>
              </a:rPr>
              <a:t> - If one of the member is found </a:t>
            </a:r>
            <a:endParaRPr>
              <a:solidFill>
                <a:srgbClr val="000000"/>
              </a:solidFill>
            </a:endParaRPr>
          </a:p>
          <a:p>
            <a:pPr indent="0" lvl="0" marL="457200" rtl="0" algn="l">
              <a:lnSpc>
                <a:spcPct val="100000"/>
              </a:lnSpc>
              <a:spcBef>
                <a:spcPts val="1600"/>
              </a:spcBef>
              <a:spcAft>
                <a:spcPts val="0"/>
              </a:spcAft>
              <a:buNone/>
            </a:pPr>
            <a:r>
              <a:rPr lang="en">
                <a:solidFill>
                  <a:srgbClr val="000000"/>
                </a:solidFill>
              </a:rPr>
              <a:t>everyone</a:t>
            </a:r>
            <a:r>
              <a:rPr lang="en">
                <a:solidFill>
                  <a:srgbClr val="000000"/>
                </a:solidFill>
              </a:rPr>
              <a:t> is accessible.</a:t>
            </a:r>
            <a:endParaRPr>
              <a:solidFill>
                <a:srgbClr val="000000"/>
              </a:solidFill>
            </a:endParaRPr>
          </a:p>
          <a:p>
            <a:pPr indent="-342900" lvl="0" marL="457200" rtl="0" algn="l">
              <a:lnSpc>
                <a:spcPct val="100000"/>
              </a:lnSpc>
              <a:spcBef>
                <a:spcPts val="1600"/>
              </a:spcBef>
              <a:spcAft>
                <a:spcPts val="0"/>
              </a:spcAft>
              <a:buClr>
                <a:srgbClr val="000000"/>
              </a:buClr>
              <a:buSzPts val="1800"/>
              <a:buChar char="❏"/>
            </a:pPr>
            <a:r>
              <a:rPr lang="en">
                <a:solidFill>
                  <a:srgbClr val="000000"/>
                </a:solidFill>
              </a:rPr>
              <a:t>Same is not true with complex network.</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Earlier if every node is infected by rumor it </a:t>
            </a:r>
            <a:endParaRPr>
              <a:solidFill>
                <a:srgbClr val="000000"/>
              </a:solidFill>
            </a:endParaRPr>
          </a:p>
          <a:p>
            <a:pPr indent="0" lvl="0" marL="457200" rtl="0" algn="l">
              <a:lnSpc>
                <a:spcPct val="100000"/>
              </a:lnSpc>
              <a:spcBef>
                <a:spcPts val="1600"/>
              </a:spcBef>
              <a:spcAft>
                <a:spcPts val="0"/>
              </a:spcAft>
              <a:buNone/>
            </a:pPr>
            <a:r>
              <a:rPr lang="en">
                <a:solidFill>
                  <a:srgbClr val="000000"/>
                </a:solidFill>
              </a:rPr>
              <a:t>was not possible to find the source.</a:t>
            </a:r>
            <a:endParaRPr>
              <a:solidFill>
                <a:srgbClr val="000000"/>
              </a:solidFill>
            </a:endParaRPr>
          </a:p>
          <a:p>
            <a:pPr indent="-342900" lvl="0" marL="457200" rtl="0" algn="l">
              <a:lnSpc>
                <a:spcPct val="100000"/>
              </a:lnSpc>
              <a:spcBef>
                <a:spcPts val="1600"/>
              </a:spcBef>
              <a:spcAft>
                <a:spcPts val="0"/>
              </a:spcAft>
              <a:buClr>
                <a:srgbClr val="000000"/>
              </a:buClr>
              <a:buSzPts val="1800"/>
              <a:buChar char="❏"/>
            </a:pPr>
            <a:r>
              <a:rPr lang="en">
                <a:solidFill>
                  <a:srgbClr val="000000"/>
                </a:solidFill>
              </a:rPr>
              <a:t>There is indeed a need for efficient technology to address this problem of finding the source of rumor.</a:t>
            </a:r>
            <a:endParaRPr>
              <a:solidFill>
                <a:srgbClr val="000000"/>
              </a:solidFill>
            </a:endParaRPr>
          </a:p>
          <a:p>
            <a:pPr indent="0" lvl="0" marL="0" rtl="0" algn="l">
              <a:spcBef>
                <a:spcPts val="1600"/>
              </a:spcBef>
              <a:spcAft>
                <a:spcPts val="1600"/>
              </a:spcAft>
              <a:buNone/>
            </a:pPr>
            <a:r>
              <a:t/>
            </a:r>
            <a:endParaRPr/>
          </a:p>
        </p:txBody>
      </p:sp>
      <p:pic>
        <p:nvPicPr>
          <p:cNvPr id="69" name="Google Shape;69;p15"/>
          <p:cNvPicPr preferRelativeResize="0"/>
          <p:nvPr/>
        </p:nvPicPr>
        <p:blipFill>
          <a:blip r:embed="rId3">
            <a:alphaModFix/>
          </a:blip>
          <a:stretch>
            <a:fillRect/>
          </a:stretch>
        </p:blipFill>
        <p:spPr>
          <a:xfrm>
            <a:off x="5489825" y="1152475"/>
            <a:ext cx="3654175" cy="2262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Methods</a:t>
            </a:r>
            <a:endParaRPr/>
          </a:p>
        </p:txBody>
      </p:sp>
      <p:sp>
        <p:nvSpPr>
          <p:cNvPr id="75" name="Google Shape;75;p16"/>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To achieve the goal researchers apply different mathematical computation to find source of rumor in network.</a:t>
            </a:r>
            <a:endParaRPr>
              <a:solidFill>
                <a:srgbClr val="000000"/>
              </a:solidFill>
            </a:endParaRPr>
          </a:p>
          <a:p>
            <a:pPr indent="0" lvl="0" marL="0" rtl="0" algn="l">
              <a:spcBef>
                <a:spcPts val="1600"/>
              </a:spcBef>
              <a:spcAft>
                <a:spcPts val="0"/>
              </a:spcAft>
              <a:buNone/>
            </a:pPr>
            <a:r>
              <a:rPr b="1" lang="en">
                <a:solidFill>
                  <a:srgbClr val="000000"/>
                </a:solidFill>
              </a:rPr>
              <a:t>Methods </a:t>
            </a:r>
            <a:endParaRPr b="1">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Centrality measures - degree, betweenness, closeness, jordan centrality, eigenvector, etc.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Community detection - Reducing network to community.</a:t>
            </a:r>
            <a:endParaRPr>
              <a:solidFill>
                <a:srgbClr val="000000"/>
              </a:solidFill>
            </a:endParaRPr>
          </a:p>
          <a:p>
            <a:pPr indent="0" lvl="0" marL="0" rtl="0" algn="l">
              <a:spcBef>
                <a:spcPts val="1600"/>
              </a:spcBef>
              <a:spcAft>
                <a:spcPts val="0"/>
              </a:spcAft>
              <a:buNone/>
            </a:pPr>
            <a:r>
              <a:rPr b="1" lang="en">
                <a:solidFill>
                  <a:srgbClr val="000000"/>
                </a:solidFill>
              </a:rPr>
              <a:t>Epidemic Model : </a:t>
            </a:r>
            <a:r>
              <a:rPr lang="en">
                <a:solidFill>
                  <a:srgbClr val="000000"/>
                </a:solidFill>
              </a:rPr>
              <a:t>SI, SIR, SIS also called diffusion methods.</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Diffusion Model</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SI -model</a:t>
            </a:r>
            <a:endParaRPr b="1">
              <a:solidFill>
                <a:srgbClr val="000000"/>
              </a:solidFill>
            </a:endParaRPr>
          </a:p>
          <a:p>
            <a:pPr indent="0" lvl="0" marL="0" rtl="0" algn="l">
              <a:spcBef>
                <a:spcPts val="1600"/>
              </a:spcBef>
              <a:spcAft>
                <a:spcPts val="0"/>
              </a:spcAft>
              <a:buNone/>
            </a:pPr>
            <a:r>
              <a:rPr lang="en">
                <a:solidFill>
                  <a:srgbClr val="000000"/>
                </a:solidFill>
              </a:rPr>
              <a:t> Individuals are born into the simulation with no immunity (susceptible). Once infected and with no treatment, individuals stay infected and infectious throughout their life, and remain in contact with the susceptible population</a:t>
            </a:r>
            <a:endParaRPr>
              <a:solidFill>
                <a:srgbClr val="000000"/>
              </a:solidFill>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2248288" y="2853888"/>
            <a:ext cx="3629025" cy="1933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9" name="Google Shape;89;p18"/>
          <p:cNvPicPr preferRelativeResize="0"/>
          <p:nvPr/>
        </p:nvPicPr>
        <p:blipFill>
          <a:blip r:embed="rId3">
            <a:alphaModFix/>
          </a:blip>
          <a:stretch>
            <a:fillRect/>
          </a:stretch>
        </p:blipFill>
        <p:spPr>
          <a:xfrm>
            <a:off x="311700" y="1152475"/>
            <a:ext cx="8148200" cy="3515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History :</a:t>
            </a:r>
            <a:r>
              <a:rPr lang="en"/>
              <a:t> </a:t>
            </a:r>
            <a:endParaRPr/>
          </a:p>
        </p:txBody>
      </p:sp>
      <p:graphicFrame>
        <p:nvGraphicFramePr>
          <p:cNvPr id="96" name="Google Shape;96;p19"/>
          <p:cNvGraphicFramePr/>
          <p:nvPr/>
        </p:nvGraphicFramePr>
        <p:xfrm>
          <a:off x="1428475" y="1017725"/>
          <a:ext cx="3000000" cy="3000000"/>
        </p:xfrm>
        <a:graphic>
          <a:graphicData uri="http://schemas.openxmlformats.org/drawingml/2006/table">
            <a:tbl>
              <a:tblPr>
                <a:noFill/>
                <a:tableStyleId>{1DB0EED3-B16B-4DC2-AB75-42BEB3A12922}</a:tableStyleId>
              </a:tblPr>
              <a:tblGrid>
                <a:gridCol w="1930575"/>
                <a:gridCol w="5308425"/>
              </a:tblGrid>
              <a:tr h="381000">
                <a:tc>
                  <a:txBody>
                    <a:bodyPr>
                      <a:noAutofit/>
                    </a:bodyPr>
                    <a:lstStyle/>
                    <a:p>
                      <a:pPr indent="0" lvl="0" marL="0" rtl="0" algn="l">
                        <a:spcBef>
                          <a:spcPts val="0"/>
                        </a:spcBef>
                        <a:spcAft>
                          <a:spcPts val="0"/>
                        </a:spcAft>
                        <a:buNone/>
                      </a:pPr>
                      <a:r>
                        <a:rPr lang="en"/>
                        <a:t>Timeline</a:t>
                      </a:r>
                      <a:r>
                        <a:rPr lang="en"/>
                        <a:t>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Description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2012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Clr>
                          <a:schemeClr val="dk1"/>
                        </a:buClr>
                        <a:buSzPts val="1100"/>
                        <a:buFont typeface="Arial"/>
                        <a:buNone/>
                      </a:pPr>
                      <a:r>
                        <a:rPr lang="en"/>
                        <a:t>Earliest idea on source localization given by Pedro C. Pinto,</a:t>
                      </a:r>
                      <a:endParaRPr/>
                    </a:p>
                    <a:p>
                      <a:pPr indent="0" lvl="0" marL="0" rtl="0" algn="l">
                        <a:spcBef>
                          <a:spcPts val="0"/>
                        </a:spcBef>
                        <a:spcAft>
                          <a:spcPts val="0"/>
                        </a:spcAft>
                        <a:buClr>
                          <a:schemeClr val="dk1"/>
                        </a:buClr>
                        <a:buSzPts val="1100"/>
                        <a:buFont typeface="Arial"/>
                        <a:buNone/>
                      </a:pPr>
                      <a:r>
                        <a:rPr lang="en"/>
                        <a:t>Patrick Thiran, Martin Vetterli . They presented a strategy that</a:t>
                      </a:r>
                      <a:endParaRPr/>
                    </a:p>
                    <a:p>
                      <a:pPr indent="0" lvl="0" marL="0" rtl="0" algn="l">
                        <a:spcBef>
                          <a:spcPts val="0"/>
                        </a:spcBef>
                        <a:spcAft>
                          <a:spcPts val="0"/>
                        </a:spcAft>
                        <a:buClr>
                          <a:schemeClr val="dk1"/>
                        </a:buClr>
                        <a:buSzPts val="1100"/>
                        <a:buFont typeface="Arial"/>
                        <a:buNone/>
                      </a:pPr>
                      <a:r>
                        <a:rPr lang="en"/>
                        <a:t>is optimal for arbitrary trees, achieving maximum probability of</a:t>
                      </a:r>
                      <a:endParaRPr/>
                    </a:p>
                    <a:p>
                      <a:pPr indent="0" lvl="0" marL="0" rtl="0" algn="l">
                        <a:spcBef>
                          <a:spcPts val="0"/>
                        </a:spcBef>
                        <a:spcAft>
                          <a:spcPts val="0"/>
                        </a:spcAft>
                        <a:buNone/>
                      </a:pPr>
                      <a:r>
                        <a:rPr lang="en"/>
                        <a:t>correct localization.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2013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Different Epidemic Spread model were used to study the dissemination of rumor in social networks.Kai Zhu, Lei Ying followed the popular Susceptible-Infected-Recovered (SIR) model to study the problem of detecting the information source in a network.</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2014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Clr>
                          <a:schemeClr val="dk1"/>
                        </a:buClr>
                        <a:buSzPts val="1100"/>
                        <a:buFont typeface="Arial"/>
                        <a:buNone/>
                      </a:pPr>
                      <a:r>
                        <a:rPr lang="en"/>
                        <a:t>Studies were done on static-internode relationship networks.</a:t>
                      </a:r>
                      <a:endParaRPr/>
                    </a:p>
                    <a:p>
                      <a:pPr indent="0" lvl="0" marL="0" rtl="0" algn="l">
                        <a:spcBef>
                          <a:spcPts val="0"/>
                        </a:spcBef>
                        <a:spcAft>
                          <a:spcPts val="0"/>
                        </a:spcAft>
                        <a:buNone/>
                      </a:pPr>
                      <a:r>
                        <a:rPr lang="en"/>
                        <a:t>Jiang et al. described state-of-the-art and conducted comparative studies. One of their conclusions is that current methods are too computationally expensive and they can not be use for a quick identification of the propagation source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Base Paper by  Alireza Louni and K. P. Subbalakshmi</a:t>
            </a:r>
            <a:endParaRPr>
              <a:solidFill>
                <a:srgbClr val="000000"/>
              </a:solidFill>
            </a:endParaRPr>
          </a:p>
          <a:p>
            <a:pPr indent="0" lvl="0" marL="0" rtl="0" algn="l">
              <a:spcBef>
                <a:spcPts val="1600"/>
              </a:spcBef>
              <a:spcAft>
                <a:spcPts val="0"/>
              </a:spcAft>
              <a:buNone/>
            </a:pPr>
            <a:r>
              <a:rPr lang="en">
                <a:solidFill>
                  <a:srgbClr val="000000"/>
                </a:solidFill>
              </a:rPr>
              <a:t>Abstract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The problem of estimating the source of a rumor in large-scale social networks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uncertainty</a:t>
            </a:r>
            <a:r>
              <a:rPr lang="en">
                <a:solidFill>
                  <a:srgbClr val="000000"/>
                </a:solidFill>
              </a:rPr>
              <a:t> is solved by using random, non-homogenous edge weights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paper proposed a novel two-stage algorithm that uses the modularity of the social network</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Literature Review</a:t>
            </a:r>
            <a:endParaRPr/>
          </a:p>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Most likely candidate cluster and sensor nodes :</a:t>
            </a:r>
            <a:endParaRPr>
              <a:solidFill>
                <a:srgbClr val="000000"/>
              </a:solidFill>
            </a:endParaRPr>
          </a:p>
        </p:txBody>
      </p:sp>
      <p:pic>
        <p:nvPicPr>
          <p:cNvPr id="109" name="Google Shape;109;p21"/>
          <p:cNvPicPr preferRelativeResize="0"/>
          <p:nvPr/>
        </p:nvPicPr>
        <p:blipFill>
          <a:blip r:embed="rId3">
            <a:alphaModFix/>
          </a:blip>
          <a:stretch>
            <a:fillRect/>
          </a:stretch>
        </p:blipFill>
        <p:spPr>
          <a:xfrm>
            <a:off x="808075" y="2026625"/>
            <a:ext cx="3027100" cy="2283150"/>
          </a:xfrm>
          <a:prstGeom prst="rect">
            <a:avLst/>
          </a:prstGeom>
          <a:noFill/>
          <a:ln>
            <a:noFill/>
          </a:ln>
        </p:spPr>
      </p:pic>
      <p:pic>
        <p:nvPicPr>
          <p:cNvPr id="110" name="Google Shape;110;p21"/>
          <p:cNvPicPr preferRelativeResize="0"/>
          <p:nvPr/>
        </p:nvPicPr>
        <p:blipFill>
          <a:blip r:embed="rId4">
            <a:alphaModFix/>
          </a:blip>
          <a:stretch>
            <a:fillRect/>
          </a:stretch>
        </p:blipFill>
        <p:spPr>
          <a:xfrm>
            <a:off x="4643250" y="2177775"/>
            <a:ext cx="3245150" cy="2019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