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73" r:id="rId3"/>
    <p:sldId id="274" r:id="rId4"/>
    <p:sldId id="258" r:id="rId5"/>
    <p:sldId id="259" r:id="rId6"/>
    <p:sldId id="293" r:id="rId7"/>
    <p:sldId id="277" r:id="rId8"/>
    <p:sldId id="298" r:id="rId9"/>
    <p:sldId id="275" r:id="rId10"/>
    <p:sldId id="278" r:id="rId11"/>
    <p:sldId id="260" r:id="rId12"/>
    <p:sldId id="299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300" r:id="rId21"/>
    <p:sldId id="291" r:id="rId22"/>
    <p:sldId id="268" r:id="rId23"/>
    <p:sldId id="269" r:id="rId24"/>
    <p:sldId id="270" r:id="rId25"/>
    <p:sldId id="262" r:id="rId26"/>
    <p:sldId id="302" r:id="rId27"/>
    <p:sldId id="266" r:id="rId28"/>
    <p:sldId id="267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712" autoAdjust="0"/>
  </p:normalViewPr>
  <p:slideViewPr>
    <p:cSldViewPr>
      <p:cViewPr>
        <p:scale>
          <a:sx n="100" d="100"/>
          <a:sy n="100" d="100"/>
        </p:scale>
        <p:origin x="-420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7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2C40-1D8D-42A4-AF90-F071D8774A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C92EA-1F07-49C7-B440-FD1BA217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92EA-1F07-49C7-B440-FD1BA21701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0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92EA-1F07-49C7-B440-FD1BA21701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92EA-1F07-49C7-B440-FD1BA21701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92EA-1F07-49C7-B440-FD1BA21701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92EA-1F07-49C7-B440-FD1BA21701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92EA-1F07-49C7-B440-FD1BA21701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AED5E-AA30-C449-944E-6383E5F38C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8357-9465-4981-AF43-75D94446F55A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D993-B163-41D3-B726-9524E1506C1A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1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674B-D8EF-4385-A019-87900C44160D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464B-6CFE-4FE3-86D3-B7F90D462087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EC04-B01F-439B-BF03-39C437DEE5C7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C74C-7745-464B-85D4-16A27A945DCA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5A1C-8D86-4C7A-A3D3-B17187932F93}" type="datetime1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51BC-1DE8-4A88-B859-6F11069E27BC}" type="datetime1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7ED5-B1EF-46BE-BC17-768B75DA7DDC}" type="datetime1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EB4F-FFCA-4E48-88A4-944FF2D6271E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35B0-9764-4640-930D-1F5E386BB396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80AC-9C27-42DB-A620-599EC4EEA2B2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1C4E-6CC4-4138-8D7C-411A25F5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1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e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7.wmf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image" Target="../media/image18.pn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523520" cy="6857640"/>
          </a:xfrm>
          <a:prstGeom prst="rect">
            <a:avLst/>
          </a:prstGeom>
          <a:gradFill>
            <a:gsLst>
              <a:gs pos="0">
                <a:srgbClr val="3C0000"/>
              </a:gs>
              <a:gs pos="100000">
                <a:srgbClr val="8C2633"/>
              </a:gs>
            </a:gsLst>
            <a:lin ang="18900000"/>
          </a:gradFill>
        </p:spPr>
      </p:sp>
      <p:sp>
        <p:nvSpPr>
          <p:cNvPr id="80" name="CustomShape 2"/>
          <p:cNvSpPr/>
          <p:nvPr/>
        </p:nvSpPr>
        <p:spPr>
          <a:xfrm>
            <a:off x="0" y="1219320"/>
            <a:ext cx="75960" cy="9143640"/>
          </a:xfrm>
          <a:prstGeom prst="rect">
            <a:avLst/>
          </a:prstGeom>
          <a:solidFill>
            <a:srgbClr val="4B4B4B"/>
          </a:solidFill>
        </p:spPr>
      </p:sp>
      <p:sp>
        <p:nvSpPr>
          <p:cNvPr id="81" name="CustomShape 3"/>
          <p:cNvSpPr/>
          <p:nvPr/>
        </p:nvSpPr>
        <p:spPr>
          <a:xfrm>
            <a:off x="1905120" y="533400"/>
            <a:ext cx="7009920" cy="6019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Calibri"/>
              </a:rPr>
              <a:t>Estimating the Source of  a Rumor in Large-scale Social Networks</a:t>
            </a: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rgbClr val="262626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/>
              </a:rPr>
              <a:t>           Alireza </a:t>
            </a:r>
            <a:r>
              <a:rPr lang="en-US" sz="2000" dirty="0" err="1" smtClean="0">
                <a:latin typeface="Calibri"/>
              </a:rPr>
              <a:t>Louni</a:t>
            </a:r>
            <a:endParaRPr lang="en-US" sz="2000" dirty="0" smtClean="0"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dirty="0" smtClean="0">
              <a:solidFill>
                <a:srgbClr val="262626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/>
              </a:rPr>
              <a:t>           Advisor:   Dr. </a:t>
            </a:r>
            <a:r>
              <a:rPr lang="en-US" sz="2000" dirty="0"/>
              <a:t>K.P. (Suba) </a:t>
            </a:r>
            <a:r>
              <a:rPr lang="en-US" sz="2000" dirty="0" err="1" smtClean="0"/>
              <a:t>Subbalakshmi</a:t>
            </a:r>
            <a:endParaRPr lang="en-US" sz="2000" dirty="0" smtClean="0"/>
          </a:p>
          <a:p>
            <a:pPr algn="ctr">
              <a:lnSpc>
                <a:spcPct val="100000"/>
              </a:lnSpc>
            </a:pPr>
            <a:endParaRPr lang="en-US" sz="2000" dirty="0" smtClean="0"/>
          </a:p>
          <a:p>
            <a:pPr algn="ctr">
              <a:lnSpc>
                <a:spcPct val="100000"/>
              </a:lnSpc>
            </a:pPr>
            <a:r>
              <a:rPr lang="en-US" sz="2000" dirty="0" smtClean="0"/>
              <a:t>        </a:t>
            </a:r>
          </a:p>
          <a:p>
            <a:pPr algn="ctr">
              <a:lnSpc>
                <a:spcPct val="100000"/>
              </a:lnSpc>
            </a:pPr>
            <a:r>
              <a:rPr lang="en-US" dirty="0" smtClean="0"/>
              <a:t>                      Department of Electrical and Computer Engineering</a:t>
            </a:r>
          </a:p>
          <a:p>
            <a:pPr algn="ctr">
              <a:lnSpc>
                <a:spcPct val="100000"/>
              </a:lnSpc>
            </a:pPr>
            <a:r>
              <a:rPr lang="en-US" dirty="0" smtClean="0"/>
              <a:t>                        Stevens Institute of Technology</a:t>
            </a:r>
          </a:p>
          <a:p>
            <a:pPr algn="ctr">
              <a:lnSpc>
                <a:spcPct val="100000"/>
              </a:lnSpc>
            </a:pPr>
            <a:r>
              <a:rPr lang="en-US" dirty="0" smtClean="0"/>
              <a:t>                     October 28, 2015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82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5278680"/>
            <a:ext cx="2406960" cy="1024920"/>
          </a:xfrm>
          <a:prstGeom prst="rect">
            <a:avLst/>
          </a:prstGeom>
        </p:spPr>
      </p:pic>
      <p:sp>
        <p:nvSpPr>
          <p:cNvPr id="83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8/16/15</a:t>
            </a:r>
            <a:endParaRPr/>
          </a:p>
        </p:txBody>
      </p:sp>
      <p:sp>
        <p:nvSpPr>
          <p:cNvPr id="84" name="TextShape 5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315171-71C1-4141-8121-3151918181A1}" type="slidenum">
              <a:rPr lang="en-US">
                <a:solidFill>
                  <a:srgbClr val="000000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Rumor Source Estimation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696200" cy="5257800"/>
          </a:xfrm>
        </p:spPr>
        <p:txBody>
          <a:bodyPr>
            <a:normAutofit/>
          </a:bodyPr>
          <a:lstStyle/>
          <a:p>
            <a:pPr marL="457200" lvl="1" indent="0" hangingPunct="0">
              <a:buNone/>
            </a:pPr>
            <a:r>
              <a:rPr lang="en-US" sz="3000" b="1" dirty="0" smtClean="0"/>
              <a:t>Estimation Theory: </a:t>
            </a:r>
            <a:r>
              <a:rPr lang="en-US" sz="3000" dirty="0" smtClean="0"/>
              <a:t>Estimate the source using ML [3]</a:t>
            </a:r>
          </a:p>
          <a:p>
            <a:pPr lvl="1" hangingPunct="0"/>
            <a:endParaRPr lang="en-US" sz="3000" dirty="0"/>
          </a:p>
          <a:p>
            <a:pPr lvl="1" hangingPunct="0"/>
            <a:endParaRPr lang="en-US" sz="3000" dirty="0" smtClean="0"/>
          </a:p>
          <a:p>
            <a:pPr marL="457200" lvl="1" indent="0" hangingPunct="0">
              <a:buNone/>
            </a:pPr>
            <a:endParaRPr lang="en-US" sz="3000" dirty="0" smtClean="0"/>
          </a:p>
          <a:p>
            <a:pPr lvl="0"/>
            <a:r>
              <a:rPr lang="en-US" sz="2800" dirty="0" smtClean="0"/>
              <a:t>Observe the ``infected” nodes.</a:t>
            </a:r>
          </a:p>
          <a:p>
            <a:pPr lvl="0"/>
            <a:r>
              <a:rPr lang="en-US" sz="2800" dirty="0" smtClean="0"/>
              <a:t>Find most likely node using a maximum likelihood (ML) estimator</a:t>
            </a:r>
          </a:p>
          <a:p>
            <a:pPr lvl="1" hangingPunct="0"/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D82-FE13-A443-A2D7-B39F6DBA8324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51DE-4871-3C4B-91AD-0D1A0800A90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64137" y="1837000"/>
            <a:ext cx="4087906" cy="2160169"/>
            <a:chOff x="392113" y="4305307"/>
            <a:chExt cx="5181607" cy="2873367"/>
          </a:xfrm>
        </p:grpSpPr>
        <p:sp>
          <p:nvSpPr>
            <p:cNvPr id="10" name="Flowchart: Connector 9"/>
            <p:cNvSpPr/>
            <p:nvPr/>
          </p:nvSpPr>
          <p:spPr>
            <a:xfrm>
              <a:off x="2601916" y="4584703"/>
              <a:ext cx="304800" cy="3048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92113" y="6118230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1298577" y="5837246"/>
              <a:ext cx="304800" cy="3048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92113" y="4467230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119315" y="5253045"/>
              <a:ext cx="304800" cy="3048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016253" y="5253045"/>
              <a:ext cx="304800" cy="3048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271588" y="4614868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2601917" y="6026160"/>
              <a:ext cx="304800" cy="3048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268920" y="5253045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4184655" y="6111875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159255" y="4452940"/>
              <a:ext cx="304800" cy="3048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184655" y="5253045"/>
              <a:ext cx="304800" cy="3048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4" idx="6"/>
              <a:endCxn id="15" idx="2"/>
            </p:cNvCxnSpPr>
            <p:nvPr/>
          </p:nvCxnSpPr>
          <p:spPr>
            <a:xfrm>
              <a:off x="2424116" y="5405445"/>
              <a:ext cx="592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7"/>
              <a:endCxn id="10" idx="3"/>
            </p:cNvCxnSpPr>
            <p:nvPr/>
          </p:nvCxnSpPr>
          <p:spPr>
            <a:xfrm flipV="1">
              <a:off x="2379478" y="4844866"/>
              <a:ext cx="267076" cy="452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5" idx="0"/>
            </p:cNvCxnSpPr>
            <p:nvPr/>
          </p:nvCxnSpPr>
          <p:spPr>
            <a:xfrm>
              <a:off x="2862079" y="4844866"/>
              <a:ext cx="306574" cy="408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1"/>
              <a:endCxn id="14" idx="4"/>
            </p:cNvCxnSpPr>
            <p:nvPr/>
          </p:nvCxnSpPr>
          <p:spPr>
            <a:xfrm flipH="1" flipV="1">
              <a:off x="2271715" y="5557845"/>
              <a:ext cx="374839" cy="512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7"/>
              <a:endCxn id="15" idx="4"/>
            </p:cNvCxnSpPr>
            <p:nvPr/>
          </p:nvCxnSpPr>
          <p:spPr>
            <a:xfrm flipV="1">
              <a:off x="2862079" y="5557845"/>
              <a:ext cx="306574" cy="512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4" idx="1"/>
              <a:endCxn id="16" idx="5"/>
            </p:cNvCxnSpPr>
            <p:nvPr/>
          </p:nvCxnSpPr>
          <p:spPr>
            <a:xfrm flipH="1" flipV="1">
              <a:off x="1531752" y="4875032"/>
              <a:ext cx="632200" cy="422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3"/>
              <a:endCxn id="12" idx="6"/>
            </p:cNvCxnSpPr>
            <p:nvPr/>
          </p:nvCxnSpPr>
          <p:spPr>
            <a:xfrm flipH="1">
              <a:off x="1603377" y="5513208"/>
              <a:ext cx="560575" cy="476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1" idx="7"/>
              <a:endCxn id="16" idx="3"/>
            </p:cNvCxnSpPr>
            <p:nvPr/>
          </p:nvCxnSpPr>
          <p:spPr>
            <a:xfrm flipV="1">
              <a:off x="652277" y="4875032"/>
              <a:ext cx="663949" cy="1287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2"/>
              <a:endCxn id="13" idx="6"/>
            </p:cNvCxnSpPr>
            <p:nvPr/>
          </p:nvCxnSpPr>
          <p:spPr>
            <a:xfrm flipH="1" flipV="1">
              <a:off x="696914" y="4619630"/>
              <a:ext cx="574675" cy="14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0"/>
              <a:endCxn id="16" idx="4"/>
            </p:cNvCxnSpPr>
            <p:nvPr/>
          </p:nvCxnSpPr>
          <p:spPr>
            <a:xfrm flipH="1" flipV="1">
              <a:off x="1423989" y="4919669"/>
              <a:ext cx="26989" cy="917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5" idx="7"/>
              <a:endCxn id="20" idx="2"/>
            </p:cNvCxnSpPr>
            <p:nvPr/>
          </p:nvCxnSpPr>
          <p:spPr>
            <a:xfrm flipV="1">
              <a:off x="3276416" y="4605340"/>
              <a:ext cx="882838" cy="692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6"/>
            </p:cNvCxnSpPr>
            <p:nvPr/>
          </p:nvCxnSpPr>
          <p:spPr>
            <a:xfrm flipV="1">
              <a:off x="3321054" y="5378458"/>
              <a:ext cx="838201" cy="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5" idx="5"/>
              <a:endCxn id="19" idx="1"/>
            </p:cNvCxnSpPr>
            <p:nvPr/>
          </p:nvCxnSpPr>
          <p:spPr>
            <a:xfrm>
              <a:off x="3276416" y="5513208"/>
              <a:ext cx="952876" cy="643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0" idx="6"/>
              <a:endCxn id="18" idx="0"/>
            </p:cNvCxnSpPr>
            <p:nvPr/>
          </p:nvCxnSpPr>
          <p:spPr>
            <a:xfrm>
              <a:off x="4464056" y="4605340"/>
              <a:ext cx="957266" cy="647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9" idx="6"/>
              <a:endCxn id="18" idx="3"/>
            </p:cNvCxnSpPr>
            <p:nvPr/>
          </p:nvCxnSpPr>
          <p:spPr>
            <a:xfrm flipV="1">
              <a:off x="4489456" y="5513208"/>
              <a:ext cx="824101" cy="75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0" idx="4"/>
              <a:endCxn id="21" idx="0"/>
            </p:cNvCxnSpPr>
            <p:nvPr/>
          </p:nvCxnSpPr>
          <p:spPr>
            <a:xfrm>
              <a:off x="4311655" y="4757740"/>
              <a:ext cx="25402" cy="495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0"/>
              <a:endCxn id="21" idx="4"/>
            </p:cNvCxnSpPr>
            <p:nvPr/>
          </p:nvCxnSpPr>
          <p:spPr>
            <a:xfrm flipV="1">
              <a:off x="4337056" y="5557845"/>
              <a:ext cx="0" cy="55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121198" y="4305307"/>
              <a:ext cx="3784185" cy="2333628"/>
            </a:xfrm>
            <a:custGeom>
              <a:avLst/>
              <a:gdLst>
                <a:gd name="connsiteX0" fmla="*/ 69430 w 3784180"/>
                <a:gd name="connsiteY0" fmla="*/ 2143125 h 2333625"/>
                <a:gd name="connsiteX1" fmla="*/ 31330 w 3784180"/>
                <a:gd name="connsiteY1" fmla="*/ 2000250 h 2333625"/>
                <a:gd name="connsiteX2" fmla="*/ 2755 w 3784180"/>
                <a:gd name="connsiteY2" fmla="*/ 1838325 h 2333625"/>
                <a:gd name="connsiteX3" fmla="*/ 50380 w 3784180"/>
                <a:gd name="connsiteY3" fmla="*/ 1571625 h 2333625"/>
                <a:gd name="connsiteX4" fmla="*/ 98005 w 3784180"/>
                <a:gd name="connsiteY4" fmla="*/ 1409700 h 2333625"/>
                <a:gd name="connsiteX5" fmla="*/ 117055 w 3784180"/>
                <a:gd name="connsiteY5" fmla="*/ 1362075 h 2333625"/>
                <a:gd name="connsiteX6" fmla="*/ 164680 w 3784180"/>
                <a:gd name="connsiteY6" fmla="*/ 1238250 h 2333625"/>
                <a:gd name="connsiteX7" fmla="*/ 193255 w 3784180"/>
                <a:gd name="connsiteY7" fmla="*/ 1219200 h 2333625"/>
                <a:gd name="connsiteX8" fmla="*/ 212305 w 3784180"/>
                <a:gd name="connsiteY8" fmla="*/ 1171575 h 2333625"/>
                <a:gd name="connsiteX9" fmla="*/ 240880 w 3784180"/>
                <a:gd name="connsiteY9" fmla="*/ 1143000 h 2333625"/>
                <a:gd name="connsiteX10" fmla="*/ 259930 w 3784180"/>
                <a:gd name="connsiteY10" fmla="*/ 1076325 h 2333625"/>
                <a:gd name="connsiteX11" fmla="*/ 288505 w 3784180"/>
                <a:gd name="connsiteY11" fmla="*/ 1028700 h 2333625"/>
                <a:gd name="connsiteX12" fmla="*/ 307555 w 3784180"/>
                <a:gd name="connsiteY12" fmla="*/ 1000125 h 2333625"/>
                <a:gd name="connsiteX13" fmla="*/ 336130 w 3784180"/>
                <a:gd name="connsiteY13" fmla="*/ 981075 h 2333625"/>
                <a:gd name="connsiteX14" fmla="*/ 355180 w 3784180"/>
                <a:gd name="connsiteY14" fmla="*/ 952500 h 2333625"/>
                <a:gd name="connsiteX15" fmla="*/ 383755 w 3784180"/>
                <a:gd name="connsiteY15" fmla="*/ 933450 h 2333625"/>
                <a:gd name="connsiteX16" fmla="*/ 431380 w 3784180"/>
                <a:gd name="connsiteY16" fmla="*/ 857250 h 2333625"/>
                <a:gd name="connsiteX17" fmla="*/ 450430 w 3784180"/>
                <a:gd name="connsiteY17" fmla="*/ 809625 h 2333625"/>
                <a:gd name="connsiteX18" fmla="*/ 479005 w 3784180"/>
                <a:gd name="connsiteY18" fmla="*/ 790575 h 2333625"/>
                <a:gd name="connsiteX19" fmla="*/ 526630 w 3784180"/>
                <a:gd name="connsiteY19" fmla="*/ 742950 h 2333625"/>
                <a:gd name="connsiteX20" fmla="*/ 574255 w 3784180"/>
                <a:gd name="connsiteY20" fmla="*/ 695325 h 2333625"/>
                <a:gd name="connsiteX21" fmla="*/ 621880 w 3784180"/>
                <a:gd name="connsiteY21" fmla="*/ 647700 h 2333625"/>
                <a:gd name="connsiteX22" fmla="*/ 640930 w 3784180"/>
                <a:gd name="connsiteY22" fmla="*/ 619125 h 2333625"/>
                <a:gd name="connsiteX23" fmla="*/ 717130 w 3784180"/>
                <a:gd name="connsiteY23" fmla="*/ 571500 h 2333625"/>
                <a:gd name="connsiteX24" fmla="*/ 736180 w 3784180"/>
                <a:gd name="connsiteY24" fmla="*/ 523875 h 2333625"/>
                <a:gd name="connsiteX25" fmla="*/ 812380 w 3784180"/>
                <a:gd name="connsiteY25" fmla="*/ 476250 h 2333625"/>
                <a:gd name="connsiteX26" fmla="*/ 907630 w 3784180"/>
                <a:gd name="connsiteY26" fmla="*/ 409575 h 2333625"/>
                <a:gd name="connsiteX27" fmla="*/ 974305 w 3784180"/>
                <a:gd name="connsiteY27" fmla="*/ 361950 h 2333625"/>
                <a:gd name="connsiteX28" fmla="*/ 1002880 w 3784180"/>
                <a:gd name="connsiteY28" fmla="*/ 333375 h 2333625"/>
                <a:gd name="connsiteX29" fmla="*/ 1241005 w 3784180"/>
                <a:gd name="connsiteY29" fmla="*/ 266700 h 2333625"/>
                <a:gd name="connsiteX30" fmla="*/ 1260055 w 3784180"/>
                <a:gd name="connsiteY30" fmla="*/ 238125 h 2333625"/>
                <a:gd name="connsiteX31" fmla="*/ 1288630 w 3784180"/>
                <a:gd name="connsiteY31" fmla="*/ 219075 h 2333625"/>
                <a:gd name="connsiteX32" fmla="*/ 1307680 w 3784180"/>
                <a:gd name="connsiteY32" fmla="*/ 171450 h 2333625"/>
                <a:gd name="connsiteX33" fmla="*/ 1336255 w 3784180"/>
                <a:gd name="connsiteY33" fmla="*/ 142875 h 2333625"/>
                <a:gd name="connsiteX34" fmla="*/ 1383880 w 3784180"/>
                <a:gd name="connsiteY34" fmla="*/ 123825 h 2333625"/>
                <a:gd name="connsiteX35" fmla="*/ 1622005 w 3784180"/>
                <a:gd name="connsiteY35" fmla="*/ 76200 h 2333625"/>
                <a:gd name="connsiteX36" fmla="*/ 2022055 w 3784180"/>
                <a:gd name="connsiteY36" fmla="*/ 0 h 2333625"/>
                <a:gd name="connsiteX37" fmla="*/ 2879305 w 3784180"/>
                <a:gd name="connsiteY37" fmla="*/ 47625 h 2333625"/>
                <a:gd name="connsiteX38" fmla="*/ 3069805 w 3784180"/>
                <a:gd name="connsiteY38" fmla="*/ 66675 h 2333625"/>
                <a:gd name="connsiteX39" fmla="*/ 3450805 w 3784180"/>
                <a:gd name="connsiteY39" fmla="*/ 95250 h 2333625"/>
                <a:gd name="connsiteX40" fmla="*/ 3546055 w 3784180"/>
                <a:gd name="connsiteY40" fmla="*/ 114300 h 2333625"/>
                <a:gd name="connsiteX41" fmla="*/ 3622255 w 3784180"/>
                <a:gd name="connsiteY41" fmla="*/ 190500 h 2333625"/>
                <a:gd name="connsiteX42" fmla="*/ 3641305 w 3784180"/>
                <a:gd name="connsiteY42" fmla="*/ 238125 h 2333625"/>
                <a:gd name="connsiteX43" fmla="*/ 3688930 w 3784180"/>
                <a:gd name="connsiteY43" fmla="*/ 257175 h 2333625"/>
                <a:gd name="connsiteX44" fmla="*/ 3717505 w 3784180"/>
                <a:gd name="connsiteY44" fmla="*/ 428625 h 2333625"/>
                <a:gd name="connsiteX45" fmla="*/ 3736555 w 3784180"/>
                <a:gd name="connsiteY45" fmla="*/ 476250 h 2333625"/>
                <a:gd name="connsiteX46" fmla="*/ 3765130 w 3784180"/>
                <a:gd name="connsiteY46" fmla="*/ 714375 h 2333625"/>
                <a:gd name="connsiteX47" fmla="*/ 3784180 w 3784180"/>
                <a:gd name="connsiteY47" fmla="*/ 828675 h 2333625"/>
                <a:gd name="connsiteX48" fmla="*/ 3765130 w 3784180"/>
                <a:gd name="connsiteY48" fmla="*/ 1000125 h 2333625"/>
                <a:gd name="connsiteX49" fmla="*/ 3717505 w 3784180"/>
                <a:gd name="connsiteY49" fmla="*/ 1143000 h 2333625"/>
                <a:gd name="connsiteX50" fmla="*/ 3698455 w 3784180"/>
                <a:gd name="connsiteY50" fmla="*/ 1190625 h 2333625"/>
                <a:gd name="connsiteX51" fmla="*/ 3574630 w 3784180"/>
                <a:gd name="connsiteY51" fmla="*/ 1257300 h 2333625"/>
                <a:gd name="connsiteX52" fmla="*/ 3555580 w 3784180"/>
                <a:gd name="connsiteY52" fmla="*/ 1333500 h 2333625"/>
                <a:gd name="connsiteX53" fmla="*/ 3527005 w 3784180"/>
                <a:gd name="connsiteY53" fmla="*/ 1352550 h 2333625"/>
                <a:gd name="connsiteX54" fmla="*/ 3479380 w 3784180"/>
                <a:gd name="connsiteY54" fmla="*/ 1400175 h 2333625"/>
                <a:gd name="connsiteX55" fmla="*/ 3384130 w 3784180"/>
                <a:gd name="connsiteY55" fmla="*/ 1447800 h 2333625"/>
                <a:gd name="connsiteX56" fmla="*/ 3050755 w 3784180"/>
                <a:gd name="connsiteY56" fmla="*/ 1495425 h 2333625"/>
                <a:gd name="connsiteX57" fmla="*/ 2555455 w 3784180"/>
                <a:gd name="connsiteY57" fmla="*/ 1543050 h 2333625"/>
                <a:gd name="connsiteX58" fmla="*/ 2336380 w 3784180"/>
                <a:gd name="connsiteY58" fmla="*/ 1590675 h 2333625"/>
                <a:gd name="connsiteX59" fmla="*/ 2145880 w 3784180"/>
                <a:gd name="connsiteY59" fmla="*/ 1638300 h 2333625"/>
                <a:gd name="connsiteX60" fmla="*/ 2079205 w 3784180"/>
                <a:gd name="connsiteY60" fmla="*/ 1857375 h 2333625"/>
                <a:gd name="connsiteX61" fmla="*/ 2050630 w 3784180"/>
                <a:gd name="connsiteY61" fmla="*/ 1952625 h 2333625"/>
                <a:gd name="connsiteX62" fmla="*/ 2003005 w 3784180"/>
                <a:gd name="connsiteY62" fmla="*/ 2143125 h 2333625"/>
                <a:gd name="connsiteX63" fmla="*/ 1983955 w 3784180"/>
                <a:gd name="connsiteY63" fmla="*/ 2209800 h 2333625"/>
                <a:gd name="connsiteX64" fmla="*/ 1936330 w 3784180"/>
                <a:gd name="connsiteY64" fmla="*/ 2238375 h 2333625"/>
                <a:gd name="connsiteX65" fmla="*/ 1793455 w 3784180"/>
                <a:gd name="connsiteY65" fmla="*/ 2286000 h 2333625"/>
                <a:gd name="connsiteX66" fmla="*/ 1745830 w 3784180"/>
                <a:gd name="connsiteY66" fmla="*/ 2305050 h 2333625"/>
                <a:gd name="connsiteX67" fmla="*/ 1364830 w 3784180"/>
                <a:gd name="connsiteY67" fmla="*/ 2333625 h 2333625"/>
                <a:gd name="connsiteX68" fmla="*/ 983830 w 3784180"/>
                <a:gd name="connsiteY68" fmla="*/ 2333625 h 2333625"/>
                <a:gd name="connsiteX69" fmla="*/ 793330 w 3784180"/>
                <a:gd name="connsiteY69" fmla="*/ 2286000 h 2333625"/>
                <a:gd name="connsiteX70" fmla="*/ 479005 w 3784180"/>
                <a:gd name="connsiteY70" fmla="*/ 2238375 h 2333625"/>
                <a:gd name="connsiteX71" fmla="*/ 317080 w 3784180"/>
                <a:gd name="connsiteY71" fmla="*/ 2257425 h 2333625"/>
                <a:gd name="connsiteX72" fmla="*/ 193255 w 3784180"/>
                <a:gd name="connsiteY72" fmla="*/ 2238375 h 2333625"/>
                <a:gd name="connsiteX73" fmla="*/ 50380 w 3784180"/>
                <a:gd name="connsiteY73" fmla="*/ 2219325 h 2333625"/>
                <a:gd name="connsiteX74" fmla="*/ 2755 w 3784180"/>
                <a:gd name="connsiteY74" fmla="*/ 2190750 h 2333625"/>
                <a:gd name="connsiteX75" fmla="*/ 50380 w 3784180"/>
                <a:gd name="connsiteY75" fmla="*/ 2095500 h 2333625"/>
                <a:gd name="connsiteX76" fmla="*/ 69430 w 3784180"/>
                <a:gd name="connsiteY76" fmla="*/ 207645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84180" h="2333625">
                  <a:moveTo>
                    <a:pt x="69430" y="2143125"/>
                  </a:moveTo>
                  <a:cubicBezTo>
                    <a:pt x="57699" y="2102066"/>
                    <a:pt x="39549" y="2041343"/>
                    <a:pt x="31330" y="2000250"/>
                  </a:cubicBezTo>
                  <a:cubicBezTo>
                    <a:pt x="20581" y="1946505"/>
                    <a:pt x="12280" y="1892300"/>
                    <a:pt x="2755" y="1838325"/>
                  </a:cubicBezTo>
                  <a:cubicBezTo>
                    <a:pt x="26064" y="1721782"/>
                    <a:pt x="29194" y="1711454"/>
                    <a:pt x="50380" y="1571625"/>
                  </a:cubicBezTo>
                  <a:cubicBezTo>
                    <a:pt x="74062" y="1415323"/>
                    <a:pt x="28710" y="1455897"/>
                    <a:pt x="98005" y="1409700"/>
                  </a:cubicBezTo>
                  <a:cubicBezTo>
                    <a:pt x="104355" y="1393825"/>
                    <a:pt x="111648" y="1378295"/>
                    <a:pt x="117055" y="1362075"/>
                  </a:cubicBezTo>
                  <a:cubicBezTo>
                    <a:pt x="127129" y="1331852"/>
                    <a:pt x="134768" y="1268162"/>
                    <a:pt x="164680" y="1238250"/>
                  </a:cubicBezTo>
                  <a:cubicBezTo>
                    <a:pt x="172775" y="1230155"/>
                    <a:pt x="183730" y="1225550"/>
                    <a:pt x="193255" y="1219200"/>
                  </a:cubicBezTo>
                  <a:cubicBezTo>
                    <a:pt x="199605" y="1203325"/>
                    <a:pt x="203243" y="1186074"/>
                    <a:pt x="212305" y="1171575"/>
                  </a:cubicBezTo>
                  <a:cubicBezTo>
                    <a:pt x="219444" y="1160152"/>
                    <a:pt x="234856" y="1155048"/>
                    <a:pt x="240880" y="1143000"/>
                  </a:cubicBezTo>
                  <a:cubicBezTo>
                    <a:pt x="251217" y="1122326"/>
                    <a:pt x="251040" y="1097661"/>
                    <a:pt x="259930" y="1076325"/>
                  </a:cubicBezTo>
                  <a:cubicBezTo>
                    <a:pt x="267050" y="1059236"/>
                    <a:pt x="278693" y="1044399"/>
                    <a:pt x="288505" y="1028700"/>
                  </a:cubicBezTo>
                  <a:cubicBezTo>
                    <a:pt x="294572" y="1018992"/>
                    <a:pt x="299460" y="1008220"/>
                    <a:pt x="307555" y="1000125"/>
                  </a:cubicBezTo>
                  <a:cubicBezTo>
                    <a:pt x="315650" y="992030"/>
                    <a:pt x="326605" y="987425"/>
                    <a:pt x="336130" y="981075"/>
                  </a:cubicBezTo>
                  <a:cubicBezTo>
                    <a:pt x="342480" y="971550"/>
                    <a:pt x="347085" y="960595"/>
                    <a:pt x="355180" y="952500"/>
                  </a:cubicBezTo>
                  <a:cubicBezTo>
                    <a:pt x="363275" y="944405"/>
                    <a:pt x="377101" y="942765"/>
                    <a:pt x="383755" y="933450"/>
                  </a:cubicBezTo>
                  <a:cubicBezTo>
                    <a:pt x="473953" y="807173"/>
                    <a:pt x="338603" y="950027"/>
                    <a:pt x="431380" y="857250"/>
                  </a:cubicBezTo>
                  <a:cubicBezTo>
                    <a:pt x="437730" y="841375"/>
                    <a:pt x="440492" y="823538"/>
                    <a:pt x="450430" y="809625"/>
                  </a:cubicBezTo>
                  <a:cubicBezTo>
                    <a:pt x="457084" y="800310"/>
                    <a:pt x="470910" y="798670"/>
                    <a:pt x="479005" y="790575"/>
                  </a:cubicBezTo>
                  <a:cubicBezTo>
                    <a:pt x="542505" y="727075"/>
                    <a:pt x="450430" y="793750"/>
                    <a:pt x="526630" y="742950"/>
                  </a:cubicBezTo>
                  <a:cubicBezTo>
                    <a:pt x="577430" y="666750"/>
                    <a:pt x="510755" y="758825"/>
                    <a:pt x="574255" y="695325"/>
                  </a:cubicBezTo>
                  <a:cubicBezTo>
                    <a:pt x="637755" y="631825"/>
                    <a:pt x="545680" y="698500"/>
                    <a:pt x="621880" y="647700"/>
                  </a:cubicBezTo>
                  <a:cubicBezTo>
                    <a:pt x="628230" y="638175"/>
                    <a:pt x="631991" y="626276"/>
                    <a:pt x="640930" y="619125"/>
                  </a:cubicBezTo>
                  <a:cubicBezTo>
                    <a:pt x="664319" y="600414"/>
                    <a:pt x="717130" y="571500"/>
                    <a:pt x="717130" y="571500"/>
                  </a:cubicBezTo>
                  <a:cubicBezTo>
                    <a:pt x="723480" y="555625"/>
                    <a:pt x="724090" y="535965"/>
                    <a:pt x="736180" y="523875"/>
                  </a:cubicBezTo>
                  <a:cubicBezTo>
                    <a:pt x="757360" y="502695"/>
                    <a:pt x="791200" y="497430"/>
                    <a:pt x="812380" y="476250"/>
                  </a:cubicBezTo>
                  <a:cubicBezTo>
                    <a:pt x="872095" y="416535"/>
                    <a:pt x="839160" y="436963"/>
                    <a:pt x="907630" y="409575"/>
                  </a:cubicBezTo>
                  <a:cubicBezTo>
                    <a:pt x="946194" y="351730"/>
                    <a:pt x="901072" y="407721"/>
                    <a:pt x="974305" y="361950"/>
                  </a:cubicBezTo>
                  <a:cubicBezTo>
                    <a:pt x="985728" y="354811"/>
                    <a:pt x="990994" y="339714"/>
                    <a:pt x="1002880" y="333375"/>
                  </a:cubicBezTo>
                  <a:cubicBezTo>
                    <a:pt x="1108738" y="276918"/>
                    <a:pt x="1123928" y="284712"/>
                    <a:pt x="1241005" y="266700"/>
                  </a:cubicBezTo>
                  <a:cubicBezTo>
                    <a:pt x="1247355" y="257175"/>
                    <a:pt x="1251960" y="246220"/>
                    <a:pt x="1260055" y="238125"/>
                  </a:cubicBezTo>
                  <a:cubicBezTo>
                    <a:pt x="1268150" y="230030"/>
                    <a:pt x="1281976" y="228390"/>
                    <a:pt x="1288630" y="219075"/>
                  </a:cubicBezTo>
                  <a:cubicBezTo>
                    <a:pt x="1298568" y="205162"/>
                    <a:pt x="1298618" y="185949"/>
                    <a:pt x="1307680" y="171450"/>
                  </a:cubicBezTo>
                  <a:cubicBezTo>
                    <a:pt x="1314819" y="160027"/>
                    <a:pt x="1324832" y="150014"/>
                    <a:pt x="1336255" y="142875"/>
                  </a:cubicBezTo>
                  <a:cubicBezTo>
                    <a:pt x="1350754" y="133813"/>
                    <a:pt x="1367229" y="127710"/>
                    <a:pt x="1383880" y="123825"/>
                  </a:cubicBezTo>
                  <a:cubicBezTo>
                    <a:pt x="1462709" y="105431"/>
                    <a:pt x="1543475" y="95833"/>
                    <a:pt x="1622005" y="76200"/>
                  </a:cubicBezTo>
                  <a:cubicBezTo>
                    <a:pt x="1880897" y="11477"/>
                    <a:pt x="1747651" y="37419"/>
                    <a:pt x="2022055" y="0"/>
                  </a:cubicBezTo>
                  <a:cubicBezTo>
                    <a:pt x="2281287" y="172821"/>
                    <a:pt x="2022594" y="7592"/>
                    <a:pt x="2879305" y="47625"/>
                  </a:cubicBezTo>
                  <a:cubicBezTo>
                    <a:pt x="2943052" y="50604"/>
                    <a:pt x="3006209" y="61375"/>
                    <a:pt x="3069805" y="66675"/>
                  </a:cubicBezTo>
                  <a:lnTo>
                    <a:pt x="3450805" y="95250"/>
                  </a:lnTo>
                  <a:cubicBezTo>
                    <a:pt x="3482555" y="101600"/>
                    <a:pt x="3517751" y="98575"/>
                    <a:pt x="3546055" y="114300"/>
                  </a:cubicBezTo>
                  <a:cubicBezTo>
                    <a:pt x="3577456" y="131745"/>
                    <a:pt x="3622255" y="190500"/>
                    <a:pt x="3622255" y="190500"/>
                  </a:cubicBezTo>
                  <a:cubicBezTo>
                    <a:pt x="3628605" y="206375"/>
                    <a:pt x="3629215" y="226035"/>
                    <a:pt x="3641305" y="238125"/>
                  </a:cubicBezTo>
                  <a:cubicBezTo>
                    <a:pt x="3653395" y="250215"/>
                    <a:pt x="3682580" y="241300"/>
                    <a:pt x="3688930" y="257175"/>
                  </a:cubicBezTo>
                  <a:cubicBezTo>
                    <a:pt x="3710448" y="310969"/>
                    <a:pt x="3705197" y="372009"/>
                    <a:pt x="3717505" y="428625"/>
                  </a:cubicBezTo>
                  <a:cubicBezTo>
                    <a:pt x="3721137" y="445333"/>
                    <a:pt x="3730205" y="460375"/>
                    <a:pt x="3736555" y="476250"/>
                  </a:cubicBezTo>
                  <a:cubicBezTo>
                    <a:pt x="3746080" y="555625"/>
                    <a:pt x="3754424" y="635151"/>
                    <a:pt x="3765130" y="714375"/>
                  </a:cubicBezTo>
                  <a:cubicBezTo>
                    <a:pt x="3770303" y="752653"/>
                    <a:pt x="3784180" y="790049"/>
                    <a:pt x="3784180" y="828675"/>
                  </a:cubicBezTo>
                  <a:cubicBezTo>
                    <a:pt x="3784180" y="886177"/>
                    <a:pt x="3773262" y="943201"/>
                    <a:pt x="3765130" y="1000125"/>
                  </a:cubicBezTo>
                  <a:cubicBezTo>
                    <a:pt x="3746247" y="1132303"/>
                    <a:pt x="3760567" y="1056876"/>
                    <a:pt x="3717505" y="1143000"/>
                  </a:cubicBezTo>
                  <a:cubicBezTo>
                    <a:pt x="3709859" y="1158293"/>
                    <a:pt x="3710545" y="1178535"/>
                    <a:pt x="3698455" y="1190625"/>
                  </a:cubicBezTo>
                  <a:cubicBezTo>
                    <a:pt x="3664443" y="1224637"/>
                    <a:pt x="3617707" y="1240069"/>
                    <a:pt x="3574630" y="1257300"/>
                  </a:cubicBezTo>
                  <a:cubicBezTo>
                    <a:pt x="3568280" y="1282700"/>
                    <a:pt x="3567289" y="1310082"/>
                    <a:pt x="3555580" y="1333500"/>
                  </a:cubicBezTo>
                  <a:cubicBezTo>
                    <a:pt x="3550460" y="1343739"/>
                    <a:pt x="3535100" y="1344455"/>
                    <a:pt x="3527005" y="1352550"/>
                  </a:cubicBezTo>
                  <a:cubicBezTo>
                    <a:pt x="3463505" y="1416050"/>
                    <a:pt x="3555580" y="1349375"/>
                    <a:pt x="3479380" y="1400175"/>
                  </a:cubicBezTo>
                  <a:cubicBezTo>
                    <a:pt x="3446778" y="1449079"/>
                    <a:pt x="3469216" y="1429303"/>
                    <a:pt x="3384130" y="1447800"/>
                  </a:cubicBezTo>
                  <a:cubicBezTo>
                    <a:pt x="3209115" y="1485847"/>
                    <a:pt x="3249589" y="1475542"/>
                    <a:pt x="3050755" y="1495425"/>
                  </a:cubicBezTo>
                  <a:cubicBezTo>
                    <a:pt x="2779720" y="1563184"/>
                    <a:pt x="3083736" y="1495024"/>
                    <a:pt x="2555455" y="1543050"/>
                  </a:cubicBezTo>
                  <a:cubicBezTo>
                    <a:pt x="2473302" y="1550518"/>
                    <a:pt x="2413125" y="1573991"/>
                    <a:pt x="2336380" y="1590675"/>
                  </a:cubicBezTo>
                  <a:cubicBezTo>
                    <a:pt x="2161535" y="1628685"/>
                    <a:pt x="2243952" y="1599071"/>
                    <a:pt x="2145880" y="1638300"/>
                  </a:cubicBezTo>
                  <a:cubicBezTo>
                    <a:pt x="2059586" y="1862664"/>
                    <a:pt x="2126730" y="1667276"/>
                    <a:pt x="2079205" y="1857375"/>
                  </a:cubicBezTo>
                  <a:cubicBezTo>
                    <a:pt x="2071165" y="1889533"/>
                    <a:pt x="2057976" y="1920301"/>
                    <a:pt x="2050630" y="1952625"/>
                  </a:cubicBezTo>
                  <a:cubicBezTo>
                    <a:pt x="1985967" y="2237143"/>
                    <a:pt x="2074045" y="1930005"/>
                    <a:pt x="2003005" y="2143125"/>
                  </a:cubicBezTo>
                  <a:cubicBezTo>
                    <a:pt x="1995696" y="2165053"/>
                    <a:pt x="1997210" y="2190864"/>
                    <a:pt x="1983955" y="2209800"/>
                  </a:cubicBezTo>
                  <a:cubicBezTo>
                    <a:pt x="1973338" y="2224967"/>
                    <a:pt x="1952029" y="2228563"/>
                    <a:pt x="1936330" y="2238375"/>
                  </a:cubicBezTo>
                  <a:cubicBezTo>
                    <a:pt x="1862491" y="2284524"/>
                    <a:pt x="1962043" y="2236415"/>
                    <a:pt x="1793455" y="2286000"/>
                  </a:cubicBezTo>
                  <a:cubicBezTo>
                    <a:pt x="1777052" y="2290824"/>
                    <a:pt x="1762823" y="2303162"/>
                    <a:pt x="1745830" y="2305050"/>
                  </a:cubicBezTo>
                  <a:cubicBezTo>
                    <a:pt x="1619252" y="2319114"/>
                    <a:pt x="1491830" y="2324100"/>
                    <a:pt x="1364830" y="2333625"/>
                  </a:cubicBezTo>
                  <a:cubicBezTo>
                    <a:pt x="1039478" y="2290245"/>
                    <a:pt x="1441460" y="2333625"/>
                    <a:pt x="983830" y="2333625"/>
                  </a:cubicBezTo>
                  <a:cubicBezTo>
                    <a:pt x="917870" y="2333625"/>
                    <a:pt x="856331" y="2297721"/>
                    <a:pt x="793330" y="2286000"/>
                  </a:cubicBezTo>
                  <a:cubicBezTo>
                    <a:pt x="689147" y="2266617"/>
                    <a:pt x="479005" y="2238375"/>
                    <a:pt x="479005" y="2238375"/>
                  </a:cubicBezTo>
                  <a:cubicBezTo>
                    <a:pt x="425030" y="2244725"/>
                    <a:pt x="371427" y="2257425"/>
                    <a:pt x="317080" y="2257425"/>
                  </a:cubicBezTo>
                  <a:cubicBezTo>
                    <a:pt x="275319" y="2257425"/>
                    <a:pt x="234596" y="2244281"/>
                    <a:pt x="193255" y="2238375"/>
                  </a:cubicBezTo>
                  <a:lnTo>
                    <a:pt x="50380" y="2219325"/>
                  </a:lnTo>
                  <a:cubicBezTo>
                    <a:pt x="34505" y="2209800"/>
                    <a:pt x="8075" y="2208482"/>
                    <a:pt x="2755" y="2190750"/>
                  </a:cubicBezTo>
                  <a:cubicBezTo>
                    <a:pt x="-10370" y="2146999"/>
                    <a:pt x="26368" y="2119512"/>
                    <a:pt x="50380" y="2095500"/>
                  </a:cubicBezTo>
                  <a:lnTo>
                    <a:pt x="69430" y="20764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Bent Arrow 39"/>
            <p:cNvSpPr/>
            <p:nvPr/>
          </p:nvSpPr>
          <p:spPr>
            <a:xfrm rot="10800000">
              <a:off x="2513015" y="6638929"/>
              <a:ext cx="241301" cy="34131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438240"/>
                </p:ext>
              </p:extLst>
            </p:nvPr>
          </p:nvGraphicFramePr>
          <p:xfrm>
            <a:off x="2136584" y="6779418"/>
            <a:ext cx="354895" cy="399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8" name="Equation" r:id="rId4" imgW="203040" imgH="228600" progId="Equation.DSMT4">
                    <p:embed/>
                  </p:oleObj>
                </mc:Choice>
                <mc:Fallback>
                  <p:oleObj name="Equation" r:id="rId4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36584" y="6779418"/>
                          <a:ext cx="354895" cy="3992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86728"/>
              </p:ext>
            </p:extLst>
          </p:nvPr>
        </p:nvGraphicFramePr>
        <p:xfrm>
          <a:off x="6824774" y="3719692"/>
          <a:ext cx="1955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9" name="Equation" r:id="rId6" imgW="1295280" imgH="317160" progId="Equation.DSMT4">
                  <p:embed/>
                </p:oleObj>
              </mc:Choice>
              <mc:Fallback>
                <p:oleObj name="Equation" r:id="rId6" imgW="1295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774" y="3719692"/>
                        <a:ext cx="1955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522022" y="5257800"/>
            <a:ext cx="762197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problem:  full observation of a very large network!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600200" y="585847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hangingPunct="0"/>
            <a:r>
              <a:rPr lang="en-US" dirty="0" smtClean="0"/>
              <a:t>[3]D</a:t>
            </a:r>
            <a:r>
              <a:rPr lang="en-US" dirty="0"/>
              <a:t>. Shah and T. </a:t>
            </a:r>
            <a:r>
              <a:rPr lang="en-US" dirty="0" err="1"/>
              <a:t>Zaman</a:t>
            </a:r>
            <a:r>
              <a:rPr lang="en-US" dirty="0"/>
              <a:t>, “Rumors in a network: Who’s the culprit?,” IEEE Transactions </a:t>
            </a:r>
            <a:r>
              <a:rPr lang="en-US" dirty="0" smtClean="0"/>
              <a:t>on Information </a:t>
            </a:r>
            <a:r>
              <a:rPr lang="en-US" dirty="0"/>
              <a:t>Theory</a:t>
            </a:r>
            <a:r>
              <a:rPr lang="en-US" dirty="0" smtClean="0"/>
              <a:t>, vol</a:t>
            </a:r>
            <a:r>
              <a:rPr lang="en-US" dirty="0"/>
              <a:t>. 57, no. 8, pp. 5163–5181, 2011.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29400" y="3591394"/>
            <a:ext cx="2362200" cy="75200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5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Reduced Complexity Source Estimator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696200" cy="5486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200" dirty="0"/>
              <a:t>C</a:t>
            </a:r>
            <a:r>
              <a:rPr lang="en-US" sz="2200" dirty="0" smtClean="0"/>
              <a:t>an we predict the source of diffusion with lower complexity?</a:t>
            </a:r>
          </a:p>
          <a:p>
            <a:pPr lvl="1" hangingPunct="0"/>
            <a:r>
              <a:rPr lang="en-US" sz="2200" dirty="0" smtClean="0"/>
              <a:t>monitor only a </a:t>
            </a:r>
            <a:r>
              <a:rPr lang="en-US" sz="2200" i="1" dirty="0" smtClean="0"/>
              <a:t>subset</a:t>
            </a:r>
            <a:r>
              <a:rPr lang="en-US" sz="2200" dirty="0" smtClean="0"/>
              <a:t> of nodes (called sensors) </a:t>
            </a:r>
          </a:p>
          <a:p>
            <a:pPr lvl="1" hangingPunct="0"/>
            <a:r>
              <a:rPr lang="en-US" sz="2200" dirty="0" smtClean="0"/>
              <a:t>Observe arrival times of information at different sensor locations.</a:t>
            </a:r>
          </a:p>
          <a:p>
            <a:pPr lvl="1" hangingPunct="0"/>
            <a:endParaRPr lang="en-US" sz="2200" dirty="0"/>
          </a:p>
          <a:p>
            <a:pPr lvl="1" hangingPunct="0"/>
            <a:endParaRPr lang="en-US" sz="2200" dirty="0" smtClean="0"/>
          </a:p>
          <a:p>
            <a:pPr lvl="1" hangingPunct="0"/>
            <a:endParaRPr lang="en-US" sz="1600" dirty="0"/>
          </a:p>
          <a:p>
            <a:pPr lvl="1" hangingPunct="0"/>
            <a:endParaRPr lang="en-US" sz="1600" dirty="0" smtClean="0"/>
          </a:p>
          <a:p>
            <a:pPr lvl="1" hangingPunct="0"/>
            <a:endParaRPr lang="en-US" sz="1600" dirty="0"/>
          </a:p>
          <a:p>
            <a:pPr lvl="1" hangingPunct="0"/>
            <a:endParaRPr lang="en-US" sz="1600" dirty="0" smtClean="0"/>
          </a:p>
          <a:p>
            <a:pPr lvl="1" hangingPunct="0"/>
            <a:endParaRPr lang="en-US" sz="1600" dirty="0"/>
          </a:p>
          <a:p>
            <a:pPr lvl="1" hangingPunct="0"/>
            <a:endParaRPr lang="en-US" sz="1600" dirty="0" smtClean="0"/>
          </a:p>
          <a:p>
            <a:pPr lvl="1" hangingPunct="0"/>
            <a:endParaRPr lang="en-US" sz="1600" dirty="0"/>
          </a:p>
          <a:p>
            <a:pPr marL="457200" lvl="1" indent="0" hangingPunct="0">
              <a:buNone/>
            </a:pPr>
            <a:endParaRPr lang="en-US" dirty="0"/>
          </a:p>
          <a:p>
            <a:pPr marL="914400" lvl="2" indent="0" hangingPunct="0">
              <a:buNone/>
            </a:pPr>
            <a:r>
              <a:rPr lang="en-US" sz="2200" dirty="0">
                <a:solidFill>
                  <a:srgbClr val="0070C0"/>
                </a:solidFill>
              </a:rPr>
              <a:t>Monitoring 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20% of the network, an average localization error of less than 4 hops can be </a:t>
            </a:r>
            <a:r>
              <a:rPr lang="en-US" sz="2200" dirty="0" smtClean="0">
                <a:solidFill>
                  <a:srgbClr val="0070C0"/>
                </a:solidFill>
              </a:rPr>
              <a:t>achieved.</a:t>
            </a:r>
            <a:endParaRPr lang="en-US" sz="2200" dirty="0">
              <a:solidFill>
                <a:srgbClr val="0070C0"/>
              </a:solidFill>
            </a:endParaRPr>
          </a:p>
          <a:p>
            <a:pPr marL="914400" lvl="2" indent="0" hangingPunct="0">
              <a:buNone/>
            </a:pPr>
            <a:r>
              <a:rPr lang="en-US" sz="2200" dirty="0" smtClean="0"/>
              <a:t>[4] P</a:t>
            </a:r>
            <a:r>
              <a:rPr lang="en-US" sz="2200" dirty="0"/>
              <a:t>. C. Pinto, P. </a:t>
            </a:r>
            <a:r>
              <a:rPr lang="en-US" sz="2200" dirty="0" err="1"/>
              <a:t>Thiran</a:t>
            </a:r>
            <a:r>
              <a:rPr lang="en-US" sz="2200" dirty="0"/>
              <a:t>, and M. </a:t>
            </a:r>
            <a:r>
              <a:rPr lang="en-US" sz="2200" dirty="0" err="1"/>
              <a:t>Vetterli</a:t>
            </a:r>
            <a:r>
              <a:rPr lang="en-US" sz="2200" dirty="0"/>
              <a:t>, “Locating the source of diffusion in large-scale networks,” Phys. Rev. </a:t>
            </a:r>
            <a:r>
              <a:rPr lang="en-US" sz="2200" dirty="0" err="1"/>
              <a:t>Lett</a:t>
            </a:r>
            <a:r>
              <a:rPr lang="en-US" sz="2200" dirty="0"/>
              <a:t>., vol. 109, </a:t>
            </a:r>
            <a:r>
              <a:rPr lang="en-US" sz="2200" dirty="0" smtClean="0"/>
              <a:t>pp. 06870-1 to 06870-5, </a:t>
            </a:r>
            <a:r>
              <a:rPr lang="en-US" sz="2200" dirty="0"/>
              <a:t>Aug.2012.</a:t>
            </a:r>
          </a:p>
          <a:p>
            <a:pPr lvl="2" hangingPunct="0"/>
            <a:endParaRPr lang="en-US" dirty="0" smtClean="0">
              <a:solidFill>
                <a:schemeClr val="tx1"/>
              </a:solidFill>
            </a:endParaRPr>
          </a:p>
          <a:p>
            <a:pPr marL="457200" lvl="1" indent="0" hangingPunct="0">
              <a:buNone/>
            </a:pPr>
            <a:endParaRPr lang="en-US" sz="1600" dirty="0" smtClean="0"/>
          </a:p>
          <a:p>
            <a:pPr lvl="1" hangingPunct="0"/>
            <a:endParaRPr lang="en-US" sz="3000" dirty="0"/>
          </a:p>
          <a:p>
            <a:pPr lvl="1" hangingPunct="0"/>
            <a:endParaRPr lang="en-US" sz="3000" dirty="0" smtClean="0"/>
          </a:p>
          <a:p>
            <a:pPr lvl="1" hangingPunct="0"/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71594" y="2514600"/>
            <a:ext cx="4343400" cy="1569542"/>
            <a:chOff x="392112" y="4452933"/>
            <a:chExt cx="5181600" cy="1970087"/>
          </a:xfrm>
        </p:grpSpPr>
        <p:sp>
          <p:nvSpPr>
            <p:cNvPr id="10" name="Flowchart: Connector 9"/>
            <p:cNvSpPr/>
            <p:nvPr/>
          </p:nvSpPr>
          <p:spPr>
            <a:xfrm>
              <a:off x="2601912" y="4584695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92112" y="6118220"/>
              <a:ext cx="304800" cy="3048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1298574" y="5837237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92112" y="4467222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119311" y="5253036"/>
              <a:ext cx="304800" cy="3048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016248" y="5253036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271586" y="4614861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2601912" y="6026149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268912" y="5253036"/>
              <a:ext cx="304800" cy="3048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4184649" y="6111865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159248" y="4452933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184649" y="5253036"/>
              <a:ext cx="304800" cy="304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4" idx="6"/>
              <a:endCxn id="15" idx="2"/>
            </p:cNvCxnSpPr>
            <p:nvPr/>
          </p:nvCxnSpPr>
          <p:spPr>
            <a:xfrm>
              <a:off x="2424111" y="5405436"/>
              <a:ext cx="592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7"/>
              <a:endCxn id="10" idx="3"/>
            </p:cNvCxnSpPr>
            <p:nvPr/>
          </p:nvCxnSpPr>
          <p:spPr>
            <a:xfrm flipV="1">
              <a:off x="2379474" y="4844858"/>
              <a:ext cx="267075" cy="452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5" idx="0"/>
            </p:cNvCxnSpPr>
            <p:nvPr/>
          </p:nvCxnSpPr>
          <p:spPr>
            <a:xfrm>
              <a:off x="2862075" y="4844858"/>
              <a:ext cx="306573" cy="408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1"/>
              <a:endCxn id="14" idx="4"/>
            </p:cNvCxnSpPr>
            <p:nvPr/>
          </p:nvCxnSpPr>
          <p:spPr>
            <a:xfrm flipH="1" flipV="1">
              <a:off x="2271711" y="5557836"/>
              <a:ext cx="374838" cy="512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7"/>
              <a:endCxn id="15" idx="4"/>
            </p:cNvCxnSpPr>
            <p:nvPr/>
          </p:nvCxnSpPr>
          <p:spPr>
            <a:xfrm flipV="1">
              <a:off x="2862075" y="5557836"/>
              <a:ext cx="306573" cy="512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4" idx="1"/>
              <a:endCxn id="16" idx="5"/>
            </p:cNvCxnSpPr>
            <p:nvPr/>
          </p:nvCxnSpPr>
          <p:spPr>
            <a:xfrm flipH="1" flipV="1">
              <a:off x="1531749" y="4875024"/>
              <a:ext cx="632199" cy="422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3"/>
              <a:endCxn id="12" idx="6"/>
            </p:cNvCxnSpPr>
            <p:nvPr/>
          </p:nvCxnSpPr>
          <p:spPr>
            <a:xfrm flipH="1">
              <a:off x="1603374" y="5513199"/>
              <a:ext cx="560574" cy="476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1" idx="7"/>
              <a:endCxn id="16" idx="3"/>
            </p:cNvCxnSpPr>
            <p:nvPr/>
          </p:nvCxnSpPr>
          <p:spPr>
            <a:xfrm flipV="1">
              <a:off x="652275" y="4875024"/>
              <a:ext cx="663948" cy="1287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2"/>
              <a:endCxn id="13" idx="6"/>
            </p:cNvCxnSpPr>
            <p:nvPr/>
          </p:nvCxnSpPr>
          <p:spPr>
            <a:xfrm flipH="1" flipV="1">
              <a:off x="696912" y="4619622"/>
              <a:ext cx="574674" cy="147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0"/>
              <a:endCxn id="16" idx="4"/>
            </p:cNvCxnSpPr>
            <p:nvPr/>
          </p:nvCxnSpPr>
          <p:spPr>
            <a:xfrm flipH="1" flipV="1">
              <a:off x="1423986" y="4919661"/>
              <a:ext cx="26988" cy="91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5" idx="7"/>
              <a:endCxn id="20" idx="2"/>
            </p:cNvCxnSpPr>
            <p:nvPr/>
          </p:nvCxnSpPr>
          <p:spPr>
            <a:xfrm flipV="1">
              <a:off x="3276411" y="4605333"/>
              <a:ext cx="882837" cy="692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6"/>
            </p:cNvCxnSpPr>
            <p:nvPr/>
          </p:nvCxnSpPr>
          <p:spPr>
            <a:xfrm flipV="1">
              <a:off x="3321048" y="5378449"/>
              <a:ext cx="838200" cy="26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5" idx="5"/>
              <a:endCxn id="19" idx="1"/>
            </p:cNvCxnSpPr>
            <p:nvPr/>
          </p:nvCxnSpPr>
          <p:spPr>
            <a:xfrm>
              <a:off x="3276411" y="5513199"/>
              <a:ext cx="952875" cy="643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0" idx="6"/>
              <a:endCxn id="18" idx="0"/>
            </p:cNvCxnSpPr>
            <p:nvPr/>
          </p:nvCxnSpPr>
          <p:spPr>
            <a:xfrm>
              <a:off x="4464048" y="4605333"/>
              <a:ext cx="957264" cy="647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9" idx="6"/>
              <a:endCxn id="18" idx="3"/>
            </p:cNvCxnSpPr>
            <p:nvPr/>
          </p:nvCxnSpPr>
          <p:spPr>
            <a:xfrm flipV="1">
              <a:off x="4489449" y="5513199"/>
              <a:ext cx="824100" cy="751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0" idx="4"/>
              <a:endCxn id="21" idx="0"/>
            </p:cNvCxnSpPr>
            <p:nvPr/>
          </p:nvCxnSpPr>
          <p:spPr>
            <a:xfrm>
              <a:off x="4311648" y="4757733"/>
              <a:ext cx="25401" cy="495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0"/>
              <a:endCxn id="21" idx="4"/>
            </p:cNvCxnSpPr>
            <p:nvPr/>
          </p:nvCxnSpPr>
          <p:spPr>
            <a:xfrm flipV="1">
              <a:off x="4337049" y="5557836"/>
              <a:ext cx="0" cy="5540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 rot="18224922" flipV="1">
            <a:off x="4207605" y="3118025"/>
            <a:ext cx="244997" cy="1708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78017"/>
              </p:ext>
            </p:extLst>
          </p:nvPr>
        </p:nvGraphicFramePr>
        <p:xfrm>
          <a:off x="2668587" y="3721100"/>
          <a:ext cx="227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" name="Equation" r:id="rId4" imgW="114250" imgH="228501" progId="Equation.3">
                  <p:embed/>
                </p:oleObj>
              </mc:Choice>
              <mc:Fallback>
                <p:oleObj name="Equation" r:id="rId4" imgW="11425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7" y="3721100"/>
                        <a:ext cx="2270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540931" y="3974068"/>
            <a:ext cx="98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Sensor1</a:t>
            </a:r>
            <a:endParaRPr lang="en-US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371949"/>
              </p:ext>
            </p:extLst>
          </p:nvPr>
        </p:nvGraphicFramePr>
        <p:xfrm>
          <a:off x="7361237" y="3157537"/>
          <a:ext cx="2587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237" y="3157537"/>
                        <a:ext cx="2587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13803" y="2743200"/>
            <a:ext cx="98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Sensor2</a:t>
            </a:r>
            <a:endParaRPr lang="en-US" b="1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08499"/>
              </p:ext>
            </p:extLst>
          </p:nvPr>
        </p:nvGraphicFramePr>
        <p:xfrm>
          <a:off x="4429692" y="2988064"/>
          <a:ext cx="1571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" name="Equation" r:id="rId8" imgW="114250" imgH="279279" progId="Equation.DSMT4">
                  <p:embed/>
                </p:oleObj>
              </mc:Choice>
              <mc:Fallback>
                <p:oleObj name="Equation" r:id="rId8" imgW="11425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692" y="2988064"/>
                        <a:ext cx="15716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330271"/>
              </p:ext>
            </p:extLst>
          </p:nvPr>
        </p:nvGraphicFramePr>
        <p:xfrm>
          <a:off x="6736747" y="3841312"/>
          <a:ext cx="19605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" name="Equation" r:id="rId10" imgW="1231900" imgH="482600" progId="Equation.DSMT4">
                  <p:embed/>
                </p:oleObj>
              </mc:Choice>
              <mc:Fallback>
                <p:oleObj name="Equation" r:id="rId10" imgW="1231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747" y="3841312"/>
                        <a:ext cx="1960563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/>
          <p:cNvSpPr/>
          <p:nvPr/>
        </p:nvSpPr>
        <p:spPr>
          <a:xfrm rot="18224922" flipV="1">
            <a:off x="4664805" y="3270425"/>
            <a:ext cx="244997" cy="1708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4419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hangingPunct="0"/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11</a:t>
            </a:fld>
            <a:endParaRPr lang="en-US"/>
          </a:p>
        </p:txBody>
      </p:sp>
      <p:sp>
        <p:nvSpPr>
          <p:cNvPr id="52" name="Rounded Rectangular Callout 51"/>
          <p:cNvSpPr/>
          <p:nvPr/>
        </p:nvSpPr>
        <p:spPr>
          <a:xfrm>
            <a:off x="4958753" y="4177784"/>
            <a:ext cx="946747" cy="917575"/>
          </a:xfrm>
          <a:prstGeom prst="wedgeRoundRect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But 20% is still a lot of sensors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98 0.01572 -0.00867 0.01272 -0.02169 0.00578 C -0.02481 -0.00971 -0.02637 -0.01318 -0.03696 -0.02012 C -0.03991 -0.01919 -0.04338 -0.01989 -0.04563 -0.01734 C -0.04754 -0.01549 -0.04737 -0.01179 -0.04771 -0.00856 C -0.04893 0 -0.04789 0.00902 -0.04997 0.01734 C -0.05101 0.02035 -0.05431 0.02104 -0.05639 0.02312 C -0.05934 0.0222 -0.0635 0.02358 -0.06507 0.02035 C -0.06854 0.01364 -0.0675 0.00462 -0.0694 -0.00278 C -0.07027 -0.00578 -0.07045 -0.00902 -0.07166 -0.01156 C -0.07964 -0.02752 -0.08867 -0.0333 -0.09977 -0.04324 C -0.10341 -0.04231 -0.10775 -0.04324 -0.1107 -0.04046 C -0.11278 -0.03885 -0.11209 -0.03468 -0.11278 -0.03168 C -0.11504 -0.02312 -0.11712 -0.01457 -0.11938 -0.00578 C -0.12094 0.00578 -0.12215 0.01734 -0.12372 0.0289 C -0.12701 0.0504 -0.13239 0.06266 -0.13239 0.0867 " pathEditMode="relative" ptsTypes="fffffffffffffffA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3 -0.01179 0.00399 -0.0252 0.01301 -0.03168 C 0.017 -0.03468 0.02602 -0.03746 0.02602 -0.03746 C 0.0288 -0.03653 0.03401 -0.03861 0.0347 -0.03468 C 0.03904 -0.01017 0.03522 -0.00578 0.02828 0.00879 C 0.02897 0.01341 0.02689 0.02104 0.03036 0.02312 C 0.03956 0.02821 0.04424 0.01549 0.04771 0.00879 C 0.05292 -0.0185 0.04962 -0.06705 0.076 -0.08093 C 0.07947 -0.08301 0.08311 -0.08486 0.08676 -0.08671 C 0.09474 -0.08486 0.10307 -0.08486 0.1107 -0.08093 C 0.11452 -0.07908 0.12042 -0.04694 0.12146 -0.04324 C 0.12077 -0.01341 0.11938 0.01618 0.11938 0.04624 C 0.11938 0.05572 0.11591 0.06844 0.12146 0.07514 C 0.12632 0.08092 0.13447 0.07329 0.14107 0.07237 C 0.15599 0.04532 0.14419 0.07098 0.14974 0.00879 C 0.15217 -0.01942 0.1605 -0.03191 0.17785 -0.04324 C 0.19174 -0.03399 0.18375 -0.04185 0.19521 -0.02012 C 0.20215 -0.00694 0.20926 0.00578 0.21481 0.02035 C 0.21985 0.03399 0.22314 0.04509 0.22991 0.0578 C 0.23807 0.07306 0.24449 0.08485 0.2582 0.08971 C 0.27381 0.08601 0.27294 0.08832 0.27763 0.06936 C 0.27694 0.06358 0.27711 0.05734 0.27555 0.05202 C 0.27416 0.0474 0.27069 0.04462 0.26895 0.04046 C 0.26583 0.03353 0.26687 0.02798 0.26687 0.02035 " pathEditMode="relative" ptsTypes="fffffffffffffffffffffffA">
                                      <p:cBhvr>
                                        <p:cTn id="1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51" grpId="0" animBg="1"/>
      <p:bldP spid="51" grpId="1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z="1400" b="1" smtClean="0"/>
              <a:t>12</a:t>
            </a:fld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924878" y="1371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7886" y="4114800"/>
            <a:ext cx="18288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14328" y="50292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87824" y="597673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667000" y="19812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21666" y="28956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721666" y="3836504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721666" y="4764157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2721666" y="5678556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821589" y="4323522"/>
            <a:ext cx="1454429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5324055" y="3150704"/>
            <a:ext cx="304801" cy="2826026"/>
          </a:xfrm>
          <a:prstGeom prst="leftBrac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1200" y="3226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96171" y="3988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Two-stage Algorithm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96171" y="4774096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Measurements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96171" y="5526157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558171" y="3796747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589646" y="4575313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589646" y="5334000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34403" y="22860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34403" y="3226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Contributions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696200" cy="5486400"/>
          </a:xfrm>
        </p:spPr>
        <p:txBody>
          <a:bodyPr>
            <a:normAutofit/>
          </a:bodyPr>
          <a:lstStyle/>
          <a:p>
            <a:pPr hangingPunct="0"/>
            <a:r>
              <a:rPr lang="en-US" dirty="0" smtClean="0"/>
              <a:t>Can we reduce </a:t>
            </a:r>
            <a:r>
              <a:rPr lang="en-US" dirty="0" smtClean="0">
                <a:solidFill>
                  <a:srgbClr val="FF0000"/>
                </a:solidFill>
              </a:rPr>
              <a:t>the number of sensors </a:t>
            </a:r>
            <a:r>
              <a:rPr lang="en-US" dirty="0" smtClean="0"/>
              <a:t>further without sacrificing accuracy of localization?</a:t>
            </a:r>
          </a:p>
          <a:p>
            <a:pPr lvl="1" hangingPunct="0"/>
            <a:r>
              <a:rPr lang="en-US" dirty="0" smtClean="0"/>
              <a:t>Two</a:t>
            </a:r>
            <a:r>
              <a:rPr lang="en-US" dirty="0"/>
              <a:t>-stage </a:t>
            </a:r>
            <a:r>
              <a:rPr lang="en-US" dirty="0" smtClean="0"/>
              <a:t>algorithm</a:t>
            </a:r>
          </a:p>
          <a:p>
            <a:pPr hangingPunct="0"/>
            <a:r>
              <a:rPr lang="en-US" dirty="0" smtClean="0">
                <a:solidFill>
                  <a:srgbClr val="FF0000"/>
                </a:solidFill>
              </a:rPr>
              <a:t>Rationale: </a:t>
            </a:r>
            <a:r>
              <a:rPr lang="en-US" dirty="0" smtClean="0"/>
              <a:t>Social media networks typically </a:t>
            </a:r>
            <a:r>
              <a:rPr lang="en-US" dirty="0"/>
              <a:t>exhibit highly clustered </a:t>
            </a:r>
            <a:r>
              <a:rPr lang="en-US" dirty="0" smtClean="0"/>
              <a:t>topography</a:t>
            </a:r>
          </a:p>
          <a:p>
            <a:pPr hangingPunct="0"/>
            <a:r>
              <a:rPr lang="en-US" dirty="0" smtClean="0"/>
              <a:t>The ``</a:t>
            </a:r>
            <a:r>
              <a:rPr lang="en-US" dirty="0" smtClean="0">
                <a:solidFill>
                  <a:srgbClr val="FF0000"/>
                </a:solidFill>
              </a:rPr>
              <a:t>trick</a:t>
            </a:r>
            <a:r>
              <a:rPr lang="en-US" dirty="0" smtClean="0"/>
              <a:t>”: </a:t>
            </a:r>
          </a:p>
          <a:p>
            <a:pPr lvl="1" hangingPunct="0"/>
            <a:r>
              <a:rPr lang="en-US" dirty="0" smtClean="0"/>
              <a:t>First locate the most likely cluster </a:t>
            </a:r>
          </a:p>
          <a:p>
            <a:pPr lvl="1" hangingPunct="0"/>
            <a:r>
              <a:rPr lang="en-US" dirty="0" smtClean="0"/>
              <a:t>Then find the most likely source within the cluster</a:t>
            </a:r>
            <a:endParaRPr lang="en-US" dirty="0"/>
          </a:p>
          <a:p>
            <a:pPr lvl="1" hangingPunct="0"/>
            <a:endParaRPr lang="en-US" dirty="0"/>
          </a:p>
          <a:p>
            <a:pPr lvl="1" hangingPunct="0"/>
            <a:endParaRPr lang="en-US" sz="1600" dirty="0" smtClean="0"/>
          </a:p>
          <a:p>
            <a:pPr lvl="1" hangingPunct="0"/>
            <a:endParaRPr lang="en-US" sz="1600" dirty="0"/>
          </a:p>
          <a:p>
            <a:pPr lvl="1" hangingPunct="0"/>
            <a:endParaRPr lang="en-US" sz="1600" dirty="0" smtClean="0"/>
          </a:p>
          <a:p>
            <a:pPr lvl="1" hangingPunct="0"/>
            <a:endParaRPr lang="en-US" sz="1600" dirty="0"/>
          </a:p>
          <a:p>
            <a:pPr lvl="1" hangingPunct="0"/>
            <a:endParaRPr lang="en-US" sz="1600" dirty="0" smtClean="0"/>
          </a:p>
          <a:p>
            <a:pPr lvl="1" hangingPunct="0"/>
            <a:endParaRPr lang="en-US" sz="1600" dirty="0"/>
          </a:p>
          <a:p>
            <a:pPr lvl="1" hangingPunct="0"/>
            <a:endParaRPr lang="en-US" sz="1600" dirty="0" smtClean="0"/>
          </a:p>
          <a:p>
            <a:pPr lvl="1" hangingPunct="0"/>
            <a:endParaRPr lang="en-US" sz="1600" dirty="0" smtClean="0">
              <a:solidFill>
                <a:schemeClr val="tx1"/>
              </a:solidFill>
            </a:endParaRPr>
          </a:p>
          <a:p>
            <a:pPr lvl="1" hangingPunct="0"/>
            <a:endParaRPr lang="en-US" sz="1600" dirty="0" smtClean="0">
              <a:solidFill>
                <a:schemeClr val="tx1"/>
              </a:solidFill>
            </a:endParaRPr>
          </a:p>
          <a:p>
            <a:pPr lvl="1" hangingPunct="0"/>
            <a:endParaRPr lang="en-US" dirty="0" smtClean="0">
              <a:solidFill>
                <a:schemeClr val="tx1"/>
              </a:solidFill>
            </a:endParaRPr>
          </a:p>
          <a:p>
            <a:pPr lvl="1" hangingPunct="0"/>
            <a:endParaRPr lang="en-US" sz="1600" dirty="0" smtClean="0"/>
          </a:p>
          <a:p>
            <a:pPr lvl="1" hangingPunct="0"/>
            <a:endParaRPr lang="en-US" sz="3000" dirty="0"/>
          </a:p>
          <a:p>
            <a:pPr lvl="1" hangingPunct="0"/>
            <a:endParaRPr lang="en-US" sz="3000" dirty="0" smtClean="0"/>
          </a:p>
          <a:p>
            <a:pPr lvl="1" hangingPunct="0"/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D82-FE13-A443-A2D7-B39F6DBA8324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51DE-4871-3C4B-91AD-0D1A0800A90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 rot="2536920">
            <a:off x="5409506" y="5153863"/>
            <a:ext cx="1228733" cy="2152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067446">
            <a:off x="6272815" y="3295004"/>
            <a:ext cx="1172481" cy="85616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Modularity in Social </a:t>
            </a:r>
            <a:r>
              <a:rPr lang="en-US" sz="4000" dirty="0"/>
              <a:t>N</a:t>
            </a:r>
            <a:r>
              <a:rPr lang="en-US" sz="4000" dirty="0" smtClean="0"/>
              <a:t>etworks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838" y="685800"/>
            <a:ext cx="7696200" cy="5715000"/>
          </a:xfrm>
        </p:spPr>
        <p:txBody>
          <a:bodyPr>
            <a:normAutofit/>
          </a:bodyPr>
          <a:lstStyle/>
          <a:p>
            <a:pPr marL="457200" lvl="1" indent="0" hangingPunct="0">
              <a:buNone/>
            </a:pPr>
            <a:endParaRPr lang="en-US" sz="3000" dirty="0" smtClean="0"/>
          </a:p>
          <a:p>
            <a:pPr lvl="1" hangingPunct="0"/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D82-FE13-A443-A2D7-B39F6DBA8324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51DE-4871-3C4B-91AD-0D1A0800A90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" name="Flowchart: Connector 53"/>
          <p:cNvSpPr/>
          <p:nvPr/>
        </p:nvSpPr>
        <p:spPr>
          <a:xfrm>
            <a:off x="2057400" y="2213155"/>
            <a:ext cx="264130" cy="3776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733800" y="3287290"/>
            <a:ext cx="346416" cy="370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819400" y="3820690"/>
            <a:ext cx="331278" cy="2941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429000" y="2157803"/>
            <a:ext cx="255078" cy="3567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7467600" y="3270640"/>
            <a:ext cx="357236" cy="386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8686800" y="2819400"/>
            <a:ext cx="2286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7239000" y="2157803"/>
            <a:ext cx="304800" cy="2805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562600" y="4481650"/>
            <a:ext cx="294776" cy="318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6858000" y="4481650"/>
            <a:ext cx="304800" cy="318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5562600" y="5321164"/>
            <a:ext cx="304800" cy="2414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6934200" y="5321164"/>
            <a:ext cx="287454" cy="3176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54" idx="6"/>
            <a:endCxn id="57" idx="2"/>
          </p:cNvCxnSpPr>
          <p:nvPr/>
        </p:nvCxnSpPr>
        <p:spPr>
          <a:xfrm flipV="1">
            <a:off x="2321530" y="2336202"/>
            <a:ext cx="1107470" cy="6577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8" idx="0"/>
            <a:endCxn id="54" idx="4"/>
          </p:cNvCxnSpPr>
          <p:nvPr/>
        </p:nvCxnSpPr>
        <p:spPr>
          <a:xfrm flipV="1">
            <a:off x="1903715" y="2590800"/>
            <a:ext cx="285750" cy="682375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7" idx="4"/>
            <a:endCxn id="55" idx="1"/>
          </p:cNvCxnSpPr>
          <p:nvPr/>
        </p:nvCxnSpPr>
        <p:spPr>
          <a:xfrm>
            <a:off x="3556539" y="2514600"/>
            <a:ext cx="227992" cy="826921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6"/>
            <a:endCxn id="55" idx="3"/>
          </p:cNvCxnSpPr>
          <p:nvPr/>
        </p:nvCxnSpPr>
        <p:spPr>
          <a:xfrm flipV="1">
            <a:off x="3150678" y="3603369"/>
            <a:ext cx="633853" cy="364376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6" idx="2"/>
            <a:endCxn id="88" idx="4"/>
          </p:cNvCxnSpPr>
          <p:nvPr/>
        </p:nvCxnSpPr>
        <p:spPr>
          <a:xfrm flipH="1" flipV="1">
            <a:off x="1903715" y="3581400"/>
            <a:ext cx="915685" cy="386345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7" idx="3"/>
          </p:cNvCxnSpPr>
          <p:nvPr/>
        </p:nvCxnSpPr>
        <p:spPr>
          <a:xfrm flipV="1">
            <a:off x="1976715" y="2462348"/>
            <a:ext cx="1489640" cy="888942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8" idx="6"/>
            <a:endCxn id="55" idx="2"/>
          </p:cNvCxnSpPr>
          <p:nvPr/>
        </p:nvCxnSpPr>
        <p:spPr>
          <a:xfrm>
            <a:off x="2054830" y="3427288"/>
            <a:ext cx="1678970" cy="45157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4" idx="5"/>
            <a:endCxn id="56" idx="0"/>
          </p:cNvCxnSpPr>
          <p:nvPr/>
        </p:nvCxnSpPr>
        <p:spPr>
          <a:xfrm>
            <a:off x="2282849" y="2535495"/>
            <a:ext cx="702190" cy="1285195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55" idx="2"/>
          </p:cNvCxnSpPr>
          <p:nvPr/>
        </p:nvCxnSpPr>
        <p:spPr>
          <a:xfrm>
            <a:off x="2286000" y="2590800"/>
            <a:ext cx="1447800" cy="881645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6" idx="7"/>
            <a:endCxn id="57" idx="4"/>
          </p:cNvCxnSpPr>
          <p:nvPr/>
        </p:nvCxnSpPr>
        <p:spPr>
          <a:xfrm flipV="1">
            <a:off x="3102163" y="2514600"/>
            <a:ext cx="454376" cy="1349161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1" idx="6"/>
            <a:endCxn id="62" idx="2"/>
          </p:cNvCxnSpPr>
          <p:nvPr/>
        </p:nvCxnSpPr>
        <p:spPr>
          <a:xfrm>
            <a:off x="5857376" y="4641125"/>
            <a:ext cx="1000624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0"/>
            <a:endCxn id="61" idx="4"/>
          </p:cNvCxnSpPr>
          <p:nvPr/>
        </p:nvCxnSpPr>
        <p:spPr>
          <a:xfrm flipH="1" flipV="1">
            <a:off x="5709988" y="4800600"/>
            <a:ext cx="5012" cy="52056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3" idx="6"/>
            <a:endCxn id="64" idx="2"/>
          </p:cNvCxnSpPr>
          <p:nvPr/>
        </p:nvCxnSpPr>
        <p:spPr>
          <a:xfrm>
            <a:off x="5867400" y="5441882"/>
            <a:ext cx="1066800" cy="381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4" idx="0"/>
          </p:cNvCxnSpPr>
          <p:nvPr/>
        </p:nvCxnSpPr>
        <p:spPr>
          <a:xfrm>
            <a:off x="7010400" y="4800600"/>
            <a:ext cx="67527" cy="52056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3" idx="7"/>
            <a:endCxn id="62" idx="3"/>
          </p:cNvCxnSpPr>
          <p:nvPr/>
        </p:nvCxnSpPr>
        <p:spPr>
          <a:xfrm flipV="1">
            <a:off x="5822763" y="4753891"/>
            <a:ext cx="1079874" cy="60263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1" idx="5"/>
            <a:endCxn id="64" idx="1"/>
          </p:cNvCxnSpPr>
          <p:nvPr/>
        </p:nvCxnSpPr>
        <p:spPr>
          <a:xfrm>
            <a:off x="5814207" y="4753891"/>
            <a:ext cx="1162090" cy="61379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0" idx="6"/>
            <a:endCxn id="59" idx="1"/>
          </p:cNvCxnSpPr>
          <p:nvPr/>
        </p:nvCxnSpPr>
        <p:spPr>
          <a:xfrm>
            <a:off x="7543800" y="2298102"/>
            <a:ext cx="1176478" cy="565935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8" idx="6"/>
            <a:endCxn id="59" idx="3"/>
          </p:cNvCxnSpPr>
          <p:nvPr/>
        </p:nvCxnSpPr>
        <p:spPr>
          <a:xfrm flipV="1">
            <a:off x="7824836" y="3079563"/>
            <a:ext cx="895442" cy="384557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0" idx="4"/>
            <a:endCxn id="58" idx="1"/>
          </p:cNvCxnSpPr>
          <p:nvPr/>
        </p:nvCxnSpPr>
        <p:spPr>
          <a:xfrm>
            <a:off x="7391400" y="2438400"/>
            <a:ext cx="128516" cy="88890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1" idx="1"/>
            <a:endCxn id="55" idx="5"/>
          </p:cNvCxnSpPr>
          <p:nvPr/>
        </p:nvCxnSpPr>
        <p:spPr>
          <a:xfrm flipH="1" flipV="1">
            <a:off x="4029485" y="3603369"/>
            <a:ext cx="1576284" cy="924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0"/>
            <a:endCxn id="58" idx="3"/>
          </p:cNvCxnSpPr>
          <p:nvPr/>
        </p:nvCxnSpPr>
        <p:spPr>
          <a:xfrm flipV="1">
            <a:off x="7010400" y="3600931"/>
            <a:ext cx="509516" cy="880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7" idx="6"/>
            <a:endCxn id="60" idx="2"/>
          </p:cNvCxnSpPr>
          <p:nvPr/>
        </p:nvCxnSpPr>
        <p:spPr>
          <a:xfrm flipV="1">
            <a:off x="3684078" y="2298102"/>
            <a:ext cx="3554922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5" idx="6"/>
            <a:endCxn id="58" idx="2"/>
          </p:cNvCxnSpPr>
          <p:nvPr/>
        </p:nvCxnSpPr>
        <p:spPr>
          <a:xfrm flipV="1">
            <a:off x="4080216" y="3464120"/>
            <a:ext cx="3387384" cy="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1752600" y="3273175"/>
            <a:ext cx="302230" cy="308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>
            <a:off x="3624931" y="2190531"/>
            <a:ext cx="629818" cy="2751137"/>
          </a:xfrm>
          <a:prstGeom prst="arc">
            <a:avLst>
              <a:gd name="adj1" fmla="val 16200000"/>
              <a:gd name="adj2" fmla="val 533613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 rot="14500879">
            <a:off x="6036051" y="2389977"/>
            <a:ext cx="2667000" cy="1709177"/>
          </a:xfrm>
          <a:prstGeom prst="arc">
            <a:avLst>
              <a:gd name="adj1" fmla="val 10528222"/>
              <a:gd name="adj2" fmla="val 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c 90"/>
          <p:cNvSpPr/>
          <p:nvPr/>
        </p:nvSpPr>
        <p:spPr>
          <a:xfrm>
            <a:off x="4702096" y="4354090"/>
            <a:ext cx="2743200" cy="660960"/>
          </a:xfrm>
          <a:prstGeom prst="arc">
            <a:avLst>
              <a:gd name="adj1" fmla="val 10832391"/>
              <a:gd name="adj2" fmla="val 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34180" y="4347320"/>
            <a:ext cx="1361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Gateway node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591167" y="2915763"/>
            <a:ext cx="885833" cy="3715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1124" y="2602468"/>
            <a:ext cx="11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Ties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H="1">
            <a:off x="4702098" y="5025547"/>
            <a:ext cx="949162" cy="373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0793" y="5345668"/>
            <a:ext cx="14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Ties</a:t>
            </a:r>
            <a:endParaRPr lang="en-US" dirty="0"/>
          </a:p>
        </p:txBody>
      </p:sp>
      <p:cxnSp>
        <p:nvCxnSpPr>
          <p:cNvPr id="132" name="Straight Arrow Connector 131"/>
          <p:cNvCxnSpPr>
            <a:stCxn id="58" idx="5"/>
          </p:cNvCxnSpPr>
          <p:nvPr/>
        </p:nvCxnSpPr>
        <p:spPr>
          <a:xfrm>
            <a:off x="7772520" y="3600931"/>
            <a:ext cx="609480" cy="818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88" grpId="0" animBg="1"/>
      <p:bldP spid="89" grpId="0" animBg="1"/>
      <p:bldP spid="90" grpId="0" animBg="1"/>
      <p:bldP spid="91" grpId="0" animBg="1"/>
      <p:bldP spid="51" grpId="0"/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Social Network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696200" cy="5257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000" dirty="0" smtClean="0"/>
              <a:t>Source is uniformly distributed </a:t>
            </a:r>
          </a:p>
          <a:p>
            <a:r>
              <a:rPr lang="en-US" sz="3000" dirty="0" smtClean="0"/>
              <a:t>Breadth-first-search (BFS) spanning tree</a:t>
            </a:r>
          </a:p>
          <a:p>
            <a:pPr lvl="0"/>
            <a:r>
              <a:rPr lang="en-US" sz="3000" dirty="0"/>
              <a:t>Sensors:</a:t>
            </a:r>
          </a:p>
          <a:p>
            <a:pPr lvl="1"/>
            <a:r>
              <a:rPr lang="en-US" sz="2600" dirty="0"/>
              <a:t>Nodes with highest </a:t>
            </a:r>
            <a:r>
              <a:rPr lang="en-US" sz="2600" dirty="0" err="1"/>
              <a:t>betweenness</a:t>
            </a:r>
            <a:r>
              <a:rPr lang="en-US" sz="2600" dirty="0"/>
              <a:t> centrality</a:t>
            </a:r>
          </a:p>
          <a:p>
            <a:pPr lvl="0"/>
            <a:r>
              <a:rPr lang="en-US" sz="3000" dirty="0" smtClean="0"/>
              <a:t>Time taken for neighbor to become infected is Gaussian distributed.</a:t>
            </a:r>
          </a:p>
          <a:p>
            <a:pPr lvl="0"/>
            <a:r>
              <a:rPr lang="en-US" sz="3000" dirty="0" smtClean="0"/>
              <a:t>Use the modified Newman algorithm [5] to find clusters in the social network.</a:t>
            </a:r>
          </a:p>
          <a:p>
            <a:pPr lvl="0"/>
            <a:r>
              <a:rPr lang="en-US" sz="3000" dirty="0" smtClean="0"/>
              <a:t>Weighted graph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[5]M</a:t>
            </a:r>
            <a:r>
              <a:rPr lang="en-US" sz="2200" dirty="0"/>
              <a:t>. E. J. Newman, “Fast algorithm for detecting community structure </a:t>
            </a:r>
            <a:r>
              <a:rPr lang="en-US" sz="2200" dirty="0" smtClean="0"/>
              <a:t>in networks</a:t>
            </a:r>
            <a:r>
              <a:rPr lang="en-US" sz="2200" dirty="0"/>
              <a:t>,” Phys. Rev. E, vol. 69, p. 066133, Jun 2004.</a:t>
            </a:r>
            <a:endParaRPr lang="en-US" sz="2200" dirty="0" smtClean="0"/>
          </a:p>
          <a:p>
            <a:pPr lvl="1" hangingPunct="0"/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D82-FE13-A443-A2D7-B39F6DBA8324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51DE-4871-3C4B-91AD-0D1A0800A90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Two-Stage </a:t>
            </a:r>
            <a:r>
              <a:rPr lang="en-US" sz="4000" dirty="0"/>
              <a:t>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D82-FE13-A443-A2D7-B39F6DBA8324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51DE-4871-3C4B-91AD-0D1A0800A90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1"/>
            <a:ext cx="2394416" cy="205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181100"/>
            <a:ext cx="8686800" cy="5524500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1429771"/>
            <a:ext cx="1524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 clustered network graph </a:t>
            </a: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with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clusters.</a:t>
            </a:r>
            <a:endParaRPr lang="en-US" sz="20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84118"/>
              </p:ext>
            </p:extLst>
          </p:nvPr>
        </p:nvGraphicFramePr>
        <p:xfrm>
          <a:off x="2537012" y="2399267"/>
          <a:ext cx="102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5" imgW="685800" imgH="203200" progId="Equation.DSMT4">
                  <p:embed/>
                </p:oleObj>
              </mc:Choice>
              <mc:Fallback>
                <p:oleObj name="Equation" r:id="rId5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12" y="2399267"/>
                        <a:ext cx="1028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2438400"/>
            <a:ext cx="60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0200" y="35052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clusters </a:t>
            </a:r>
            <a:r>
              <a:rPr lang="en-US" dirty="0"/>
              <a:t>&amp;</a:t>
            </a:r>
            <a:r>
              <a:rPr lang="en-US" dirty="0" smtClean="0"/>
              <a:t> gateway nodes</a:t>
            </a:r>
          </a:p>
          <a:p>
            <a:r>
              <a:rPr lang="en-US" dirty="0" smtClean="0"/>
              <a:t>(              )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35094"/>
              </p:ext>
            </p:extLst>
          </p:nvPr>
        </p:nvGraphicFramePr>
        <p:xfrm>
          <a:off x="1752600" y="4087816"/>
          <a:ext cx="7540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8" imgW="495000" imgH="241200" progId="Equation.3">
                  <p:embed/>
                </p:oleObj>
              </mc:Choice>
              <mc:Fallback>
                <p:oleObj name="Equation" r:id="rId8" imgW="495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87816"/>
                        <a:ext cx="7540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4186237" y="3681115"/>
            <a:ext cx="96091" cy="72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91853" y="3105091"/>
            <a:ext cx="1855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onstruct  a new graph using gateway nodes only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55" name="Right Brace 54"/>
          <p:cNvSpPr/>
          <p:nvPr/>
        </p:nvSpPr>
        <p:spPr>
          <a:xfrm rot="21042372">
            <a:off x="4986892" y="4939665"/>
            <a:ext cx="416371" cy="45355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7938958">
            <a:off x="3766525" y="5918081"/>
            <a:ext cx="340658" cy="3814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47800" y="5562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 time at  </a:t>
            </a:r>
          </a:p>
          <a:p>
            <a:r>
              <a:rPr lang="en-US" dirty="0" smtClean="0"/>
              <a:t>sensor1:  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4648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 time </a:t>
            </a:r>
          </a:p>
          <a:p>
            <a:r>
              <a:rPr lang="en-US" dirty="0" smtClean="0"/>
              <a:t>at sensor2:</a:t>
            </a:r>
            <a:endParaRPr lang="en-US" dirty="0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14514"/>
              </p:ext>
            </p:extLst>
          </p:nvPr>
        </p:nvGraphicFramePr>
        <p:xfrm>
          <a:off x="2286000" y="5867400"/>
          <a:ext cx="2270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Equation" r:id="rId10" imgW="114250" imgH="228501" progId="Equation.3">
                  <p:embed/>
                </p:oleObj>
              </mc:Choice>
              <mc:Fallback>
                <p:oleObj name="Equation" r:id="rId10" imgW="11425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67400"/>
                        <a:ext cx="2270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46936"/>
              </p:ext>
            </p:extLst>
          </p:nvPr>
        </p:nvGraphicFramePr>
        <p:xfrm>
          <a:off x="6400800" y="4822923"/>
          <a:ext cx="250022" cy="511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Equation" r:id="rId12" imgW="139700" imgH="228600" progId="Equation.DSMT4">
                  <p:embed/>
                </p:oleObj>
              </mc:Choice>
              <mc:Fallback>
                <p:oleObj name="Equation" r:id="rId12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22923"/>
                        <a:ext cx="250022" cy="511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" name="Object 7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641501"/>
              </p:ext>
            </p:extLst>
          </p:nvPr>
        </p:nvGraphicFramePr>
        <p:xfrm>
          <a:off x="4808538" y="5614988"/>
          <a:ext cx="44116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8" name="Equation" r:id="rId14" imgW="3276360" imgH="685800" progId="Equation.DSMT4">
                  <p:embed/>
                </p:oleObj>
              </mc:Choice>
              <mc:Fallback>
                <p:oleObj name="Equation" r:id="rId14" imgW="32763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614988"/>
                        <a:ext cx="44116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18192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Arrow Connector 93"/>
          <p:cNvCxnSpPr/>
          <p:nvPr/>
        </p:nvCxnSpPr>
        <p:spPr>
          <a:xfrm flipH="1" flipV="1">
            <a:off x="8133348" y="4323552"/>
            <a:ext cx="20052" cy="1467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16" y="2275820"/>
            <a:ext cx="12858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6382270" y="348377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second stage ML estimator on candidate cluster (one sensor in green)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8109284" y="1860322"/>
            <a:ext cx="0" cy="3850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34200" y="120718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estimated source location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44958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Pick three sensors, measure arrival time at them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97400" y="1701800"/>
            <a:ext cx="812800" cy="1117600"/>
            <a:chOff x="4597400" y="1701800"/>
            <a:chExt cx="812800" cy="1117600"/>
          </a:xfrm>
        </p:grpSpPr>
        <p:sp>
          <p:nvSpPr>
            <p:cNvPr id="12" name="Oval 11"/>
            <p:cNvSpPr/>
            <p:nvPr/>
          </p:nvSpPr>
          <p:spPr>
            <a:xfrm>
              <a:off x="4838700" y="1701800"/>
              <a:ext cx="152400" cy="152400"/>
            </a:xfrm>
            <a:prstGeom prst="ellipse">
              <a:avLst/>
            </a:prstGeom>
            <a:noFill/>
            <a:ln w="1270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648200" y="1727200"/>
              <a:ext cx="152400" cy="152400"/>
            </a:xfrm>
            <a:prstGeom prst="ellipse">
              <a:avLst/>
            </a:prstGeom>
            <a:noFill/>
            <a:ln w="1270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67300" y="2667000"/>
              <a:ext cx="152400" cy="152400"/>
            </a:xfrm>
            <a:prstGeom prst="ellipse">
              <a:avLst/>
            </a:prstGeom>
            <a:noFill/>
            <a:ln w="1270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2590800"/>
              <a:ext cx="152400" cy="152400"/>
            </a:xfrm>
            <a:prstGeom prst="ellipse">
              <a:avLst/>
            </a:prstGeom>
            <a:noFill/>
            <a:ln w="1270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597400" y="2171700"/>
              <a:ext cx="279400" cy="342900"/>
            </a:xfrm>
            <a:prstGeom prst="ellipse">
              <a:avLst/>
            </a:prstGeom>
            <a:noFill/>
            <a:ln w="1270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4532308" y="5638800"/>
            <a:ext cx="304800" cy="3048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43400" y="6172200"/>
            <a:ext cx="457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0" name="TextBox 7169"/>
          <p:cNvSpPr txBox="1"/>
          <p:nvPr/>
        </p:nvSpPr>
        <p:spPr>
          <a:xfrm>
            <a:off x="2606469" y="6324600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Calc. ML cluster</a:t>
            </a:r>
            <a:endParaRPr lang="en-US" dirty="0"/>
          </a:p>
        </p:txBody>
      </p:sp>
      <p:grpSp>
        <p:nvGrpSpPr>
          <p:cNvPr id="7175" name="Group 7174"/>
          <p:cNvGrpSpPr/>
          <p:nvPr/>
        </p:nvGrpSpPr>
        <p:grpSpPr>
          <a:xfrm>
            <a:off x="4876800" y="5410200"/>
            <a:ext cx="1730972" cy="646331"/>
            <a:chOff x="4876800" y="5410200"/>
            <a:chExt cx="1730972" cy="646331"/>
          </a:xfrm>
        </p:grpSpPr>
        <p:cxnSp>
          <p:nvCxnSpPr>
            <p:cNvPr id="7172" name="Straight Arrow Connector 7171"/>
            <p:cNvCxnSpPr/>
            <p:nvPr/>
          </p:nvCxnSpPr>
          <p:spPr>
            <a:xfrm flipH="1" flipV="1">
              <a:off x="4876800" y="5867400"/>
              <a:ext cx="68580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73" name="TextBox 7172"/>
            <p:cNvSpPr txBox="1"/>
            <p:nvPr/>
          </p:nvSpPr>
          <p:spPr>
            <a:xfrm>
              <a:off x="5105400" y="5410200"/>
              <a:ext cx="15023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candidate</a:t>
              </a:r>
            </a:p>
            <a:p>
              <a:r>
                <a:rPr lang="en-US" dirty="0" smtClean="0"/>
                <a:t> cluster</a:t>
              </a:r>
              <a:endParaRPr lang="en-US" dirty="0"/>
            </a:p>
          </p:txBody>
        </p:sp>
      </p:grpSp>
      <p:sp>
        <p:nvSpPr>
          <p:cNvPr id="45" name="Left Brace 44"/>
          <p:cNvSpPr/>
          <p:nvPr/>
        </p:nvSpPr>
        <p:spPr>
          <a:xfrm rot="3545347">
            <a:off x="3639672" y="4212729"/>
            <a:ext cx="340658" cy="3814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3009" y="-18344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335389"/>
              </p:ext>
            </p:extLst>
          </p:nvPr>
        </p:nvGraphicFramePr>
        <p:xfrm>
          <a:off x="3504096" y="3969634"/>
          <a:ext cx="229703" cy="41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9" name="Equation" r:id="rId18" imgW="126720" imgH="228600" progId="Equation.DSMT4">
                  <p:embed/>
                </p:oleObj>
              </mc:Choice>
              <mc:Fallback>
                <p:oleObj name="Equation" r:id="rId18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04096" y="3969634"/>
                        <a:ext cx="229703" cy="41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906150"/>
              </p:ext>
            </p:extLst>
          </p:nvPr>
        </p:nvGraphicFramePr>
        <p:xfrm>
          <a:off x="3619500" y="6056531"/>
          <a:ext cx="190501" cy="381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0" name="Equation" r:id="rId20" imgW="114120" imgH="228600" progId="Equation.DSMT4">
                  <p:embed/>
                </p:oleObj>
              </mc:Choice>
              <mc:Fallback>
                <p:oleObj name="Equation" r:id="rId20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19500" y="6056531"/>
                        <a:ext cx="190501" cy="381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53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build="p"/>
      <p:bldP spid="17" grpId="0"/>
      <p:bldP spid="18" grpId="0"/>
      <p:bldP spid="34" grpId="0"/>
      <p:bldP spid="55" grpId="0" animBg="1"/>
      <p:bldP spid="56" grpId="0" animBg="1"/>
      <p:bldP spid="65" grpId="0"/>
      <p:bldP spid="66" grpId="0"/>
      <p:bldP spid="96" grpId="0"/>
      <p:bldP spid="98" grpId="0"/>
      <p:bldP spid="39" grpId="0"/>
      <p:bldP spid="22" grpId="0" animBg="1"/>
      <p:bldP spid="7170" grpId="0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Simulation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696200" cy="5257800"/>
          </a:xfrm>
        </p:spPr>
        <p:txBody>
          <a:bodyPr>
            <a:normAutofit fontScale="77500" lnSpcReduction="20000"/>
          </a:bodyPr>
          <a:lstStyle/>
          <a:p>
            <a:pPr lvl="1" hangingPunct="0"/>
            <a:endParaRPr lang="en-US" sz="3000" dirty="0"/>
          </a:p>
          <a:p>
            <a:pPr lvl="1" hangingPunct="0"/>
            <a:endParaRPr lang="en-US" sz="3000" dirty="0" smtClean="0"/>
          </a:p>
          <a:p>
            <a:pPr lvl="1" hangingPunct="0"/>
            <a:endParaRPr lang="en-US" sz="3000" dirty="0" smtClean="0"/>
          </a:p>
          <a:p>
            <a:pPr lvl="1" hangingPunct="0"/>
            <a:endParaRPr lang="en-US" sz="3000" dirty="0"/>
          </a:p>
          <a:p>
            <a:pPr lvl="1" hangingPunct="0"/>
            <a:endParaRPr lang="en-US" sz="3000" dirty="0" smtClean="0"/>
          </a:p>
          <a:p>
            <a:pPr lvl="1" hangingPunct="0"/>
            <a:endParaRPr lang="en-US" sz="3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network is more heterogeneous if the </a:t>
            </a:r>
            <a:r>
              <a:rPr lang="en-US" dirty="0" smtClean="0"/>
              <a:t>average time </a:t>
            </a:r>
            <a:r>
              <a:rPr lang="en-US" dirty="0"/>
              <a:t>delay </a:t>
            </a:r>
            <a:r>
              <a:rPr lang="en-US" sz="800" dirty="0" smtClean="0"/>
              <a:t> </a:t>
            </a:r>
            <a:r>
              <a:rPr lang="en-US" dirty="0"/>
              <a:t>takes on more diverse values for </a:t>
            </a:r>
            <a:r>
              <a:rPr lang="en-US" dirty="0" smtClean="0"/>
              <a:t>different edges </a:t>
            </a:r>
            <a:r>
              <a:rPr lang="en-US" dirty="0"/>
              <a:t>in the </a:t>
            </a:r>
            <a:r>
              <a:rPr lang="en-US" dirty="0" smtClean="0"/>
              <a:t>network. </a:t>
            </a:r>
            <a:endParaRPr lang="en-US" sz="8800" dirty="0" smtClean="0"/>
          </a:p>
          <a:p>
            <a:pPr hangingPunct="0"/>
            <a:r>
              <a:rPr lang="en-US" sz="3400" dirty="0" smtClean="0"/>
              <a:t>The performance of the proposed algorithm improves as the network heterogeneity increases.  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D82-FE13-A443-A2D7-B39F6DBA8324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51DE-4871-3C4B-91AD-0D1A0800A90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762000"/>
            <a:ext cx="4572000" cy="309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7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Network graph: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 snowball sampling from a seed set of </a:t>
            </a:r>
            <a:r>
              <a:rPr lang="en-US" dirty="0" smtClean="0"/>
              <a:t>computer scientists/statisticians </a:t>
            </a:r>
            <a:r>
              <a:rPr lang="en-US" dirty="0"/>
              <a:t>and tracing followers links up to </a:t>
            </a:r>
            <a:r>
              <a:rPr lang="en-US" dirty="0" smtClean="0"/>
              <a:t>three hops.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Network monitored within the month of February </a:t>
            </a:r>
            <a:r>
              <a:rPr lang="en-US" dirty="0"/>
              <a:t>2014.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3479 nodes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Twitter</a:t>
            </a:r>
            <a:endParaRPr lang="en-US" dirty="0"/>
          </a:p>
        </p:txBody>
      </p:sp>
      <p:pic>
        <p:nvPicPr>
          <p:cNvPr id="6" name="Content Placeholder 5" descr="plot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141"/>
          <a:stretch/>
        </p:blipFill>
        <p:spPr>
          <a:xfrm>
            <a:off x="1676400" y="1152922"/>
            <a:ext cx="6887987" cy="5476478"/>
          </a:xfr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572000"/>
            <a:ext cx="5943600" cy="19389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Detection accuracy increases with number of sensors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two-stage method does better by 10% in terms of accuracy for same number of sensors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23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z="1400" b="1" smtClean="0"/>
              <a:t>2</a:t>
            </a:fld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924878" y="1371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7886" y="4114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28191" y="22860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64634" y="3207026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works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14328" y="50292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87824" y="597673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667000" y="19812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21666" y="28956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721666" y="3836504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721666" y="4764157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2721666" y="5678556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821589" y="4323522"/>
            <a:ext cx="1454429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5324055" y="3150704"/>
            <a:ext cx="304801" cy="2826026"/>
          </a:xfrm>
          <a:prstGeom prst="leftBrac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1200" y="3226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96171" y="3988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Two-stage Algorithm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96171" y="4774096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Measurements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96171" y="5526157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558171" y="3796747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589646" y="4575313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589646" y="5334000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z="1400" b="1" smtClean="0"/>
              <a:t>20</a:t>
            </a:fld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924878" y="1371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14328" y="50292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87824" y="597673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667000" y="19812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21666" y="28956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721666" y="3836504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721666" y="4764157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2721666" y="5678556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821589" y="4323522"/>
            <a:ext cx="1454429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5324055" y="3150704"/>
            <a:ext cx="304801" cy="2826026"/>
          </a:xfrm>
          <a:prstGeom prst="leftBrac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1200" y="3226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96171" y="3988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Two-stage Algorithm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96171" y="4774096"/>
            <a:ext cx="1828800" cy="609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Measurements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96171" y="5526157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558171" y="3796747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589646" y="4575313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589646" y="5334000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34403" y="22860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34403" y="3226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968774" y="41413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Missing Data at the Sensors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 smtClean="0"/>
              <a:t>Reasons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 Not public access to the full stream of tweets.</a:t>
            </a:r>
          </a:p>
          <a:p>
            <a:pPr lvl="1"/>
            <a:r>
              <a:rPr lang="en-US" sz="1400" dirty="0"/>
              <a:t> Many users keep their activities or profiles private.</a:t>
            </a:r>
          </a:p>
          <a:p>
            <a:pPr lvl="1"/>
            <a:r>
              <a:rPr lang="en-US" sz="1400" dirty="0"/>
              <a:t> Natural and man-made disasters</a:t>
            </a:r>
          </a:p>
          <a:p>
            <a:pPr marL="0" indent="0">
              <a:buNone/>
            </a:pPr>
            <a:r>
              <a:rPr lang="en-US" sz="2400" dirty="0" smtClean="0"/>
              <a:t>     Network                       Information diffusion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     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complete data   incomplete data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data about node c missing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21</a:t>
            </a:fld>
            <a:endParaRPr lang="en-US"/>
          </a:p>
        </p:txBody>
      </p:sp>
      <p:sp>
        <p:nvSpPr>
          <p:cNvPr id="7" name="Text Box 80"/>
          <p:cNvSpPr txBox="1">
            <a:spLocks noChangeArrowheads="1"/>
          </p:cNvSpPr>
          <p:nvPr/>
        </p:nvSpPr>
        <p:spPr bwMode="auto">
          <a:xfrm>
            <a:off x="2009775" y="5486400"/>
            <a:ext cx="6477000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u="sng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u="sng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u="sng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u="sng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u="sng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u="sng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u="sng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u="sng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u="sng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chemeClr val="accent2"/>
                </a:solidFill>
                <a:latin typeface="Comic Sans MS" pitchFamily="66" charset="0"/>
              </a:rPr>
              <a:t>Trick</a:t>
            </a:r>
            <a:r>
              <a:rPr lang="en-US" altLang="en-US" sz="2400" u="none" dirty="0" smtClean="0">
                <a:latin typeface="Comic Sans MS" pitchFamily="66" charset="0"/>
              </a:rPr>
              <a:t>: to estimate </a:t>
            </a:r>
            <a:r>
              <a:rPr lang="en-US" altLang="en-US" sz="2400" u="none" dirty="0">
                <a:latin typeface="Comic Sans MS" pitchFamily="66" charset="0"/>
              </a:rPr>
              <a:t>missing values from </a:t>
            </a:r>
            <a:br>
              <a:rPr lang="en-US" altLang="en-US" sz="2400" u="none" dirty="0">
                <a:latin typeface="Comic Sans MS" pitchFamily="66" charset="0"/>
              </a:rPr>
            </a:br>
            <a:r>
              <a:rPr lang="en-US" altLang="en-US" sz="2400" i="1" u="none" dirty="0">
                <a:solidFill>
                  <a:srgbClr val="FF0000"/>
                </a:solidFill>
                <a:latin typeface="Comic Sans MS" pitchFamily="66" charset="0"/>
              </a:rPr>
              <a:t>incomplete </a:t>
            </a:r>
            <a:r>
              <a:rPr lang="en-US" altLang="en-US" sz="2400" u="none" dirty="0" smtClean="0">
                <a:latin typeface="Comic Sans MS" pitchFamily="66" charset="0"/>
              </a:rPr>
              <a:t>measurements</a:t>
            </a:r>
            <a:endParaRPr lang="en-US" altLang="en-US" sz="2400" u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86025" y="31242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81200" y="35433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86025" y="38862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95625" y="42672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  <a:endCxn id="12" idx="7"/>
          </p:cNvCxnSpPr>
          <p:nvPr/>
        </p:nvCxnSpPr>
        <p:spPr>
          <a:xfrm flipH="1">
            <a:off x="2176322" y="3319322"/>
            <a:ext cx="343181" cy="257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13" idx="0"/>
          </p:cNvCxnSpPr>
          <p:nvPr/>
        </p:nvCxnSpPr>
        <p:spPr>
          <a:xfrm>
            <a:off x="2600325" y="33528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4" idx="0"/>
          </p:cNvCxnSpPr>
          <p:nvPr/>
        </p:nvCxnSpPr>
        <p:spPr>
          <a:xfrm>
            <a:off x="2681147" y="3319322"/>
            <a:ext cx="528778" cy="947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2681147" y="4114800"/>
            <a:ext cx="447956" cy="185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38800" y="309100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33975" y="3510103"/>
            <a:ext cx="228600" cy="2286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38800" y="385300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48400" y="423400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1" idx="3"/>
            <a:endCxn id="32" idx="7"/>
          </p:cNvCxnSpPr>
          <p:nvPr/>
        </p:nvCxnSpPr>
        <p:spPr>
          <a:xfrm flipH="1">
            <a:off x="5329097" y="3286125"/>
            <a:ext cx="343181" cy="2574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33" idx="0"/>
          </p:cNvCxnSpPr>
          <p:nvPr/>
        </p:nvCxnSpPr>
        <p:spPr>
          <a:xfrm>
            <a:off x="5753100" y="3319603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34" idx="0"/>
          </p:cNvCxnSpPr>
          <p:nvPr/>
        </p:nvCxnSpPr>
        <p:spPr>
          <a:xfrm>
            <a:off x="5833922" y="3286125"/>
            <a:ext cx="528778" cy="9478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4" idx="1"/>
          </p:cNvCxnSpPr>
          <p:nvPr/>
        </p:nvCxnSpPr>
        <p:spPr>
          <a:xfrm>
            <a:off x="5833922" y="4081603"/>
            <a:ext cx="447956" cy="185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43800" y="3171825"/>
            <a:ext cx="228600" cy="2286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38975" y="3590925"/>
            <a:ext cx="228600" cy="2286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543800" y="3933825"/>
            <a:ext cx="228600" cy="2286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53400" y="431482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  <a:endCxn id="40" idx="7"/>
          </p:cNvCxnSpPr>
          <p:nvPr/>
        </p:nvCxnSpPr>
        <p:spPr>
          <a:xfrm flipH="1">
            <a:off x="7234097" y="3366947"/>
            <a:ext cx="343181" cy="2574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  <a:endCxn id="42" idx="0"/>
          </p:cNvCxnSpPr>
          <p:nvPr/>
        </p:nvCxnSpPr>
        <p:spPr>
          <a:xfrm>
            <a:off x="7738922" y="3366947"/>
            <a:ext cx="528778" cy="9478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6281878" y="3657600"/>
            <a:ext cx="499922" cy="276225"/>
          </a:xfrm>
          <a:prstGeom prst="righ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667625" y="3386278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738922" y="4162425"/>
            <a:ext cx="447956" cy="185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7405687" y="3919678"/>
            <a:ext cx="519113" cy="2548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Estimation Methods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The missing information at the sensors are estimated using [6]: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Compressed sensing </a:t>
            </a:r>
            <a:r>
              <a:rPr lang="en-US" sz="1800" dirty="0" smtClean="0"/>
              <a:t>to estimate </a:t>
            </a:r>
            <a:r>
              <a:rPr lang="en-US" sz="1800" dirty="0" smtClean="0">
                <a:solidFill>
                  <a:srgbClr val="7030A0"/>
                </a:solidFill>
              </a:rPr>
              <a:t>sporadically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dirty="0" smtClean="0"/>
              <a:t>missing information.       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Doubly non-negative (DN) </a:t>
            </a:r>
            <a:r>
              <a:rPr lang="en-US" sz="1800" dirty="0" smtClean="0"/>
              <a:t>matrix completion to estimate information missing </a:t>
            </a:r>
            <a:r>
              <a:rPr lang="en-US" sz="1800" dirty="0" smtClean="0">
                <a:solidFill>
                  <a:srgbClr val="7030A0"/>
                </a:solidFill>
              </a:rPr>
              <a:t>in burst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DN matrix completion with renewal theory argument. 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[6] </a:t>
            </a:r>
            <a:r>
              <a:rPr lang="en-US" sz="1800" dirty="0"/>
              <a:t>Z. Dong, S. </a:t>
            </a:r>
            <a:r>
              <a:rPr lang="en-US" sz="1800" dirty="0" err="1"/>
              <a:t>Anand</a:t>
            </a:r>
            <a:r>
              <a:rPr lang="en-US" sz="1800" dirty="0"/>
              <a:t>, and R. </a:t>
            </a:r>
            <a:r>
              <a:rPr lang="en-US" sz="1800" dirty="0" err="1"/>
              <a:t>Chandramouli</a:t>
            </a:r>
            <a:r>
              <a:rPr lang="en-US" sz="1800" dirty="0"/>
              <a:t>, Estimation of missing RTTs in large computer networks: Matrix completion vs compressed sensing," Elsevier Jl. on Computer Networks, vol. 55, no. 15, pp. 3364-3375, Oct.2011.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619874" y="4867275"/>
            <a:ext cx="881063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      Method1: Compressed Sensing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/>
          </a:bodyPr>
          <a:lstStyle/>
          <a:p>
            <a:pPr marL="400050" lvl="2" indent="0">
              <a:buNone/>
            </a:pPr>
            <a:r>
              <a:rPr lang="en-US" sz="1600" dirty="0"/>
              <a:t>-      </a:t>
            </a:r>
            <a:r>
              <a:rPr lang="en-US" sz="2000" dirty="0"/>
              <a:t>Correlation </a:t>
            </a:r>
          </a:p>
          <a:p>
            <a:pPr lvl="2"/>
            <a:r>
              <a:rPr lang="en-US" sz="1600" dirty="0"/>
              <a:t>The rumor spread along the common paths(the shortest paths in the social network). </a:t>
            </a:r>
            <a:endParaRPr lang="en-US" sz="1600" dirty="0" smtClean="0"/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Trick: A sparse representation of the observation vector D</a:t>
            </a:r>
          </a:p>
          <a:p>
            <a:pPr lvl="1"/>
            <a:r>
              <a:rPr lang="en-US" sz="2000" dirty="0" smtClean="0"/>
              <a:t>Some math: Complete information:  D and Incomplete information(observed):    y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437897"/>
              </p:ext>
            </p:extLst>
          </p:nvPr>
        </p:nvGraphicFramePr>
        <p:xfrm>
          <a:off x="6654573" y="4914900"/>
          <a:ext cx="811664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6" name="Equation" r:id="rId3" imgW="761760" imgH="241200" progId="Equation.DSMT4">
                  <p:embed/>
                </p:oleObj>
              </mc:Choice>
              <mc:Fallback>
                <p:oleObj name="Equation" r:id="rId3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4573" y="4914900"/>
                        <a:ext cx="811664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4800600"/>
            <a:ext cx="6858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24384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33420"/>
              </p:ext>
            </p:extLst>
          </p:nvPr>
        </p:nvGraphicFramePr>
        <p:xfrm>
          <a:off x="2209800" y="4800600"/>
          <a:ext cx="213946" cy="27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4800600"/>
                        <a:ext cx="213946" cy="27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31073"/>
              </p:ext>
            </p:extLst>
          </p:nvPr>
        </p:nvGraphicFramePr>
        <p:xfrm>
          <a:off x="3830638" y="5600700"/>
          <a:ext cx="6429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" name="Equation" r:id="rId7" imgW="507960" imgH="406080" progId="Equation.DSMT4">
                  <p:embed/>
                </p:oleObj>
              </mc:Choice>
              <mc:Fallback>
                <p:oleObj name="Equation" r:id="rId7" imgW="507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0638" y="5600700"/>
                        <a:ext cx="642937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738"/>
              </p:ext>
            </p:extLst>
          </p:nvPr>
        </p:nvGraphicFramePr>
        <p:xfrm>
          <a:off x="3016250" y="4851400"/>
          <a:ext cx="444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" name="Equation" r:id="rId9" imgW="444240" imgH="203040" progId="Equation.DSMT4">
                  <p:embed/>
                </p:oleObj>
              </mc:Choice>
              <mc:Fallback>
                <p:oleObj name="Equation" r:id="rId9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6250" y="4851400"/>
                        <a:ext cx="444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35814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42813"/>
              </p:ext>
            </p:extLst>
          </p:nvPr>
        </p:nvGraphicFramePr>
        <p:xfrm>
          <a:off x="3873500" y="4724400"/>
          <a:ext cx="165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Equation" r:id="rId11" imgW="164880" imgH="152280" progId="Equation.DSMT4">
                  <p:embed/>
                </p:oleObj>
              </mc:Choice>
              <mc:Fallback>
                <p:oleObj name="Equation" r:id="rId11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73500" y="4724400"/>
                        <a:ext cx="1651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9"/>
          <p:cNvSpPr/>
          <p:nvPr/>
        </p:nvSpPr>
        <p:spPr>
          <a:xfrm>
            <a:off x="4038600" y="48768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4029075" y="4914900"/>
            <a:ext cx="228600" cy="152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0" idx="4"/>
          </p:cNvCxnSpPr>
          <p:nvPr/>
        </p:nvCxnSpPr>
        <p:spPr>
          <a:xfrm flipV="1">
            <a:off x="4152900" y="51054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36946"/>
              </p:ext>
            </p:extLst>
          </p:nvPr>
        </p:nvGraphicFramePr>
        <p:xfrm>
          <a:off x="3975100" y="5270500"/>
          <a:ext cx="177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" name="Equation" r:id="rId13" imgW="177480" imgH="164880" progId="Equation.DSMT4">
                  <p:embed/>
                </p:oleObj>
              </mc:Choice>
              <mc:Fallback>
                <p:oleObj name="Equation" r:id="rId13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75100" y="5270500"/>
                        <a:ext cx="1778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267200" y="4953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26063"/>
              </p:ext>
            </p:extLst>
          </p:nvPr>
        </p:nvGraphicFramePr>
        <p:xfrm>
          <a:off x="4419600" y="45212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" name="Equation" r:id="rId15" imgW="533160" imgH="431640" progId="Equation.DSMT4">
                  <p:embed/>
                </p:oleObj>
              </mc:Choice>
              <mc:Fallback>
                <p:oleObj name="Equation" r:id="rId15" imgW="533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19600" y="4521200"/>
                        <a:ext cx="533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4953000" y="4800600"/>
            <a:ext cx="990600" cy="5524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91099"/>
              </p:ext>
            </p:extLst>
          </p:nvPr>
        </p:nvGraphicFramePr>
        <p:xfrm>
          <a:off x="5105400" y="4848225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" name="Equation" r:id="rId17" imgW="685800" imgH="457200" progId="Equation.DSMT4">
                  <p:embed/>
                </p:oleObj>
              </mc:Choice>
              <mc:Fallback>
                <p:oleObj name="Equation" r:id="rId17" imgW="68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05400" y="4848225"/>
                        <a:ext cx="685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5943600" y="4953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908657"/>
              </p:ext>
            </p:extLst>
          </p:nvPr>
        </p:nvGraphicFramePr>
        <p:xfrm>
          <a:off x="6159500" y="4625975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" name="Equation" r:id="rId19" imgW="253800" imgH="241200" progId="Equation.DSMT4">
                  <p:embed/>
                </p:oleObj>
              </mc:Choice>
              <mc:Fallback>
                <p:oleObj name="Equation" r:id="rId19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9500" y="4625975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7500937" y="4991100"/>
            <a:ext cx="390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910512" y="4752975"/>
            <a:ext cx="838200" cy="6286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Two-stage algorithm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Method2 : </a:t>
            </a:r>
            <a:r>
              <a:rPr lang="en-US" sz="3600" dirty="0"/>
              <a:t>Doubly non-negative </a:t>
            </a:r>
            <a:r>
              <a:rPr lang="en-US" sz="3600" dirty="0" smtClean="0"/>
              <a:t>(DN) Completion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51720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DN completion:</a:t>
            </a:r>
          </a:p>
          <a:p>
            <a:pPr lvl="1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Two assumptions: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sz="1600" dirty="0" smtClean="0"/>
              <a:t>Missing of measurements in burst.</a:t>
            </a:r>
          </a:p>
          <a:p>
            <a:pPr lvl="2"/>
            <a:r>
              <a:rPr lang="en-US" sz="1600" dirty="0" smtClean="0"/>
              <a:t>The statistical average of missing data is known. </a:t>
            </a:r>
          </a:p>
          <a:p>
            <a:pPr lvl="1"/>
            <a:r>
              <a:rPr lang="en-US" sz="2000" dirty="0" smtClean="0"/>
              <a:t>    Find X such that makes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  a DN matrix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minimizes the estimation error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smtClean="0"/>
              <a:t>   </a:t>
            </a:r>
            <a:endParaRPr lang="en-US" sz="1600" dirty="0"/>
          </a:p>
          <a:p>
            <a:pPr marL="914400" lvl="2" indent="0">
              <a:buNone/>
            </a:pPr>
            <a:endParaRPr lang="en-US" sz="1000" dirty="0" smtClean="0"/>
          </a:p>
          <a:p>
            <a:pPr marL="914400" lvl="2" indent="0">
              <a:buNone/>
            </a:pPr>
            <a:endParaRPr lang="en-US" sz="1800" dirty="0"/>
          </a:p>
          <a:p>
            <a:pPr lvl="1">
              <a:buFontTx/>
              <a:buChar char="-"/>
            </a:pPr>
            <a:endParaRPr lang="en-US" sz="2200" dirty="0" smtClean="0"/>
          </a:p>
          <a:p>
            <a:pPr lvl="1">
              <a:buFontTx/>
              <a:buChar char="-"/>
            </a:pPr>
            <a:endParaRPr lang="en-US" sz="2200" dirty="0" smtClean="0"/>
          </a:p>
          <a:p>
            <a:pPr lvl="1">
              <a:buFontTx/>
              <a:buChar char="-"/>
            </a:pPr>
            <a:endParaRPr lang="en-US" sz="2200" dirty="0"/>
          </a:p>
          <a:p>
            <a:pPr lvl="1">
              <a:buFontTx/>
              <a:buChar char="-"/>
            </a:pPr>
            <a:endParaRPr lang="en-US" sz="2200" dirty="0" smtClean="0"/>
          </a:p>
          <a:p>
            <a:pPr lvl="1">
              <a:buFontTx/>
              <a:buChar char="-"/>
            </a:pPr>
            <a:endParaRPr lang="en-US" sz="2200" dirty="0"/>
          </a:p>
          <a:p>
            <a:pPr lvl="1">
              <a:buFontTx/>
              <a:buChar char="-"/>
            </a:pPr>
            <a:r>
              <a:rPr lang="en-US" sz="2200" dirty="0" smtClean="0"/>
              <a:t>Renewal theory: </a:t>
            </a:r>
            <a:r>
              <a:rPr lang="en-US" sz="2200" dirty="0"/>
              <a:t> first two </a:t>
            </a:r>
            <a:r>
              <a:rPr lang="en-US" sz="2200" dirty="0" smtClean="0"/>
              <a:t>moments are used</a:t>
            </a:r>
          </a:p>
          <a:p>
            <a:pPr lvl="2">
              <a:buFontTx/>
              <a:buChar char="-"/>
            </a:pPr>
            <a:r>
              <a:rPr lang="en-US" sz="2200" dirty="0" smtClean="0"/>
              <a:t> </a:t>
            </a:r>
            <a:r>
              <a:rPr lang="en-US" sz="2200" dirty="0"/>
              <a:t>W</a:t>
            </a:r>
            <a:r>
              <a:rPr lang="en-US" sz="2200" dirty="0" smtClean="0"/>
              <a:t>hich </a:t>
            </a:r>
            <a:r>
              <a:rPr lang="en-US" sz="2200" dirty="0"/>
              <a:t>is a better approximation to any random process than the first moment alone</a:t>
            </a:r>
          </a:p>
          <a:p>
            <a:pPr marL="914400" lvl="2" indent="0">
              <a:buNone/>
            </a:pPr>
            <a:endParaRPr lang="en-US" sz="1000" dirty="0" smtClean="0"/>
          </a:p>
          <a:p>
            <a:pPr marL="914400" lvl="2" indent="0">
              <a:buNone/>
            </a:pPr>
            <a:r>
              <a:rPr lang="en-US" sz="1300" dirty="0" smtClean="0"/>
              <a:t>[</a:t>
            </a:r>
            <a:r>
              <a:rPr lang="en-US" sz="1300" dirty="0"/>
              <a:t>6] Z. Dong, S. </a:t>
            </a:r>
            <a:r>
              <a:rPr lang="en-US" sz="1300" dirty="0" err="1"/>
              <a:t>Anand</a:t>
            </a:r>
            <a:r>
              <a:rPr lang="en-US" sz="1300" dirty="0"/>
              <a:t>, and R. </a:t>
            </a:r>
            <a:r>
              <a:rPr lang="en-US" sz="1300" dirty="0" err="1"/>
              <a:t>Chandramouli</a:t>
            </a:r>
            <a:r>
              <a:rPr lang="en-US" sz="1300" dirty="0"/>
              <a:t>, Estimation of missing RTTs in large computer networks: Matrix completion vs compressed sensing," Elsevier Jl. on Computer Networks, vol. 55, no. 15, pp. 3364-3375, Oct.2011.</a:t>
            </a:r>
          </a:p>
          <a:p>
            <a:pPr marL="914400" lvl="2" indent="0">
              <a:buNone/>
            </a:pPr>
            <a:r>
              <a:rPr lang="en-US" sz="1300" dirty="0" smtClean="0"/>
              <a:t>[7] J.H</a:t>
            </a:r>
            <a:r>
              <a:rPr lang="en-US" sz="1300" dirty="0"/>
              <a:t>. Drew, C.R. Johnson, The completely positive and </a:t>
            </a:r>
            <a:r>
              <a:rPr lang="en-US" sz="1300" dirty="0" smtClean="0"/>
              <a:t>doubly nonnegative </a:t>
            </a:r>
            <a:r>
              <a:rPr lang="en-US" sz="1300" dirty="0"/>
              <a:t>completion problems, Linear Multilinear Alg. </a:t>
            </a:r>
            <a:r>
              <a:rPr lang="en-US" sz="1300" dirty="0" smtClean="0"/>
              <a:t>44 (</a:t>
            </a:r>
            <a:r>
              <a:rPr lang="en-US" sz="1300" dirty="0"/>
              <a:t>1998) </a:t>
            </a:r>
            <a:r>
              <a:rPr lang="en-US" sz="1300" dirty="0" smtClean="0"/>
              <a:t>85–92.</a:t>
            </a:r>
            <a:endParaRPr lang="en-US" sz="13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980757"/>
              </p:ext>
            </p:extLst>
          </p:nvPr>
        </p:nvGraphicFramePr>
        <p:xfrm>
          <a:off x="4171950" y="2794000"/>
          <a:ext cx="121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Equation" r:id="rId4" imgW="1218960" imgH="711000" progId="Equation.DSMT4">
                  <p:embed/>
                </p:oleObj>
              </mc:Choice>
              <mc:Fallback>
                <p:oleObj name="Equation" r:id="rId4" imgW="1218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1950" y="2794000"/>
                        <a:ext cx="1219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18773"/>
              </p:ext>
            </p:extLst>
          </p:nvPr>
        </p:nvGraphicFramePr>
        <p:xfrm>
          <a:off x="5638800" y="2889250"/>
          <a:ext cx="90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6" imgW="901440" imgH="507960" progId="Equation.DSMT4">
                  <p:embed/>
                </p:oleObj>
              </mc:Choice>
              <mc:Fallback>
                <p:oleObj name="Equation" r:id="rId6" imgW="9014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2889250"/>
                        <a:ext cx="901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24</a:t>
            </a:fld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38004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51090"/>
              </p:ext>
            </p:extLst>
          </p:nvPr>
        </p:nvGraphicFramePr>
        <p:xfrm>
          <a:off x="5313881" y="4292600"/>
          <a:ext cx="26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Equation" r:id="rId8" imgW="266400" imgH="203040" progId="Equation.DSMT4">
                  <p:embed/>
                </p:oleObj>
              </mc:Choice>
              <mc:Fallback>
                <p:oleObj name="Equation" r:id="rId8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13881" y="4292600"/>
                        <a:ext cx="26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5297747" y="3648075"/>
            <a:ext cx="276225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5338495" y="3724275"/>
            <a:ext cx="207170" cy="152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416809" y="395287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506991"/>
              </p:ext>
            </p:extLst>
          </p:nvPr>
        </p:nvGraphicFramePr>
        <p:xfrm>
          <a:off x="4800600" y="3679825"/>
          <a:ext cx="457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3" name="Equation" r:id="rId10" imgW="457200" imgH="241200" progId="Equation.DSMT4">
                  <p:embed/>
                </p:oleObj>
              </mc:Choice>
              <mc:Fallback>
                <p:oleObj name="Equation" r:id="rId10" imgW="457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00600" y="3679825"/>
                        <a:ext cx="457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5545665" y="3800475"/>
            <a:ext cx="747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52038"/>
              </p:ext>
            </p:extLst>
          </p:nvPr>
        </p:nvGraphicFramePr>
        <p:xfrm>
          <a:off x="2449115" y="3698875"/>
          <a:ext cx="381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Equation" r:id="rId12" imgW="380880" imgH="203040" progId="Equation.DSMT4">
                  <p:embed/>
                </p:oleObj>
              </mc:Choice>
              <mc:Fallback>
                <p:oleObj name="Equation" r:id="rId12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49115" y="3698875"/>
                        <a:ext cx="381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eft Brace 35"/>
          <p:cNvSpPr/>
          <p:nvPr/>
        </p:nvSpPr>
        <p:spPr>
          <a:xfrm>
            <a:off x="6644136" y="2857500"/>
            <a:ext cx="45719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5442080" y="3067050"/>
            <a:ext cx="13665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14650" y="380047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86278"/>
              </p:ext>
            </p:extLst>
          </p:nvPr>
        </p:nvGraphicFramePr>
        <p:xfrm>
          <a:off x="5741721" y="3886200"/>
          <a:ext cx="177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5" name="Equation" r:id="rId14" imgW="177480" imgH="164880" progId="Equation.DSMT4">
                  <p:embed/>
                </p:oleObj>
              </mc:Choice>
              <mc:Fallback>
                <p:oleObj name="Equation" r:id="rId14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1721" y="3886200"/>
                        <a:ext cx="1778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6812281" y="4181475"/>
            <a:ext cx="838200" cy="6286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Two-stage algorithm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293378" y="4495800"/>
            <a:ext cx="4953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09950" y="3486150"/>
            <a:ext cx="1009650" cy="6286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Iterative equations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93378" y="3800475"/>
            <a:ext cx="0" cy="70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322554"/>
              </p:ext>
            </p:extLst>
          </p:nvPr>
        </p:nvGraphicFramePr>
        <p:xfrm>
          <a:off x="6844031" y="2813050"/>
          <a:ext cx="774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" name="Equation" r:id="rId16" imgW="774360" imgH="863280" progId="Equation.DSMT4">
                  <p:embed/>
                </p:oleObj>
              </mc:Choice>
              <mc:Fallback>
                <p:oleObj name="Equation" r:id="rId16" imgW="7743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44031" y="2813050"/>
                        <a:ext cx="774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2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[8]: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err="1" smtClean="0"/>
              <a:t>Sina</a:t>
            </a:r>
            <a:r>
              <a:rPr lang="en-US" sz="2400" dirty="0" smtClean="0"/>
              <a:t> Weibo followership network</a:t>
            </a:r>
          </a:p>
          <a:p>
            <a:pPr lvl="1"/>
            <a:r>
              <a:rPr lang="en-US" sz="2400" dirty="0" smtClean="0"/>
              <a:t># nodes is 58,655,849</a:t>
            </a:r>
          </a:p>
          <a:p>
            <a:pPr lvl="1"/>
            <a:r>
              <a:rPr lang="en-US" sz="2400" dirty="0" smtClean="0"/>
              <a:t># edges is 265,580,802</a:t>
            </a:r>
          </a:p>
          <a:p>
            <a:pPr lvl="1"/>
            <a:r>
              <a:rPr lang="en-US" sz="2400" dirty="0" smtClean="0"/>
              <a:t>The retweeting path (with their time-stamps) provided.</a:t>
            </a:r>
          </a:p>
          <a:p>
            <a:pPr lvl="1"/>
            <a:r>
              <a:rPr lang="en-US" sz="2400" dirty="0" smtClean="0"/>
              <a:t>Selected 100 tweets (or equally 100 diffusion networks)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1800" dirty="0" smtClean="0"/>
              <a:t>[8]</a:t>
            </a:r>
            <a:r>
              <a:rPr lang="en-US" sz="2400" dirty="0" smtClean="0"/>
              <a:t> </a:t>
            </a:r>
            <a:r>
              <a:rPr lang="en-US" sz="1800" dirty="0" smtClean="0"/>
              <a:t>http</a:t>
            </a:r>
            <a:r>
              <a:rPr lang="en-US" sz="1800" dirty="0"/>
              <a:t>://www.wise2012.cs.ucy.ac.cy/challenge.html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Results-DN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6482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smtClean="0"/>
              <a:t>Accuracy of recovering of missing values versus % sensors (DN completion). </a:t>
            </a:r>
          </a:p>
          <a:p>
            <a:r>
              <a:rPr lang="en-US" sz="1900" dirty="0" smtClean="0"/>
              <a:t>The renewal-based method improved the accuracy.</a:t>
            </a:r>
          </a:p>
          <a:p>
            <a:r>
              <a:rPr lang="en-US" sz="1900" dirty="0" smtClean="0"/>
              <a:t>The accuracy improvement is larger when the missing rate is 15%.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191000" cy="315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3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Results-DN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7244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900" dirty="0" smtClean="0"/>
          </a:p>
          <a:p>
            <a:r>
              <a:rPr lang="en-US" sz="1800" dirty="0" smtClean="0"/>
              <a:t>Accuracy of the source estimation versus % sensors(DN completion).</a:t>
            </a:r>
          </a:p>
          <a:p>
            <a:r>
              <a:rPr lang="en-US" sz="1800" dirty="0" smtClean="0"/>
              <a:t>The performance is almost good as a ML estimator with complete information.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40566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400" dirty="0"/>
              <a:t>Proposed </a:t>
            </a:r>
            <a:r>
              <a:rPr lang="en-US" sz="2400" dirty="0" smtClean="0"/>
              <a:t>a two-stage </a:t>
            </a:r>
            <a:r>
              <a:rPr lang="en-US" sz="2400" dirty="0"/>
              <a:t>algorithm to locate a source of rumor in social networks.</a:t>
            </a:r>
          </a:p>
          <a:p>
            <a:pPr lvl="0"/>
            <a:r>
              <a:rPr lang="en-US" sz="2400" dirty="0" smtClean="0"/>
              <a:t>Results </a:t>
            </a:r>
            <a:r>
              <a:rPr lang="en-US" sz="2400" dirty="0"/>
              <a:t>on Twitter indicate: 10% or so improvement in accuracy for same # sensors</a:t>
            </a:r>
          </a:p>
          <a:p>
            <a:pPr lvl="0"/>
            <a:r>
              <a:rPr lang="en-US" sz="2400" dirty="0"/>
              <a:t>As the heterogeneity of the network increases, the localization accuracy increases greatly.</a:t>
            </a:r>
          </a:p>
          <a:p>
            <a:r>
              <a:rPr lang="en-US" sz="2400" dirty="0" smtClean="0"/>
              <a:t>Employed the compressed sensing to estimate sporadically missing measurements at the sensors.</a:t>
            </a:r>
          </a:p>
          <a:p>
            <a:r>
              <a:rPr lang="en-US" sz="2400" dirty="0" smtClean="0"/>
              <a:t>Employed the DN completion to recover measurements missing in burst. </a:t>
            </a:r>
          </a:p>
          <a:p>
            <a:r>
              <a:rPr lang="en-US" sz="2400" dirty="0" smtClean="0"/>
              <a:t>The renewal theory-based model increased the accuracy improvement of the DN completion. </a:t>
            </a:r>
          </a:p>
          <a:p>
            <a:r>
              <a:rPr lang="en-US" sz="2400" dirty="0"/>
              <a:t>Simulation results on </a:t>
            </a:r>
            <a:r>
              <a:rPr lang="en-US" sz="2400" dirty="0" err="1"/>
              <a:t>Sina</a:t>
            </a:r>
            <a:r>
              <a:rPr lang="en-US" sz="2400" dirty="0"/>
              <a:t> Weibo indicate: less estimation error when the percentage of sensors is less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improvement is the accuracy of estimating the missing measurements when the missing rate is smaller</a:t>
            </a:r>
          </a:p>
          <a:p>
            <a:r>
              <a:rPr lang="en-US" sz="2400" dirty="0"/>
              <a:t>The performance is almost good as a ML estimator with complete information.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[1] Alireza </a:t>
            </a:r>
            <a:r>
              <a:rPr lang="en-US" sz="1800" dirty="0" err="1"/>
              <a:t>Louni</a:t>
            </a:r>
            <a:r>
              <a:rPr lang="en-US" sz="1800" dirty="0"/>
              <a:t>, </a:t>
            </a:r>
            <a:r>
              <a:rPr lang="en-US" sz="1800" dirty="0" err="1"/>
              <a:t>Anand</a:t>
            </a:r>
            <a:r>
              <a:rPr lang="en-US" sz="1800" dirty="0"/>
              <a:t> </a:t>
            </a:r>
            <a:r>
              <a:rPr lang="en-US" sz="1800" dirty="0" err="1"/>
              <a:t>Santhanakrishnan</a:t>
            </a:r>
            <a:r>
              <a:rPr lang="en-US" sz="1800" dirty="0"/>
              <a:t> and K.P. </a:t>
            </a:r>
            <a:r>
              <a:rPr lang="en-US" sz="1800" dirty="0" err="1"/>
              <a:t>Subbalakshmi</a:t>
            </a:r>
            <a:r>
              <a:rPr lang="en-US" sz="1800" dirty="0"/>
              <a:t>. (Aug 19, 2015). "Identification of Source of Rumors in Social Networks with Incomplete Information", </a:t>
            </a:r>
            <a:r>
              <a:rPr lang="en-US" sz="1800" dirty="0" err="1" smtClean="0"/>
              <a:t>SocialCom</a:t>
            </a:r>
            <a:r>
              <a:rPr lang="en-US" sz="1800" dirty="0" smtClean="0"/>
              <a:t> 2015 [</a:t>
            </a:r>
            <a:r>
              <a:rPr lang="en-US" sz="1800" smtClean="0"/>
              <a:t>acceptance rate:  9%]</a:t>
            </a:r>
            <a:endParaRPr lang="en-US" sz="1800" dirty="0" smtClean="0"/>
          </a:p>
          <a:p>
            <a:r>
              <a:rPr lang="en-US" sz="1800" dirty="0" smtClean="0"/>
              <a:t>[2]</a:t>
            </a:r>
            <a:r>
              <a:rPr lang="en-US" sz="1800" dirty="0"/>
              <a:t> Alireza </a:t>
            </a:r>
            <a:r>
              <a:rPr lang="en-US" sz="1800" dirty="0" err="1"/>
              <a:t>Louni</a:t>
            </a:r>
            <a:r>
              <a:rPr lang="en-US" sz="1800" dirty="0"/>
              <a:t> and K.P. </a:t>
            </a:r>
            <a:r>
              <a:rPr lang="en-US" sz="1800" dirty="0" err="1"/>
              <a:t>Subbalakshmi</a:t>
            </a:r>
            <a:r>
              <a:rPr lang="en-US" sz="1800" dirty="0"/>
              <a:t>. (Apr 2014). "A Two-stage Algorithm to Estimate the Source of Information Diffusion in Social Media Networks", IEEE INFOCOM Workshop on Dynamic Social Networks. </a:t>
            </a:r>
            <a:endParaRPr lang="en-US" sz="1800" dirty="0" smtClean="0"/>
          </a:p>
          <a:p>
            <a:r>
              <a:rPr lang="en-US" sz="1800" dirty="0" smtClean="0"/>
              <a:t>[</a:t>
            </a:r>
            <a:r>
              <a:rPr lang="en-US" sz="1800" dirty="0"/>
              <a:t>3] Alireza </a:t>
            </a:r>
            <a:r>
              <a:rPr lang="en-US" sz="1800" dirty="0" err="1"/>
              <a:t>Louni</a:t>
            </a:r>
            <a:r>
              <a:rPr lang="en-US" sz="1800" dirty="0"/>
              <a:t> and K.P. </a:t>
            </a:r>
            <a:r>
              <a:rPr lang="en-US" sz="1800" dirty="0" err="1"/>
              <a:t>Subbalakshmi</a:t>
            </a:r>
            <a:r>
              <a:rPr lang="en-US" sz="1800" dirty="0"/>
              <a:t>. (2014). "Diffusion of Information in Social Networks", Social Networking: Mining, Visualization and </a:t>
            </a:r>
            <a:r>
              <a:rPr lang="en-US" sz="1800" dirty="0" smtClean="0"/>
              <a:t>Security, </a:t>
            </a:r>
            <a:r>
              <a:rPr lang="en-US" sz="1800" dirty="0"/>
              <a:t>Springer-</a:t>
            </a:r>
            <a:r>
              <a:rPr lang="en-US" sz="1800" dirty="0" err="1"/>
              <a:t>Verlag</a:t>
            </a:r>
            <a:r>
              <a:rPr lang="en-US" sz="1800" dirty="0"/>
              <a:t> GmbH. XXII.</a:t>
            </a:r>
            <a:endParaRPr lang="en-US" sz="18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Media Networks: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696200" cy="5257800"/>
          </a:xfrm>
        </p:spPr>
        <p:txBody>
          <a:bodyPr>
            <a:normAutofit/>
          </a:bodyPr>
          <a:lstStyle/>
          <a:p>
            <a:pPr lvl="0"/>
            <a:r>
              <a:rPr lang="en-US" sz="3000" dirty="0" smtClean="0"/>
              <a:t>Social networks becoming very popular in everyday life</a:t>
            </a:r>
          </a:p>
          <a:p>
            <a:pPr lvl="1" hangingPunct="0"/>
            <a:r>
              <a:rPr lang="en-US" sz="3000" dirty="0" smtClean="0"/>
              <a:t>Incredibly large with a large amount of on-line interaction</a:t>
            </a:r>
          </a:p>
          <a:p>
            <a:pPr lvl="1" hangingPunct="0"/>
            <a:r>
              <a:rPr lang="en-US" sz="3000" dirty="0" smtClean="0">
                <a:solidFill>
                  <a:srgbClr val="FF0000"/>
                </a:solidFill>
              </a:rPr>
              <a:t>Well suited to viral  and rapid information diffusion</a:t>
            </a:r>
          </a:p>
          <a:p>
            <a:pPr lvl="1" hangingPunct="0"/>
            <a:endParaRPr lang="en-US" sz="3000" dirty="0"/>
          </a:p>
          <a:p>
            <a:pPr lvl="1" hangingPunct="0"/>
            <a:endParaRPr lang="en-US" sz="3000" dirty="0" smtClean="0"/>
          </a:p>
          <a:p>
            <a:pPr lvl="1" hangingPunct="0"/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D82-FE13-A443-A2D7-B39F6DBA8324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51DE-4871-3C4B-91AD-0D1A0800A90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249393"/>
            <a:ext cx="13765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sampled Twitter network of Justin Bieber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2970497" y="4881257"/>
            <a:ext cx="6809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wi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4776"/>
            <a:ext cx="3869635" cy="2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0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Rumors in Social Networks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696200" cy="5638800"/>
          </a:xfrm>
        </p:spPr>
        <p:txBody>
          <a:bodyPr>
            <a:normAutofit/>
          </a:bodyPr>
          <a:lstStyle/>
          <a:p>
            <a:pPr lvl="1" hangingPunct="0"/>
            <a:r>
              <a:rPr lang="en-US" sz="3000" dirty="0"/>
              <a:t>A recent </a:t>
            </a:r>
            <a:r>
              <a:rPr lang="en-US" sz="3000" dirty="0" smtClean="0"/>
              <a:t>rumor on Twitter caused stocks to fall</a:t>
            </a:r>
          </a:p>
          <a:p>
            <a:pPr lvl="1" hangingPunct="0"/>
            <a:endParaRPr lang="en-US" sz="3000" dirty="0" smtClean="0"/>
          </a:p>
          <a:p>
            <a:pPr marL="457200" lvl="1" indent="0" hangingPunct="0">
              <a:buNone/>
            </a:pPr>
            <a:r>
              <a:rPr lang="en-US" sz="3000" dirty="0" smtClean="0"/>
              <a:t>           </a:t>
            </a:r>
          </a:p>
          <a:p>
            <a:pPr marL="457200" lvl="1" indent="0" hangingPunct="0">
              <a:buNone/>
            </a:pPr>
            <a:endParaRPr lang="en-US" sz="3000" dirty="0"/>
          </a:p>
          <a:p>
            <a:pPr marL="457200" lvl="1" indent="0" hangingPunct="0">
              <a:buNone/>
            </a:pPr>
            <a:endParaRPr lang="en-US" sz="3000" dirty="0" smtClean="0"/>
          </a:p>
          <a:p>
            <a:pPr marL="457200" lvl="1" indent="0" hangingPunct="0">
              <a:buNone/>
            </a:pPr>
            <a:endParaRPr lang="en-US" sz="3000" dirty="0"/>
          </a:p>
          <a:p>
            <a:pPr marL="457200" lvl="1" indent="0" hangingPunct="0">
              <a:buNone/>
            </a:pPr>
            <a:endParaRPr lang="en-US" sz="1800" dirty="0" smtClean="0"/>
          </a:p>
          <a:p>
            <a:pPr marL="457200" lvl="1" indent="0" hangingPunct="0">
              <a:buNone/>
            </a:pPr>
            <a:endParaRPr lang="en-US" sz="1800" dirty="0"/>
          </a:p>
          <a:p>
            <a:pPr marL="457200" lvl="1" indent="0" hangingPunc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1] G. Strauss, A. Shell, R. Yu, and B. </a:t>
            </a:r>
            <a:r>
              <a:rPr lang="en-US" sz="1800" dirty="0" err="1"/>
              <a:t>Acohido</a:t>
            </a:r>
            <a:r>
              <a:rPr lang="en-US" sz="1800" dirty="0"/>
              <a:t>, “SEC, FBI probe </a:t>
            </a:r>
            <a:r>
              <a:rPr lang="en-US" sz="1800" dirty="0" smtClean="0"/>
              <a:t>fake tweet </a:t>
            </a:r>
            <a:r>
              <a:rPr lang="en-US" sz="1800" dirty="0"/>
              <a:t>that rocked stocks,” Apr. 2013.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49180" y="1918088"/>
            <a:ext cx="7607862" cy="3568312"/>
            <a:chOff x="849312" y="3164018"/>
            <a:chExt cx="8553451" cy="4070028"/>
          </a:xfrm>
        </p:grpSpPr>
        <p:pic>
          <p:nvPicPr>
            <p:cNvPr id="12" name="Picture 3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112" y="4843251"/>
              <a:ext cx="1447800" cy="147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64" y="5787736"/>
              <a:ext cx="1523999" cy="1446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5" descr="C:\Users\Alireza\AppData\Local\Microsoft\Windows\Temporary Internet Files\Content.IE5\LA0VRJRX\MC90043699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985" y="4167450"/>
              <a:ext cx="1581148" cy="1079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>
              <a:stCxn id="12" idx="3"/>
              <a:endCxn id="14" idx="1"/>
            </p:cNvCxnSpPr>
            <p:nvPr/>
          </p:nvCxnSpPr>
          <p:spPr>
            <a:xfrm flipV="1">
              <a:off x="2601912" y="4707069"/>
              <a:ext cx="2853073" cy="8751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  <a:endCxn id="13" idx="1"/>
            </p:cNvCxnSpPr>
            <p:nvPr/>
          </p:nvCxnSpPr>
          <p:spPr>
            <a:xfrm>
              <a:off x="2601912" y="5582263"/>
              <a:ext cx="2914652" cy="9286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ular Callout 16"/>
            <p:cNvSpPr/>
            <p:nvPr/>
          </p:nvSpPr>
          <p:spPr>
            <a:xfrm>
              <a:off x="849312" y="3665734"/>
              <a:ext cx="2362199" cy="1003432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Breaking :  Two</a:t>
              </a:r>
              <a:r>
                <a:rPr lang="en-US" dirty="0" smtClean="0"/>
                <a:t> </a:t>
              </a:r>
              <a:r>
                <a:rPr lang="en-US" sz="1400" dirty="0" smtClean="0"/>
                <a:t>Explosions in the White House and Barak Obama is injured [1]</a:t>
              </a:r>
              <a:endParaRPr lang="en-US" sz="1400" dirty="0"/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7040563" y="5144666"/>
              <a:ext cx="2362200" cy="1003432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RT</a:t>
              </a:r>
              <a:r>
                <a:rPr lang="en-US" sz="1400" dirty="0"/>
                <a:t>@ Susan: :  Two Explosions in the White House and Barak Obama is injured</a:t>
              </a: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6812989" y="3164018"/>
              <a:ext cx="2362200" cy="1003432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RT@ Susan</a:t>
              </a:r>
              <a:r>
                <a:rPr lang="en-US" sz="1400" dirty="0"/>
                <a:t>: :  Two Explosions in the White House and Barak Obama is injured</a:t>
              </a:r>
            </a:p>
            <a:p>
              <a:pPr algn="ctr"/>
              <a:endParaRPr lang="en-US" sz="1400" dirty="0" smtClean="0"/>
            </a:p>
          </p:txBody>
        </p:sp>
      </p:grpSp>
      <p:sp>
        <p:nvSpPr>
          <p:cNvPr id="20" name="Rectangle 19"/>
          <p:cNvSpPr/>
          <p:nvPr/>
        </p:nvSpPr>
        <p:spPr>
          <a:xfrm rot="20653472">
            <a:off x="3129313" y="3921695"/>
            <a:ext cx="457200" cy="100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733570">
            <a:off x="3129270" y="4085820"/>
            <a:ext cx="457200" cy="1050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0" y="4013847"/>
            <a:ext cx="457200" cy="100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4876800"/>
            <a:ext cx="4809429" cy="461665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detect the source of rumors?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6159E-6 -4.66172E-6 L 0.25847 0.1112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23" y="55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47 -0.10009 " pathEditMode="relative" ptsTypes="AA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6017" y="1676400"/>
            <a:ext cx="6118383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0064" y="1676400"/>
            <a:ext cx="617428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Two </a:t>
            </a:r>
            <a:r>
              <a:rPr lang="en-US" sz="4000" b="1" dirty="0" smtClean="0"/>
              <a:t>Important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696200" cy="56388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2" hangingPunct="0"/>
            <a:r>
              <a:rPr lang="en-US" dirty="0" smtClean="0">
                <a:solidFill>
                  <a:srgbClr val="FF0000"/>
                </a:solidFill>
              </a:rPr>
              <a:t>Predicting the diffusion of a trend or information</a:t>
            </a:r>
          </a:p>
          <a:p>
            <a:pPr lvl="2" hangingPunct="0"/>
            <a:r>
              <a:rPr lang="en-US" dirty="0" smtClean="0">
                <a:solidFill>
                  <a:srgbClr val="00B050"/>
                </a:solidFill>
              </a:rPr>
              <a:t>Finding source of rumor (the reverse problem)</a:t>
            </a:r>
          </a:p>
          <a:p>
            <a:pPr lvl="2" hangingPunct="0"/>
            <a:endParaRPr lang="en-US" dirty="0"/>
          </a:p>
          <a:p>
            <a:pPr lvl="2" hangingPunct="0"/>
            <a:endParaRPr lang="en-US" dirty="0" smtClean="0"/>
          </a:p>
          <a:p>
            <a:pPr lvl="2" hangingPunct="0"/>
            <a:endParaRPr lang="en-US" dirty="0"/>
          </a:p>
          <a:p>
            <a:pPr lvl="2" hangingPunct="0"/>
            <a:endParaRPr lang="en-US" dirty="0" smtClean="0"/>
          </a:p>
          <a:p>
            <a:pPr lvl="2" hangingPunct="0"/>
            <a:endParaRPr lang="en-US" dirty="0"/>
          </a:p>
          <a:p>
            <a:pPr lvl="2" hangingPunct="0"/>
            <a:endParaRPr lang="en-US" dirty="0" smtClean="0"/>
          </a:p>
          <a:p>
            <a:pPr lvl="2" hangingPunct="0"/>
            <a:endParaRPr lang="en-US" dirty="0"/>
          </a:p>
          <a:p>
            <a:pPr lvl="2" hangingPunct="0"/>
            <a:endParaRPr lang="en-US" dirty="0" smtClean="0"/>
          </a:p>
          <a:p>
            <a:pPr lvl="2" hangingPunct="0"/>
            <a:endParaRPr lang="en-US" dirty="0" smtClean="0"/>
          </a:p>
          <a:p>
            <a:pPr lvl="2" hangingPunct="0"/>
            <a:endParaRPr lang="en-US" dirty="0"/>
          </a:p>
          <a:p>
            <a:pPr lvl="1" hangingPunct="0"/>
            <a:endParaRPr lang="en-US" sz="3000" dirty="0"/>
          </a:p>
          <a:p>
            <a:pPr lvl="1" hangingPunct="0"/>
            <a:endParaRPr lang="en-US" sz="3000" dirty="0" smtClean="0"/>
          </a:p>
          <a:p>
            <a:pPr lvl="1" hangingPunct="0"/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365629" y="2824758"/>
            <a:ext cx="957069" cy="93654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446122" y="2977561"/>
            <a:ext cx="3518951" cy="3419859"/>
            <a:chOff x="569546" y="3476859"/>
            <a:chExt cx="3518951" cy="3419859"/>
          </a:xfrm>
        </p:grpSpPr>
        <p:pic>
          <p:nvPicPr>
            <p:cNvPr id="53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737" y="6265782"/>
              <a:ext cx="664760" cy="6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16" y="6259354"/>
              <a:ext cx="664760" cy="6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995" y="4341058"/>
              <a:ext cx="664760" cy="6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57" y="4971994"/>
              <a:ext cx="664760" cy="6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62" y="4971994"/>
              <a:ext cx="664760" cy="6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357" y="3476859"/>
              <a:ext cx="664760" cy="6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546" y="3505774"/>
              <a:ext cx="664760" cy="6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576" y="5943886"/>
              <a:ext cx="664760" cy="6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Connector 60"/>
            <p:cNvCxnSpPr/>
            <p:nvPr/>
          </p:nvCxnSpPr>
          <p:spPr>
            <a:xfrm>
              <a:off x="1114989" y="4078930"/>
              <a:ext cx="916999" cy="577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385404" y="4911968"/>
              <a:ext cx="805394" cy="375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486420" y="5548153"/>
              <a:ext cx="708716" cy="717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387376" y="6495994"/>
              <a:ext cx="584619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460636" y="6381694"/>
              <a:ext cx="1013516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0" idx="1"/>
            </p:cNvCxnSpPr>
            <p:nvPr/>
          </p:nvCxnSpPr>
          <p:spPr>
            <a:xfrm>
              <a:off x="1234306" y="5532437"/>
              <a:ext cx="610270" cy="7269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56" idx="1"/>
            </p:cNvCxnSpPr>
            <p:nvPr/>
          </p:nvCxnSpPr>
          <p:spPr>
            <a:xfrm>
              <a:off x="2509336" y="4911968"/>
              <a:ext cx="429621" cy="375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5" idx="3"/>
              <a:endCxn id="58" idx="2"/>
            </p:cNvCxnSpPr>
            <p:nvPr/>
          </p:nvCxnSpPr>
          <p:spPr>
            <a:xfrm flipV="1">
              <a:off x="2636755" y="4107795"/>
              <a:ext cx="786982" cy="548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 rot="1989037">
            <a:off x="2058249" y="3496790"/>
            <a:ext cx="275615" cy="930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1" name="Explosion 2 70"/>
          <p:cNvSpPr/>
          <p:nvPr/>
        </p:nvSpPr>
        <p:spPr>
          <a:xfrm>
            <a:off x="2903731" y="3985980"/>
            <a:ext cx="609600" cy="47934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20238206">
            <a:off x="2911590" y="4313324"/>
            <a:ext cx="266441" cy="1363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6" name="Explosion 2 75"/>
          <p:cNvSpPr/>
          <p:nvPr/>
        </p:nvSpPr>
        <p:spPr>
          <a:xfrm>
            <a:off x="1631803" y="4674351"/>
            <a:ext cx="609600" cy="47934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xplosion 2 76"/>
          <p:cNvSpPr/>
          <p:nvPr/>
        </p:nvSpPr>
        <p:spPr>
          <a:xfrm>
            <a:off x="3934214" y="3158070"/>
            <a:ext cx="609600" cy="47934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xplosion 2 77"/>
          <p:cNvSpPr/>
          <p:nvPr/>
        </p:nvSpPr>
        <p:spPr>
          <a:xfrm>
            <a:off x="3747731" y="4652228"/>
            <a:ext cx="609600" cy="47934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076206" y="2773990"/>
            <a:ext cx="27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5650843" y="6420489"/>
            <a:ext cx="297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2- Who is the source?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30600" y="6459843"/>
            <a:ext cx="297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1- The source is known.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12161794" flipV="1">
            <a:off x="3207069" y="4350111"/>
            <a:ext cx="291463" cy="93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20238206">
            <a:off x="3298969" y="4160924"/>
            <a:ext cx="266441" cy="1363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5400" y="2817226"/>
            <a:ext cx="3518951" cy="3619544"/>
            <a:chOff x="5105400" y="2817226"/>
            <a:chExt cx="3518951" cy="3619544"/>
          </a:xfrm>
        </p:grpSpPr>
        <p:grpSp>
          <p:nvGrpSpPr>
            <p:cNvPr id="101" name="Group 100"/>
            <p:cNvGrpSpPr/>
            <p:nvPr/>
          </p:nvGrpSpPr>
          <p:grpSpPr>
            <a:xfrm>
              <a:off x="5105400" y="2817226"/>
              <a:ext cx="3518951" cy="3619544"/>
              <a:chOff x="336282" y="2999417"/>
              <a:chExt cx="3518951" cy="3619544"/>
            </a:xfrm>
          </p:grpSpPr>
          <p:pic>
            <p:nvPicPr>
              <p:cNvPr id="102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0473" y="5988025"/>
                <a:ext cx="664760" cy="630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852" y="5981597"/>
                <a:ext cx="664760" cy="630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8731" y="4063301"/>
                <a:ext cx="664760" cy="630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693" y="4694237"/>
                <a:ext cx="664760" cy="630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098" y="4694237"/>
                <a:ext cx="664760" cy="630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8093" y="3170237"/>
                <a:ext cx="664760" cy="630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Oval 107"/>
              <p:cNvSpPr/>
              <p:nvPr/>
            </p:nvSpPr>
            <p:spPr>
              <a:xfrm>
                <a:off x="336282" y="2999417"/>
                <a:ext cx="957069" cy="936542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09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282" y="3228017"/>
                <a:ext cx="664760" cy="630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1312" y="5666129"/>
                <a:ext cx="664760" cy="630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Explosion 2 110"/>
              <p:cNvSpPr/>
              <p:nvPr/>
            </p:nvSpPr>
            <p:spPr>
              <a:xfrm>
                <a:off x="2760853" y="3398837"/>
                <a:ext cx="609600" cy="479342"/>
              </a:xfrm>
              <a:prstGeom prst="irregularSeal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xplosion 2 111"/>
              <p:cNvSpPr/>
              <p:nvPr/>
            </p:nvSpPr>
            <p:spPr>
              <a:xfrm>
                <a:off x="1690536" y="4216074"/>
                <a:ext cx="609600" cy="479342"/>
              </a:xfrm>
              <a:prstGeom prst="irregularSeal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xplosion 2 112"/>
              <p:cNvSpPr/>
              <p:nvPr/>
            </p:nvSpPr>
            <p:spPr>
              <a:xfrm>
                <a:off x="539165" y="4919537"/>
                <a:ext cx="609600" cy="479342"/>
              </a:xfrm>
              <a:prstGeom prst="irregularSeal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xplosion 2 113"/>
              <p:cNvSpPr/>
              <p:nvPr/>
            </p:nvSpPr>
            <p:spPr>
              <a:xfrm>
                <a:off x="2657072" y="4845831"/>
                <a:ext cx="609600" cy="479342"/>
              </a:xfrm>
              <a:prstGeom prst="irregularSeal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881725" y="3801173"/>
                <a:ext cx="916999" cy="5775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2352995" y="3816974"/>
                <a:ext cx="685078" cy="5617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1152140" y="4634211"/>
                <a:ext cx="805394" cy="3754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141570" y="4626998"/>
                <a:ext cx="634582" cy="3154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13" idx="2"/>
                <a:endCxn id="110" idx="1"/>
              </p:cNvCxnSpPr>
              <p:nvPr/>
            </p:nvCxnSpPr>
            <p:spPr>
              <a:xfrm>
                <a:off x="866881" y="5337674"/>
                <a:ext cx="744431" cy="643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2253156" y="5270396"/>
                <a:ext cx="708716" cy="7176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1154112" y="6218237"/>
                <a:ext cx="584619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227372" y="6103937"/>
                <a:ext cx="1013516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xplosion 2 79"/>
            <p:cNvSpPr/>
            <p:nvPr/>
          </p:nvSpPr>
          <p:spPr>
            <a:xfrm>
              <a:off x="6629400" y="5638800"/>
              <a:ext cx="609600" cy="479342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4133E-7 -2.31214E-7 L 0.10828 0.09988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4" y="4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9209E-6 -1.15607E-6 L -0.10828 0.0665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4" y="332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7644E-7 1.15607E-7 L 0.07878 -0.0853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9" y="-427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 -3.75723E-6 L 0.02273 0.0721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" y="36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0" grpId="1" animBg="1"/>
      <p:bldP spid="71" grpId="0" animBg="1"/>
      <p:bldP spid="73" grpId="0" animBg="1"/>
      <p:bldP spid="73" grpId="1" animBg="1"/>
      <p:bldP spid="76" grpId="0" animBg="1"/>
      <p:bldP spid="77" grpId="0" animBg="1"/>
      <p:bldP spid="78" grpId="0" animBg="1"/>
      <p:bldP spid="124" grpId="0"/>
      <p:bldP spid="127" grpId="0"/>
      <p:bldP spid="128" grpId="0"/>
      <p:bldP spid="72" grpId="0" animBg="1"/>
      <p:bldP spid="72" grpId="1" animBg="1"/>
      <p:bldP spid="79" grpId="0" animBg="1"/>
      <p:bldP spid="7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z="1400" b="1" smtClean="0"/>
              <a:t>6</a:t>
            </a:fld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924878" y="1371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7886" y="4114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28191" y="2286000"/>
            <a:ext cx="18288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Background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64634" y="3207026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works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14328" y="50292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87824" y="597673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667000" y="19812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21666" y="28956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721666" y="3836504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721666" y="4764157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2721666" y="5678556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821589" y="4323522"/>
            <a:ext cx="1454429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5324055" y="3150704"/>
            <a:ext cx="304801" cy="2826026"/>
          </a:xfrm>
          <a:prstGeom prst="leftBrac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1200" y="3226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96171" y="3988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Two-stage Algorithm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96171" y="4774096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Measurements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96171" y="5526157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558171" y="3796747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589646" y="4575313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589646" y="5334000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Modeling of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</a:t>
            </a: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mtClean="0"/>
              <a:t>7</a:t>
            </a:fld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6764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362200" y="160517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895600" y="204249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733800" y="15968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338430" y="199279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Straight Connector 48"/>
          <p:cNvCxnSpPr>
            <a:stCxn id="41" idx="7"/>
            <a:endCxn id="43" idx="2"/>
          </p:cNvCxnSpPr>
          <p:nvPr/>
        </p:nvCxnSpPr>
        <p:spPr>
          <a:xfrm flipV="1">
            <a:off x="1871522" y="1719470"/>
            <a:ext cx="490678" cy="37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5"/>
            <a:endCxn id="45" idx="1"/>
          </p:cNvCxnSpPr>
          <p:nvPr/>
        </p:nvCxnSpPr>
        <p:spPr>
          <a:xfrm>
            <a:off x="2557322" y="1800292"/>
            <a:ext cx="371756" cy="275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7"/>
            <a:endCxn id="46" idx="2"/>
          </p:cNvCxnSpPr>
          <p:nvPr/>
        </p:nvCxnSpPr>
        <p:spPr>
          <a:xfrm flipV="1">
            <a:off x="3090722" y="1711187"/>
            <a:ext cx="643078" cy="36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6"/>
            <a:endCxn id="47" idx="2"/>
          </p:cNvCxnSpPr>
          <p:nvPr/>
        </p:nvCxnSpPr>
        <p:spPr>
          <a:xfrm flipV="1">
            <a:off x="3124200" y="2107095"/>
            <a:ext cx="1214230" cy="49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40865" y="1760883"/>
            <a:ext cx="409508" cy="31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712015" y="35085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2397815" y="305628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2931215" y="34936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769415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374045" y="34439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76" name="Straight Connector 75"/>
          <p:cNvCxnSpPr>
            <a:stCxn id="71" idx="7"/>
            <a:endCxn id="72" idx="2"/>
          </p:cNvCxnSpPr>
          <p:nvPr/>
        </p:nvCxnSpPr>
        <p:spPr>
          <a:xfrm flipV="1">
            <a:off x="1907137" y="3170583"/>
            <a:ext cx="490678" cy="37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2" idx="5"/>
            <a:endCxn id="73" idx="1"/>
          </p:cNvCxnSpPr>
          <p:nvPr/>
        </p:nvCxnSpPr>
        <p:spPr>
          <a:xfrm>
            <a:off x="2592937" y="3251405"/>
            <a:ext cx="371756" cy="275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7"/>
            <a:endCxn id="74" idx="2"/>
          </p:cNvCxnSpPr>
          <p:nvPr/>
        </p:nvCxnSpPr>
        <p:spPr>
          <a:xfrm flipV="1">
            <a:off x="3126337" y="3162300"/>
            <a:ext cx="643078" cy="36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6"/>
            <a:endCxn id="75" idx="2"/>
          </p:cNvCxnSpPr>
          <p:nvPr/>
        </p:nvCxnSpPr>
        <p:spPr>
          <a:xfrm flipV="1">
            <a:off x="3159815" y="3558208"/>
            <a:ext cx="1214230" cy="49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976480" y="3211996"/>
            <a:ext cx="409508" cy="31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59661" y="3066739"/>
            <a:ext cx="49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719354" y="3071336"/>
            <a:ext cx="49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137933" y="3027330"/>
            <a:ext cx="49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140649" y="3056283"/>
            <a:ext cx="49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628611" y="3615323"/>
            <a:ext cx="49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291278" y="206568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977078" y="16134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10478" y="20507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348678" y="160517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7953308" y="20010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86" idx="7"/>
            <a:endCxn id="87" idx="2"/>
          </p:cNvCxnSpPr>
          <p:nvPr/>
        </p:nvCxnSpPr>
        <p:spPr>
          <a:xfrm flipV="1">
            <a:off x="5486400" y="1727753"/>
            <a:ext cx="490678" cy="3714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8" idx="1"/>
            <a:endCxn id="87" idx="5"/>
          </p:cNvCxnSpPr>
          <p:nvPr/>
        </p:nvCxnSpPr>
        <p:spPr>
          <a:xfrm flipH="1" flipV="1">
            <a:off x="6172200" y="1808575"/>
            <a:ext cx="371756" cy="275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8" idx="7"/>
          </p:cNvCxnSpPr>
          <p:nvPr/>
        </p:nvCxnSpPr>
        <p:spPr>
          <a:xfrm flipV="1">
            <a:off x="6705600" y="1719470"/>
            <a:ext cx="643078" cy="364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0" idx="2"/>
            <a:endCxn id="89" idx="5"/>
          </p:cNvCxnSpPr>
          <p:nvPr/>
        </p:nvCxnSpPr>
        <p:spPr>
          <a:xfrm flipH="1" flipV="1">
            <a:off x="7543800" y="1800292"/>
            <a:ext cx="409508" cy="31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8" idx="6"/>
          </p:cNvCxnSpPr>
          <p:nvPr/>
        </p:nvCxnSpPr>
        <p:spPr>
          <a:xfrm flipH="1">
            <a:off x="6739078" y="2148682"/>
            <a:ext cx="1214230" cy="163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152476" y="2514600"/>
            <a:ext cx="1824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Undirected, binary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827076" y="2521538"/>
            <a:ext cx="1824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directed, binary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47726" y="3984655"/>
            <a:ext cx="2090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Undirected, weighted</a:t>
            </a:r>
            <a:endParaRPr lang="en-US" sz="1600" dirty="0"/>
          </a:p>
        </p:txBody>
      </p:sp>
      <p:sp>
        <p:nvSpPr>
          <p:cNvPr id="113" name="Oval 112"/>
          <p:cNvSpPr/>
          <p:nvPr/>
        </p:nvSpPr>
        <p:spPr>
          <a:xfrm>
            <a:off x="3359119" y="51319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578319" y="51169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416519" y="467139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6021149" y="5067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20" name="Straight Connector 119"/>
          <p:cNvCxnSpPr>
            <a:stCxn id="115" idx="7"/>
            <a:endCxn id="116" idx="2"/>
          </p:cNvCxnSpPr>
          <p:nvPr/>
        </p:nvCxnSpPr>
        <p:spPr>
          <a:xfrm flipV="1">
            <a:off x="4773441" y="4785692"/>
            <a:ext cx="643078" cy="36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5" idx="6"/>
            <a:endCxn id="117" idx="2"/>
          </p:cNvCxnSpPr>
          <p:nvPr/>
        </p:nvCxnSpPr>
        <p:spPr>
          <a:xfrm flipV="1">
            <a:off x="4806919" y="5181600"/>
            <a:ext cx="1214230" cy="49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623584" y="4835388"/>
            <a:ext cx="409508" cy="31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2964693" y="456868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5" name="Oval 124"/>
          <p:cNvSpPr/>
          <p:nvPr/>
        </p:nvSpPr>
        <p:spPr>
          <a:xfrm>
            <a:off x="2603398" y="52064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6" name="Oval 125"/>
          <p:cNvSpPr/>
          <p:nvPr/>
        </p:nvSpPr>
        <p:spPr>
          <a:xfrm>
            <a:off x="3043030" y="59320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28" name="Straight Connector 127"/>
          <p:cNvCxnSpPr>
            <a:stCxn id="113" idx="1"/>
            <a:endCxn id="124" idx="5"/>
          </p:cNvCxnSpPr>
          <p:nvPr/>
        </p:nvCxnSpPr>
        <p:spPr>
          <a:xfrm flipH="1" flipV="1">
            <a:off x="3159815" y="4763811"/>
            <a:ext cx="232782" cy="40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6"/>
            <a:endCxn id="113" idx="2"/>
          </p:cNvCxnSpPr>
          <p:nvPr/>
        </p:nvCxnSpPr>
        <p:spPr>
          <a:xfrm flipV="1">
            <a:off x="2831998" y="5246205"/>
            <a:ext cx="527121" cy="74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7"/>
            <a:endCxn id="113" idx="3"/>
          </p:cNvCxnSpPr>
          <p:nvPr/>
        </p:nvCxnSpPr>
        <p:spPr>
          <a:xfrm flipV="1">
            <a:off x="3238152" y="5327027"/>
            <a:ext cx="154445" cy="638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587719" y="5360505"/>
            <a:ext cx="626993" cy="719278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73441" y="4323209"/>
            <a:ext cx="517837" cy="689426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30819" y="3056283"/>
            <a:ext cx="3003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Network Centrality Measures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e.g. Degree/</a:t>
            </a:r>
            <a:r>
              <a:rPr lang="en-US" b="1" dirty="0" err="1" smtClean="0">
                <a:solidFill>
                  <a:schemeClr val="tx2"/>
                </a:solidFill>
              </a:rPr>
              <a:t>Betweeness</a:t>
            </a:r>
            <a:r>
              <a:rPr lang="en-US" b="1" dirty="0" smtClean="0">
                <a:solidFill>
                  <a:schemeClr val="tx2"/>
                </a:solidFill>
              </a:rPr>
              <a:t> centrality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49" name="Straight Connector 148"/>
          <p:cNvCxnSpPr>
            <a:stCxn id="113" idx="6"/>
            <a:endCxn id="115" idx="2"/>
          </p:cNvCxnSpPr>
          <p:nvPr/>
        </p:nvCxnSpPr>
        <p:spPr>
          <a:xfrm flipV="1">
            <a:off x="3587719" y="5231296"/>
            <a:ext cx="990600" cy="14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435029" y="5758104"/>
            <a:ext cx="2217735" cy="414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Degree Centrality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35573" y="4115830"/>
            <a:ext cx="2446335" cy="414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Betweenness</a:t>
            </a:r>
            <a:r>
              <a:rPr lang="en-US" dirty="0" smtClean="0">
                <a:solidFill>
                  <a:srgbClr val="00B050"/>
                </a:solidFill>
              </a:rPr>
              <a:t> Centrality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3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5" grpId="0" animBg="1"/>
      <p:bldP spid="116" grpId="0" animBg="1"/>
      <p:bldP spid="117" grpId="0" animBg="1"/>
      <p:bldP spid="124" grpId="0" animBg="1"/>
      <p:bldP spid="125" grpId="0" animBg="1"/>
      <p:bldP spid="126" grpId="0" animBg="1"/>
      <p:bldP spid="147" grpId="0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93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1C4E-6CC4-4138-8D7C-411A25F580E5}" type="slidenum">
              <a:rPr lang="en-US" sz="1400" b="1" smtClean="0"/>
              <a:t>8</a:t>
            </a:fld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924878" y="1371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7886" y="4114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64634" y="3207026"/>
            <a:ext cx="18288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works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14328" y="50292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87824" y="597673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667000" y="19812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21666" y="2895600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721666" y="3836504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721666" y="4764157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2721666" y="5678556"/>
            <a:ext cx="24185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821589" y="4323522"/>
            <a:ext cx="1454429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5324055" y="3150704"/>
            <a:ext cx="304801" cy="2826026"/>
          </a:xfrm>
          <a:prstGeom prst="leftBrac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1200" y="3226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96171" y="3988904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Two-stage Algorithm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96171" y="4774096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Measurements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96171" y="5526157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558171" y="3796747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589646" y="4575313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589646" y="5334000"/>
            <a:ext cx="241850" cy="1921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34403" y="22860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543799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Finding Sources of Rumors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6962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000" b="1" dirty="0" smtClean="0"/>
              <a:t>First Generation Techniques: </a:t>
            </a:r>
            <a:r>
              <a:rPr lang="en-US" sz="3000" b="1" dirty="0"/>
              <a:t>u</a:t>
            </a:r>
            <a:r>
              <a:rPr lang="en-US" sz="3000" b="1" dirty="0" smtClean="0"/>
              <a:t>se network centrality [2]</a:t>
            </a:r>
          </a:p>
          <a:p>
            <a:pPr lvl="2" hangingPunct="0"/>
            <a:r>
              <a:rPr lang="en-US" dirty="0" smtClean="0"/>
              <a:t>But: Which network centrality?</a:t>
            </a:r>
          </a:p>
          <a:p>
            <a:pPr lvl="2" hangingPunct="0"/>
            <a:endParaRPr lang="en-US" dirty="0" smtClean="0"/>
          </a:p>
          <a:p>
            <a:pPr lvl="2" hangingPunct="0"/>
            <a:endParaRPr lang="en-US" dirty="0"/>
          </a:p>
          <a:p>
            <a:pPr lvl="2" hangingPunct="0"/>
            <a:endParaRPr lang="en-US" dirty="0" smtClean="0"/>
          </a:p>
          <a:p>
            <a:pPr lvl="2" hangingPunct="0"/>
            <a:endParaRPr lang="en-US" dirty="0"/>
          </a:p>
          <a:p>
            <a:pPr lvl="2" hangingPunct="0"/>
            <a:endParaRPr lang="en-US" dirty="0" smtClean="0"/>
          </a:p>
          <a:p>
            <a:pPr marL="914400" lvl="2" indent="0" hangingPunct="0">
              <a:buNone/>
            </a:pPr>
            <a:endParaRPr lang="en-US" dirty="0" smtClean="0"/>
          </a:p>
          <a:p>
            <a:pPr lvl="2" hangingPunct="0"/>
            <a:r>
              <a:rPr lang="en-US" dirty="0" smtClean="0">
                <a:solidFill>
                  <a:srgbClr val="FF0000"/>
                </a:solidFill>
              </a:rPr>
              <a:t>Source not always the node with highest centrality </a:t>
            </a:r>
          </a:p>
          <a:p>
            <a:pPr lvl="2" hangingPunct="0"/>
            <a:endParaRPr lang="en-US" sz="1600" dirty="0" smtClean="0"/>
          </a:p>
          <a:p>
            <a:pPr lvl="1" hangingPunct="0"/>
            <a:endParaRPr lang="en-US" sz="3000" dirty="0" smtClean="0"/>
          </a:p>
          <a:p>
            <a:pPr lvl="1" hangingPunct="0"/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D82-FE13-A443-A2D7-B39F6DBA8324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51DE-4871-3C4B-91AD-0D1A0800A90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438400" y="2895600"/>
            <a:ext cx="5181600" cy="2309813"/>
            <a:chOff x="2438400" y="3322536"/>
            <a:chExt cx="5181600" cy="230981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325" y="3322536"/>
              <a:ext cx="2606675" cy="2309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Flowchart: Connector 34"/>
            <p:cNvSpPr/>
            <p:nvPr/>
          </p:nvSpPr>
          <p:spPr>
            <a:xfrm>
              <a:off x="3505200" y="3451123"/>
              <a:ext cx="268030" cy="2524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429000" y="4365523"/>
              <a:ext cx="339300" cy="3286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428999" y="5279923"/>
              <a:ext cx="331279" cy="2524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2438400" y="4822723"/>
              <a:ext cx="268030" cy="3286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438400" y="3908323"/>
              <a:ext cx="268030" cy="3286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6" idx="0"/>
              <a:endCxn id="35" idx="4"/>
            </p:cNvCxnSpPr>
            <p:nvPr/>
          </p:nvCxnSpPr>
          <p:spPr>
            <a:xfrm flipV="1">
              <a:off x="3598650" y="3703536"/>
              <a:ext cx="40565" cy="6619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4"/>
              <a:endCxn id="37" idx="0"/>
            </p:cNvCxnSpPr>
            <p:nvPr/>
          </p:nvCxnSpPr>
          <p:spPr>
            <a:xfrm flipH="1">
              <a:off x="3594639" y="4694136"/>
              <a:ext cx="4011" cy="585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6"/>
              <a:endCxn id="51" idx="2"/>
            </p:cNvCxnSpPr>
            <p:nvPr/>
          </p:nvCxnSpPr>
          <p:spPr>
            <a:xfrm flipV="1">
              <a:off x="3768300" y="4491730"/>
              <a:ext cx="1032300" cy="38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6" idx="2"/>
              <a:endCxn id="39" idx="5"/>
            </p:cNvCxnSpPr>
            <p:nvPr/>
          </p:nvCxnSpPr>
          <p:spPr>
            <a:xfrm flipH="1" flipV="1">
              <a:off x="2667178" y="4188812"/>
              <a:ext cx="761822" cy="341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8" idx="7"/>
            </p:cNvCxnSpPr>
            <p:nvPr/>
          </p:nvCxnSpPr>
          <p:spPr>
            <a:xfrm flipH="1">
              <a:off x="2667178" y="4529830"/>
              <a:ext cx="761822" cy="3410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Connector 50"/>
            <p:cNvSpPr/>
            <p:nvPr/>
          </p:nvSpPr>
          <p:spPr>
            <a:xfrm>
              <a:off x="4800600" y="4365523"/>
              <a:ext cx="226192" cy="2524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Up Arrow 51"/>
          <p:cNvSpPr/>
          <p:nvPr/>
        </p:nvSpPr>
        <p:spPr>
          <a:xfrm rot="2442947" flipH="1">
            <a:off x="4084047" y="2979928"/>
            <a:ext cx="272690" cy="117097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419600" y="2720459"/>
            <a:ext cx="22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Degree Centrality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4800600" y="4273402"/>
            <a:ext cx="228600" cy="7929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44460" y="5066352"/>
            <a:ext cx="2662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Betweenness</a:t>
            </a:r>
            <a:r>
              <a:rPr lang="en-US" b="1" dirty="0" smtClean="0">
                <a:solidFill>
                  <a:srgbClr val="00B050"/>
                </a:solidFill>
              </a:rPr>
              <a:t> Centrality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6027003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hangingPunct="0"/>
            <a:r>
              <a:rPr lang="en-US" sz="1600" dirty="0" smtClean="0"/>
              <a:t>[2] </a:t>
            </a:r>
            <a:r>
              <a:rPr lang="en-US" sz="1600" dirty="0"/>
              <a:t>C. H. </a:t>
            </a:r>
            <a:r>
              <a:rPr lang="en-US" sz="1600" dirty="0" err="1"/>
              <a:t>Comin</a:t>
            </a:r>
            <a:r>
              <a:rPr lang="en-US" sz="1600" dirty="0"/>
              <a:t> and L. da </a:t>
            </a:r>
            <a:r>
              <a:rPr lang="en-US" sz="1600" dirty="0" err="1"/>
              <a:t>Fontoura</a:t>
            </a:r>
            <a:r>
              <a:rPr lang="en-US" sz="1600" dirty="0"/>
              <a:t> Costa, “Identifying the starting point of a spreading process in complex networks,” Phys. Rev. E, vol. 84, p. 056105, Nov. 2011.</a:t>
            </a:r>
          </a:p>
        </p:txBody>
      </p:sp>
    </p:spTree>
    <p:extLst>
      <p:ext uri="{BB962C8B-B14F-4D97-AF65-F5344CB8AC3E}">
        <p14:creationId xmlns:p14="http://schemas.microsoft.com/office/powerpoint/2010/main" val="4805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8" grpId="0"/>
      <p:bldP spid="56" grpId="0" animBg="1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12173</TotalTime>
  <Words>1571</Words>
  <Application>Microsoft Office PowerPoint</Application>
  <PresentationFormat>On-screen Show (4:3)</PresentationFormat>
  <Paragraphs>446</Paragraphs>
  <Slides>29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PowerPoint Presentation</vt:lpstr>
      <vt:lpstr>Presentation Outline</vt:lpstr>
      <vt:lpstr>Social Media Networks: Overview</vt:lpstr>
      <vt:lpstr>Rumors in Social Networks</vt:lpstr>
      <vt:lpstr>Two Important Questions</vt:lpstr>
      <vt:lpstr>Presentation Outline</vt:lpstr>
      <vt:lpstr>        Modeling of Social Networks</vt:lpstr>
      <vt:lpstr>Presentation Outline</vt:lpstr>
      <vt:lpstr>Finding Sources of Rumors</vt:lpstr>
      <vt:lpstr>Rumor Source Estimation</vt:lpstr>
      <vt:lpstr>Reduced Complexity Source Estimator</vt:lpstr>
      <vt:lpstr>Presentation Outline</vt:lpstr>
      <vt:lpstr>Contributions</vt:lpstr>
      <vt:lpstr>Modularity in Social Networks</vt:lpstr>
      <vt:lpstr>The Social Network Model</vt:lpstr>
      <vt:lpstr>Two-Stage Algorithm</vt:lpstr>
      <vt:lpstr>Simulation</vt:lpstr>
      <vt:lpstr>Results on Twitter</vt:lpstr>
      <vt:lpstr>Results on Twitter</vt:lpstr>
      <vt:lpstr>Presentation Outline</vt:lpstr>
      <vt:lpstr>Missing Data at the Sensors</vt:lpstr>
      <vt:lpstr>Estimation Methods</vt:lpstr>
      <vt:lpstr>       Method1: Compressed Sensing</vt:lpstr>
      <vt:lpstr>          Method2 : Doubly non-negative (DN) Completion</vt:lpstr>
      <vt:lpstr>Simulation Results</vt:lpstr>
      <vt:lpstr>Simulation Results-DN</vt:lpstr>
      <vt:lpstr>Simulation Results-DN</vt:lpstr>
      <vt:lpstr>Summary</vt:lpstr>
      <vt:lpstr>Publications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</dc:creator>
  <cp:lastModifiedBy>Alireza</cp:lastModifiedBy>
  <cp:revision>209</cp:revision>
  <dcterms:created xsi:type="dcterms:W3CDTF">2015-08-17T06:17:15Z</dcterms:created>
  <dcterms:modified xsi:type="dcterms:W3CDTF">2015-11-20T22:10:09Z</dcterms:modified>
</cp:coreProperties>
</file>