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3" r:id="rId6"/>
    <p:sldId id="2432" r:id="rId7"/>
    <p:sldId id="2441" r:id="rId8"/>
    <p:sldId id="2442" r:id="rId9"/>
    <p:sldId id="2443" r:id="rId10"/>
    <p:sldId id="24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4584" autoAdjust="0"/>
  </p:normalViewPr>
  <p:slideViewPr>
    <p:cSldViewPr snapToGrid="0" showGuides="1">
      <p:cViewPr varScale="1">
        <p:scale>
          <a:sx n="103" d="100"/>
          <a:sy n="103" d="100"/>
        </p:scale>
        <p:origin x="144" y="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2" r:id="rId7"/>
    <p:sldLayoutId id="2147483673" r:id="rId8"/>
    <p:sldLayoutId id="2147483653" r:id="rId9"/>
    <p:sldLayoutId id="2147483671" r:id="rId10"/>
    <p:sldLayoutId id="2147483668" r:id="rId11"/>
    <p:sldLayoutId id="2147483654" r:id="rId12"/>
    <p:sldLayoutId id="21474836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TICKET PRICING MODEL</a:t>
            </a:r>
            <a:endParaRPr lang="en-US" dirty="0"/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Big Mountain Resort is not capitalizing on its facilities as much as it </a:t>
            </a:r>
            <a:r>
              <a:rPr lang="en-US" dirty="0" smtClean="0"/>
              <a:t>could</a:t>
            </a:r>
          </a:p>
          <a:p>
            <a:pPr lvl="0"/>
            <a:r>
              <a:rPr lang="en-US" b="1" dirty="0" smtClean="0"/>
              <a:t>Steps to Consider:</a:t>
            </a: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a more data-driven business </a:t>
            </a:r>
            <a:r>
              <a:rPr lang="en-US" dirty="0" smtClean="0"/>
              <a:t>strategy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Develop a new ticket pricing model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Evaluate operational changes and their impact on ticket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 descr="Snowboarder glasses, two phones, pinecones, and pineneedles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" b="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4075328" cy="1600200"/>
          </a:xfrm>
        </p:spPr>
        <p:txBody>
          <a:bodyPr/>
          <a:lstStyle/>
          <a:p>
            <a:r>
              <a:rPr lang="en-US" dirty="0"/>
              <a:t>Recommendations and Key Findings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00050" lvl="0" indent="-285750" algn="l">
              <a:lnSpc>
                <a:spcPct val="2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FF"/>
                </a:highlight>
              </a:rPr>
              <a:t>The model supports the increase of ticket prices from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</a:rPr>
              <a:t>$81 </a:t>
            </a:r>
            <a:r>
              <a:rPr lang="en-US" b="1" dirty="0">
                <a:highlight>
                  <a:srgbClr val="FFFFFF"/>
                </a:highlight>
              </a:rPr>
              <a:t>up to 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</a:rPr>
              <a:t>$94.22</a:t>
            </a:r>
            <a:r>
              <a:rPr lang="en-US" b="1" dirty="0">
                <a:highlight>
                  <a:srgbClr val="FFFFFF"/>
                </a:highlight>
              </a:rPr>
              <a:t>. </a:t>
            </a:r>
            <a:endParaRPr lang="en-US" b="1" dirty="0" smtClean="0">
              <a:highlight>
                <a:srgbClr val="FFFFFF"/>
              </a:highlight>
            </a:endParaRPr>
          </a:p>
          <a:p>
            <a:pPr marL="114300" lvl="0" algn="l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b="1" dirty="0" smtClean="0">
                <a:highlight>
                  <a:srgbClr val="FFFFFF"/>
                </a:highlight>
              </a:rPr>
              <a:t>Scenarios for Operational Changes</a:t>
            </a:r>
          </a:p>
          <a:p>
            <a:pPr marL="457200" indent="-342900" algn="l">
              <a:lnSpc>
                <a:spcPct val="20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b="1" dirty="0" smtClean="0"/>
              <a:t>Shut </a:t>
            </a:r>
            <a:r>
              <a:rPr lang="en-US" b="1" dirty="0"/>
              <a:t>down up to 10 of the least used runs</a:t>
            </a:r>
          </a:p>
          <a:p>
            <a:pPr marL="457200" lvl="0" indent="-342900" algn="l">
              <a:lnSpc>
                <a:spcPct val="20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b="1" dirty="0" smtClean="0">
                <a:highlight>
                  <a:srgbClr val="FFFFFF"/>
                </a:highlight>
              </a:rPr>
              <a:t>Increase vertical drop by 150 ft.</a:t>
            </a:r>
            <a:endParaRPr lang="en-US" b="1" dirty="0"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A0AF2AD-4A93-43D7-A8EC-3564F8E0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93" y="935968"/>
            <a:ext cx="6919041" cy="5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4075328" cy="1600200"/>
          </a:xfrm>
        </p:spPr>
        <p:txBody>
          <a:bodyPr/>
          <a:lstStyle/>
          <a:p>
            <a:r>
              <a:rPr lang="en-US" dirty="0"/>
              <a:t>Modeling Results And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Scenario 1: Shut down up to 10 of the least used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Closing 1 run has no impact on price.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Closing 2 and 3 runs successively reduces support for ticket price and reduces estimated revenue by approximately $710,045 and  $1,166,667.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shutdown of the consecutive 4th and 5th runs results in no further loss past that assessed by the closure of the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CDE49C-B61B-447D-95AF-DD9F013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0633" y="1600149"/>
            <a:ext cx="6283602" cy="44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4075328" cy="1600200"/>
          </a:xfrm>
        </p:spPr>
        <p:txBody>
          <a:bodyPr/>
          <a:lstStyle/>
          <a:p>
            <a:r>
              <a:rPr lang="en-US" dirty="0"/>
              <a:t>Modeling Results And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Scenario </a:t>
            </a:r>
            <a:r>
              <a:rPr lang="en-US" b="1" dirty="0" smtClean="0"/>
              <a:t>2: Increase vertical drop by 150 </a:t>
            </a:r>
            <a:r>
              <a:rPr lang="en-US" b="1" dirty="0" err="1" smtClean="0"/>
              <a:t>ft</a:t>
            </a:r>
            <a:r>
              <a:rPr lang="en-US" b="1" dirty="0" smtClean="0"/>
              <a:t> by adding a run and addition chair lift</a:t>
            </a:r>
            <a:endParaRPr lang="en-US" b="1" dirty="0"/>
          </a:p>
          <a:p>
            <a:pPr marL="285750" indent="-285750" algn="l">
              <a:lnSpc>
                <a:spcPct val="2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Expect an increase in revenue of $3,474,638</a:t>
            </a:r>
          </a:p>
          <a:p>
            <a:pPr marL="285750" indent="-285750" algn="l">
              <a:lnSpc>
                <a:spcPct val="2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Additional chair lift operating costs estimated at $1,540,000</a:t>
            </a:r>
          </a:p>
          <a:p>
            <a:pPr marL="285750" indent="-285750" algn="l">
              <a:lnSpc>
                <a:spcPct val="2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Expected profit of nearly $2M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Two people about to ski down a large mountain">
            <a:extLst>
              <a:ext uri="{FF2B5EF4-FFF2-40B4-BE49-F238E27FC236}">
                <a16:creationId xmlns:a16="http://schemas.microsoft.com/office/drawing/2014/main" id="{3ACDE49C-B61B-447D-95AF-DD9F013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5278" y="1879351"/>
            <a:ext cx="6283602" cy="41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8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4075328" cy="1600200"/>
          </a:xfrm>
        </p:spPr>
        <p:txBody>
          <a:bodyPr/>
          <a:lstStyle/>
          <a:p>
            <a:r>
              <a:rPr lang="en-US" dirty="0"/>
              <a:t>Modeling Results And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1" dirty="0" smtClean="0"/>
              <a:t>Most relevant features justifying higher ticket price</a:t>
            </a:r>
            <a:endParaRPr lang="en-US" b="1" dirty="0"/>
          </a:p>
          <a:p>
            <a:pPr marL="457200" indent="-330200" algn="l">
              <a:lnSpc>
                <a:spcPct val="200000"/>
              </a:lnSpc>
              <a:spcBef>
                <a:spcPts val="0"/>
              </a:spcBef>
              <a:buSzPts val="1600"/>
              <a:buAutoNum type="alphaLcPeriod"/>
            </a:pPr>
            <a:r>
              <a:rPr lang="en-US" b="1" dirty="0"/>
              <a:t>The number of fast four person chairs</a:t>
            </a:r>
          </a:p>
          <a:p>
            <a:pPr marL="457200" indent="-330200" algn="l">
              <a:lnSpc>
                <a:spcPct val="200000"/>
              </a:lnSpc>
              <a:spcBef>
                <a:spcPts val="0"/>
              </a:spcBef>
              <a:buSzPts val="1600"/>
              <a:buAutoNum type="alphaLcPeriod"/>
            </a:pPr>
            <a:r>
              <a:rPr lang="en-US" b="1" dirty="0"/>
              <a:t>Count of the number of runs on the resort</a:t>
            </a:r>
          </a:p>
          <a:p>
            <a:pPr marL="457200" indent="-330200" algn="l">
              <a:lnSpc>
                <a:spcPct val="200000"/>
              </a:lnSpc>
              <a:spcBef>
                <a:spcPts val="0"/>
              </a:spcBef>
              <a:buSzPts val="1600"/>
              <a:buAutoNum type="alphaLcPeriod"/>
            </a:pPr>
            <a:r>
              <a:rPr lang="en-US" b="1" dirty="0"/>
              <a:t>Total area covered by snow making machines in acres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4" y="457200"/>
            <a:ext cx="3819331" cy="57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erial view of snow-covered trees">
            <a:extLst>
              <a:ext uri="{FF2B5EF4-FFF2-40B4-BE49-F238E27FC236}">
                <a16:creationId xmlns:a16="http://schemas.microsoft.com/office/drawing/2014/main" id="{87E2FD8D-4CC8-2243-A18C-29E6CDCD4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1123" y="457200"/>
            <a:ext cx="4114779" cy="1600200"/>
          </a:xfrm>
        </p:spPr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adult ticket price to $94.22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Shut down least used run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shutdown of the consecutive 4th and 5th runs results in no further loss past that assessed by the closure of the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0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302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Bebas</vt:lpstr>
      <vt:lpstr>Calibri</vt:lpstr>
      <vt:lpstr>Calibri Light</vt:lpstr>
      <vt:lpstr>Gill Sans</vt:lpstr>
      <vt:lpstr>Office Theme</vt:lpstr>
      <vt:lpstr>Big MOUNTAIN RESORT</vt:lpstr>
      <vt:lpstr>Problem IDENTIFICATION</vt:lpstr>
      <vt:lpstr>Recommendations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2021-03-04T22:12:23Z</dcterms:created>
  <dcterms:modified xsi:type="dcterms:W3CDTF">2021-03-04T23:17:52Z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