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94" r:id="rId2"/>
    <p:sldId id="491" r:id="rId3"/>
    <p:sldId id="493" r:id="rId4"/>
    <p:sldId id="499" r:id="rId5"/>
    <p:sldId id="498" r:id="rId6"/>
    <p:sldId id="495" r:id="rId7"/>
    <p:sldId id="497" r:id="rId8"/>
    <p:sldId id="500" r:id="rId9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cheng Liu" initials="Liu" lastIdx="3" clrIdx="0">
    <p:extLst>
      <p:ext uri="{19B8F6BF-5375-455C-9EA6-DF929625EA0E}">
        <p15:presenceInfo xmlns:p15="http://schemas.microsoft.com/office/powerpoint/2012/main" userId="Ziche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0FF"/>
    <a:srgbClr val="D2A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1597" autoAdjust="0"/>
  </p:normalViewPr>
  <p:slideViewPr>
    <p:cSldViewPr>
      <p:cViewPr varScale="1">
        <p:scale>
          <a:sx n="149" d="100"/>
          <a:sy n="149" d="100"/>
        </p:scale>
        <p:origin x="21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8AB0C-77F9-4F9A-B556-2380501EFB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F178-6BE8-49E9-AD66-EE9BE747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4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C3F64-62BA-4ACD-9AA9-3E31B55B331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09EF3-828C-404A-A689-802563E04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5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56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80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94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22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94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97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75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34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1268760"/>
            <a:ext cx="6552728" cy="1362075"/>
          </a:xfrm>
          <a:solidFill>
            <a:srgbClr val="0070C0"/>
          </a:solidFill>
        </p:spPr>
        <p:txBody>
          <a:bodyPr anchor="t">
            <a:normAutofit/>
          </a:bodyPr>
          <a:lstStyle>
            <a:lvl1pPr algn="ctr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3356992"/>
            <a:ext cx="5112568" cy="57606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6A51A7-A230-4013-8F4D-2F25F82C6E4C}" type="datetime1">
              <a:rPr lang="en-US" smtClean="0"/>
              <a:t>12/18/2020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3" y="6381328"/>
            <a:ext cx="1872209" cy="3600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2194E-BB16-4807-ADE6-9D3B5BF1E19A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805263"/>
            <a:ext cx="9144000" cy="1075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395536" y="404664"/>
            <a:ext cx="842493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3"/>
          </p:nvPr>
        </p:nvSpPr>
        <p:spPr>
          <a:xfrm>
            <a:off x="1831504" y="4365104"/>
            <a:ext cx="5480992" cy="1152128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979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5814F-C78A-4EAD-9DF2-90CE59E3446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8CC2C-8F1F-4355-ABC7-66B3FEE8048A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84ED7-9BC6-45B5-9696-61AEA99AF4BF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3A2DD-4E92-4526-8406-F984BDEC3667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95FD5-7212-4C4B-95BD-E27A924DEB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3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3D518-426D-4A93-A42C-2AA89ECBF02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1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D2A6C-6C0D-499A-942B-C7D84294749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E654E-B264-4D98-A076-F3949FAD9FA9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4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EC674-09B3-40A3-A9B2-F166B01306E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384053"/>
            <a:ext cx="5395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u="sng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381368"/>
            <a:ext cx="533086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E112194E-BB16-4807-ADE6-9D3B5BF1E19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211144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11560" y="980728"/>
            <a:ext cx="79208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Problem illustration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18592"/>
            <a:ext cx="3389262" cy="27424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083052"/>
            <a:ext cx="3276600" cy="9239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228184" y="1412776"/>
            <a:ext cx="216024" cy="360040"/>
          </a:xfrm>
          <a:prstGeom prst="roundRect">
            <a:avLst/>
          </a:prstGeom>
          <a:noFill/>
          <a:ln w="1905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ounded Rectangle 9"/>
          <p:cNvSpPr/>
          <p:nvPr/>
        </p:nvSpPr>
        <p:spPr>
          <a:xfrm>
            <a:off x="6444208" y="1412776"/>
            <a:ext cx="1152128" cy="36004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2336701"/>
            <a:ext cx="3552825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44536" y="1083052"/>
                <a:ext cx="183320" cy="290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nb-NO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nb-NO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36" y="1083052"/>
                <a:ext cx="183320" cy="290016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08604" y="1083052"/>
                <a:ext cx="623336" cy="290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ctrlPr>
                                <a:rPr lang="nb-N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b-NO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04" y="1083052"/>
                <a:ext cx="623336" cy="290016"/>
              </a:xfrm>
              <a:prstGeom prst="rect">
                <a:avLst/>
              </a:prstGeom>
              <a:blipFill>
                <a:blip r:embed="rId7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78952" y="2036767"/>
            <a:ext cx="269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/>
              <a:t>m</a:t>
            </a:r>
            <a:r>
              <a:rPr lang="en-US" dirty="0" err="1" smtClean="0"/>
              <a:t>th</a:t>
            </a:r>
            <a:r>
              <a:rPr lang="en-US" dirty="0" smtClean="0"/>
              <a:t> observation point,</a:t>
            </a:r>
            <a:endParaRPr lang="nb-NO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b="729"/>
          <a:stretch/>
        </p:blipFill>
        <p:spPr>
          <a:xfrm>
            <a:off x="3261171" y="3223135"/>
            <a:ext cx="5610225" cy="9361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7487" y="4728469"/>
            <a:ext cx="3524250" cy="5238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23179" y="283274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</a:t>
            </a:r>
            <a:endParaRPr lang="nb-NO" dirty="0"/>
          </a:p>
        </p:txBody>
      </p:sp>
      <p:sp>
        <p:nvSpPr>
          <p:cNvPr id="24" name="TextBox 23"/>
          <p:cNvSpPr txBox="1"/>
          <p:nvPr/>
        </p:nvSpPr>
        <p:spPr>
          <a:xfrm>
            <a:off x="3658586" y="4334350"/>
            <a:ext cx="96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have</a:t>
            </a:r>
            <a:endParaRPr lang="nb-NO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4923" y="5441952"/>
            <a:ext cx="1419225" cy="5048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079857" y="5153920"/>
            <a:ext cx="43204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4295" y="5873009"/>
            <a:ext cx="3655220" cy="54323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678952" y="5762111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/>
          <a:srcRect t="18168"/>
          <a:stretch/>
        </p:blipFill>
        <p:spPr>
          <a:xfrm>
            <a:off x="5145067" y="6416247"/>
            <a:ext cx="2733675" cy="3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Phase retrieval by </a:t>
            </a:r>
            <a:r>
              <a:rPr lang="en-US" dirty="0" err="1" smtClean="0"/>
              <a:t>PhaseLift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124744"/>
            <a:ext cx="1419225" cy="504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859" y="2051955"/>
            <a:ext cx="3905250" cy="504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1560" y="1556792"/>
                <a:ext cx="6832255" cy="449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How to solve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bar>
                  </m:oMath>
                </a14:m>
                <a:r>
                  <a:rPr lang="nb-NO" dirty="0" smtClean="0"/>
                  <a:t>? </a:t>
                </a:r>
                <a:r>
                  <a:rPr lang="nb-NO" dirty="0" err="1" smtClean="0"/>
                  <a:t>Since</a:t>
                </a:r>
                <a:r>
                  <a:rPr lang="nb-NO" dirty="0" smtClean="0"/>
                  <a:t> rank(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bar>
                  </m:oMath>
                </a14:m>
                <a:r>
                  <a:rPr lang="nb-NO" dirty="0" smtClean="0"/>
                  <a:t>) </a:t>
                </a:r>
                <a:r>
                  <a:rPr lang="nb-NO" dirty="0" err="1" smtClean="0"/>
                  <a:t>should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equal</a:t>
                </a:r>
                <a:r>
                  <a:rPr lang="nb-NO" dirty="0" smtClean="0"/>
                  <a:t> 1 </a:t>
                </a:r>
                <a:r>
                  <a:rPr lang="nb-NO" dirty="0"/>
                  <a:t>and positive </a:t>
                </a:r>
                <a:r>
                  <a:rPr lang="nb-NO" dirty="0" err="1"/>
                  <a:t>semidefinite</a:t>
                </a:r>
                <a:r>
                  <a:rPr lang="nb-NO" dirty="0"/>
                  <a:t>,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6832255" cy="449418"/>
              </a:xfrm>
              <a:prstGeom prst="rect">
                <a:avLst/>
              </a:prstGeom>
              <a:blipFill>
                <a:blip r:embed="rId5"/>
                <a:stretch>
                  <a:fillRect l="-714" t="-5405" r="-535" b="-405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859" y="3327045"/>
            <a:ext cx="3714750" cy="514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7296" y="4479776"/>
            <a:ext cx="4333875" cy="5334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3707904" y="2628788"/>
            <a:ext cx="326329" cy="698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4146442" y="2688664"/>
            <a:ext cx="328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under some condition</a:t>
            </a:r>
            <a:endParaRPr lang="nb-NO" dirty="0"/>
          </a:p>
        </p:txBody>
      </p:sp>
      <p:sp>
        <p:nvSpPr>
          <p:cNvPr id="16" name="Down Arrow 15"/>
          <p:cNvSpPr/>
          <p:nvPr/>
        </p:nvSpPr>
        <p:spPr>
          <a:xfrm>
            <a:off x="3707904" y="3781519"/>
            <a:ext cx="326329" cy="698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073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Phase retrieval by </a:t>
            </a:r>
            <a:r>
              <a:rPr lang="en-US" dirty="0" err="1" smtClean="0"/>
              <a:t>PhaseLift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052736"/>
            <a:ext cx="4333875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960637"/>
            <a:ext cx="3371850" cy="676275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3563888" y="1624026"/>
            <a:ext cx="326329" cy="4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770771" y="2052694"/>
                <a:ext cx="2329933" cy="449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nb-NO" dirty="0" smtClean="0"/>
                  <a:t> </a:t>
                </a:r>
                <a:r>
                  <a:rPr lang="nb-NO" dirty="0" err="1" smtClean="0"/>
                  <a:t>column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vector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of</a:t>
                </a:r>
                <a:r>
                  <a:rPr lang="nb-NO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bar>
                  </m:oMath>
                </a14:m>
                <a:r>
                  <a:rPr lang="nb-NO" dirty="0" smtClean="0"/>
                  <a:t>.</a:t>
                </a:r>
                <a:endParaRPr lang="nb-NO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71" y="2052694"/>
                <a:ext cx="2329933" cy="449418"/>
              </a:xfrm>
              <a:prstGeom prst="rect">
                <a:avLst/>
              </a:prstGeom>
              <a:blipFill>
                <a:blip r:embed="rId5"/>
                <a:stretch>
                  <a:fillRect t="-6849" r="-1309" b="-547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3593629" y="2574591"/>
            <a:ext cx="326329" cy="4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611560" y="3126097"/>
            <a:ext cx="451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Iteratively solved by gradient descent method</a:t>
            </a:r>
            <a:endParaRPr lang="nb-N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8" y="3525156"/>
            <a:ext cx="3048000" cy="552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254" y="4457240"/>
            <a:ext cx="2876550" cy="809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3243" y="5445224"/>
            <a:ext cx="3829050" cy="676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560" y="4066328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where</a:t>
            </a:r>
            <a:endParaRPr lang="nb-NO" dirty="0"/>
          </a:p>
        </p:txBody>
      </p:sp>
      <p:sp>
        <p:nvSpPr>
          <p:cNvPr id="11" name="Rounded Rectangle 10"/>
          <p:cNvSpPr/>
          <p:nvPr/>
        </p:nvSpPr>
        <p:spPr>
          <a:xfrm>
            <a:off x="5531768" y="1055832"/>
            <a:ext cx="984448" cy="52538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ounded Rectangle 13"/>
          <p:cNvSpPr/>
          <p:nvPr/>
        </p:nvSpPr>
        <p:spPr>
          <a:xfrm>
            <a:off x="2569492" y="4404429"/>
            <a:ext cx="2962275" cy="841858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/>
          <p:cNvSpPr txBox="1"/>
          <p:nvPr/>
        </p:nvSpPr>
        <p:spPr>
          <a:xfrm>
            <a:off x="5922293" y="552301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tep size</a:t>
            </a:r>
            <a:endParaRPr lang="nb-NO" dirty="0"/>
          </a:p>
        </p:txBody>
      </p:sp>
      <p:sp>
        <p:nvSpPr>
          <p:cNvPr id="16" name="Rounded Rectangle 15"/>
          <p:cNvSpPr/>
          <p:nvPr/>
        </p:nvSpPr>
        <p:spPr>
          <a:xfrm>
            <a:off x="2051720" y="5373216"/>
            <a:ext cx="5040560" cy="7482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xtBox 16"/>
          <p:cNvSpPr txBox="1"/>
          <p:nvPr/>
        </p:nvSpPr>
        <p:spPr>
          <a:xfrm>
            <a:off x="7226622" y="5285692"/>
            <a:ext cx="187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estimation available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76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Phase retrieval by </a:t>
            </a:r>
            <a:r>
              <a:rPr lang="en-US" dirty="0" err="1" smtClean="0"/>
              <a:t>PhaseLift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3327" y="1124744"/>
                <a:ext cx="8650634" cy="726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iterative reconstruction procedures stop when </a:t>
                </a:r>
                <a:r>
                  <a:rPr lang="en-US" b="1" dirty="0" smtClean="0"/>
                  <a:t>max iteration number </a:t>
                </a:r>
                <a:r>
                  <a:rPr lang="en-US" dirty="0" smtClean="0"/>
                  <a:t>reached or </a:t>
                </a:r>
                <a:r>
                  <a:rPr lang="en-US" b="1" dirty="0" smtClean="0"/>
                  <a:t>data fitting error</a:t>
                </a:r>
                <a:r>
                  <a:rPr lang="en-US" dirty="0" smtClean="0"/>
                  <a:t>  below some threshold or </a:t>
                </a:r>
                <a:r>
                  <a:rPr lang="en-US" b="1" dirty="0" smtClean="0"/>
                  <a:t>reconstructed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bar>
                  </m:oMath>
                </a14:m>
                <a:r>
                  <a:rPr lang="en-US" b="1" dirty="0" smtClean="0"/>
                  <a:t> shows convergence</a:t>
                </a:r>
                <a:r>
                  <a:rPr lang="en-US" dirty="0" smtClean="0"/>
                  <a:t>.</a:t>
                </a:r>
                <a:endParaRPr lang="nb-NO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27" y="1124744"/>
                <a:ext cx="8650634" cy="726417"/>
              </a:xfrm>
              <a:prstGeom prst="rect">
                <a:avLst/>
              </a:prstGeom>
              <a:blipFill>
                <a:blip r:embed="rId3"/>
                <a:stretch>
                  <a:fillRect l="-634" t="-5042" b="-252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3326" y="2030833"/>
                <a:ext cx="8467145" cy="185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With the reconstructed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bar>
                  </m:oMath>
                </a14:m>
                <a:r>
                  <a:rPr lang="en-US" dirty="0" smtClean="0"/>
                  <a:t>, the </a:t>
                </a:r>
                <a:r>
                  <a:rPr lang="en-US" dirty="0" err="1" smtClean="0"/>
                  <a:t>eigendecomposition</a:t>
                </a:r>
                <a:r>
                  <a:rPr lang="en-US" dirty="0" smtClean="0"/>
                  <a:t> of X reads as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nb-NO" dirty="0" smtClean="0"/>
              </a:p>
              <a:p>
                <a:pPr algn="just"/>
                <a:r>
                  <a:rPr lang="en-US" dirty="0" smtClean="0"/>
                  <a:t>The solution to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 is set as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26" y="2030833"/>
                <a:ext cx="8467145" cy="1853713"/>
              </a:xfrm>
              <a:prstGeom prst="rect">
                <a:avLst/>
              </a:prstGeom>
              <a:blipFill>
                <a:blip r:embed="rId4"/>
                <a:stretch>
                  <a:fillRect l="-648" t="-13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5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Reducing number of unknowns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32240" y="1556792"/>
            <a:ext cx="158417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ight Triangle 18"/>
          <p:cNvSpPr/>
          <p:nvPr/>
        </p:nvSpPr>
        <p:spPr>
          <a:xfrm>
            <a:off x="6732240" y="1556792"/>
            <a:ext cx="1584176" cy="1584176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9553" y="1052736"/>
                <a:ext cx="8424936" cy="806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bar>
                  </m:oMath>
                </a14:m>
                <a:r>
                  <a:rPr lang="nb-NO" dirty="0" smtClean="0"/>
                  <a:t> is </a:t>
                </a:r>
                <a:r>
                  <a:rPr lang="nb-NO" dirty="0" err="1" smtClean="0"/>
                  <a:t>hermitian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matrix</a:t>
                </a:r>
                <a:r>
                  <a:rPr lang="nb-NO" dirty="0" smtClean="0"/>
                  <a:t>, so </a:t>
                </a:r>
                <a:r>
                  <a:rPr lang="nb-NO" dirty="0" err="1" smtClean="0"/>
                  <a:t>only</a:t>
                </a:r>
                <a:r>
                  <a:rPr lang="nb-NO" dirty="0" smtClean="0"/>
                  <a:t> diagonal elements and </a:t>
                </a:r>
                <a:r>
                  <a:rPr lang="nb-NO" dirty="0" err="1" smtClean="0"/>
                  <a:t>lower-triangle</a:t>
                </a:r>
                <a:r>
                  <a:rPr lang="nb-NO" dirty="0" smtClean="0"/>
                  <a:t> (or </a:t>
                </a:r>
                <a:r>
                  <a:rPr lang="nb-NO" dirty="0" err="1" smtClean="0"/>
                  <a:t>upper-triangle</a:t>
                </a:r>
                <a:r>
                  <a:rPr lang="nb-NO" dirty="0" smtClean="0"/>
                  <a:t>) elements </a:t>
                </a:r>
                <a:r>
                  <a:rPr lang="nb-NO" dirty="0" err="1" smtClean="0"/>
                  <a:t>are</a:t>
                </a:r>
                <a:r>
                  <a:rPr lang="nb-NO" dirty="0" smtClean="0"/>
                  <a:t> </a:t>
                </a:r>
                <a:r>
                  <a:rPr lang="nb-NO" dirty="0" err="1" smtClean="0"/>
                  <a:t>required</a:t>
                </a:r>
                <a:r>
                  <a:rPr lang="nb-NO" dirty="0" smtClean="0"/>
                  <a:t> to </a:t>
                </a:r>
                <a:r>
                  <a:rPr lang="nb-NO" dirty="0" err="1" smtClean="0"/>
                  <a:t>compose</a:t>
                </a:r>
                <a:r>
                  <a:rPr lang="nb-NO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bar>
                  </m:oMath>
                </a14:m>
                <a:r>
                  <a:rPr lang="nb-NO" dirty="0" smtClean="0"/>
                  <a:t>.</a:t>
                </a:r>
                <a:endParaRPr lang="nb-NO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3" y="1052736"/>
                <a:ext cx="8424936" cy="806503"/>
              </a:xfrm>
              <a:prstGeom prst="rect">
                <a:avLst/>
              </a:prstGeom>
              <a:blipFill>
                <a:blip r:embed="rId3"/>
                <a:stretch>
                  <a:fillRect l="-651" t="-3788" b="-227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807225"/>
            <a:ext cx="3365004" cy="560834"/>
          </a:xfrm>
          <a:prstGeom prst="rect">
            <a:avLst/>
          </a:prstGeom>
        </p:spPr>
      </p:pic>
      <p:cxnSp>
        <p:nvCxnSpPr>
          <p:cNvPr id="24" name="Straight Connector 23"/>
          <p:cNvCxnSpPr>
            <a:endCxn id="19" idx="4"/>
          </p:cNvCxnSpPr>
          <p:nvPr/>
        </p:nvCxnSpPr>
        <p:spPr>
          <a:xfrm>
            <a:off x="6732240" y="1556792"/>
            <a:ext cx="1584176" cy="158417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66406" y="2634673"/>
                <a:ext cx="393826" cy="290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nb-NO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06" y="2634673"/>
                <a:ext cx="393826" cy="290016"/>
              </a:xfrm>
              <a:prstGeom prst="rect">
                <a:avLst/>
              </a:prstGeom>
              <a:blipFill>
                <a:blip r:embed="rId5"/>
                <a:stretch>
                  <a:fillRect l="-7692" r="-4615" b="-125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388424" y="1898371"/>
                <a:ext cx="393826" cy="290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nb-NO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1898371"/>
                <a:ext cx="393826" cy="290016"/>
              </a:xfrm>
              <a:prstGeom prst="rect">
                <a:avLst/>
              </a:prstGeom>
              <a:blipFill>
                <a:blip r:embed="rId6"/>
                <a:stretch>
                  <a:fillRect l="-7692" r="-6154" b="-125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388424" y="3068960"/>
                <a:ext cx="307969" cy="290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nb-NO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3068960"/>
                <a:ext cx="307969" cy="290016"/>
              </a:xfrm>
              <a:prstGeom prst="rect">
                <a:avLst/>
              </a:prstGeom>
              <a:blipFill>
                <a:blip r:embed="rId7"/>
                <a:stretch>
                  <a:fillRect l="-11765" r="-7843" b="-125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71439" y="23378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</a:t>
            </a:r>
            <a:endParaRPr lang="nb-NO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9279" y="2591001"/>
            <a:ext cx="2140668" cy="3773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3688" y="3258784"/>
            <a:ext cx="3371850" cy="6762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71439" y="2956302"/>
            <a:ext cx="96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have</a:t>
            </a:r>
            <a:endParaRPr lang="nb-NO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436" y="4201114"/>
            <a:ext cx="5288608" cy="433936"/>
          </a:xfrm>
          <a:prstGeom prst="rect">
            <a:avLst/>
          </a:prstGeom>
        </p:spPr>
      </p:pic>
      <p:sp>
        <p:nvSpPr>
          <p:cNvPr id="35" name="Down Arrow 34"/>
          <p:cNvSpPr/>
          <p:nvPr/>
        </p:nvSpPr>
        <p:spPr>
          <a:xfrm>
            <a:off x="3275856" y="3789040"/>
            <a:ext cx="31435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Down Arrow 35"/>
          <p:cNvSpPr/>
          <p:nvPr/>
        </p:nvSpPr>
        <p:spPr>
          <a:xfrm>
            <a:off x="3275856" y="4751344"/>
            <a:ext cx="31435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7632" y="5229197"/>
            <a:ext cx="3850472" cy="45519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225" y="6029202"/>
            <a:ext cx="3706456" cy="38903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71439" y="5589979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 dirty="0" err="1" smtClean="0"/>
              <a:t>where</a:t>
            </a:r>
            <a:endParaRPr lang="nb-NO" dirty="0"/>
          </a:p>
        </p:txBody>
      </p: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4677458" y="6089050"/>
            <a:ext cx="2651760" cy="329188"/>
            <a:chOff x="4951562" y="5959463"/>
            <a:chExt cx="3606249" cy="447675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37185" y="6004516"/>
              <a:ext cx="2720626" cy="35756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51562" y="5959463"/>
              <a:ext cx="981075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85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Settings for simulation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83052"/>
            <a:ext cx="3389262" cy="27424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458" y="1069356"/>
            <a:ext cx="3276600" cy="923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370" y="1998150"/>
            <a:ext cx="4610100" cy="523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113" y="2848915"/>
            <a:ext cx="5572125" cy="4381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104" y="4323902"/>
            <a:ext cx="2076450" cy="3524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19872" y="3311474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each circle, </a:t>
            </a:r>
            <a:r>
              <a:rPr lang="en-US" dirty="0" smtClean="0">
                <a:latin typeface="Times-Roman"/>
              </a:rPr>
              <a:t>49 observations </a:t>
            </a:r>
            <a:r>
              <a:rPr lang="en-US" dirty="0">
                <a:latin typeface="Times-Roman"/>
              </a:rPr>
              <a:t>with uniform angular step are </a:t>
            </a:r>
            <a:r>
              <a:rPr lang="en-US" dirty="0" smtClean="0">
                <a:latin typeface="Times-Roman"/>
              </a:rPr>
              <a:t>collected.</a:t>
            </a:r>
            <a:endParaRPr lang="nb-NO" dirty="0"/>
          </a:p>
        </p:txBody>
      </p:sp>
      <p:sp>
        <p:nvSpPr>
          <p:cNvPr id="3" name="Rectangle 2"/>
          <p:cNvSpPr/>
          <p:nvPr/>
        </p:nvSpPr>
        <p:spPr>
          <a:xfrm>
            <a:off x="3543113" y="2455174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Observations on four circles,</a:t>
            </a:r>
            <a:endParaRPr lang="nb-NO" dirty="0"/>
          </a:p>
        </p:txBody>
      </p:sp>
      <p:sp>
        <p:nvSpPr>
          <p:cNvPr id="4" name="Rounded Rectangle 3"/>
          <p:cNvSpPr/>
          <p:nvPr/>
        </p:nvSpPr>
        <p:spPr>
          <a:xfrm>
            <a:off x="8162726" y="2050450"/>
            <a:ext cx="297706" cy="37043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96201" y="1747301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b-NO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201" y="1747301"/>
                <a:ext cx="309380" cy="276999"/>
              </a:xfrm>
              <a:prstGeom prst="rect">
                <a:avLst/>
              </a:prstGeom>
              <a:blipFill>
                <a:blip r:embed="rId8"/>
                <a:stretch>
                  <a:fillRect l="-20000" r="-8000" b="-1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9872" y="3943144"/>
                <a:ext cx="5183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Wavelength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 smtClean="0"/>
                  <a:t> and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determined by </a:t>
                </a:r>
                <a:endParaRPr lang="nb-NO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943144"/>
                <a:ext cx="5183983" cy="369332"/>
              </a:xfrm>
              <a:prstGeom prst="rect">
                <a:avLst/>
              </a:prstGeom>
              <a:blipFill>
                <a:blip r:embed="rId9"/>
                <a:stretch>
                  <a:fillRect l="-941" t="-10000" r="-118" b="-2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8700" y="4720711"/>
                <a:ext cx="8601771" cy="657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nb-NO" dirty="0" smtClean="0">
                    <a:latin typeface="Times-Roman"/>
                  </a:rPr>
                  <a:t>Both </a:t>
                </a:r>
                <a:r>
                  <a:rPr lang="nb-NO" dirty="0">
                    <a:latin typeface="Times-Roman"/>
                  </a:rPr>
                  <a:t>real </a:t>
                </a:r>
                <a:r>
                  <a:rPr lang="nb-NO" dirty="0" smtClean="0">
                    <a:latin typeface="Times-Roman"/>
                  </a:rPr>
                  <a:t>and </a:t>
                </a:r>
                <a:r>
                  <a:rPr lang="en-US" dirty="0" smtClean="0">
                    <a:latin typeface="Times-Roman"/>
                  </a:rPr>
                  <a:t>the </a:t>
                </a:r>
                <a:r>
                  <a:rPr lang="en-US" dirty="0">
                    <a:latin typeface="Times-Roman"/>
                  </a:rPr>
                  <a:t>imaginary parts of each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-Roman"/>
                  </a:rPr>
                  <a:t> are realizations of </a:t>
                </a:r>
                <a:r>
                  <a:rPr lang="en-US" dirty="0">
                    <a:latin typeface="Times-Roman"/>
                  </a:rPr>
                  <a:t>uniform distributions supported on the set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 smtClean="0">
                    <a:latin typeface="MTSYN"/>
                  </a:rPr>
                  <a:t>−</a:t>
                </a:r>
                <a:r>
                  <a:rPr lang="en-US" dirty="0" smtClean="0">
                    <a:latin typeface="Times-Roman"/>
                  </a:rPr>
                  <a:t>30</a:t>
                </a:r>
                <a:r>
                  <a:rPr lang="en-US" i="1" dirty="0">
                    <a:latin typeface="RBLMI"/>
                  </a:rPr>
                  <a:t>, </a:t>
                </a:r>
                <a:r>
                  <a:rPr lang="en-US" dirty="0" smtClean="0">
                    <a:latin typeface="Times-Roman"/>
                  </a:rPr>
                  <a:t>30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.</a:t>
                </a:r>
                <a:endParaRPr lang="nb-NO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00" y="4720711"/>
                <a:ext cx="8601771" cy="657809"/>
              </a:xfrm>
              <a:prstGeom prst="rect">
                <a:avLst/>
              </a:prstGeom>
              <a:blipFill>
                <a:blip r:embed="rId10"/>
                <a:stretch>
                  <a:fillRect l="-638" t="-2778" b="-1296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5810" y="5301208"/>
                <a:ext cx="6637523" cy="153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Stopping criterion: </a:t>
                </a:r>
              </a:p>
              <a:p>
                <a:r>
                  <a:rPr lang="en-US" dirty="0" smtClean="0"/>
                  <a:t>Data fitting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                                       or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Solution convergence: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sol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𝐿𝑟𝑖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𝐿𝑟𝑖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bar>
                                  <m:ba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𝐿𝑟𝑖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lnSpc>
                    <a:spcPts val="2200"/>
                  </a:lnSpc>
                </a:pPr>
                <a:r>
                  <a:rPr lang="en-US" dirty="0" smtClean="0"/>
                  <a:t>Max iteration number: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0" y="5301208"/>
                <a:ext cx="6637523" cy="1535998"/>
              </a:xfrm>
              <a:prstGeom prst="rect">
                <a:avLst/>
              </a:prstGeom>
              <a:blipFill>
                <a:blip r:embed="rId11"/>
                <a:stretch>
                  <a:fillRect l="-735" t="-2381" b="-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l="20316" r="51438"/>
          <a:stretch/>
        </p:blipFill>
        <p:spPr>
          <a:xfrm>
            <a:off x="2716089" y="5532650"/>
            <a:ext cx="1224137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0226" y="5644549"/>
                <a:ext cx="775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26" y="5644549"/>
                <a:ext cx="775790" cy="276999"/>
              </a:xfrm>
              <a:prstGeom prst="rect">
                <a:avLst/>
              </a:prstGeom>
              <a:blipFill>
                <a:blip r:embed="rId13"/>
                <a:stretch>
                  <a:fillRect l="-5469" t="-4444" r="-2344" b="-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94273" y="5301208"/>
                <a:ext cx="4214231" cy="142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nb-NO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data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bar>
                                        <m:ba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𝐿𝑟𝑖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data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𝐿𝑟𝑖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𝐿𝑟𝑖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273" y="5301208"/>
                <a:ext cx="4214231" cy="1425968"/>
              </a:xfrm>
              <a:prstGeom prst="rect">
                <a:avLst/>
              </a:prstGeom>
              <a:blipFill>
                <a:blip r:embed="rId14"/>
                <a:stretch>
                  <a:fillRect r="-43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66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5400" r="5489" b="4590"/>
          <a:stretch/>
        </p:blipFill>
        <p:spPr>
          <a:xfrm>
            <a:off x="827584" y="1073606"/>
            <a:ext cx="3456384" cy="270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4604" r="5489" b="5387"/>
          <a:stretch/>
        </p:blipFill>
        <p:spPr>
          <a:xfrm>
            <a:off x="4932040" y="1023158"/>
            <a:ext cx="3672408" cy="2824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3697287"/>
            <a:ext cx="1250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Iteration index</a:t>
            </a:r>
            <a:endParaRPr lang="nb-NO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3771069"/>
            <a:ext cx="1250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Iteration index</a:t>
            </a:r>
            <a:endParaRPr lang="nb-NO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7795" y="1844824"/>
                <a:ext cx="711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95" y="1844824"/>
                <a:ext cx="71166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18073" y="1916832"/>
                <a:ext cx="820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73" y="1916832"/>
                <a:ext cx="820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9" t="5209" r="5911" b="4780"/>
          <a:stretch/>
        </p:blipFill>
        <p:spPr>
          <a:xfrm>
            <a:off x="2843808" y="3968125"/>
            <a:ext cx="3600400" cy="2812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56027" y="4972055"/>
                <a:ext cx="58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sol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27" y="4972055"/>
                <a:ext cx="58984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51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5400" r="8189" b="4590"/>
          <a:stretch/>
        </p:blipFill>
        <p:spPr>
          <a:xfrm>
            <a:off x="467544" y="1196752"/>
            <a:ext cx="3672408" cy="29146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5400" r="8341" b="4590"/>
          <a:stretch/>
        </p:blipFill>
        <p:spPr>
          <a:xfrm>
            <a:off x="4716016" y="3284984"/>
            <a:ext cx="4164696" cy="34136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19672" y="4005064"/>
            <a:ext cx="170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Expansion order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6156176" y="6514004"/>
            <a:ext cx="170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Expansion order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719" y="2276872"/>
                <a:ext cx="420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" y="2276872"/>
                <a:ext cx="420563" cy="27699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01383" y="4717425"/>
                <a:ext cx="9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angle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83" y="4717425"/>
                <a:ext cx="995850" cy="276999"/>
              </a:xfrm>
              <a:prstGeom prst="rect">
                <a:avLst/>
              </a:prstGeom>
              <a:blipFill>
                <a:blip r:embed="rId6"/>
                <a:stretch>
                  <a:fillRect l="-7927" t="-2222" r="-7927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42219"/>
      </p:ext>
    </p:extLst>
  </p:cSld>
  <p:clrMapOvr>
    <a:masterClrMapping/>
  </p:clrMapOvr>
</p:sld>
</file>

<file path=ppt/theme/theme1.xml><?xml version="1.0" encoding="utf-8"?>
<a:theme xmlns:a="http://schemas.openxmlformats.org/drawingml/2006/main" name="TPT_saclay">
  <a:themeElements>
    <a:clrScheme name="Télécom ParisTech">
      <a:dk1>
        <a:sysClr val="windowText" lastClr="000000"/>
      </a:dk1>
      <a:lt1>
        <a:sysClr val="window" lastClr="FFFFFF"/>
      </a:lt1>
      <a:dk2>
        <a:srgbClr val="BF1238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BF1238"/>
      </a:accent4>
      <a:accent5>
        <a:srgbClr val="BF1238"/>
      </a:accent5>
      <a:accent6>
        <a:srgbClr val="BF123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53384</TotalTime>
  <Words>557</Words>
  <Application>Microsoft Office PowerPoint</Application>
  <PresentationFormat>On-screen Show (4:3)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MTSYN</vt:lpstr>
      <vt:lpstr>RBLMI</vt:lpstr>
      <vt:lpstr>黑体</vt:lpstr>
      <vt:lpstr>Times-Roman</vt:lpstr>
      <vt:lpstr>Arial</vt:lpstr>
      <vt:lpstr>Calibri</vt:lpstr>
      <vt:lpstr>Cambria Math</vt:lpstr>
      <vt:lpstr>Courier New</vt:lpstr>
      <vt:lpstr>Wingdings</vt:lpstr>
      <vt:lpstr>TPT_saclay</vt:lpstr>
      <vt:lpstr>Problem illustration</vt:lpstr>
      <vt:lpstr>Phase retrieval by PhaseLift</vt:lpstr>
      <vt:lpstr>Phase retrieval by PhaseLift</vt:lpstr>
      <vt:lpstr>Phase retrieval by PhaseLift</vt:lpstr>
      <vt:lpstr>Reducing number of unknowns</vt:lpstr>
      <vt:lpstr>Settings for simulation</vt:lpstr>
      <vt:lpstr>Results</vt:lpstr>
      <vt:lpstr>Results</vt:lpstr>
    </vt:vector>
  </TitlesOfParts>
  <Company>Telecom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CREST meeting</dc:title>
  <dc:creator>Utilisateur Windows</dc:creator>
  <cp:lastModifiedBy>Zicheng Liu</cp:lastModifiedBy>
  <cp:revision>2656</cp:revision>
  <cp:lastPrinted>2017-11-30T17:52:43Z</cp:lastPrinted>
  <dcterms:created xsi:type="dcterms:W3CDTF">2016-05-23T10:02:32Z</dcterms:created>
  <dcterms:modified xsi:type="dcterms:W3CDTF">2020-12-18T18:47:10Z</dcterms:modified>
</cp:coreProperties>
</file>