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53" r:id="rId1"/>
  </p:sldMasterIdLst>
  <p:notesMasterIdLst>
    <p:notesMasterId r:id="rId45"/>
  </p:notesMasterIdLst>
  <p:handoutMasterIdLst>
    <p:handoutMasterId r:id="rId46"/>
  </p:handoutMasterIdLst>
  <p:sldIdLst>
    <p:sldId id="613" r:id="rId2"/>
    <p:sldId id="638" r:id="rId3"/>
    <p:sldId id="641" r:id="rId4"/>
    <p:sldId id="642" r:id="rId5"/>
    <p:sldId id="643" r:id="rId6"/>
    <p:sldId id="644" r:id="rId7"/>
    <p:sldId id="637" r:id="rId8"/>
    <p:sldId id="645" r:id="rId9"/>
    <p:sldId id="647" r:id="rId10"/>
    <p:sldId id="636" r:id="rId11"/>
    <p:sldId id="653" r:id="rId12"/>
    <p:sldId id="662" r:id="rId13"/>
    <p:sldId id="627" r:id="rId14"/>
    <p:sldId id="628" r:id="rId15"/>
    <p:sldId id="629" r:id="rId16"/>
    <p:sldId id="630" r:id="rId17"/>
    <p:sldId id="632" r:id="rId18"/>
    <p:sldId id="624" r:id="rId19"/>
    <p:sldId id="648" r:id="rId20"/>
    <p:sldId id="639" r:id="rId21"/>
    <p:sldId id="626" r:id="rId22"/>
    <p:sldId id="619" r:id="rId23"/>
    <p:sldId id="620" r:id="rId24"/>
    <p:sldId id="621" r:id="rId25"/>
    <p:sldId id="623" r:id="rId26"/>
    <p:sldId id="622" r:id="rId27"/>
    <p:sldId id="616" r:id="rId28"/>
    <p:sldId id="654" r:id="rId29"/>
    <p:sldId id="655" r:id="rId30"/>
    <p:sldId id="656" r:id="rId31"/>
    <p:sldId id="660" r:id="rId32"/>
    <p:sldId id="658" r:id="rId33"/>
    <p:sldId id="659" r:id="rId34"/>
    <p:sldId id="661" r:id="rId35"/>
    <p:sldId id="651" r:id="rId36"/>
    <p:sldId id="633" r:id="rId37"/>
    <p:sldId id="634" r:id="rId38"/>
    <p:sldId id="652" r:id="rId39"/>
    <p:sldId id="640" r:id="rId40"/>
    <p:sldId id="649" r:id="rId41"/>
    <p:sldId id="650" r:id="rId42"/>
    <p:sldId id="663" r:id="rId43"/>
    <p:sldId id="664" r:id="rId44"/>
  </p:sldIdLst>
  <p:sldSz cx="9144000" cy="6858000" type="screen4x3"/>
  <p:notesSz cx="7010400" cy="9236075"/>
  <p:custDataLst>
    <p:tags r:id="rId4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8000"/>
    <a:srgbClr val="0000CC"/>
    <a:srgbClr val="FFCC00"/>
    <a:srgbClr val="ABA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93" autoAdjust="0"/>
    <p:restoredTop sz="94627" autoAdjust="0"/>
  </p:normalViewPr>
  <p:slideViewPr>
    <p:cSldViewPr>
      <p:cViewPr varScale="1">
        <p:scale>
          <a:sx n="113" d="100"/>
          <a:sy n="113" d="100"/>
        </p:scale>
        <p:origin x="171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2790" y="-114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Temperature Sensor Data</a:t>
            </a:r>
          </a:p>
        </c:rich>
      </c:tx>
      <c:layout>
        <c:manualLayout>
          <c:xMode val="edge"/>
          <c:yMode val="edge"/>
          <c:x val="0.28698970321017564"/>
          <c:y val="2.99625468164794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1"/>
            <c:trendlineLbl>
              <c:layout>
                <c:manualLayout>
                  <c:x val="-0.15794754822313878"/>
                  <c:y val="-1.1581084831928476E-2"/>
                </c:manualLayout>
              </c:layout>
              <c:numFmt formatCode="General" sourceLinked="0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Sheet6!$A$2:$A$502</c:f>
              <c:numCache>
                <c:formatCode>General</c:formatCode>
                <c:ptCount val="50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</c:numCache>
            </c:numRef>
          </c:xVal>
          <c:yVal>
            <c:numRef>
              <c:f>Sheet6!$B$2:$B$502</c:f>
              <c:numCache>
                <c:formatCode>General</c:formatCode>
                <c:ptCount val="501"/>
                <c:pt idx="0">
                  <c:v>181</c:v>
                </c:pt>
                <c:pt idx="1">
                  <c:v>181</c:v>
                </c:pt>
                <c:pt idx="2">
                  <c:v>181</c:v>
                </c:pt>
                <c:pt idx="3">
                  <c:v>181</c:v>
                </c:pt>
                <c:pt idx="4">
                  <c:v>181</c:v>
                </c:pt>
                <c:pt idx="5">
                  <c:v>181</c:v>
                </c:pt>
                <c:pt idx="6">
                  <c:v>181</c:v>
                </c:pt>
                <c:pt idx="7">
                  <c:v>181</c:v>
                </c:pt>
                <c:pt idx="8">
                  <c:v>181</c:v>
                </c:pt>
                <c:pt idx="9">
                  <c:v>181</c:v>
                </c:pt>
                <c:pt idx="10">
                  <c:v>181</c:v>
                </c:pt>
                <c:pt idx="11">
                  <c:v>181</c:v>
                </c:pt>
                <c:pt idx="12">
                  <c:v>181</c:v>
                </c:pt>
                <c:pt idx="13">
                  <c:v>181</c:v>
                </c:pt>
                <c:pt idx="14">
                  <c:v>181</c:v>
                </c:pt>
                <c:pt idx="15">
                  <c:v>181</c:v>
                </c:pt>
                <c:pt idx="16">
                  <c:v>181</c:v>
                </c:pt>
                <c:pt idx="17">
                  <c:v>181</c:v>
                </c:pt>
                <c:pt idx="18">
                  <c:v>181</c:v>
                </c:pt>
                <c:pt idx="19">
                  <c:v>181</c:v>
                </c:pt>
                <c:pt idx="20">
                  <c:v>181</c:v>
                </c:pt>
                <c:pt idx="21">
                  <c:v>181</c:v>
                </c:pt>
                <c:pt idx="22">
                  <c:v>181</c:v>
                </c:pt>
                <c:pt idx="23">
                  <c:v>181</c:v>
                </c:pt>
                <c:pt idx="24">
                  <c:v>181</c:v>
                </c:pt>
                <c:pt idx="25">
                  <c:v>181</c:v>
                </c:pt>
                <c:pt idx="26">
                  <c:v>181</c:v>
                </c:pt>
                <c:pt idx="27">
                  <c:v>181</c:v>
                </c:pt>
                <c:pt idx="28">
                  <c:v>181</c:v>
                </c:pt>
                <c:pt idx="29">
                  <c:v>181</c:v>
                </c:pt>
                <c:pt idx="30">
                  <c:v>181</c:v>
                </c:pt>
                <c:pt idx="31">
                  <c:v>181</c:v>
                </c:pt>
                <c:pt idx="32">
                  <c:v>181</c:v>
                </c:pt>
                <c:pt idx="33">
                  <c:v>181</c:v>
                </c:pt>
                <c:pt idx="34">
                  <c:v>181</c:v>
                </c:pt>
                <c:pt idx="35">
                  <c:v>181</c:v>
                </c:pt>
                <c:pt idx="36">
                  <c:v>181</c:v>
                </c:pt>
                <c:pt idx="37">
                  <c:v>181</c:v>
                </c:pt>
                <c:pt idx="38">
                  <c:v>181</c:v>
                </c:pt>
                <c:pt idx="39">
                  <c:v>181</c:v>
                </c:pt>
                <c:pt idx="40">
                  <c:v>181</c:v>
                </c:pt>
                <c:pt idx="41">
                  <c:v>181</c:v>
                </c:pt>
                <c:pt idx="42">
                  <c:v>181</c:v>
                </c:pt>
                <c:pt idx="43">
                  <c:v>181</c:v>
                </c:pt>
                <c:pt idx="44">
                  <c:v>181</c:v>
                </c:pt>
                <c:pt idx="45">
                  <c:v>181</c:v>
                </c:pt>
                <c:pt idx="46">
                  <c:v>181</c:v>
                </c:pt>
                <c:pt idx="47">
                  <c:v>181</c:v>
                </c:pt>
                <c:pt idx="48">
                  <c:v>181</c:v>
                </c:pt>
                <c:pt idx="49">
                  <c:v>181</c:v>
                </c:pt>
                <c:pt idx="50">
                  <c:v>181</c:v>
                </c:pt>
                <c:pt idx="51">
                  <c:v>181</c:v>
                </c:pt>
                <c:pt idx="52">
                  <c:v>181</c:v>
                </c:pt>
                <c:pt idx="53">
                  <c:v>181</c:v>
                </c:pt>
                <c:pt idx="54">
                  <c:v>181</c:v>
                </c:pt>
                <c:pt idx="55">
                  <c:v>181</c:v>
                </c:pt>
                <c:pt idx="56">
                  <c:v>181</c:v>
                </c:pt>
                <c:pt idx="57">
                  <c:v>181</c:v>
                </c:pt>
                <c:pt idx="58">
                  <c:v>181</c:v>
                </c:pt>
                <c:pt idx="59">
                  <c:v>181</c:v>
                </c:pt>
                <c:pt idx="60">
                  <c:v>181</c:v>
                </c:pt>
                <c:pt idx="61">
                  <c:v>181</c:v>
                </c:pt>
                <c:pt idx="62">
                  <c:v>181</c:v>
                </c:pt>
                <c:pt idx="63">
                  <c:v>181</c:v>
                </c:pt>
                <c:pt idx="64">
                  <c:v>181</c:v>
                </c:pt>
                <c:pt idx="65">
                  <c:v>181</c:v>
                </c:pt>
                <c:pt idx="66">
                  <c:v>180</c:v>
                </c:pt>
                <c:pt idx="67">
                  <c:v>181</c:v>
                </c:pt>
                <c:pt idx="68">
                  <c:v>181</c:v>
                </c:pt>
                <c:pt idx="69">
                  <c:v>181</c:v>
                </c:pt>
                <c:pt idx="70">
                  <c:v>181</c:v>
                </c:pt>
                <c:pt idx="71">
                  <c:v>181</c:v>
                </c:pt>
                <c:pt idx="72">
                  <c:v>181</c:v>
                </c:pt>
                <c:pt idx="73">
                  <c:v>181</c:v>
                </c:pt>
                <c:pt idx="74">
                  <c:v>181</c:v>
                </c:pt>
                <c:pt idx="75">
                  <c:v>181</c:v>
                </c:pt>
                <c:pt idx="76">
                  <c:v>181</c:v>
                </c:pt>
                <c:pt idx="77">
                  <c:v>181</c:v>
                </c:pt>
                <c:pt idx="78">
                  <c:v>180</c:v>
                </c:pt>
                <c:pt idx="79">
                  <c:v>180</c:v>
                </c:pt>
                <c:pt idx="80">
                  <c:v>181</c:v>
                </c:pt>
                <c:pt idx="81">
                  <c:v>181</c:v>
                </c:pt>
                <c:pt idx="82">
                  <c:v>181</c:v>
                </c:pt>
                <c:pt idx="83">
                  <c:v>181</c:v>
                </c:pt>
                <c:pt idx="84">
                  <c:v>181</c:v>
                </c:pt>
                <c:pt idx="85">
                  <c:v>181</c:v>
                </c:pt>
                <c:pt idx="86">
                  <c:v>181</c:v>
                </c:pt>
                <c:pt idx="87">
                  <c:v>181</c:v>
                </c:pt>
                <c:pt idx="88">
                  <c:v>180</c:v>
                </c:pt>
                <c:pt idx="89">
                  <c:v>180</c:v>
                </c:pt>
                <c:pt idx="90">
                  <c:v>181</c:v>
                </c:pt>
                <c:pt idx="91">
                  <c:v>180</c:v>
                </c:pt>
                <c:pt idx="92">
                  <c:v>181</c:v>
                </c:pt>
                <c:pt idx="93">
                  <c:v>180</c:v>
                </c:pt>
                <c:pt idx="94">
                  <c:v>181</c:v>
                </c:pt>
                <c:pt idx="95">
                  <c:v>181</c:v>
                </c:pt>
                <c:pt idx="96">
                  <c:v>181</c:v>
                </c:pt>
                <c:pt idx="97">
                  <c:v>181</c:v>
                </c:pt>
                <c:pt idx="98">
                  <c:v>180</c:v>
                </c:pt>
                <c:pt idx="99">
                  <c:v>180</c:v>
                </c:pt>
                <c:pt idx="100">
                  <c:v>180</c:v>
                </c:pt>
                <c:pt idx="101">
                  <c:v>181</c:v>
                </c:pt>
                <c:pt idx="102">
                  <c:v>181</c:v>
                </c:pt>
                <c:pt idx="103">
                  <c:v>181</c:v>
                </c:pt>
                <c:pt idx="104">
                  <c:v>181</c:v>
                </c:pt>
                <c:pt idx="105">
                  <c:v>180</c:v>
                </c:pt>
                <c:pt idx="106">
                  <c:v>181</c:v>
                </c:pt>
                <c:pt idx="107">
                  <c:v>180</c:v>
                </c:pt>
                <c:pt idx="108">
                  <c:v>181</c:v>
                </c:pt>
                <c:pt idx="109">
                  <c:v>180</c:v>
                </c:pt>
                <c:pt idx="110">
                  <c:v>180</c:v>
                </c:pt>
                <c:pt idx="111">
                  <c:v>180</c:v>
                </c:pt>
                <c:pt idx="112">
                  <c:v>180</c:v>
                </c:pt>
                <c:pt idx="113">
                  <c:v>181</c:v>
                </c:pt>
                <c:pt idx="114">
                  <c:v>180</c:v>
                </c:pt>
                <c:pt idx="115">
                  <c:v>180</c:v>
                </c:pt>
                <c:pt idx="116">
                  <c:v>180</c:v>
                </c:pt>
                <c:pt idx="117">
                  <c:v>180</c:v>
                </c:pt>
                <c:pt idx="118">
                  <c:v>180</c:v>
                </c:pt>
                <c:pt idx="119">
                  <c:v>180</c:v>
                </c:pt>
                <c:pt idx="120">
                  <c:v>180</c:v>
                </c:pt>
                <c:pt idx="121">
                  <c:v>180</c:v>
                </c:pt>
                <c:pt idx="122">
                  <c:v>180</c:v>
                </c:pt>
                <c:pt idx="123">
                  <c:v>180</c:v>
                </c:pt>
                <c:pt idx="124">
                  <c:v>180</c:v>
                </c:pt>
                <c:pt idx="125">
                  <c:v>180</c:v>
                </c:pt>
                <c:pt idx="126">
                  <c:v>180</c:v>
                </c:pt>
                <c:pt idx="127">
                  <c:v>180</c:v>
                </c:pt>
                <c:pt idx="128">
                  <c:v>180</c:v>
                </c:pt>
                <c:pt idx="129">
                  <c:v>180</c:v>
                </c:pt>
                <c:pt idx="130">
                  <c:v>180</c:v>
                </c:pt>
                <c:pt idx="131">
                  <c:v>180</c:v>
                </c:pt>
                <c:pt idx="132">
                  <c:v>180</c:v>
                </c:pt>
                <c:pt idx="133">
                  <c:v>180</c:v>
                </c:pt>
                <c:pt idx="134">
                  <c:v>180</c:v>
                </c:pt>
                <c:pt idx="135">
                  <c:v>180</c:v>
                </c:pt>
                <c:pt idx="136">
                  <c:v>180</c:v>
                </c:pt>
                <c:pt idx="137">
                  <c:v>180</c:v>
                </c:pt>
                <c:pt idx="138">
                  <c:v>180</c:v>
                </c:pt>
                <c:pt idx="139">
                  <c:v>180</c:v>
                </c:pt>
                <c:pt idx="140">
                  <c:v>180</c:v>
                </c:pt>
                <c:pt idx="141">
                  <c:v>180</c:v>
                </c:pt>
                <c:pt idx="142">
                  <c:v>180</c:v>
                </c:pt>
                <c:pt idx="143">
                  <c:v>180</c:v>
                </c:pt>
                <c:pt idx="144">
                  <c:v>180</c:v>
                </c:pt>
                <c:pt idx="145">
                  <c:v>180</c:v>
                </c:pt>
                <c:pt idx="146">
                  <c:v>180</c:v>
                </c:pt>
                <c:pt idx="147">
                  <c:v>180</c:v>
                </c:pt>
                <c:pt idx="148">
                  <c:v>180</c:v>
                </c:pt>
                <c:pt idx="149">
                  <c:v>180</c:v>
                </c:pt>
                <c:pt idx="150">
                  <c:v>180</c:v>
                </c:pt>
                <c:pt idx="151">
                  <c:v>180</c:v>
                </c:pt>
                <c:pt idx="152">
                  <c:v>180</c:v>
                </c:pt>
                <c:pt idx="153">
                  <c:v>180</c:v>
                </c:pt>
                <c:pt idx="154">
                  <c:v>180</c:v>
                </c:pt>
                <c:pt idx="155">
                  <c:v>180</c:v>
                </c:pt>
                <c:pt idx="156">
                  <c:v>180</c:v>
                </c:pt>
                <c:pt idx="157">
                  <c:v>180</c:v>
                </c:pt>
                <c:pt idx="158">
                  <c:v>180</c:v>
                </c:pt>
                <c:pt idx="159">
                  <c:v>180</c:v>
                </c:pt>
                <c:pt idx="160">
                  <c:v>180</c:v>
                </c:pt>
                <c:pt idx="161">
                  <c:v>180</c:v>
                </c:pt>
                <c:pt idx="162">
                  <c:v>180</c:v>
                </c:pt>
                <c:pt idx="163">
                  <c:v>180</c:v>
                </c:pt>
                <c:pt idx="164">
                  <c:v>180</c:v>
                </c:pt>
                <c:pt idx="165">
                  <c:v>180</c:v>
                </c:pt>
                <c:pt idx="166">
                  <c:v>180</c:v>
                </c:pt>
                <c:pt idx="167">
                  <c:v>180</c:v>
                </c:pt>
                <c:pt idx="168">
                  <c:v>180</c:v>
                </c:pt>
                <c:pt idx="169">
                  <c:v>180</c:v>
                </c:pt>
                <c:pt idx="170">
                  <c:v>180</c:v>
                </c:pt>
                <c:pt idx="171">
                  <c:v>180</c:v>
                </c:pt>
                <c:pt idx="172">
                  <c:v>180</c:v>
                </c:pt>
                <c:pt idx="173">
                  <c:v>180</c:v>
                </c:pt>
                <c:pt idx="174">
                  <c:v>180</c:v>
                </c:pt>
                <c:pt idx="175">
                  <c:v>180</c:v>
                </c:pt>
                <c:pt idx="176">
                  <c:v>180</c:v>
                </c:pt>
                <c:pt idx="177">
                  <c:v>180</c:v>
                </c:pt>
                <c:pt idx="178">
                  <c:v>180</c:v>
                </c:pt>
                <c:pt idx="179">
                  <c:v>180</c:v>
                </c:pt>
                <c:pt idx="180">
                  <c:v>180</c:v>
                </c:pt>
                <c:pt idx="181">
                  <c:v>180</c:v>
                </c:pt>
                <c:pt idx="182">
                  <c:v>180</c:v>
                </c:pt>
                <c:pt idx="183">
                  <c:v>180</c:v>
                </c:pt>
                <c:pt idx="184">
                  <c:v>180</c:v>
                </c:pt>
                <c:pt idx="185">
                  <c:v>180</c:v>
                </c:pt>
                <c:pt idx="186">
                  <c:v>180</c:v>
                </c:pt>
                <c:pt idx="187">
                  <c:v>180</c:v>
                </c:pt>
                <c:pt idx="188">
                  <c:v>180</c:v>
                </c:pt>
                <c:pt idx="189">
                  <c:v>180</c:v>
                </c:pt>
                <c:pt idx="190">
                  <c:v>180</c:v>
                </c:pt>
                <c:pt idx="191">
                  <c:v>180</c:v>
                </c:pt>
                <c:pt idx="192">
                  <c:v>180</c:v>
                </c:pt>
                <c:pt idx="193">
                  <c:v>180</c:v>
                </c:pt>
                <c:pt idx="194">
                  <c:v>180</c:v>
                </c:pt>
                <c:pt idx="195">
                  <c:v>180</c:v>
                </c:pt>
                <c:pt idx="196">
                  <c:v>180</c:v>
                </c:pt>
                <c:pt idx="197">
                  <c:v>180</c:v>
                </c:pt>
                <c:pt idx="198">
                  <c:v>180</c:v>
                </c:pt>
                <c:pt idx="199">
                  <c:v>180</c:v>
                </c:pt>
                <c:pt idx="200">
                  <c:v>180</c:v>
                </c:pt>
                <c:pt idx="201">
                  <c:v>180</c:v>
                </c:pt>
                <c:pt idx="202">
                  <c:v>180</c:v>
                </c:pt>
                <c:pt idx="203">
                  <c:v>180</c:v>
                </c:pt>
                <c:pt idx="204">
                  <c:v>180</c:v>
                </c:pt>
                <c:pt idx="205">
                  <c:v>180</c:v>
                </c:pt>
                <c:pt idx="206">
                  <c:v>180</c:v>
                </c:pt>
                <c:pt idx="207">
                  <c:v>180</c:v>
                </c:pt>
                <c:pt idx="208">
                  <c:v>180</c:v>
                </c:pt>
                <c:pt idx="209">
                  <c:v>180</c:v>
                </c:pt>
                <c:pt idx="210">
                  <c:v>180</c:v>
                </c:pt>
                <c:pt idx="211">
                  <c:v>180</c:v>
                </c:pt>
                <c:pt idx="212">
                  <c:v>180</c:v>
                </c:pt>
                <c:pt idx="213">
                  <c:v>180</c:v>
                </c:pt>
                <c:pt idx="214">
                  <c:v>180</c:v>
                </c:pt>
                <c:pt idx="215">
                  <c:v>180</c:v>
                </c:pt>
                <c:pt idx="216">
                  <c:v>180</c:v>
                </c:pt>
                <c:pt idx="217">
                  <c:v>180</c:v>
                </c:pt>
                <c:pt idx="218">
                  <c:v>180</c:v>
                </c:pt>
                <c:pt idx="219">
                  <c:v>180</c:v>
                </c:pt>
                <c:pt idx="220">
                  <c:v>180</c:v>
                </c:pt>
                <c:pt idx="221">
                  <c:v>180</c:v>
                </c:pt>
                <c:pt idx="222">
                  <c:v>179</c:v>
                </c:pt>
                <c:pt idx="223">
                  <c:v>180</c:v>
                </c:pt>
                <c:pt idx="224">
                  <c:v>180</c:v>
                </c:pt>
                <c:pt idx="225">
                  <c:v>179</c:v>
                </c:pt>
                <c:pt idx="226">
                  <c:v>180</c:v>
                </c:pt>
                <c:pt idx="227">
                  <c:v>180</c:v>
                </c:pt>
                <c:pt idx="228">
                  <c:v>180</c:v>
                </c:pt>
                <c:pt idx="229">
                  <c:v>179</c:v>
                </c:pt>
                <c:pt idx="230">
                  <c:v>179</c:v>
                </c:pt>
                <c:pt idx="231">
                  <c:v>180</c:v>
                </c:pt>
                <c:pt idx="232">
                  <c:v>180</c:v>
                </c:pt>
                <c:pt idx="233">
                  <c:v>180</c:v>
                </c:pt>
                <c:pt idx="234">
                  <c:v>180</c:v>
                </c:pt>
                <c:pt idx="235">
                  <c:v>180</c:v>
                </c:pt>
                <c:pt idx="236">
                  <c:v>179</c:v>
                </c:pt>
                <c:pt idx="237">
                  <c:v>180</c:v>
                </c:pt>
                <c:pt idx="238">
                  <c:v>180</c:v>
                </c:pt>
                <c:pt idx="239">
                  <c:v>180</c:v>
                </c:pt>
                <c:pt idx="240">
                  <c:v>180</c:v>
                </c:pt>
                <c:pt idx="241">
                  <c:v>180</c:v>
                </c:pt>
                <c:pt idx="242">
                  <c:v>180</c:v>
                </c:pt>
                <c:pt idx="243">
                  <c:v>180</c:v>
                </c:pt>
                <c:pt idx="244">
                  <c:v>179</c:v>
                </c:pt>
                <c:pt idx="245">
                  <c:v>180</c:v>
                </c:pt>
                <c:pt idx="246">
                  <c:v>180</c:v>
                </c:pt>
                <c:pt idx="247">
                  <c:v>179</c:v>
                </c:pt>
                <c:pt idx="248">
                  <c:v>179</c:v>
                </c:pt>
                <c:pt idx="249">
                  <c:v>179</c:v>
                </c:pt>
                <c:pt idx="250">
                  <c:v>180</c:v>
                </c:pt>
                <c:pt idx="251">
                  <c:v>179</c:v>
                </c:pt>
                <c:pt idx="252">
                  <c:v>180</c:v>
                </c:pt>
                <c:pt idx="253">
                  <c:v>179</c:v>
                </c:pt>
                <c:pt idx="254">
                  <c:v>180</c:v>
                </c:pt>
                <c:pt idx="255">
                  <c:v>180</c:v>
                </c:pt>
                <c:pt idx="256">
                  <c:v>179</c:v>
                </c:pt>
                <c:pt idx="257">
                  <c:v>179</c:v>
                </c:pt>
                <c:pt idx="258">
                  <c:v>179</c:v>
                </c:pt>
                <c:pt idx="259">
                  <c:v>179</c:v>
                </c:pt>
                <c:pt idx="260">
                  <c:v>179</c:v>
                </c:pt>
                <c:pt idx="261">
                  <c:v>179</c:v>
                </c:pt>
                <c:pt idx="262">
                  <c:v>179</c:v>
                </c:pt>
                <c:pt idx="263">
                  <c:v>180</c:v>
                </c:pt>
                <c:pt idx="264">
                  <c:v>179</c:v>
                </c:pt>
                <c:pt idx="265">
                  <c:v>180</c:v>
                </c:pt>
                <c:pt idx="266">
                  <c:v>180</c:v>
                </c:pt>
                <c:pt idx="267">
                  <c:v>179</c:v>
                </c:pt>
                <c:pt idx="268">
                  <c:v>179</c:v>
                </c:pt>
                <c:pt idx="269">
                  <c:v>179</c:v>
                </c:pt>
                <c:pt idx="270">
                  <c:v>179</c:v>
                </c:pt>
                <c:pt idx="271">
                  <c:v>179</c:v>
                </c:pt>
                <c:pt idx="272">
                  <c:v>179</c:v>
                </c:pt>
                <c:pt idx="273">
                  <c:v>179</c:v>
                </c:pt>
                <c:pt idx="274">
                  <c:v>179</c:v>
                </c:pt>
                <c:pt idx="275">
                  <c:v>179</c:v>
                </c:pt>
                <c:pt idx="276">
                  <c:v>180</c:v>
                </c:pt>
                <c:pt idx="277">
                  <c:v>180</c:v>
                </c:pt>
                <c:pt idx="278">
                  <c:v>179</c:v>
                </c:pt>
                <c:pt idx="279">
                  <c:v>179</c:v>
                </c:pt>
                <c:pt idx="280">
                  <c:v>179</c:v>
                </c:pt>
                <c:pt idx="281">
                  <c:v>179</c:v>
                </c:pt>
                <c:pt idx="282">
                  <c:v>179</c:v>
                </c:pt>
                <c:pt idx="283">
                  <c:v>179</c:v>
                </c:pt>
                <c:pt idx="284">
                  <c:v>179</c:v>
                </c:pt>
                <c:pt idx="285">
                  <c:v>179</c:v>
                </c:pt>
                <c:pt idx="286">
                  <c:v>179</c:v>
                </c:pt>
                <c:pt idx="287">
                  <c:v>179</c:v>
                </c:pt>
                <c:pt idx="288">
                  <c:v>179</c:v>
                </c:pt>
                <c:pt idx="289">
                  <c:v>179</c:v>
                </c:pt>
                <c:pt idx="290">
                  <c:v>179</c:v>
                </c:pt>
                <c:pt idx="291">
                  <c:v>179</c:v>
                </c:pt>
                <c:pt idx="292">
                  <c:v>179</c:v>
                </c:pt>
                <c:pt idx="293">
                  <c:v>179</c:v>
                </c:pt>
                <c:pt idx="294">
                  <c:v>179</c:v>
                </c:pt>
                <c:pt idx="295">
                  <c:v>179</c:v>
                </c:pt>
                <c:pt idx="296">
                  <c:v>179</c:v>
                </c:pt>
                <c:pt idx="297">
                  <c:v>179</c:v>
                </c:pt>
                <c:pt idx="298">
                  <c:v>179</c:v>
                </c:pt>
                <c:pt idx="299">
                  <c:v>179</c:v>
                </c:pt>
                <c:pt idx="300">
                  <c:v>179</c:v>
                </c:pt>
                <c:pt idx="301">
                  <c:v>179</c:v>
                </c:pt>
                <c:pt idx="302">
                  <c:v>179</c:v>
                </c:pt>
                <c:pt idx="303">
                  <c:v>179</c:v>
                </c:pt>
                <c:pt idx="304">
                  <c:v>179</c:v>
                </c:pt>
                <c:pt idx="305">
                  <c:v>179</c:v>
                </c:pt>
                <c:pt idx="306">
                  <c:v>179</c:v>
                </c:pt>
                <c:pt idx="307">
                  <c:v>179</c:v>
                </c:pt>
                <c:pt idx="308">
                  <c:v>179</c:v>
                </c:pt>
                <c:pt idx="309">
                  <c:v>179</c:v>
                </c:pt>
                <c:pt idx="310">
                  <c:v>179</c:v>
                </c:pt>
                <c:pt idx="311">
                  <c:v>179</c:v>
                </c:pt>
                <c:pt idx="312">
                  <c:v>179</c:v>
                </c:pt>
                <c:pt idx="313">
                  <c:v>179</c:v>
                </c:pt>
                <c:pt idx="314">
                  <c:v>179</c:v>
                </c:pt>
                <c:pt idx="315">
                  <c:v>179</c:v>
                </c:pt>
                <c:pt idx="316">
                  <c:v>179</c:v>
                </c:pt>
                <c:pt idx="317">
                  <c:v>179</c:v>
                </c:pt>
                <c:pt idx="318">
                  <c:v>179</c:v>
                </c:pt>
                <c:pt idx="319">
                  <c:v>179</c:v>
                </c:pt>
                <c:pt idx="320">
                  <c:v>179</c:v>
                </c:pt>
                <c:pt idx="321">
                  <c:v>179</c:v>
                </c:pt>
                <c:pt idx="322">
                  <c:v>179</c:v>
                </c:pt>
                <c:pt idx="323">
                  <c:v>179</c:v>
                </c:pt>
                <c:pt idx="324">
                  <c:v>179</c:v>
                </c:pt>
                <c:pt idx="325">
                  <c:v>179</c:v>
                </c:pt>
                <c:pt idx="326">
                  <c:v>179</c:v>
                </c:pt>
                <c:pt idx="327">
                  <c:v>179</c:v>
                </c:pt>
                <c:pt idx="328">
                  <c:v>179</c:v>
                </c:pt>
                <c:pt idx="329">
                  <c:v>179</c:v>
                </c:pt>
                <c:pt idx="330">
                  <c:v>179</c:v>
                </c:pt>
                <c:pt idx="331">
                  <c:v>179</c:v>
                </c:pt>
                <c:pt idx="332">
                  <c:v>179</c:v>
                </c:pt>
                <c:pt idx="333">
                  <c:v>179</c:v>
                </c:pt>
                <c:pt idx="334">
                  <c:v>179</c:v>
                </c:pt>
                <c:pt idx="335">
                  <c:v>179</c:v>
                </c:pt>
                <c:pt idx="336">
                  <c:v>179</c:v>
                </c:pt>
                <c:pt idx="337">
                  <c:v>179</c:v>
                </c:pt>
                <c:pt idx="338">
                  <c:v>179</c:v>
                </c:pt>
                <c:pt idx="339">
                  <c:v>179</c:v>
                </c:pt>
                <c:pt idx="340">
                  <c:v>179</c:v>
                </c:pt>
                <c:pt idx="341">
                  <c:v>179</c:v>
                </c:pt>
                <c:pt idx="342">
                  <c:v>179</c:v>
                </c:pt>
                <c:pt idx="343">
                  <c:v>179</c:v>
                </c:pt>
                <c:pt idx="344">
                  <c:v>179</c:v>
                </c:pt>
                <c:pt idx="345">
                  <c:v>179</c:v>
                </c:pt>
                <c:pt idx="346">
                  <c:v>179</c:v>
                </c:pt>
                <c:pt idx="347">
                  <c:v>179</c:v>
                </c:pt>
                <c:pt idx="348">
                  <c:v>179</c:v>
                </c:pt>
                <c:pt idx="349">
                  <c:v>179</c:v>
                </c:pt>
                <c:pt idx="350">
                  <c:v>179</c:v>
                </c:pt>
                <c:pt idx="351">
                  <c:v>179</c:v>
                </c:pt>
                <c:pt idx="352">
                  <c:v>179</c:v>
                </c:pt>
                <c:pt idx="353">
                  <c:v>179</c:v>
                </c:pt>
                <c:pt idx="354">
                  <c:v>179</c:v>
                </c:pt>
                <c:pt idx="355">
                  <c:v>179</c:v>
                </c:pt>
                <c:pt idx="356">
                  <c:v>179</c:v>
                </c:pt>
                <c:pt idx="357">
                  <c:v>179</c:v>
                </c:pt>
                <c:pt idx="358">
                  <c:v>179</c:v>
                </c:pt>
                <c:pt idx="359">
                  <c:v>179</c:v>
                </c:pt>
                <c:pt idx="360">
                  <c:v>179</c:v>
                </c:pt>
                <c:pt idx="361">
                  <c:v>179</c:v>
                </c:pt>
                <c:pt idx="362">
                  <c:v>179</c:v>
                </c:pt>
                <c:pt idx="363">
                  <c:v>179</c:v>
                </c:pt>
                <c:pt idx="364">
                  <c:v>179</c:v>
                </c:pt>
                <c:pt idx="365">
                  <c:v>179</c:v>
                </c:pt>
                <c:pt idx="366">
                  <c:v>179</c:v>
                </c:pt>
                <c:pt idx="367">
                  <c:v>179</c:v>
                </c:pt>
                <c:pt idx="368">
                  <c:v>179</c:v>
                </c:pt>
                <c:pt idx="369">
                  <c:v>179</c:v>
                </c:pt>
                <c:pt idx="370">
                  <c:v>179</c:v>
                </c:pt>
                <c:pt idx="371">
                  <c:v>179</c:v>
                </c:pt>
                <c:pt idx="372">
                  <c:v>179</c:v>
                </c:pt>
                <c:pt idx="373">
                  <c:v>179</c:v>
                </c:pt>
                <c:pt idx="374">
                  <c:v>179</c:v>
                </c:pt>
                <c:pt idx="375">
                  <c:v>179</c:v>
                </c:pt>
                <c:pt idx="376">
                  <c:v>179</c:v>
                </c:pt>
                <c:pt idx="377">
                  <c:v>179</c:v>
                </c:pt>
                <c:pt idx="378">
                  <c:v>179</c:v>
                </c:pt>
                <c:pt idx="379">
                  <c:v>179</c:v>
                </c:pt>
                <c:pt idx="380">
                  <c:v>179</c:v>
                </c:pt>
                <c:pt idx="381">
                  <c:v>179</c:v>
                </c:pt>
                <c:pt idx="382">
                  <c:v>179</c:v>
                </c:pt>
                <c:pt idx="383">
                  <c:v>179</c:v>
                </c:pt>
                <c:pt idx="384">
                  <c:v>179</c:v>
                </c:pt>
                <c:pt idx="385">
                  <c:v>179</c:v>
                </c:pt>
                <c:pt idx="386">
                  <c:v>179</c:v>
                </c:pt>
                <c:pt idx="387">
                  <c:v>179</c:v>
                </c:pt>
                <c:pt idx="388">
                  <c:v>179</c:v>
                </c:pt>
                <c:pt idx="389">
                  <c:v>179</c:v>
                </c:pt>
                <c:pt idx="390">
                  <c:v>179</c:v>
                </c:pt>
                <c:pt idx="391">
                  <c:v>179</c:v>
                </c:pt>
                <c:pt idx="392">
                  <c:v>179</c:v>
                </c:pt>
                <c:pt idx="393">
                  <c:v>179</c:v>
                </c:pt>
                <c:pt idx="394">
                  <c:v>179</c:v>
                </c:pt>
                <c:pt idx="395">
                  <c:v>179</c:v>
                </c:pt>
                <c:pt idx="396">
                  <c:v>179</c:v>
                </c:pt>
                <c:pt idx="397">
                  <c:v>179</c:v>
                </c:pt>
                <c:pt idx="398">
                  <c:v>179</c:v>
                </c:pt>
                <c:pt idx="399">
                  <c:v>179</c:v>
                </c:pt>
                <c:pt idx="400">
                  <c:v>178</c:v>
                </c:pt>
                <c:pt idx="401">
                  <c:v>179</c:v>
                </c:pt>
                <c:pt idx="402">
                  <c:v>179</c:v>
                </c:pt>
                <c:pt idx="403">
                  <c:v>179</c:v>
                </c:pt>
                <c:pt idx="404">
                  <c:v>179</c:v>
                </c:pt>
                <c:pt idx="405">
                  <c:v>178</c:v>
                </c:pt>
                <c:pt idx="406">
                  <c:v>179</c:v>
                </c:pt>
                <c:pt idx="407">
                  <c:v>179</c:v>
                </c:pt>
                <c:pt idx="408">
                  <c:v>179</c:v>
                </c:pt>
                <c:pt idx="409">
                  <c:v>179</c:v>
                </c:pt>
                <c:pt idx="410">
                  <c:v>179</c:v>
                </c:pt>
                <c:pt idx="411">
                  <c:v>178</c:v>
                </c:pt>
                <c:pt idx="412">
                  <c:v>178</c:v>
                </c:pt>
                <c:pt idx="413">
                  <c:v>179</c:v>
                </c:pt>
                <c:pt idx="414">
                  <c:v>179</c:v>
                </c:pt>
                <c:pt idx="415">
                  <c:v>179</c:v>
                </c:pt>
                <c:pt idx="416">
                  <c:v>179</c:v>
                </c:pt>
                <c:pt idx="417">
                  <c:v>179</c:v>
                </c:pt>
                <c:pt idx="418">
                  <c:v>179</c:v>
                </c:pt>
                <c:pt idx="419">
                  <c:v>179</c:v>
                </c:pt>
                <c:pt idx="420">
                  <c:v>178</c:v>
                </c:pt>
                <c:pt idx="421">
                  <c:v>179</c:v>
                </c:pt>
                <c:pt idx="422">
                  <c:v>178</c:v>
                </c:pt>
                <c:pt idx="423">
                  <c:v>179</c:v>
                </c:pt>
                <c:pt idx="424">
                  <c:v>179</c:v>
                </c:pt>
                <c:pt idx="425">
                  <c:v>179</c:v>
                </c:pt>
                <c:pt idx="426">
                  <c:v>178</c:v>
                </c:pt>
                <c:pt idx="427">
                  <c:v>178</c:v>
                </c:pt>
                <c:pt idx="428">
                  <c:v>179</c:v>
                </c:pt>
                <c:pt idx="429">
                  <c:v>178</c:v>
                </c:pt>
                <c:pt idx="430">
                  <c:v>178</c:v>
                </c:pt>
                <c:pt idx="431">
                  <c:v>178</c:v>
                </c:pt>
                <c:pt idx="432">
                  <c:v>179</c:v>
                </c:pt>
                <c:pt idx="433">
                  <c:v>178</c:v>
                </c:pt>
                <c:pt idx="434">
                  <c:v>179</c:v>
                </c:pt>
                <c:pt idx="435">
                  <c:v>178</c:v>
                </c:pt>
                <c:pt idx="436">
                  <c:v>179</c:v>
                </c:pt>
                <c:pt idx="437">
                  <c:v>179</c:v>
                </c:pt>
                <c:pt idx="438">
                  <c:v>178</c:v>
                </c:pt>
                <c:pt idx="439">
                  <c:v>178</c:v>
                </c:pt>
                <c:pt idx="440">
                  <c:v>179</c:v>
                </c:pt>
                <c:pt idx="441">
                  <c:v>178</c:v>
                </c:pt>
                <c:pt idx="442">
                  <c:v>179</c:v>
                </c:pt>
                <c:pt idx="443">
                  <c:v>178</c:v>
                </c:pt>
                <c:pt idx="444">
                  <c:v>178</c:v>
                </c:pt>
                <c:pt idx="445">
                  <c:v>178</c:v>
                </c:pt>
                <c:pt idx="446">
                  <c:v>178</c:v>
                </c:pt>
                <c:pt idx="447">
                  <c:v>178</c:v>
                </c:pt>
                <c:pt idx="448">
                  <c:v>178</c:v>
                </c:pt>
                <c:pt idx="449">
                  <c:v>178</c:v>
                </c:pt>
                <c:pt idx="450">
                  <c:v>179</c:v>
                </c:pt>
                <c:pt idx="451">
                  <c:v>178</c:v>
                </c:pt>
                <c:pt idx="452">
                  <c:v>178</c:v>
                </c:pt>
                <c:pt idx="453">
                  <c:v>178</c:v>
                </c:pt>
                <c:pt idx="454">
                  <c:v>178</c:v>
                </c:pt>
                <c:pt idx="455">
                  <c:v>178</c:v>
                </c:pt>
                <c:pt idx="456">
                  <c:v>178</c:v>
                </c:pt>
                <c:pt idx="457">
                  <c:v>178</c:v>
                </c:pt>
                <c:pt idx="458">
                  <c:v>178</c:v>
                </c:pt>
                <c:pt idx="459">
                  <c:v>178</c:v>
                </c:pt>
                <c:pt idx="460">
                  <c:v>178</c:v>
                </c:pt>
                <c:pt idx="461">
                  <c:v>178</c:v>
                </c:pt>
                <c:pt idx="462">
                  <c:v>178</c:v>
                </c:pt>
                <c:pt idx="463">
                  <c:v>178</c:v>
                </c:pt>
                <c:pt idx="464">
                  <c:v>178</c:v>
                </c:pt>
                <c:pt idx="465">
                  <c:v>178</c:v>
                </c:pt>
                <c:pt idx="466">
                  <c:v>178</c:v>
                </c:pt>
                <c:pt idx="467">
                  <c:v>178</c:v>
                </c:pt>
                <c:pt idx="468">
                  <c:v>178</c:v>
                </c:pt>
                <c:pt idx="469">
                  <c:v>178</c:v>
                </c:pt>
                <c:pt idx="470">
                  <c:v>178</c:v>
                </c:pt>
                <c:pt idx="471">
                  <c:v>178</c:v>
                </c:pt>
                <c:pt idx="472">
                  <c:v>178</c:v>
                </c:pt>
                <c:pt idx="473">
                  <c:v>178</c:v>
                </c:pt>
                <c:pt idx="474">
                  <c:v>178</c:v>
                </c:pt>
                <c:pt idx="475">
                  <c:v>178</c:v>
                </c:pt>
                <c:pt idx="476">
                  <c:v>178</c:v>
                </c:pt>
                <c:pt idx="477">
                  <c:v>178</c:v>
                </c:pt>
                <c:pt idx="478">
                  <c:v>178</c:v>
                </c:pt>
                <c:pt idx="479">
                  <c:v>178</c:v>
                </c:pt>
                <c:pt idx="480">
                  <c:v>178</c:v>
                </c:pt>
                <c:pt idx="481">
                  <c:v>178</c:v>
                </c:pt>
                <c:pt idx="482">
                  <c:v>178</c:v>
                </c:pt>
                <c:pt idx="483">
                  <c:v>178</c:v>
                </c:pt>
                <c:pt idx="484">
                  <c:v>178</c:v>
                </c:pt>
                <c:pt idx="485">
                  <c:v>178</c:v>
                </c:pt>
                <c:pt idx="486">
                  <c:v>178</c:v>
                </c:pt>
                <c:pt idx="487">
                  <c:v>178</c:v>
                </c:pt>
                <c:pt idx="488">
                  <c:v>178</c:v>
                </c:pt>
                <c:pt idx="489">
                  <c:v>178</c:v>
                </c:pt>
                <c:pt idx="490">
                  <c:v>178</c:v>
                </c:pt>
                <c:pt idx="491">
                  <c:v>178</c:v>
                </c:pt>
                <c:pt idx="492">
                  <c:v>178</c:v>
                </c:pt>
                <c:pt idx="493">
                  <c:v>178</c:v>
                </c:pt>
                <c:pt idx="494">
                  <c:v>178</c:v>
                </c:pt>
                <c:pt idx="495">
                  <c:v>178</c:v>
                </c:pt>
                <c:pt idx="496">
                  <c:v>178</c:v>
                </c:pt>
                <c:pt idx="497">
                  <c:v>178</c:v>
                </c:pt>
                <c:pt idx="498">
                  <c:v>178</c:v>
                </c:pt>
                <c:pt idx="499">
                  <c:v>178</c:v>
                </c:pt>
                <c:pt idx="500">
                  <c:v>178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C0F-4546-8911-2C33FC6F87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4247800"/>
        <c:axId val="604246160"/>
      </c:scatterChart>
      <c:valAx>
        <c:axId val="604247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Sample</a:t>
                </a:r>
                <a:r>
                  <a:rPr lang="en-US" baseline="0"/>
                  <a:t> Number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246160"/>
        <c:crosses val="autoZero"/>
        <c:crossBetween val="midCat"/>
      </c:valAx>
      <c:valAx>
        <c:axId val="60424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ADC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247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75873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421" tIns="46709" rIns="93421" bIns="46709" numCol="1" anchor="t" anchorCtr="0" compatLnSpc="1">
            <a:prstTxWarp prst="textNoShape">
              <a:avLst/>
            </a:prstTxWarp>
          </a:bodyPr>
          <a:lstStyle>
            <a:lvl1pPr defTabSz="9350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421" tIns="46709" rIns="93421" bIns="46709" numCol="1" anchor="t" anchorCtr="0" compatLnSpc="1">
            <a:prstTxWarp prst="textNoShape">
              <a:avLst/>
            </a:prstTxWarp>
          </a:bodyPr>
          <a:lstStyle>
            <a:lvl1pPr algn="r" defTabSz="935038">
              <a:defRPr sz="1200"/>
            </a:lvl1pPr>
          </a:lstStyle>
          <a:p>
            <a:pPr>
              <a:defRPr/>
            </a:pPr>
            <a:fld id="{EF8DC933-E0C4-44E4-9FC6-F20F8DE2B429}" type="datetimeFigureOut">
              <a:rPr lang="en-US"/>
              <a:pPr>
                <a:defRPr/>
              </a:pPr>
              <a:t>9/20/2024</a:t>
            </a:fld>
            <a:endParaRPr lang="en-US"/>
          </a:p>
        </p:txBody>
      </p:sp>
      <p:sp>
        <p:nvSpPr>
          <p:cNvPr id="100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9" y="4387767"/>
            <a:ext cx="5140325" cy="4155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421" tIns="46709" rIns="93421" bIns="46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3957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421" tIns="46709" rIns="93421" bIns="46709" numCol="1" anchor="b" anchorCtr="0" compatLnSpc="1">
            <a:prstTxWarp prst="textNoShape">
              <a:avLst/>
            </a:prstTxWarp>
          </a:bodyPr>
          <a:lstStyle>
            <a:lvl1pPr defTabSz="9350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3957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421" tIns="46709" rIns="93421" bIns="46709" numCol="1" anchor="b" anchorCtr="0" compatLnSpc="1">
            <a:prstTxWarp prst="textNoShape">
              <a:avLst/>
            </a:prstTxWarp>
          </a:bodyPr>
          <a:lstStyle>
            <a:lvl1pPr algn="r" defTabSz="935038">
              <a:defRPr sz="1200"/>
            </a:lvl1pPr>
          </a:lstStyle>
          <a:p>
            <a:pPr>
              <a:defRPr/>
            </a:pPr>
            <a:fld id="{5FB61024-A31A-4C15-B025-95C5BC83C8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4388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57200"/>
            <a:ext cx="9144000" cy="1143000"/>
          </a:xfrm>
        </p:spPr>
        <p:txBody>
          <a:bodyPr anchor="t"/>
          <a:lstStyle>
            <a:lvl1pPr>
              <a:defRPr sz="3600">
                <a:solidFill>
                  <a:srgbClr val="008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362200"/>
            <a:ext cx="6400800" cy="1771651"/>
          </a:xfrm>
        </p:spPr>
        <p:txBody>
          <a:bodyPr/>
          <a:lstStyle>
            <a:lvl1pPr marL="0" indent="0">
              <a:buFont typeface="Monotype Sorts" charset="2"/>
              <a:buNone/>
              <a:defRPr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82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7772400" cy="609600"/>
          </a:xfrm>
        </p:spPr>
        <p:txBody>
          <a:bodyPr/>
          <a:lstStyle>
            <a:lvl1pPr>
              <a:defRPr>
                <a:solidFill>
                  <a:srgbClr val="008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40132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22800" y="1524000"/>
            <a:ext cx="4013200" cy="4419600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</p:spTree>
    <p:extLst>
      <p:ext uri="{BB962C8B-B14F-4D97-AF65-F5344CB8AC3E}">
        <p14:creationId xmlns:p14="http://schemas.microsoft.com/office/powerpoint/2010/main" val="114679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7772400" cy="609600"/>
          </a:xfrm>
        </p:spPr>
        <p:txBody>
          <a:bodyPr/>
          <a:lstStyle>
            <a:lvl1pPr>
              <a:defRPr>
                <a:solidFill>
                  <a:srgbClr val="008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40132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524000"/>
            <a:ext cx="40132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7705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7772400" cy="609600"/>
          </a:xfrm>
        </p:spPr>
        <p:txBody>
          <a:bodyPr/>
          <a:lstStyle>
            <a:lvl1pPr>
              <a:defRPr>
                <a:solidFill>
                  <a:srgbClr val="008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40132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22800" y="1524000"/>
            <a:ext cx="4013200" cy="44196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079160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49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76200"/>
            <a:ext cx="7772400" cy="1143000"/>
          </a:xfrm>
        </p:spPr>
        <p:txBody>
          <a:bodyPr/>
          <a:lstStyle>
            <a:lvl1pPr>
              <a:defRPr>
                <a:solidFill>
                  <a:srgbClr val="008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994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ctr">
              <a:defRPr sz="3200" b="1" cap="all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479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13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524000"/>
            <a:ext cx="4013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719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 anchor="ctr"/>
          <a:lstStyle>
            <a:lvl1pPr>
              <a:defRPr>
                <a:solidFill>
                  <a:srgbClr val="008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402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39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20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8305800" cy="1162051"/>
          </a:xfrm>
        </p:spPr>
        <p:txBody>
          <a:bodyPr anchor="ctr"/>
          <a:lstStyle>
            <a:lvl1pPr algn="ctr">
              <a:defRPr sz="3200" b="1">
                <a:solidFill>
                  <a:srgbClr val="008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95401"/>
            <a:ext cx="5111750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092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ctr"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140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8150" y="228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178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0" y="1219200"/>
            <a:ext cx="9144000" cy="76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705600"/>
            <a:ext cx="81534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29F2059-C6A7-43E6-8FF0-77AA96768FF7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42819"/>
            <a:ext cx="1089301" cy="5635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4676BE7-8DC4-4331-AA64-A12A02D8EF36}"/>
              </a:ext>
            </a:extLst>
          </p:cNvPr>
          <p:cNvSpPr/>
          <p:nvPr userDrawn="1"/>
        </p:nvSpPr>
        <p:spPr>
          <a:xfrm>
            <a:off x="1562100" y="6244808"/>
            <a:ext cx="6057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EEET-425 </a:t>
            </a:r>
            <a:r>
              <a:rPr lang="en-US" sz="1600" b="1" baseline="0" dirty="0">
                <a:latin typeface="Calibri" panose="020F0502020204030204" pitchFamily="34" charset="0"/>
                <a:cs typeface="Calibri" panose="020F0502020204030204" pitchFamily="34" charset="0"/>
              </a:rPr>
              <a:t>Digital Signal Processing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6" r:id="rId10"/>
    <p:sldLayoutId id="2147484068" r:id="rId11"/>
    <p:sldLayoutId id="2147484069" r:id="rId12"/>
    <p:sldLayoutId id="2147484070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 i="0" u="none">
          <a:solidFill>
            <a:srgbClr val="008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8000"/>
          </a:solidFill>
          <a:latin typeface="Arial Black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8000"/>
          </a:solidFill>
          <a:latin typeface="Arial Black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8000"/>
          </a:solidFill>
          <a:latin typeface="Arial Black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8000"/>
          </a:solidFill>
          <a:latin typeface="Arial Black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 Blac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 Blac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 Blac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 Black" pitchFamily="34" charset="0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SzPct val="75000"/>
        <a:buFont typeface="Arial" panose="020B0604020202020204" pitchFamily="34" charset="0"/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1" fontAlgn="base" hangingPunct="1">
        <a:spcBef>
          <a:spcPct val="20000"/>
        </a:spcBef>
        <a:spcAft>
          <a:spcPct val="0"/>
        </a:spcAft>
        <a:buClr>
          <a:srgbClr val="00B050"/>
        </a:buClr>
        <a:buSzPct val="60000"/>
        <a:buFont typeface="Arial" panose="020B0604020202020204" pitchFamily="34" charset="0"/>
        <a:buChar char="•"/>
        <a:defRPr kumimoji="1" sz="2600" b="0" i="0" u="none">
          <a:solidFill>
            <a:schemeClr val="tx1"/>
          </a:solidFill>
          <a:latin typeface="+mn-lt"/>
        </a:defRPr>
      </a:lvl2pPr>
      <a:lvl3pPr marL="1257300" indent="-342900" algn="l" rtl="0" eaLnBrk="1" fontAlgn="base" hangingPunct="1">
        <a:spcBef>
          <a:spcPct val="20000"/>
        </a:spcBef>
        <a:spcAft>
          <a:spcPct val="0"/>
        </a:spcAft>
        <a:buClr>
          <a:srgbClr val="00B050"/>
        </a:buClr>
        <a:buSzPct val="75000"/>
        <a:buFont typeface="Arial" panose="020B0604020202020204" pitchFamily="34" charset="0"/>
        <a:buChar char="•"/>
        <a:defRPr kumimoji="1" sz="2400">
          <a:solidFill>
            <a:schemeClr val="tx1"/>
          </a:solidFill>
          <a:latin typeface="+mn-lt"/>
        </a:defRPr>
      </a:lvl3pPr>
      <a:lvl4pPr marL="1714500" indent="-342900" algn="l" rtl="0" eaLnBrk="1" fontAlgn="base" hangingPunct="1">
        <a:spcBef>
          <a:spcPct val="20000"/>
        </a:spcBef>
        <a:spcAft>
          <a:spcPct val="0"/>
        </a:spcAft>
        <a:buClr>
          <a:srgbClr val="00B050"/>
        </a:buClr>
        <a:buFont typeface="Arial" panose="020B0604020202020204" pitchFamily="34" charset="0"/>
        <a:buChar char="•"/>
        <a:defRPr kumimoji="1" sz="2200">
          <a:solidFill>
            <a:schemeClr val="tx1"/>
          </a:solidFill>
          <a:latin typeface="+mn-lt"/>
        </a:defRPr>
      </a:lvl4pPr>
      <a:lvl5pPr marL="2171700" indent="-342900" algn="l" rtl="0" eaLnBrk="1" fontAlgn="base" hangingPunct="1">
        <a:spcBef>
          <a:spcPct val="20000"/>
        </a:spcBef>
        <a:spcAft>
          <a:spcPct val="0"/>
        </a:spcAft>
        <a:buClr>
          <a:srgbClr val="00B050"/>
        </a:buClr>
        <a:buFont typeface="Arial" panose="020B0604020202020204" pitchFamily="34" charset="0"/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9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8EE9-B00C-49F9-ADD1-36A65CC02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Signal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B34E7-9531-4F5A-9376-30C6EE7C90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3200" dirty="0"/>
              <a:t>Lab 4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17274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9DC9A-80EF-46B9-8EA2-1402EAFA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DSP Lab 4 --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B3B49-7181-426A-92DB-3D64483BF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Part 1d – Estimate the improved resolution and effective number of bits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 2 – Calculating signal to noise ratio</a:t>
            </a:r>
          </a:p>
          <a:p>
            <a:pPr marL="0" indent="0">
              <a:buNone/>
            </a:pPr>
            <a:r>
              <a:rPr lang="en-US" dirty="0"/>
              <a:t>estimate of the temperature sensor noise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86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C3FE90-9503-4FE0-A0E6-D16B81F954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DSP Lab 4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0599643-048B-4BD6-A3AD-184EAED812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Estimating Sensor Noise</a:t>
            </a:r>
          </a:p>
        </p:txBody>
      </p:sp>
    </p:spTree>
    <p:extLst>
      <p:ext uri="{BB962C8B-B14F-4D97-AF65-F5344CB8AC3E}">
        <p14:creationId xmlns:p14="http://schemas.microsoft.com/office/powerpoint/2010/main" val="2506798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A720-5ED9-4063-831F-9B159DC10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Chatter Noise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5EB97D-E107-4AEB-825E-7E2C7AAC6D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3" r="8333"/>
          <a:stretch/>
        </p:blipFill>
        <p:spPr>
          <a:xfrm>
            <a:off x="232741" y="2286000"/>
            <a:ext cx="8678517" cy="312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16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Sensor Noise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314233"/>
            <a:ext cx="8178800" cy="609600"/>
          </a:xfrm>
        </p:spPr>
        <p:txBody>
          <a:bodyPr/>
          <a:lstStyle/>
          <a:p>
            <a:r>
              <a:rPr lang="en-US" dirty="0"/>
              <a:t>The sensor has an average DC value with some noise impressed on it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900D673-311D-400E-BBAA-A5C7D4667203}"/>
              </a:ext>
            </a:extLst>
          </p:cNvPr>
          <p:cNvGrpSpPr/>
          <p:nvPr/>
        </p:nvGrpSpPr>
        <p:grpSpPr>
          <a:xfrm>
            <a:off x="477175" y="2590800"/>
            <a:ext cx="8260912" cy="3477742"/>
            <a:chOff x="597139" y="2105025"/>
            <a:chExt cx="8260912" cy="3477742"/>
          </a:xfrm>
        </p:grpSpPr>
        <p:cxnSp>
          <p:nvCxnSpPr>
            <p:cNvPr id="5" name="Straight Connector 4"/>
            <p:cNvCxnSpPr/>
            <p:nvPr/>
          </p:nvCxnSpPr>
          <p:spPr bwMode="auto">
            <a:xfrm>
              <a:off x="1676400" y="2445782"/>
              <a:ext cx="263842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 flipV="1">
              <a:off x="4314825" y="2445782"/>
              <a:ext cx="0" cy="311793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 flipV="1">
              <a:off x="4314825" y="5563717"/>
              <a:ext cx="3533775" cy="952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4130306" y="4004748"/>
              <a:ext cx="304800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4546600" y="3820082"/>
              <a:ext cx="1119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Threshold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07858" y="2105025"/>
              <a:ext cx="91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 = 128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37003" y="5213435"/>
              <a:ext cx="91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 = 127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2062" y="2521982"/>
              <a:ext cx="1371592" cy="1029489"/>
            </a:xfrm>
            <a:prstGeom prst="rect">
              <a:avLst/>
            </a:prstGeom>
          </p:spPr>
        </p:pic>
        <p:grpSp>
          <p:nvGrpSpPr>
            <p:cNvPr id="31" name="Group 30"/>
            <p:cNvGrpSpPr/>
            <p:nvPr/>
          </p:nvGrpSpPr>
          <p:grpSpPr>
            <a:xfrm>
              <a:off x="5402742" y="2162949"/>
              <a:ext cx="3455309" cy="622816"/>
              <a:chOff x="5849432" y="2261116"/>
              <a:chExt cx="3455309" cy="622816"/>
            </a:xfrm>
          </p:grpSpPr>
          <p:cxnSp>
            <p:nvCxnSpPr>
              <p:cNvPr id="23" name="Straight Connector 22"/>
              <p:cNvCxnSpPr/>
              <p:nvPr/>
            </p:nvCxnSpPr>
            <p:spPr bwMode="auto">
              <a:xfrm>
                <a:off x="5849432" y="2434114"/>
                <a:ext cx="1463797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>
                <a:off x="5849432" y="2883932"/>
                <a:ext cx="1463797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0C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5" name="TextBox 24"/>
              <p:cNvSpPr txBox="1"/>
              <p:nvPr/>
            </p:nvSpPr>
            <p:spPr>
              <a:xfrm>
                <a:off x="7424098" y="2261116"/>
                <a:ext cx="1880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ADC Output = 128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597139" y="2745992"/>
              <a:ext cx="14847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Input Voltage</a:t>
              </a:r>
            </a:p>
            <a:p>
              <a:pPr algn="ctr"/>
              <a:r>
                <a:rPr lang="en-US" sz="18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with noise</a:t>
              </a:r>
            </a:p>
          </p:txBody>
        </p:sp>
        <p:cxnSp>
          <p:nvCxnSpPr>
            <p:cNvPr id="28" name="Straight Arrow Connector 27"/>
            <p:cNvCxnSpPr>
              <a:endCxn id="16" idx="1"/>
            </p:cNvCxnSpPr>
            <p:nvPr/>
          </p:nvCxnSpPr>
          <p:spPr bwMode="auto">
            <a:xfrm>
              <a:off x="2100891" y="3036726"/>
              <a:ext cx="421171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V="1">
              <a:off x="4726417" y="2532281"/>
              <a:ext cx="617108" cy="36699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F012198-F375-4BB2-815F-8487AED55DD3}"/>
              </a:ext>
            </a:extLst>
          </p:cNvPr>
          <p:cNvSpPr txBox="1"/>
          <p:nvPr/>
        </p:nvSpPr>
        <p:spPr>
          <a:xfrm>
            <a:off x="632214" y="4392842"/>
            <a:ext cx="2887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the average DC and input noise is away from the threshold the value is a fixed output</a:t>
            </a:r>
          </a:p>
        </p:txBody>
      </p:sp>
    </p:spTree>
    <p:extLst>
      <p:ext uri="{BB962C8B-B14F-4D97-AF65-F5344CB8AC3E}">
        <p14:creationId xmlns:p14="http://schemas.microsoft.com/office/powerpoint/2010/main" val="2494838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Sensor Noise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178800" cy="609600"/>
          </a:xfrm>
        </p:spPr>
        <p:txBody>
          <a:bodyPr/>
          <a:lstStyle/>
          <a:p>
            <a:r>
              <a:rPr lang="en-US" dirty="0"/>
              <a:t>The sensor has an average DC value with some noise impressed on it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978AE6-3497-4397-98DA-9C1FD0F64B93}"/>
              </a:ext>
            </a:extLst>
          </p:cNvPr>
          <p:cNvGrpSpPr/>
          <p:nvPr/>
        </p:nvGrpSpPr>
        <p:grpSpPr>
          <a:xfrm>
            <a:off x="838200" y="2438080"/>
            <a:ext cx="8017262" cy="3477742"/>
            <a:chOff x="838200" y="2438080"/>
            <a:chExt cx="8017262" cy="3477742"/>
          </a:xfrm>
        </p:grpSpPr>
        <p:cxnSp>
          <p:nvCxnSpPr>
            <p:cNvPr id="5" name="Straight Connector 4"/>
            <p:cNvCxnSpPr/>
            <p:nvPr/>
          </p:nvCxnSpPr>
          <p:spPr bwMode="auto">
            <a:xfrm>
              <a:off x="1813255" y="2778837"/>
              <a:ext cx="263842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 flipV="1">
              <a:off x="4451680" y="2778837"/>
              <a:ext cx="0" cy="311793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 flipV="1">
              <a:off x="4451680" y="5896772"/>
              <a:ext cx="3533775" cy="952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4267161" y="4337803"/>
              <a:ext cx="304800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4593840" y="4140674"/>
              <a:ext cx="1119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Threshold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4713" y="2438080"/>
              <a:ext cx="91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 = 128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73858" y="5546490"/>
              <a:ext cx="91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 = 127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3123" y="4829183"/>
              <a:ext cx="1371592" cy="1029489"/>
            </a:xfrm>
            <a:prstGeom prst="rect">
              <a:avLst/>
            </a:prstGeom>
          </p:spPr>
        </p:pic>
        <p:grpSp>
          <p:nvGrpSpPr>
            <p:cNvPr id="31" name="Group 30"/>
            <p:cNvGrpSpPr/>
            <p:nvPr/>
          </p:nvGrpSpPr>
          <p:grpSpPr>
            <a:xfrm>
              <a:off x="5480380" y="4746585"/>
              <a:ext cx="3375082" cy="634484"/>
              <a:chOff x="5849432" y="2434114"/>
              <a:chExt cx="3375082" cy="634484"/>
            </a:xfrm>
          </p:grpSpPr>
          <p:cxnSp>
            <p:nvCxnSpPr>
              <p:cNvPr id="23" name="Straight Connector 22"/>
              <p:cNvCxnSpPr/>
              <p:nvPr/>
            </p:nvCxnSpPr>
            <p:spPr bwMode="auto">
              <a:xfrm>
                <a:off x="5849432" y="2434114"/>
                <a:ext cx="1463797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0C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>
                <a:off x="5849432" y="2883932"/>
                <a:ext cx="1463797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5" name="TextBox 24"/>
              <p:cNvSpPr txBox="1"/>
              <p:nvPr/>
            </p:nvSpPr>
            <p:spPr>
              <a:xfrm>
                <a:off x="7343871" y="2699266"/>
                <a:ext cx="1880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ADC Output = 127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838200" y="5053193"/>
              <a:ext cx="14847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Input Voltage</a:t>
              </a:r>
            </a:p>
            <a:p>
              <a:pPr algn="ctr"/>
              <a:r>
                <a:rPr lang="en-US" sz="18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with noise</a:t>
              </a:r>
            </a:p>
          </p:txBody>
        </p:sp>
        <p:cxnSp>
          <p:nvCxnSpPr>
            <p:cNvPr id="28" name="Straight Arrow Connector 27"/>
            <p:cNvCxnSpPr>
              <a:endCxn id="16" idx="1"/>
            </p:cNvCxnSpPr>
            <p:nvPr/>
          </p:nvCxnSpPr>
          <p:spPr bwMode="auto">
            <a:xfrm>
              <a:off x="2341952" y="5343927"/>
              <a:ext cx="421171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V="1">
              <a:off x="4804055" y="5138184"/>
              <a:ext cx="514400" cy="17172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560F77B-0A30-45C6-B65F-2D74815E07A3}"/>
              </a:ext>
            </a:extLst>
          </p:cNvPr>
          <p:cNvSpPr txBox="1"/>
          <p:nvPr/>
        </p:nvSpPr>
        <p:spPr>
          <a:xfrm>
            <a:off x="634811" y="3172583"/>
            <a:ext cx="2887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the average DC and input noise does not cross the threshold the value is a fixed output</a:t>
            </a:r>
          </a:p>
        </p:txBody>
      </p:sp>
    </p:spTree>
    <p:extLst>
      <p:ext uri="{BB962C8B-B14F-4D97-AF65-F5344CB8AC3E}">
        <p14:creationId xmlns:p14="http://schemas.microsoft.com/office/powerpoint/2010/main" val="2405424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Sensor Noise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178800" cy="609600"/>
          </a:xfrm>
        </p:spPr>
        <p:txBody>
          <a:bodyPr/>
          <a:lstStyle/>
          <a:p>
            <a:r>
              <a:rPr lang="en-US" dirty="0"/>
              <a:t>As the peaks of the noise cross the threshold some toggling of the output value occurs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2BB697-458A-4836-99F9-1DE7CA4E62F3}"/>
              </a:ext>
            </a:extLst>
          </p:cNvPr>
          <p:cNvGrpSpPr/>
          <p:nvPr/>
        </p:nvGrpSpPr>
        <p:grpSpPr>
          <a:xfrm>
            <a:off x="823427" y="2590800"/>
            <a:ext cx="7812573" cy="3477742"/>
            <a:chOff x="823427" y="2590800"/>
            <a:chExt cx="7812573" cy="3477742"/>
          </a:xfrm>
        </p:grpSpPr>
        <p:cxnSp>
          <p:nvCxnSpPr>
            <p:cNvPr id="5" name="Straight Connector 4"/>
            <p:cNvCxnSpPr/>
            <p:nvPr/>
          </p:nvCxnSpPr>
          <p:spPr bwMode="auto">
            <a:xfrm>
              <a:off x="1676400" y="2931557"/>
              <a:ext cx="263842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 flipV="1">
              <a:off x="4314825" y="2931557"/>
              <a:ext cx="0" cy="311793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 flipV="1">
              <a:off x="4314825" y="6049492"/>
              <a:ext cx="3533775" cy="952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4130306" y="4490523"/>
              <a:ext cx="304800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4456985" y="4293394"/>
              <a:ext cx="1119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Threshold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07858" y="2590800"/>
              <a:ext cx="91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 = 128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37003" y="5699210"/>
              <a:ext cx="91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 = 127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6709" y="3778649"/>
              <a:ext cx="1371592" cy="1029489"/>
            </a:xfrm>
            <a:prstGeom prst="rect">
              <a:avLst/>
            </a:prstGeom>
          </p:spPr>
        </p:pic>
        <p:cxnSp>
          <p:nvCxnSpPr>
            <p:cNvPr id="23" name="Straight Connector 22"/>
            <p:cNvCxnSpPr/>
            <p:nvPr/>
          </p:nvCxnSpPr>
          <p:spPr bwMode="auto">
            <a:xfrm>
              <a:off x="5260918" y="3254418"/>
              <a:ext cx="315476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6755357" y="3529095"/>
              <a:ext cx="1880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ADC Output = 127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23427" y="4002659"/>
              <a:ext cx="14414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Input Voltage</a:t>
              </a:r>
            </a:p>
            <a:p>
              <a:pPr algn="ctr"/>
              <a:r>
                <a:rPr lang="en-US" sz="18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with noise</a:t>
              </a:r>
            </a:p>
          </p:txBody>
        </p:sp>
        <p:cxnSp>
          <p:nvCxnSpPr>
            <p:cNvPr id="28" name="Straight Arrow Connector 27"/>
            <p:cNvCxnSpPr>
              <a:endCxn id="16" idx="1"/>
            </p:cNvCxnSpPr>
            <p:nvPr/>
          </p:nvCxnSpPr>
          <p:spPr bwMode="auto">
            <a:xfrm>
              <a:off x="2305538" y="4293393"/>
              <a:ext cx="421171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V="1">
              <a:off x="4584593" y="3655542"/>
              <a:ext cx="514400" cy="17172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5576394" y="3263943"/>
              <a:ext cx="93048" cy="45660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flipH="1">
              <a:off x="5669442" y="3254418"/>
              <a:ext cx="131284" cy="45934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6202386" y="3254417"/>
              <a:ext cx="158175" cy="45934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5800726" y="3254417"/>
              <a:ext cx="40852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6346833" y="3713761"/>
              <a:ext cx="40852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6755357" y="3079277"/>
              <a:ext cx="1880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ADC Output = 128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5CF2613-FC96-42FA-90DD-FCFD8F193FE9}"/>
              </a:ext>
            </a:extLst>
          </p:cNvPr>
          <p:cNvSpPr txBox="1"/>
          <p:nvPr/>
        </p:nvSpPr>
        <p:spPr>
          <a:xfrm>
            <a:off x="336877" y="4662726"/>
            <a:ext cx="2887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peaks of the noise will sometimes cross the threshold causing the output to toggle occasionally</a:t>
            </a:r>
          </a:p>
        </p:txBody>
      </p:sp>
    </p:spTree>
    <p:extLst>
      <p:ext uri="{BB962C8B-B14F-4D97-AF65-F5344CB8AC3E}">
        <p14:creationId xmlns:p14="http://schemas.microsoft.com/office/powerpoint/2010/main" val="2558232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Sensor Noise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398831"/>
            <a:ext cx="8178800" cy="943046"/>
          </a:xfrm>
        </p:spPr>
        <p:txBody>
          <a:bodyPr/>
          <a:lstStyle/>
          <a:p>
            <a:r>
              <a:rPr lang="en-US" dirty="0"/>
              <a:t>As the mean is centered at the threshold the output “chatters”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7D4997-BAAC-4DA5-82D4-967021A5DA45}"/>
              </a:ext>
            </a:extLst>
          </p:cNvPr>
          <p:cNvGrpSpPr/>
          <p:nvPr/>
        </p:nvGrpSpPr>
        <p:grpSpPr>
          <a:xfrm>
            <a:off x="698576" y="2370772"/>
            <a:ext cx="7746848" cy="3477742"/>
            <a:chOff x="698576" y="2370772"/>
            <a:chExt cx="7746848" cy="3477742"/>
          </a:xfrm>
        </p:grpSpPr>
        <p:cxnSp>
          <p:nvCxnSpPr>
            <p:cNvPr id="5" name="Straight Connector 4"/>
            <p:cNvCxnSpPr/>
            <p:nvPr/>
          </p:nvCxnSpPr>
          <p:spPr bwMode="auto">
            <a:xfrm>
              <a:off x="1485824" y="2711529"/>
              <a:ext cx="263842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 flipV="1">
              <a:off x="4124249" y="2711529"/>
              <a:ext cx="0" cy="311793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 flipV="1">
              <a:off x="4124249" y="5829464"/>
              <a:ext cx="3533775" cy="952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3939730" y="4270495"/>
              <a:ext cx="304800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4266409" y="4073366"/>
              <a:ext cx="1119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Threshold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17282" y="2370772"/>
              <a:ext cx="91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 = 128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46427" y="5479182"/>
              <a:ext cx="91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 = 127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3499" y="3847147"/>
              <a:ext cx="1371592" cy="1029489"/>
            </a:xfrm>
            <a:prstGeom prst="rect">
              <a:avLst/>
            </a:prstGeom>
          </p:spPr>
        </p:pic>
        <p:cxnSp>
          <p:nvCxnSpPr>
            <p:cNvPr id="23" name="Straight Connector 22"/>
            <p:cNvCxnSpPr/>
            <p:nvPr/>
          </p:nvCxnSpPr>
          <p:spPr bwMode="auto">
            <a:xfrm flipV="1">
              <a:off x="5070342" y="3034389"/>
              <a:ext cx="73082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6564781" y="3309067"/>
              <a:ext cx="1880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ADC Output = 127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8576" y="4071157"/>
              <a:ext cx="14847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Input Voltage</a:t>
              </a:r>
            </a:p>
            <a:p>
              <a:pPr algn="ctr"/>
              <a:r>
                <a:rPr lang="en-US" sz="18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with noise</a:t>
              </a:r>
            </a:p>
          </p:txBody>
        </p:sp>
        <p:cxnSp>
          <p:nvCxnSpPr>
            <p:cNvPr id="28" name="Straight Arrow Connector 27"/>
            <p:cNvCxnSpPr>
              <a:endCxn id="16" idx="1"/>
            </p:cNvCxnSpPr>
            <p:nvPr/>
          </p:nvCxnSpPr>
          <p:spPr bwMode="auto">
            <a:xfrm>
              <a:off x="2202328" y="4361891"/>
              <a:ext cx="421171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V="1">
              <a:off x="4394017" y="3435514"/>
              <a:ext cx="514400" cy="17172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5133411" y="3030997"/>
              <a:ext cx="69230" cy="46196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5508856" y="3043915"/>
              <a:ext cx="65559" cy="45458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5279660" y="3030997"/>
              <a:ext cx="158175" cy="45934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6564781" y="2859249"/>
              <a:ext cx="1880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ADC Output = 128</a:t>
              </a: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flipH="1">
              <a:off x="5202641" y="3030997"/>
              <a:ext cx="63069" cy="46196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 flipH="1">
              <a:off x="5445787" y="3036532"/>
              <a:ext cx="63069" cy="46196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5638606" y="3041772"/>
              <a:ext cx="65559" cy="45458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 flipH="1">
              <a:off x="5575537" y="3034389"/>
              <a:ext cx="63069" cy="46196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5785495" y="3035699"/>
              <a:ext cx="158175" cy="45934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 flipH="1">
              <a:off x="5708476" y="3035699"/>
              <a:ext cx="63069" cy="46196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6244823" y="3045225"/>
              <a:ext cx="65559" cy="45458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6015627" y="3032307"/>
              <a:ext cx="158175" cy="45934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 flipH="1">
              <a:off x="5938608" y="3032307"/>
              <a:ext cx="63069" cy="46196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 flipH="1">
              <a:off x="6181754" y="3037842"/>
              <a:ext cx="63069" cy="46196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flipH="1">
              <a:off x="6311504" y="3035699"/>
              <a:ext cx="63069" cy="46196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D1D9868-27D2-4822-91A5-B43FC2B7F058}"/>
              </a:ext>
            </a:extLst>
          </p:cNvPr>
          <p:cNvSpPr txBox="1"/>
          <p:nvPr/>
        </p:nvSpPr>
        <p:spPr>
          <a:xfrm>
            <a:off x="565995" y="4770579"/>
            <a:ext cx="2887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noise on the signal crosses the threshold often causing the output to toggle frequently</a:t>
            </a:r>
          </a:p>
        </p:txBody>
      </p:sp>
    </p:spTree>
    <p:extLst>
      <p:ext uri="{BB962C8B-B14F-4D97-AF65-F5344CB8AC3E}">
        <p14:creationId xmlns:p14="http://schemas.microsoft.com/office/powerpoint/2010/main" val="1562296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Sensor Noise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178800" cy="609600"/>
          </a:xfrm>
        </p:spPr>
        <p:txBody>
          <a:bodyPr/>
          <a:lstStyle/>
          <a:p>
            <a:r>
              <a:rPr lang="en-US" dirty="0"/>
              <a:t>As the signal drifts further downward the “chatter” lessens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676400" y="2445782"/>
            <a:ext cx="263842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flipV="1">
            <a:off x="4314825" y="2445782"/>
            <a:ext cx="0" cy="311793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flipV="1">
            <a:off x="4314825" y="5563717"/>
            <a:ext cx="3533775" cy="952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130306" y="4004748"/>
            <a:ext cx="304800" cy="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4456985" y="3807619"/>
            <a:ext cx="11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Threshold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07858" y="2105025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 = 128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37003" y="5213435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 = 127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714" y="3886200"/>
            <a:ext cx="1371592" cy="102948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880036" y="4624474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ADC Output = 127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3791" y="4110210"/>
            <a:ext cx="148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Voltage</a:t>
            </a:r>
          </a:p>
          <a:p>
            <a:pPr algn="ctr"/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noise</a:t>
            </a:r>
          </a:p>
        </p:txBody>
      </p:sp>
      <p:cxnSp>
        <p:nvCxnSpPr>
          <p:cNvPr id="28" name="Straight Arrow Connector 27"/>
          <p:cNvCxnSpPr>
            <a:endCxn id="16" idx="1"/>
          </p:cNvCxnSpPr>
          <p:nvPr/>
        </p:nvCxnSpPr>
        <p:spPr bwMode="auto">
          <a:xfrm>
            <a:off x="2337543" y="4400944"/>
            <a:ext cx="421171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4499345" y="4327603"/>
            <a:ext cx="727533" cy="3157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" name="Group 3"/>
          <p:cNvGrpSpPr/>
          <p:nvPr/>
        </p:nvGrpSpPr>
        <p:grpSpPr>
          <a:xfrm flipV="1">
            <a:off x="5408457" y="4352539"/>
            <a:ext cx="1494439" cy="466127"/>
            <a:chOff x="5260918" y="2768642"/>
            <a:chExt cx="1494439" cy="466127"/>
          </a:xfrm>
        </p:grpSpPr>
        <p:cxnSp>
          <p:nvCxnSpPr>
            <p:cNvPr id="23" name="Straight Connector 22"/>
            <p:cNvCxnSpPr/>
            <p:nvPr/>
          </p:nvCxnSpPr>
          <p:spPr bwMode="auto">
            <a:xfrm>
              <a:off x="5260918" y="2768643"/>
              <a:ext cx="315476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5576394" y="2778168"/>
              <a:ext cx="93048" cy="45660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flipH="1">
              <a:off x="5669442" y="2768643"/>
              <a:ext cx="131284" cy="45934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6202386" y="2768642"/>
              <a:ext cx="158175" cy="45934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5800726" y="2768642"/>
              <a:ext cx="40852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6346833" y="3227986"/>
              <a:ext cx="40852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1" name="TextBox 40"/>
          <p:cNvSpPr txBox="1"/>
          <p:nvPr/>
        </p:nvSpPr>
        <p:spPr>
          <a:xfrm>
            <a:off x="6880036" y="4174656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ADC Output = 128</a:t>
            </a:r>
          </a:p>
        </p:txBody>
      </p:sp>
    </p:spTree>
    <p:extLst>
      <p:ext uri="{BB962C8B-B14F-4D97-AF65-F5344CB8AC3E}">
        <p14:creationId xmlns:p14="http://schemas.microsoft.com/office/powerpoint/2010/main" val="4099473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Peak to Peak Value of Normally Distributed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8150" y="1336424"/>
                <a:ext cx="8178800" cy="1752524"/>
              </a:xfrm>
            </p:spPr>
            <p:txBody>
              <a:bodyPr/>
              <a:lstStyle/>
              <a:p>
                <a:r>
                  <a:rPr lang="en-US" sz="2000" dirty="0"/>
                  <a:t>The likelihood of values far from the mean, e.g. 4 sigma away from the mean, is very low.</a:t>
                </a:r>
              </a:p>
              <a:p>
                <a:r>
                  <a:rPr lang="en-US" sz="2000" dirty="0"/>
                  <a:t>This is why the signal appears to have a bounded peak to peak value of ~6-8 times sigma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±3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±4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150" y="1336424"/>
                <a:ext cx="8178800" cy="1752524"/>
              </a:xfrm>
              <a:blipFill>
                <a:blip r:embed="rId2"/>
                <a:stretch>
                  <a:fillRect l="-224" t="-1389" r="-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0800"/>
            <a:ext cx="2133600" cy="365125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3862F7-FA4A-46B5-8DEA-94C650C964A2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71A45B-8517-4778-AA7F-91CEC535B7A5}"/>
              </a:ext>
            </a:extLst>
          </p:cNvPr>
          <p:cNvGrpSpPr>
            <a:grpSpLocks noChangeAspect="1"/>
          </p:cNvGrpSpPr>
          <p:nvPr/>
        </p:nvGrpSpPr>
        <p:grpSpPr>
          <a:xfrm>
            <a:off x="438150" y="3096724"/>
            <a:ext cx="4004701" cy="3017520"/>
            <a:chOff x="2396088" y="2144092"/>
            <a:chExt cx="4004701" cy="300733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D53253C-4A81-4573-A569-1AC382F4E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6088" y="2144092"/>
              <a:ext cx="4004701" cy="3007336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E6AAAC7-AD0E-4840-AF53-B5751E24B70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115876" y="3292148"/>
              <a:ext cx="708013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3EE6351-76CC-4D5D-A208-4BE972EDBDD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705019" y="4516121"/>
              <a:ext cx="153162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F18DE44-6662-41CC-90D6-D4FD84B3E7CC}"/>
                    </a:ext>
                  </a:extLst>
                </p:cNvPr>
                <p:cNvSpPr txBox="1"/>
                <p:nvPr/>
              </p:nvSpPr>
              <p:spPr>
                <a:xfrm>
                  <a:off x="4252931" y="2876002"/>
                  <a:ext cx="43390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F18DE44-6662-41CC-90D6-D4FD84B3E7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931" y="2876002"/>
                  <a:ext cx="433901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3889" r="-13889"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CC4FAF-91BE-4589-B09F-A23730EA5ACD}"/>
                    </a:ext>
                  </a:extLst>
                </p:cNvPr>
                <p:cNvSpPr txBox="1"/>
                <p:nvPr/>
              </p:nvSpPr>
              <p:spPr>
                <a:xfrm>
                  <a:off x="4252931" y="4095223"/>
                  <a:ext cx="43390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CC4FAF-91BE-4589-B09F-A23730EA5A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931" y="4095223"/>
                  <a:ext cx="43390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3889" r="-6944"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716BB95-EA23-408B-852B-89BF48CC38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2317" y="3088948"/>
            <a:ext cx="4018263" cy="301752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9C1EF9-7E4C-49D2-BA6D-1605D4ED749C}"/>
              </a:ext>
            </a:extLst>
          </p:cNvPr>
          <p:cNvCxnSpPr>
            <a:cxnSpLocks/>
          </p:cNvCxnSpPr>
          <p:nvPr/>
        </p:nvCxnSpPr>
        <p:spPr bwMode="auto">
          <a:xfrm>
            <a:off x="8077201" y="3657600"/>
            <a:ext cx="0" cy="1752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E1F7A2-AD01-4624-A1F9-75CD5DD04D56}"/>
                  </a:ext>
                </a:extLst>
              </p:cNvPr>
              <p:cNvSpPr txBox="1"/>
              <p:nvPr/>
            </p:nvSpPr>
            <p:spPr>
              <a:xfrm>
                <a:off x="7550784" y="4349234"/>
                <a:ext cx="4339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E1F7A2-AD01-4624-A1F9-75CD5DD04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784" y="4349234"/>
                <a:ext cx="433901" cy="369332"/>
              </a:xfrm>
              <a:prstGeom prst="rect">
                <a:avLst/>
              </a:prstGeom>
              <a:blipFill>
                <a:blip r:embed="rId7"/>
                <a:stretch>
                  <a:fillRect l="-15493" r="-14085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286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Sensor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482" y="1332608"/>
                <a:ext cx="8178800" cy="609600"/>
              </a:xfrm>
            </p:spPr>
            <p:txBody>
              <a:bodyPr/>
              <a:lstStyle/>
              <a:p>
                <a:r>
                  <a:rPr lang="en-US" dirty="0"/>
                  <a:t>The width of the chatter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in units of “samples”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482" y="1332608"/>
                <a:ext cx="8178800" cy="609600"/>
              </a:xfrm>
              <a:blipFill>
                <a:blip r:embed="rId2"/>
                <a:stretch>
                  <a:fillRect l="-745" t="-11000" b="-8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 bwMode="auto">
          <a:xfrm>
            <a:off x="1676400" y="2445782"/>
            <a:ext cx="263842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flipV="1">
            <a:off x="4314825" y="2445782"/>
            <a:ext cx="0" cy="311793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flipV="1">
            <a:off x="4314825" y="5563717"/>
            <a:ext cx="3533775" cy="952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130306" y="4004748"/>
            <a:ext cx="304800" cy="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4456985" y="3807619"/>
            <a:ext cx="11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Threshold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07858" y="2105025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 = 128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37003" y="5213435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 = 127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714" y="3886200"/>
            <a:ext cx="1371592" cy="102948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880036" y="4624474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ADC Output = 127</a:t>
            </a: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4499345" y="4327603"/>
            <a:ext cx="727533" cy="3157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" name="Group 3"/>
          <p:cNvGrpSpPr/>
          <p:nvPr/>
        </p:nvGrpSpPr>
        <p:grpSpPr>
          <a:xfrm flipV="1">
            <a:off x="5408457" y="4352539"/>
            <a:ext cx="1494439" cy="466127"/>
            <a:chOff x="5260918" y="2768642"/>
            <a:chExt cx="1494439" cy="466127"/>
          </a:xfrm>
        </p:grpSpPr>
        <p:cxnSp>
          <p:nvCxnSpPr>
            <p:cNvPr id="23" name="Straight Connector 22"/>
            <p:cNvCxnSpPr/>
            <p:nvPr/>
          </p:nvCxnSpPr>
          <p:spPr bwMode="auto">
            <a:xfrm>
              <a:off x="5260918" y="2768643"/>
              <a:ext cx="315476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5576394" y="2778168"/>
              <a:ext cx="93048" cy="45660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flipH="1">
              <a:off x="5669442" y="2768643"/>
              <a:ext cx="131284" cy="45934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6202386" y="2768642"/>
              <a:ext cx="158175" cy="45934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5800726" y="2768642"/>
              <a:ext cx="40852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6346833" y="3227986"/>
              <a:ext cx="40852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1" name="TextBox 40"/>
          <p:cNvSpPr txBox="1"/>
          <p:nvPr/>
        </p:nvSpPr>
        <p:spPr>
          <a:xfrm>
            <a:off x="6880036" y="4174656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ADC Output = 128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87E31B4-57B5-4D71-BBFE-C58320252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126661"/>
            <a:ext cx="1371592" cy="1029489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21D9FF8-DE52-4357-8FFB-08D454BDB444}"/>
              </a:ext>
            </a:extLst>
          </p:cNvPr>
          <p:cNvCxnSpPr/>
          <p:nvPr/>
        </p:nvCxnSpPr>
        <p:spPr bwMode="auto">
          <a:xfrm>
            <a:off x="5292923" y="2277726"/>
            <a:ext cx="315476" cy="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AB502B8-8B4B-48EC-AE3C-C8A65680FCBB}"/>
              </a:ext>
            </a:extLst>
          </p:cNvPr>
          <p:cNvSpPr txBox="1"/>
          <p:nvPr/>
        </p:nvSpPr>
        <p:spPr>
          <a:xfrm>
            <a:off x="6787362" y="2552403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ADC Output = 127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C0AF290-7458-43DD-A1BF-F0324F9BAB55}"/>
              </a:ext>
            </a:extLst>
          </p:cNvPr>
          <p:cNvCxnSpPr/>
          <p:nvPr/>
        </p:nvCxnSpPr>
        <p:spPr bwMode="auto">
          <a:xfrm flipV="1">
            <a:off x="4616598" y="2678850"/>
            <a:ext cx="514400" cy="17172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745B737-AC3C-482E-9DBA-3509A073AE94}"/>
              </a:ext>
            </a:extLst>
          </p:cNvPr>
          <p:cNvCxnSpPr/>
          <p:nvPr/>
        </p:nvCxnSpPr>
        <p:spPr bwMode="auto">
          <a:xfrm>
            <a:off x="5608399" y="2287251"/>
            <a:ext cx="93048" cy="4566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1BC82DB-E5A6-4946-AA68-9E67BCE8FC83}"/>
              </a:ext>
            </a:extLst>
          </p:cNvPr>
          <p:cNvCxnSpPr/>
          <p:nvPr/>
        </p:nvCxnSpPr>
        <p:spPr bwMode="auto">
          <a:xfrm flipH="1">
            <a:off x="5701447" y="2277726"/>
            <a:ext cx="131284" cy="45934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C4799A-FBB0-42D9-B4C9-0184124E5AA2}"/>
              </a:ext>
            </a:extLst>
          </p:cNvPr>
          <p:cNvCxnSpPr/>
          <p:nvPr/>
        </p:nvCxnSpPr>
        <p:spPr bwMode="auto">
          <a:xfrm>
            <a:off x="6234391" y="2277725"/>
            <a:ext cx="158175" cy="45934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EC39F72-CE51-4DB3-AEAB-13A2AA3D47A2}"/>
              </a:ext>
            </a:extLst>
          </p:cNvPr>
          <p:cNvCxnSpPr/>
          <p:nvPr/>
        </p:nvCxnSpPr>
        <p:spPr bwMode="auto">
          <a:xfrm>
            <a:off x="5832731" y="2277725"/>
            <a:ext cx="4085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8E49465-511A-4039-8ED4-DFAEEED0E923}"/>
              </a:ext>
            </a:extLst>
          </p:cNvPr>
          <p:cNvCxnSpPr/>
          <p:nvPr/>
        </p:nvCxnSpPr>
        <p:spPr bwMode="auto">
          <a:xfrm>
            <a:off x="6378838" y="2737069"/>
            <a:ext cx="4085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729FCB9-1D94-4893-A8C7-40EB7ACCCD48}"/>
              </a:ext>
            </a:extLst>
          </p:cNvPr>
          <p:cNvSpPr txBox="1"/>
          <p:nvPr/>
        </p:nvSpPr>
        <p:spPr>
          <a:xfrm>
            <a:off x="6787362" y="2102585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ADC Output = 128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D868B49C-D4EE-4841-9437-62368FA451CF}"/>
              </a:ext>
            </a:extLst>
          </p:cNvPr>
          <p:cNvSpPr/>
          <p:nvPr/>
        </p:nvSpPr>
        <p:spPr bwMode="auto">
          <a:xfrm>
            <a:off x="2362200" y="3581400"/>
            <a:ext cx="543518" cy="830808"/>
          </a:xfrm>
          <a:prstGeom prst="leftBrac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7F2995F-78E8-4C9F-BC9C-A144B097296A}"/>
                  </a:ext>
                </a:extLst>
              </p:cNvPr>
              <p:cNvSpPr txBox="1"/>
              <p:nvPr/>
            </p:nvSpPr>
            <p:spPr>
              <a:xfrm>
                <a:off x="271590" y="3424145"/>
                <a:ext cx="20440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From the start of “chatter” to the end of “chatter” the width is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𝜎</m:t>
                    </m:r>
                  </m:oMath>
                </a14:m>
                <a:endParaRPr lang="en-US" sz="18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7F2995F-78E8-4C9F-BC9C-A144B0972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90" y="3424145"/>
                <a:ext cx="2044086" cy="1200329"/>
              </a:xfrm>
              <a:prstGeom prst="rect">
                <a:avLst/>
              </a:prstGeom>
              <a:blipFill>
                <a:blip r:embed="rId4"/>
                <a:stretch>
                  <a:fillRect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25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6A2E0-926E-4C66-9B43-5E7FA7D5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DSP Lab 4 --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38CDC-91BA-4265-99A2-FE58C880A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4 will help you understand various noise contributions in the system.</a:t>
            </a:r>
          </a:p>
          <a:p>
            <a:endParaRPr lang="en-US" dirty="0"/>
          </a:p>
          <a:p>
            <a:r>
              <a:rPr lang="en-US" dirty="0"/>
              <a:t>Being able to make good temperature measurements is </a:t>
            </a:r>
            <a:r>
              <a:rPr lang="en-US" u="sng" dirty="0"/>
              <a:t>key</a:t>
            </a:r>
            <a:r>
              <a:rPr lang="en-US" dirty="0"/>
              <a:t> in completing the final project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are a number of sections to this lab that need to be understood as you proceed</a:t>
            </a:r>
          </a:p>
        </p:txBody>
      </p:sp>
    </p:spTree>
    <p:extLst>
      <p:ext uri="{BB962C8B-B14F-4D97-AF65-F5344CB8AC3E}">
        <p14:creationId xmlns:p14="http://schemas.microsoft.com/office/powerpoint/2010/main" val="2344913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3A8F-4AAA-42C0-AE38-B35E4810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Sensor Noise Using the “Pinch”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19CA5-EB74-4390-91B3-FB41A8337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sensor temperature is elevated (by pinching the sensor) and then allowed to decay</a:t>
            </a:r>
          </a:p>
          <a:p>
            <a:endParaRPr lang="en-US" dirty="0"/>
          </a:p>
          <a:p>
            <a:r>
              <a:rPr lang="en-US" dirty="0"/>
              <a:t>As the temperature cools the voltage will slowly decrease and move between quantization levels</a:t>
            </a:r>
          </a:p>
        </p:txBody>
      </p:sp>
    </p:spTree>
    <p:extLst>
      <p:ext uri="{BB962C8B-B14F-4D97-AF65-F5344CB8AC3E}">
        <p14:creationId xmlns:p14="http://schemas.microsoft.com/office/powerpoint/2010/main" val="4002162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Sensor Noise Using the “Pinch”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315512"/>
            <a:ext cx="8178800" cy="609600"/>
          </a:xfrm>
        </p:spPr>
        <p:txBody>
          <a:bodyPr/>
          <a:lstStyle/>
          <a:p>
            <a:r>
              <a:rPr lang="en-US" sz="2400" dirty="0"/>
              <a:t>The time (samples) between clusters estimates the magnitude of the bit in “samples”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895475" y="2427849"/>
            <a:ext cx="1524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flipV="1">
            <a:off x="3419475" y="2427849"/>
            <a:ext cx="0" cy="1752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3419475" y="4180449"/>
            <a:ext cx="20574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V="1">
            <a:off x="5486400" y="4180449"/>
            <a:ext cx="0" cy="1752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5486400" y="5933049"/>
            <a:ext cx="20574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3267075" y="3304148"/>
            <a:ext cx="304800" cy="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5334000" y="5056748"/>
            <a:ext cx="304800" cy="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664073" y="3073315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Threshold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34051" y="4825915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Threshold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76475" y="207645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 = 128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89838" y="3811117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 = 127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37224" y="593644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 = 126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90327"/>
            <a:ext cx="977549" cy="73372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CFE0E6-FAD1-4EE9-B342-915281F34A60}"/>
              </a:ext>
            </a:extLst>
          </p:cNvPr>
          <p:cNvCxnSpPr>
            <a:cxnSpLocks/>
          </p:cNvCxnSpPr>
          <p:nvPr/>
        </p:nvCxnSpPr>
        <p:spPr bwMode="auto">
          <a:xfrm>
            <a:off x="1348704" y="3667940"/>
            <a:ext cx="2631899" cy="249212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FE58C9-3C18-46FC-9CD8-C573BAE733E1}"/>
              </a:ext>
            </a:extLst>
          </p:cNvPr>
          <p:cNvCxnSpPr>
            <a:cxnSpLocks/>
          </p:cNvCxnSpPr>
          <p:nvPr/>
        </p:nvCxnSpPr>
        <p:spPr bwMode="auto">
          <a:xfrm>
            <a:off x="3953431" y="2392972"/>
            <a:ext cx="77096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CF8770-CB54-40FE-8716-76EB792C9E67}"/>
              </a:ext>
            </a:extLst>
          </p:cNvPr>
          <p:cNvCxnSpPr>
            <a:cxnSpLocks/>
          </p:cNvCxnSpPr>
          <p:nvPr/>
        </p:nvCxnSpPr>
        <p:spPr bwMode="auto">
          <a:xfrm>
            <a:off x="3953431" y="2640245"/>
            <a:ext cx="77096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04BCF2-C938-4C0C-9A4B-619FB71CBC62}"/>
              </a:ext>
            </a:extLst>
          </p:cNvPr>
          <p:cNvCxnSpPr>
            <a:cxnSpLocks/>
          </p:cNvCxnSpPr>
          <p:nvPr/>
        </p:nvCxnSpPr>
        <p:spPr bwMode="auto">
          <a:xfrm flipV="1">
            <a:off x="2120990" y="2490327"/>
            <a:ext cx="1694240" cy="29102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7F394EB2-2673-4853-BEA4-A378B1F79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45" y="3031446"/>
            <a:ext cx="977549" cy="73372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CE64DAD-D633-474C-AF09-893623B19954}"/>
              </a:ext>
            </a:extLst>
          </p:cNvPr>
          <p:cNvGrpSpPr/>
          <p:nvPr/>
        </p:nvGrpSpPr>
        <p:grpSpPr>
          <a:xfrm>
            <a:off x="5486402" y="3050874"/>
            <a:ext cx="1088292" cy="341372"/>
            <a:chOff x="5260918" y="3022394"/>
            <a:chExt cx="1304231" cy="46880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5248F84-C75E-44D1-9748-E85439A58D6E}"/>
                </a:ext>
              </a:extLst>
            </p:cNvPr>
            <p:cNvCxnSpPr/>
            <p:nvPr/>
          </p:nvCxnSpPr>
          <p:spPr bwMode="auto">
            <a:xfrm flipV="1">
              <a:off x="5260918" y="3025786"/>
              <a:ext cx="73082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6394199-978A-44FB-B665-3FDAB7F7AD00}"/>
                </a:ext>
              </a:extLst>
            </p:cNvPr>
            <p:cNvCxnSpPr/>
            <p:nvPr/>
          </p:nvCxnSpPr>
          <p:spPr bwMode="auto">
            <a:xfrm>
              <a:off x="5323987" y="3022394"/>
              <a:ext cx="69230" cy="46196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18EE424-48D9-4AC4-B9AF-0A6A3D216B93}"/>
                </a:ext>
              </a:extLst>
            </p:cNvPr>
            <p:cNvCxnSpPr/>
            <p:nvPr/>
          </p:nvCxnSpPr>
          <p:spPr bwMode="auto">
            <a:xfrm>
              <a:off x="5699432" y="3035312"/>
              <a:ext cx="65559" cy="45458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33DEF6B-A901-4337-9D75-BE2633F21D5A}"/>
                </a:ext>
              </a:extLst>
            </p:cNvPr>
            <p:cNvCxnSpPr/>
            <p:nvPr/>
          </p:nvCxnSpPr>
          <p:spPr bwMode="auto">
            <a:xfrm>
              <a:off x="5470236" y="3022394"/>
              <a:ext cx="158175" cy="45934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4260199-C006-44F2-BAFA-D30D6CFB077A}"/>
                </a:ext>
              </a:extLst>
            </p:cNvPr>
            <p:cNvCxnSpPr/>
            <p:nvPr/>
          </p:nvCxnSpPr>
          <p:spPr bwMode="auto">
            <a:xfrm flipH="1">
              <a:off x="5393217" y="3022394"/>
              <a:ext cx="63069" cy="46196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C5AC813-9C90-4583-ABC8-5109E6BFB26B}"/>
                </a:ext>
              </a:extLst>
            </p:cNvPr>
            <p:cNvCxnSpPr/>
            <p:nvPr/>
          </p:nvCxnSpPr>
          <p:spPr bwMode="auto">
            <a:xfrm flipH="1">
              <a:off x="5636363" y="3027929"/>
              <a:ext cx="63069" cy="46196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D20E7B-D3A5-42F2-8081-B9816B51885D}"/>
                </a:ext>
              </a:extLst>
            </p:cNvPr>
            <p:cNvCxnSpPr/>
            <p:nvPr/>
          </p:nvCxnSpPr>
          <p:spPr bwMode="auto">
            <a:xfrm>
              <a:off x="5829182" y="3033169"/>
              <a:ext cx="65559" cy="45458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2C881F9-BB6D-4620-ABF1-FB7CF9AC256E}"/>
                </a:ext>
              </a:extLst>
            </p:cNvPr>
            <p:cNvCxnSpPr/>
            <p:nvPr/>
          </p:nvCxnSpPr>
          <p:spPr bwMode="auto">
            <a:xfrm flipH="1">
              <a:off x="5766113" y="3025786"/>
              <a:ext cx="63069" cy="46196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03781E1-7B19-4D8E-9295-0470956A7854}"/>
                </a:ext>
              </a:extLst>
            </p:cNvPr>
            <p:cNvCxnSpPr/>
            <p:nvPr/>
          </p:nvCxnSpPr>
          <p:spPr bwMode="auto">
            <a:xfrm>
              <a:off x="5976071" y="3027096"/>
              <a:ext cx="158175" cy="45934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B9594B4-C7D4-466C-BBA4-F317DF5D54C0}"/>
                </a:ext>
              </a:extLst>
            </p:cNvPr>
            <p:cNvCxnSpPr/>
            <p:nvPr/>
          </p:nvCxnSpPr>
          <p:spPr bwMode="auto">
            <a:xfrm flipH="1">
              <a:off x="5899052" y="3027096"/>
              <a:ext cx="63069" cy="46196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11EA9E7-7DFC-410F-8D72-D62F098BDC7A}"/>
                </a:ext>
              </a:extLst>
            </p:cNvPr>
            <p:cNvCxnSpPr/>
            <p:nvPr/>
          </p:nvCxnSpPr>
          <p:spPr bwMode="auto">
            <a:xfrm>
              <a:off x="6435399" y="3036622"/>
              <a:ext cx="65559" cy="45458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0A95E56-531F-421E-B387-F90914C2E548}"/>
                </a:ext>
              </a:extLst>
            </p:cNvPr>
            <p:cNvCxnSpPr/>
            <p:nvPr/>
          </p:nvCxnSpPr>
          <p:spPr bwMode="auto">
            <a:xfrm>
              <a:off x="6206203" y="3023704"/>
              <a:ext cx="158175" cy="45934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50A630C-BFDF-467E-AE31-F9D057BB2697}"/>
                </a:ext>
              </a:extLst>
            </p:cNvPr>
            <p:cNvCxnSpPr/>
            <p:nvPr/>
          </p:nvCxnSpPr>
          <p:spPr bwMode="auto">
            <a:xfrm flipH="1">
              <a:off x="6129184" y="3023704"/>
              <a:ext cx="63069" cy="46196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4749193-0A89-4450-BB34-1E5DBEE4BD1C}"/>
                </a:ext>
              </a:extLst>
            </p:cNvPr>
            <p:cNvCxnSpPr/>
            <p:nvPr/>
          </p:nvCxnSpPr>
          <p:spPr bwMode="auto">
            <a:xfrm flipH="1">
              <a:off x="6372330" y="3029239"/>
              <a:ext cx="63069" cy="46196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68942AC-8130-48E5-BF6B-94AD940F3612}"/>
                </a:ext>
              </a:extLst>
            </p:cNvPr>
            <p:cNvCxnSpPr/>
            <p:nvPr/>
          </p:nvCxnSpPr>
          <p:spPr bwMode="auto">
            <a:xfrm flipH="1">
              <a:off x="6502080" y="3027096"/>
              <a:ext cx="63069" cy="46196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EE67A7B-EFC5-4733-8737-E09E18A4112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7671" y="3300484"/>
            <a:ext cx="2633850" cy="1098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9C1EDA61-7180-4172-9446-596517C54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089" y="3646739"/>
            <a:ext cx="977549" cy="733728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63112117-040A-40D1-8F5C-9B84BEC4C512}"/>
              </a:ext>
            </a:extLst>
          </p:cNvPr>
          <p:cNvGrpSpPr/>
          <p:nvPr/>
        </p:nvGrpSpPr>
        <p:grpSpPr>
          <a:xfrm>
            <a:off x="5878925" y="3831575"/>
            <a:ext cx="695770" cy="327298"/>
            <a:chOff x="5849432" y="2434114"/>
            <a:chExt cx="1463797" cy="449818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0F82705-945D-4692-B205-D0CFE705A804}"/>
                </a:ext>
              </a:extLst>
            </p:cNvPr>
            <p:cNvCxnSpPr/>
            <p:nvPr/>
          </p:nvCxnSpPr>
          <p:spPr bwMode="auto">
            <a:xfrm>
              <a:off x="5849432" y="2434114"/>
              <a:ext cx="146379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6F95C56-EDCA-45B2-9D51-94FF1E7597D1}"/>
                </a:ext>
              </a:extLst>
            </p:cNvPr>
            <p:cNvCxnSpPr/>
            <p:nvPr/>
          </p:nvCxnSpPr>
          <p:spPr bwMode="auto">
            <a:xfrm>
              <a:off x="5849432" y="2883932"/>
              <a:ext cx="146379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32E28AD-A4D5-4D07-A5F0-8DFEB2356430}"/>
              </a:ext>
            </a:extLst>
          </p:cNvPr>
          <p:cNvCxnSpPr>
            <a:cxnSpLocks/>
          </p:cNvCxnSpPr>
          <p:nvPr/>
        </p:nvCxnSpPr>
        <p:spPr bwMode="auto">
          <a:xfrm flipV="1">
            <a:off x="3234638" y="3968049"/>
            <a:ext cx="2565047" cy="4773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043AF137-5DA3-4FF8-BE7B-2B6C5D389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433" y="4725081"/>
            <a:ext cx="977549" cy="733728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9A484D83-7391-4FC0-80EF-35D602A94FC2}"/>
              </a:ext>
            </a:extLst>
          </p:cNvPr>
          <p:cNvGrpSpPr/>
          <p:nvPr/>
        </p:nvGrpSpPr>
        <p:grpSpPr>
          <a:xfrm>
            <a:off x="6719896" y="4396593"/>
            <a:ext cx="1088292" cy="341372"/>
            <a:chOff x="5260918" y="3022394"/>
            <a:chExt cx="1304231" cy="46880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E8ADF9A-FD34-4F88-90C4-816F3D16C64A}"/>
                </a:ext>
              </a:extLst>
            </p:cNvPr>
            <p:cNvCxnSpPr/>
            <p:nvPr/>
          </p:nvCxnSpPr>
          <p:spPr bwMode="auto">
            <a:xfrm flipV="1">
              <a:off x="5260918" y="3025786"/>
              <a:ext cx="73082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D165D03-7A7F-4360-82C6-7E7E20E3DD83}"/>
                </a:ext>
              </a:extLst>
            </p:cNvPr>
            <p:cNvCxnSpPr/>
            <p:nvPr/>
          </p:nvCxnSpPr>
          <p:spPr bwMode="auto">
            <a:xfrm>
              <a:off x="5323987" y="3022394"/>
              <a:ext cx="69230" cy="46196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E9374D7-A100-45DB-9307-B7084A5A7CD8}"/>
                </a:ext>
              </a:extLst>
            </p:cNvPr>
            <p:cNvCxnSpPr/>
            <p:nvPr/>
          </p:nvCxnSpPr>
          <p:spPr bwMode="auto">
            <a:xfrm>
              <a:off x="5699432" y="3035312"/>
              <a:ext cx="65559" cy="45458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16DB5C-026A-4C28-9B00-0EBEE993C59E}"/>
                </a:ext>
              </a:extLst>
            </p:cNvPr>
            <p:cNvCxnSpPr/>
            <p:nvPr/>
          </p:nvCxnSpPr>
          <p:spPr bwMode="auto">
            <a:xfrm>
              <a:off x="5470236" y="3022394"/>
              <a:ext cx="158175" cy="45934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AA36FDB-4778-4993-B3B5-D4A4BDA2177F}"/>
                </a:ext>
              </a:extLst>
            </p:cNvPr>
            <p:cNvCxnSpPr/>
            <p:nvPr/>
          </p:nvCxnSpPr>
          <p:spPr bwMode="auto">
            <a:xfrm flipH="1">
              <a:off x="5393217" y="3022394"/>
              <a:ext cx="63069" cy="46196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E649BB7-1229-4987-BA37-82D95FAB640E}"/>
                </a:ext>
              </a:extLst>
            </p:cNvPr>
            <p:cNvCxnSpPr/>
            <p:nvPr/>
          </p:nvCxnSpPr>
          <p:spPr bwMode="auto">
            <a:xfrm flipH="1">
              <a:off x="5636363" y="3027929"/>
              <a:ext cx="63069" cy="46196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75B20DD-8443-403F-9A5A-2E184F2ED8B3}"/>
                </a:ext>
              </a:extLst>
            </p:cNvPr>
            <p:cNvCxnSpPr/>
            <p:nvPr/>
          </p:nvCxnSpPr>
          <p:spPr bwMode="auto">
            <a:xfrm>
              <a:off x="5829182" y="3033169"/>
              <a:ext cx="65559" cy="45458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4AFB4AF-1F99-485B-8480-55DB3447F1FA}"/>
                </a:ext>
              </a:extLst>
            </p:cNvPr>
            <p:cNvCxnSpPr/>
            <p:nvPr/>
          </p:nvCxnSpPr>
          <p:spPr bwMode="auto">
            <a:xfrm flipH="1">
              <a:off x="5766113" y="3025786"/>
              <a:ext cx="63069" cy="46196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04732B5-9AA6-4720-A5D0-716C87FF9AC8}"/>
                </a:ext>
              </a:extLst>
            </p:cNvPr>
            <p:cNvCxnSpPr/>
            <p:nvPr/>
          </p:nvCxnSpPr>
          <p:spPr bwMode="auto">
            <a:xfrm>
              <a:off x="5976071" y="3027096"/>
              <a:ext cx="158175" cy="45934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6B9F9F1-25BB-4645-8416-679223BA92DD}"/>
                </a:ext>
              </a:extLst>
            </p:cNvPr>
            <p:cNvCxnSpPr/>
            <p:nvPr/>
          </p:nvCxnSpPr>
          <p:spPr bwMode="auto">
            <a:xfrm flipH="1">
              <a:off x="5899052" y="3027096"/>
              <a:ext cx="63069" cy="46196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1E32CF0-F173-4308-89E1-3107AAC36A8F}"/>
                </a:ext>
              </a:extLst>
            </p:cNvPr>
            <p:cNvCxnSpPr/>
            <p:nvPr/>
          </p:nvCxnSpPr>
          <p:spPr bwMode="auto">
            <a:xfrm>
              <a:off x="6435399" y="3036622"/>
              <a:ext cx="65559" cy="45458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5382531-F378-451B-B332-E2EC9AA649FC}"/>
                </a:ext>
              </a:extLst>
            </p:cNvPr>
            <p:cNvCxnSpPr/>
            <p:nvPr/>
          </p:nvCxnSpPr>
          <p:spPr bwMode="auto">
            <a:xfrm>
              <a:off x="6206203" y="3023704"/>
              <a:ext cx="158175" cy="45934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FAC25FF-B764-44AA-A33E-E95DA2C1D7E5}"/>
                </a:ext>
              </a:extLst>
            </p:cNvPr>
            <p:cNvCxnSpPr/>
            <p:nvPr/>
          </p:nvCxnSpPr>
          <p:spPr bwMode="auto">
            <a:xfrm flipH="1">
              <a:off x="6129184" y="3023704"/>
              <a:ext cx="63069" cy="46196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C3B65A6-F615-4C33-8642-2A3056B21B5D}"/>
                </a:ext>
              </a:extLst>
            </p:cNvPr>
            <p:cNvCxnSpPr/>
            <p:nvPr/>
          </p:nvCxnSpPr>
          <p:spPr bwMode="auto">
            <a:xfrm flipH="1">
              <a:off x="6372330" y="3029239"/>
              <a:ext cx="63069" cy="46196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1EEEF39-733C-49A4-A551-8690185A414B}"/>
                </a:ext>
              </a:extLst>
            </p:cNvPr>
            <p:cNvCxnSpPr/>
            <p:nvPr/>
          </p:nvCxnSpPr>
          <p:spPr bwMode="auto">
            <a:xfrm flipH="1">
              <a:off x="6502080" y="3027096"/>
              <a:ext cx="63069" cy="46196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847EFC8-B471-46F6-B16A-94CA01742E6E}"/>
              </a:ext>
            </a:extLst>
          </p:cNvPr>
          <p:cNvCxnSpPr>
            <a:cxnSpLocks/>
          </p:cNvCxnSpPr>
          <p:nvPr/>
        </p:nvCxnSpPr>
        <p:spPr bwMode="auto">
          <a:xfrm flipV="1">
            <a:off x="5029200" y="4557507"/>
            <a:ext cx="1545494" cy="55417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BB103252-D72C-44BE-80AA-75D42468D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815" y="5381519"/>
            <a:ext cx="977549" cy="733728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4BB16102-0F64-4227-826A-4C9299292381}"/>
              </a:ext>
            </a:extLst>
          </p:cNvPr>
          <p:cNvGrpSpPr/>
          <p:nvPr/>
        </p:nvGrpSpPr>
        <p:grpSpPr>
          <a:xfrm>
            <a:off x="7171075" y="5280253"/>
            <a:ext cx="749430" cy="327298"/>
            <a:chOff x="5849432" y="2434114"/>
            <a:chExt cx="1463797" cy="449818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ABA1D7D-969D-4D0C-8F6B-AE97C0D5ED7A}"/>
                </a:ext>
              </a:extLst>
            </p:cNvPr>
            <p:cNvCxnSpPr/>
            <p:nvPr/>
          </p:nvCxnSpPr>
          <p:spPr bwMode="auto">
            <a:xfrm>
              <a:off x="5849432" y="2434114"/>
              <a:ext cx="146379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4288ABC-2AF5-4062-9CD5-6F6C6B7B0808}"/>
                </a:ext>
              </a:extLst>
            </p:cNvPr>
            <p:cNvCxnSpPr/>
            <p:nvPr/>
          </p:nvCxnSpPr>
          <p:spPr bwMode="auto">
            <a:xfrm>
              <a:off x="5849432" y="2883932"/>
              <a:ext cx="146379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892F62A-012C-4F23-AB06-EAA24FB54168}"/>
              </a:ext>
            </a:extLst>
          </p:cNvPr>
          <p:cNvCxnSpPr>
            <a:cxnSpLocks/>
            <a:stCxn id="72" idx="3"/>
          </p:cNvCxnSpPr>
          <p:nvPr/>
        </p:nvCxnSpPr>
        <p:spPr bwMode="auto">
          <a:xfrm flipV="1">
            <a:off x="5352364" y="5426081"/>
            <a:ext cx="1680815" cy="32230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620D77D-B4C8-4127-9606-703D9D8396E3}"/>
              </a:ext>
            </a:extLst>
          </p:cNvPr>
          <p:cNvSpPr txBox="1"/>
          <p:nvPr/>
        </p:nvSpPr>
        <p:spPr>
          <a:xfrm>
            <a:off x="4731576" y="221149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EE5C6BB-5154-45A3-9364-EEF0FE7A9D19}"/>
              </a:ext>
            </a:extLst>
          </p:cNvPr>
          <p:cNvSpPr txBox="1"/>
          <p:nvPr/>
        </p:nvSpPr>
        <p:spPr>
          <a:xfrm>
            <a:off x="6571893" y="365616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128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64E89FE-3CC0-4366-9385-F6038996CAE7}"/>
              </a:ext>
            </a:extLst>
          </p:cNvPr>
          <p:cNvSpPr txBox="1"/>
          <p:nvPr/>
        </p:nvSpPr>
        <p:spPr>
          <a:xfrm>
            <a:off x="6593136" y="396804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127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23DF16B-F100-4236-849C-B4BF3C52FAFA}"/>
              </a:ext>
            </a:extLst>
          </p:cNvPr>
          <p:cNvSpPr txBox="1"/>
          <p:nvPr/>
        </p:nvSpPr>
        <p:spPr>
          <a:xfrm>
            <a:off x="7942173" y="545366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126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6DA0150-ACA0-49E8-9F3C-40C8EF94D4B9}"/>
              </a:ext>
            </a:extLst>
          </p:cNvPr>
          <p:cNvSpPr txBox="1"/>
          <p:nvPr/>
        </p:nvSpPr>
        <p:spPr>
          <a:xfrm>
            <a:off x="156460" y="4096017"/>
            <a:ext cx="2887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time between clusters of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chatter estimates the size of a quantization level</a:t>
            </a:r>
          </a:p>
          <a:p>
            <a:endParaRPr lang="en-US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width of chatter estimates the peak to peak noise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9AE1B24-0C3D-4CD5-95E1-EC5B8311A4CB}"/>
              </a:ext>
            </a:extLst>
          </p:cNvPr>
          <p:cNvSpPr txBox="1"/>
          <p:nvPr/>
        </p:nvSpPr>
        <p:spPr>
          <a:xfrm>
            <a:off x="7879186" y="4361742"/>
            <a:ext cx="108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“Chatter”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D86E8DC-7195-4CD9-8502-B3238F1EE9A6}"/>
              </a:ext>
            </a:extLst>
          </p:cNvPr>
          <p:cNvSpPr txBox="1"/>
          <p:nvPr/>
        </p:nvSpPr>
        <p:spPr>
          <a:xfrm>
            <a:off x="6681806" y="3041121"/>
            <a:ext cx="108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“Chatter”</a:t>
            </a:r>
          </a:p>
        </p:txBody>
      </p:sp>
    </p:spTree>
    <p:extLst>
      <p:ext uri="{BB962C8B-B14F-4D97-AF65-F5344CB8AC3E}">
        <p14:creationId xmlns:p14="http://schemas.microsoft.com/office/powerpoint/2010/main" val="411968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  <p:bldP spid="98" grpId="0"/>
      <p:bldP spid="99" grpId="0"/>
      <p:bldP spid="101" grpId="0"/>
      <p:bldP spid="10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Sensor Noise Using the “Pinch”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305017"/>
            <a:ext cx="8178800" cy="914400"/>
          </a:xfrm>
        </p:spPr>
        <p:txBody>
          <a:bodyPr/>
          <a:lstStyle/>
          <a:p>
            <a:r>
              <a:rPr lang="en-US" dirty="0"/>
              <a:t>Adjust your procedure to get several clusters that have a significant width of “chatter”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1C6C58E-B893-4E1A-9A8F-CD95F4854A0A}"/>
              </a:ext>
            </a:extLst>
          </p:cNvPr>
          <p:cNvGrpSpPr/>
          <p:nvPr/>
        </p:nvGrpSpPr>
        <p:grpSpPr>
          <a:xfrm>
            <a:off x="1371600" y="2286000"/>
            <a:ext cx="6032901" cy="3961608"/>
            <a:chOff x="1371600" y="1981200"/>
            <a:chExt cx="6032901" cy="396160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1600" y="1981200"/>
              <a:ext cx="6032901" cy="3961608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 bwMode="auto">
            <a:xfrm>
              <a:off x="3657600" y="4191000"/>
              <a:ext cx="2386012" cy="1178511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957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Sensor Noise Using the “Pinch”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178800" cy="738878"/>
          </a:xfrm>
        </p:spPr>
        <p:txBody>
          <a:bodyPr/>
          <a:lstStyle/>
          <a:p>
            <a:r>
              <a:rPr lang="en-US" dirty="0"/>
              <a:t>Measure the distance between clusters.  This is representative of the quantization magnitude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33400" y="2438400"/>
            <a:ext cx="5257800" cy="3733800"/>
            <a:chOff x="1371600" y="1981200"/>
            <a:chExt cx="6032901" cy="396160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1600" y="1981200"/>
              <a:ext cx="6032901" cy="3961608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 bwMode="auto">
            <a:xfrm>
              <a:off x="3942425" y="3366117"/>
              <a:ext cx="0" cy="1905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4636362" y="3411985"/>
              <a:ext cx="0" cy="1905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5420261" y="3455633"/>
              <a:ext cx="0" cy="1905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3386267" y="2790548"/>
              <a:ext cx="811507" cy="359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n=465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81949" y="2770613"/>
              <a:ext cx="811507" cy="359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n=621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68589" y="2539034"/>
              <a:ext cx="811507" cy="359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n=799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flipH="1">
              <a:off x="5433510" y="2899986"/>
              <a:ext cx="292928" cy="49393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/>
            <p:cNvCxnSpPr>
              <a:stCxn id="10" idx="2"/>
            </p:cNvCxnSpPr>
            <p:nvPr/>
          </p:nvCxnSpPr>
          <p:spPr bwMode="auto">
            <a:xfrm flipH="1">
              <a:off x="4639027" y="3129823"/>
              <a:ext cx="348677" cy="1933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/>
            <p:cNvCxnSpPr>
              <a:stCxn id="9" idx="2"/>
            </p:cNvCxnSpPr>
            <p:nvPr/>
          </p:nvCxnSpPr>
          <p:spPr bwMode="auto">
            <a:xfrm>
              <a:off x="3792021" y="3149758"/>
              <a:ext cx="165793" cy="17074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71110" y="2712015"/>
                <a:ext cx="30860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=621−465=156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110" y="2712015"/>
                <a:ext cx="3086038" cy="369332"/>
              </a:xfrm>
              <a:prstGeom prst="rect">
                <a:avLst/>
              </a:prstGeom>
              <a:blipFill>
                <a:blip r:embed="rId3"/>
                <a:stretch>
                  <a:fillRect l="-1779" r="-217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901916" y="3434029"/>
                <a:ext cx="30931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=799−621=178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916" y="3434029"/>
                <a:ext cx="3093154" cy="369332"/>
              </a:xfrm>
              <a:prstGeom prst="rect">
                <a:avLst/>
              </a:prstGeom>
              <a:blipFill>
                <a:blip r:embed="rId4"/>
                <a:stretch>
                  <a:fillRect l="-1772" r="-196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278664" y="4038600"/>
                <a:ext cx="2104487" cy="39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𝑎𝑣𝑒𝑟𝑎𝑔𝑒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=167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664" y="4038600"/>
                <a:ext cx="2104487" cy="399405"/>
              </a:xfrm>
              <a:prstGeom prst="rect">
                <a:avLst/>
              </a:prstGeom>
              <a:blipFill>
                <a:blip r:embed="rId5"/>
                <a:stretch>
                  <a:fillRect l="-2899" r="-2899" b="-2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384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Sensor Noise Using the “Pinch”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307461"/>
            <a:ext cx="8178800" cy="1290489"/>
          </a:xfrm>
        </p:spPr>
        <p:txBody>
          <a:bodyPr/>
          <a:lstStyle/>
          <a:p>
            <a:r>
              <a:rPr lang="en-US" sz="2400" dirty="0"/>
              <a:t>Measure the width of the clusters.  This is representative of the standard deviation of the noise</a:t>
            </a:r>
          </a:p>
          <a:p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466725" y="2209800"/>
            <a:ext cx="6032901" cy="3961608"/>
            <a:chOff x="1377164" y="2047875"/>
            <a:chExt cx="6032901" cy="396160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7164" y="2047875"/>
              <a:ext cx="6032901" cy="3961608"/>
            </a:xfrm>
            <a:prstGeom prst="rect">
              <a:avLst/>
            </a:prstGeom>
          </p:spPr>
        </p:pic>
        <p:cxnSp>
          <p:nvCxnSpPr>
            <p:cNvPr id="15" name="Straight Connector 14"/>
            <p:cNvCxnSpPr/>
            <p:nvPr/>
          </p:nvCxnSpPr>
          <p:spPr bwMode="auto">
            <a:xfrm>
              <a:off x="3957407" y="3117449"/>
              <a:ext cx="0" cy="1905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4193590" y="3112686"/>
              <a:ext cx="0" cy="1905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4633682" y="3356221"/>
              <a:ext cx="0" cy="1905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4906902" y="3359689"/>
              <a:ext cx="0" cy="1905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5419726" y="3497801"/>
              <a:ext cx="0" cy="1905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5667375" y="3457527"/>
              <a:ext cx="0" cy="1905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3828127" y="2574524"/>
              <a:ext cx="6030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n=50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82094" y="2774132"/>
              <a:ext cx="6030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n=47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17250" y="2916686"/>
              <a:ext cx="6030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n=60</a:t>
              </a:r>
            </a:p>
          </p:txBody>
        </p:sp>
        <p:sp>
          <p:nvSpPr>
            <p:cNvPr id="24" name="Left Brace 23"/>
            <p:cNvSpPr/>
            <p:nvPr/>
          </p:nvSpPr>
          <p:spPr bwMode="auto">
            <a:xfrm rot="5400000">
              <a:off x="3952333" y="2823870"/>
              <a:ext cx="249427" cy="337731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Left Brace 24"/>
            <p:cNvSpPr/>
            <p:nvPr/>
          </p:nvSpPr>
          <p:spPr bwMode="auto">
            <a:xfrm rot="5400000">
              <a:off x="4651994" y="3002830"/>
              <a:ext cx="249427" cy="409732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Left Brace 25"/>
            <p:cNvSpPr/>
            <p:nvPr/>
          </p:nvSpPr>
          <p:spPr bwMode="auto">
            <a:xfrm rot="5400000">
              <a:off x="5402856" y="3168792"/>
              <a:ext cx="249427" cy="374858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674770" y="2936057"/>
            <a:ext cx="21890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 the average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width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Average = 52.33</a:t>
            </a:r>
          </a:p>
        </p:txBody>
      </p:sp>
    </p:spTree>
    <p:extLst>
      <p:ext uri="{BB962C8B-B14F-4D97-AF65-F5344CB8AC3E}">
        <p14:creationId xmlns:p14="http://schemas.microsoft.com/office/powerpoint/2010/main" val="1113305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Sensor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178800" cy="762000"/>
              </a:xfrm>
            </p:spPr>
            <p:txBody>
              <a:bodyPr/>
              <a:lstStyle/>
              <a:p>
                <a:r>
                  <a:rPr lang="en-US" dirty="0"/>
                  <a:t>The width of the “chatter” (in samples) is an estimate of the peak to peak value of the noise</a:t>
                </a:r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of the noise can be estimated by taking the P2P values and dividing by 6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178800" cy="762000"/>
              </a:xfrm>
              <a:blipFill>
                <a:blip r:embed="rId2"/>
                <a:stretch>
                  <a:fillRect l="-745" t="-8800" b="-168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75217" y="3810000"/>
                <a:ext cx="3358933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𝑠𝑒𝑛𝑠𝑜𝑟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𝑐h𝑎𝑡𝑡𝑒𝑟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𝑤𝑖𝑑𝑡h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17" y="3810000"/>
                <a:ext cx="3358933" cy="701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587794" y="4800600"/>
                <a:ext cx="4551695" cy="701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𝑠𝑒𝑛𝑠𝑜𝑟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52.33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8.722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794" y="4800600"/>
                <a:ext cx="4551695" cy="7013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6B7F19B-CF8A-4B28-9A85-BB4B13FE2913}"/>
              </a:ext>
            </a:extLst>
          </p:cNvPr>
          <p:cNvSpPr txBox="1"/>
          <p:nvPr/>
        </p:nvSpPr>
        <p:spPr>
          <a:xfrm>
            <a:off x="6477000" y="4280385"/>
            <a:ext cx="2399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Units are samples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18451A-0B0B-465F-A317-5C8646730214}"/>
              </a:ext>
            </a:extLst>
          </p:cNvPr>
          <p:cNvCxnSpPr>
            <a:stCxn id="5" idx="2"/>
          </p:cNvCxnSpPr>
          <p:nvPr/>
        </p:nvCxnSpPr>
        <p:spPr bwMode="auto">
          <a:xfrm flipH="1">
            <a:off x="6477000" y="4742050"/>
            <a:ext cx="1199592" cy="4054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80795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Sensor Noise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762000"/>
          </a:xfrm>
        </p:spPr>
        <p:txBody>
          <a:bodyPr/>
          <a:lstStyle/>
          <a:p>
            <a:r>
              <a:rPr lang="en-US" dirty="0"/>
              <a:t>The distance between each bit can be represented by the number of samples between “clusters” of “chatter”</a:t>
            </a:r>
          </a:p>
          <a:p>
            <a:r>
              <a:rPr lang="en-US" dirty="0"/>
              <a:t>We can use this to estimate how large a bit is in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25438" y="3915847"/>
                <a:ext cx="5397824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𝑏𝑒𝑡𝑤𝑒𝑒𝑛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𝑐h𝑎𝑡𝑡𝑒𝑟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438" y="3915847"/>
                <a:ext cx="5397824" cy="7012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14600" y="4953000"/>
                <a:ext cx="3978974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167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</m:den>
                      </m:f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953000"/>
                <a:ext cx="3978974" cy="7012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875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Estimating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dirty="0"/>
                  <a:t> of the Sensor Noise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356118"/>
            <a:ext cx="8178800" cy="1143000"/>
          </a:xfrm>
        </p:spPr>
        <p:txBody>
          <a:bodyPr/>
          <a:lstStyle/>
          <a:p>
            <a:r>
              <a:rPr lang="en-US" dirty="0"/>
              <a:t>The we can estimate the sensor noise in bits or code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86734" y="2213368"/>
                <a:ext cx="3465436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𝑠𝑒𝑛𝑠𝑜𝑟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𝑐h𝑎𝑡𝑡𝑒𝑟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𝑤𝑖𝑑𝑡h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734" y="2213368"/>
                <a:ext cx="3465436" cy="701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52600" y="3124200"/>
                <a:ext cx="5397824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𝑏𝑒𝑡𝑤𝑒𝑒𝑛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𝑐h𝑎𝑡𝑡𝑒𝑟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124200"/>
                <a:ext cx="5397824" cy="7012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348835" y="4344827"/>
                <a:ext cx="6913752" cy="10677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𝑠𝑒𝑛𝑠𝑜𝑟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𝑠𝑎𝑚𝑝𝑙𝑒𝑠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𝑏𝑖𝑡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8.722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167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𝑠𝑎𝑚𝑝𝑙𝑒𝑠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𝑏𝑖𝑡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0523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835" y="4344827"/>
                <a:ext cx="6913752" cy="10677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421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6F4E-ECFC-47FE-9184-F1744366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the ADC output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61D57F-55F3-486F-9167-44CCAD5234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178800" cy="990600"/>
              </a:xfrm>
            </p:spPr>
            <p:txBody>
              <a:bodyPr/>
              <a:lstStyle/>
              <a:p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of multiple noise sources add in quadrature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61D57F-55F3-486F-9167-44CCAD5234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178800" cy="990600"/>
              </a:xfrm>
              <a:blipFill>
                <a:blip r:embed="rId2"/>
                <a:stretch>
                  <a:fillRect l="-745" t="-6790"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1BC516-80E3-40D0-9979-B26FE39C0940}"/>
                  </a:ext>
                </a:extLst>
              </p:cNvPr>
              <p:cNvSpPr txBox="1"/>
              <p:nvPr/>
            </p:nvSpPr>
            <p:spPr>
              <a:xfrm>
                <a:off x="2971800" y="2435441"/>
                <a:ext cx="2484846" cy="751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1BC516-80E3-40D0-9979-B26FE39C0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435441"/>
                <a:ext cx="2484846" cy="751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AD716F-0E18-4CE4-832B-9912044C3A78}"/>
              </a:ext>
            </a:extLst>
          </p:cNvPr>
          <p:cNvSpPr txBox="1">
            <a:spLocks/>
          </p:cNvSpPr>
          <p:nvPr/>
        </p:nvSpPr>
        <p:spPr bwMode="auto">
          <a:xfrm>
            <a:off x="482600" y="3426041"/>
            <a:ext cx="8178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75000"/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60000"/>
              <a:buFont typeface="Arial" panose="020B0604020202020204" pitchFamily="34" charset="0"/>
              <a:buChar char="•"/>
              <a:defRPr kumimoji="1" sz="2600" b="0" i="0" u="none">
                <a:solidFill>
                  <a:schemeClr val="tx1"/>
                </a:solidFill>
                <a:latin typeface="+mn-lt"/>
              </a:defRPr>
            </a:lvl2pPr>
            <a:lvl3pPr marL="12573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Arial" panose="020B0604020202020204" pitchFamily="34" charset="0"/>
              <a:buChar char="•"/>
              <a:defRPr kumimoji="1" sz="2200">
                <a:solidFill>
                  <a:schemeClr val="tx1"/>
                </a:solidFill>
                <a:latin typeface="+mn-lt"/>
              </a:defRPr>
            </a:lvl4pPr>
            <a:lvl5pPr marL="21717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The total output noise of the ADC is the combination of the sensor noise and quantization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1D7F15-1655-41F3-B30E-9ECF1502F346}"/>
                  </a:ext>
                </a:extLst>
              </p:cNvPr>
              <p:cNvSpPr txBox="1"/>
              <p:nvPr/>
            </p:nvSpPr>
            <p:spPr>
              <a:xfrm>
                <a:off x="2823853" y="5028506"/>
                <a:ext cx="3445494" cy="751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𝑠𝑒𝑛𝑠𝑜𝑟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𝑞𝑢𝑎𝑛𝑡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1D7F15-1655-41F3-B30E-9ECF1502F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853" y="5028506"/>
                <a:ext cx="3445494" cy="751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739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8E2408-C2F2-4556-8937-FF692391A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DSP Lab 4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44187B-BD8D-4680-927F-B1F438CBB8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What is our signal?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How Compute SNR?</a:t>
            </a:r>
          </a:p>
        </p:txBody>
      </p:sp>
    </p:spTree>
    <p:extLst>
      <p:ext uri="{BB962C8B-B14F-4D97-AF65-F5344CB8AC3E}">
        <p14:creationId xmlns:p14="http://schemas.microsoft.com/office/powerpoint/2010/main" val="68869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FB93-0D34-4EDF-BC52-4A1C11EE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Pneumonia Detection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EAEFA4-0733-494F-A7FE-E935705E9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56" y="1524000"/>
            <a:ext cx="731048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2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ADEB-E11E-4311-BED8-0D2F8EA6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Our Signal?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7B900-D67F-4A04-ACEA-1BFED3289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371600"/>
            <a:ext cx="8178800" cy="1981200"/>
          </a:xfrm>
        </p:spPr>
        <p:txBody>
          <a:bodyPr/>
          <a:lstStyle/>
          <a:p>
            <a:r>
              <a:rPr lang="en-US" dirty="0"/>
              <a:t>Simply -- The signal is the information that we are interested in.</a:t>
            </a:r>
          </a:p>
          <a:p>
            <a:endParaRPr lang="en-US" dirty="0"/>
          </a:p>
          <a:p>
            <a:r>
              <a:rPr lang="en-US" dirty="0"/>
              <a:t>It could be a DC voltage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CA5DD-0959-49C4-97B1-F96F9065B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325427"/>
            <a:ext cx="3810906" cy="28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47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ADEB-E11E-4311-BED8-0D2F8EA6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Our Signal?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D7B900-D67F-4A04-ACEA-1BFED3289B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600" y="1371600"/>
                <a:ext cx="8178800" cy="990600"/>
              </a:xfrm>
            </p:spPr>
            <p:txBody>
              <a:bodyPr/>
              <a:lstStyle/>
              <a:p>
                <a:r>
                  <a:rPr lang="en-US" dirty="0"/>
                  <a:t>In this case a good estimate of the signal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.  The SNR is then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D7B900-D67F-4A04-ACEA-1BFED3289B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600" y="1371600"/>
                <a:ext cx="8178800" cy="990600"/>
              </a:xfrm>
              <a:blipFill>
                <a:blip r:embed="rId2"/>
                <a:stretch>
                  <a:fillRect l="-745" t="-6135" b="-1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E3CA5DD-0959-49C4-97B1-F96F9065B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429000"/>
            <a:ext cx="3810906" cy="2846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F50371-28D3-4CDD-BA73-F7F97E7BD78D}"/>
                  </a:ext>
                </a:extLst>
              </p:cNvPr>
              <p:cNvSpPr txBox="1"/>
              <p:nvPr/>
            </p:nvSpPr>
            <p:spPr>
              <a:xfrm>
                <a:off x="3100547" y="2444771"/>
                <a:ext cx="2447605" cy="857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𝑆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𝑁𝑅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𝜇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𝑛𝑜𝑖𝑠𝑒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F50371-28D3-4CDD-BA73-F7F97E7B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547" y="2444771"/>
                <a:ext cx="2447605" cy="8577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538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ADEB-E11E-4311-BED8-0D2F8EA6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Our Signal?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7B900-D67F-4A04-ACEA-1BFED3289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363462"/>
            <a:ext cx="8178800" cy="1600200"/>
          </a:xfrm>
        </p:spPr>
        <p:txBody>
          <a:bodyPr/>
          <a:lstStyle/>
          <a:p>
            <a:r>
              <a:rPr lang="en-US" dirty="0"/>
              <a:t>It could be the variation in the signal around a DC level</a:t>
            </a:r>
          </a:p>
          <a:p>
            <a:pPr lvl="1"/>
            <a:r>
              <a:rPr lang="en-US" dirty="0"/>
              <a:t>A sine wave or other time varying signal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B97DA-5243-41C4-9A66-9A0C238E9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34" y="2971800"/>
            <a:ext cx="4153482" cy="3102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1EC83E-84F2-42D0-BCBD-82F5E12EC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397" y="2971800"/>
            <a:ext cx="4357501" cy="32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02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ADEB-E11E-4311-BED8-0D2F8EA6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Our Signal?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7B900-D67F-4A04-ACEA-1BFED3289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303174"/>
            <a:ext cx="8178800" cy="990600"/>
          </a:xfrm>
        </p:spPr>
        <p:txBody>
          <a:bodyPr/>
          <a:lstStyle/>
          <a:p>
            <a:r>
              <a:rPr lang="en-US" dirty="0"/>
              <a:t>In this case a good estimate of our signal level is the </a:t>
            </a:r>
            <a:r>
              <a:rPr lang="en-US" u="sng" dirty="0"/>
              <a:t>standard deviation </a:t>
            </a:r>
            <a:r>
              <a:rPr lang="en-US" dirty="0"/>
              <a:t>of the signal and the SNR 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B97DA-5243-41C4-9A66-9A0C238E9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02" y="3301220"/>
            <a:ext cx="3672350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1EC83E-84F2-42D0-BCBD-82F5E12EC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3301220"/>
            <a:ext cx="3672349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7C7512-4086-41DB-B9F9-BD260332A43E}"/>
                  </a:ext>
                </a:extLst>
              </p:cNvPr>
              <p:cNvSpPr txBox="1"/>
              <p:nvPr/>
            </p:nvSpPr>
            <p:spPr>
              <a:xfrm>
                <a:off x="3458511" y="2597822"/>
                <a:ext cx="1952329" cy="703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𝑠𝑖𝑔𝑛𝑎𝑙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𝑛𝑜𝑖𝑠𝑒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7C7512-4086-41DB-B9F9-BD260332A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511" y="2597822"/>
                <a:ext cx="1952329" cy="7033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0726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6E2A4-BD87-4EB7-ACAF-FE9698F9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our Signal?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32EF1-D475-4F67-BBF9-0C17CF620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178800" cy="914400"/>
          </a:xfrm>
        </p:spPr>
        <p:txBody>
          <a:bodyPr/>
          <a:lstStyle/>
          <a:p>
            <a:r>
              <a:rPr lang="en-US" dirty="0"/>
              <a:t>In this lab, in some cases we have used a linear regression fit to estimate our signal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634D644-CED7-42E6-82AB-D4DE539C9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529451"/>
              </p:ext>
            </p:extLst>
          </p:nvPr>
        </p:nvGraphicFramePr>
        <p:xfrm>
          <a:off x="304800" y="2438400"/>
          <a:ext cx="4800600" cy="3422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0CEBD0D-2050-4CDD-996C-7EE29938C24A}"/>
              </a:ext>
            </a:extLst>
          </p:cNvPr>
          <p:cNvSpPr txBox="1"/>
          <p:nvPr/>
        </p:nvSpPr>
        <p:spPr>
          <a:xfrm>
            <a:off x="5126182" y="342900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signal level would then be the standard deviation of the fitted values</a:t>
            </a:r>
          </a:p>
        </p:txBody>
      </p:sp>
    </p:spTree>
    <p:extLst>
      <p:ext uri="{BB962C8B-B14F-4D97-AF65-F5344CB8AC3E}">
        <p14:creationId xmlns:p14="http://schemas.microsoft.com/office/powerpoint/2010/main" val="1411747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C3FE90-9503-4FE0-A0E6-D16B81F954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DSP Lab 4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0599643-048B-4BD6-A3AD-184EAED812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Oversample Averaging</a:t>
            </a:r>
          </a:p>
        </p:txBody>
      </p:sp>
    </p:spTree>
    <p:extLst>
      <p:ext uri="{BB962C8B-B14F-4D97-AF65-F5344CB8AC3E}">
        <p14:creationId xmlns:p14="http://schemas.microsoft.com/office/powerpoint/2010/main" val="4232901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Oversample Averaging to Decrease Noise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178800" cy="1371600"/>
          </a:xfrm>
        </p:spPr>
        <p:txBody>
          <a:bodyPr/>
          <a:lstStyle/>
          <a:p>
            <a:r>
              <a:rPr lang="en-US" dirty="0"/>
              <a:t>We know that the “typical” error of the estimate of the mean decreases as one increases the number of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6B456A-1E81-450A-9186-6C174FA18AC6}"/>
                  </a:ext>
                </a:extLst>
              </p:cNvPr>
              <p:cNvSpPr txBox="1"/>
              <p:nvPr/>
            </p:nvSpPr>
            <p:spPr>
              <a:xfrm>
                <a:off x="3614219" y="2971800"/>
                <a:ext cx="1420261" cy="699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6B456A-1E81-450A-9186-6C174FA18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219" y="2971800"/>
                <a:ext cx="1420261" cy="6991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73FD67-894E-430B-B04B-B07CBAC98775}"/>
              </a:ext>
            </a:extLst>
          </p:cNvPr>
          <p:cNvSpPr txBox="1">
            <a:spLocks/>
          </p:cNvSpPr>
          <p:nvPr/>
        </p:nvSpPr>
        <p:spPr bwMode="auto">
          <a:xfrm>
            <a:off x="457200" y="4267200"/>
            <a:ext cx="8178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75000"/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60000"/>
              <a:buFont typeface="Arial" panose="020B0604020202020204" pitchFamily="34" charset="0"/>
              <a:buChar char="•"/>
              <a:defRPr kumimoji="1" sz="2600" b="0" i="0" u="none">
                <a:solidFill>
                  <a:schemeClr val="tx1"/>
                </a:solidFill>
                <a:latin typeface="+mn-lt"/>
              </a:defRPr>
            </a:lvl2pPr>
            <a:lvl3pPr marL="12573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Arial" panose="020B0604020202020204" pitchFamily="34" charset="0"/>
              <a:buChar char="•"/>
              <a:defRPr kumimoji="1" sz="2200">
                <a:solidFill>
                  <a:schemeClr val="tx1"/>
                </a:solidFill>
                <a:latin typeface="+mn-lt"/>
              </a:defRPr>
            </a:lvl4pPr>
            <a:lvl5pPr marL="21717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If we take multiple samples of a signal then average them the standard deviation of our estimates should decrease</a:t>
            </a:r>
          </a:p>
        </p:txBody>
      </p:sp>
    </p:spTree>
    <p:extLst>
      <p:ext uri="{BB962C8B-B14F-4D97-AF65-F5344CB8AC3E}">
        <p14:creationId xmlns:p14="http://schemas.microsoft.com/office/powerpoint/2010/main" val="23393471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Oversample Averaging to Decrease Noise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178800" cy="1066800"/>
          </a:xfrm>
        </p:spPr>
        <p:txBody>
          <a:bodyPr/>
          <a:lstStyle/>
          <a:p>
            <a:r>
              <a:rPr lang="en-US" dirty="0"/>
              <a:t>However if the noise is “hidden” by quantization levels this may not be effective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6AC27D-A51E-4930-B39A-DB54A7FD2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461149"/>
            <a:ext cx="3939332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60AF77-FF67-4B8A-9281-F575C0BCD283}"/>
              </a:ext>
            </a:extLst>
          </p:cNvPr>
          <p:cNvSpPr txBox="1">
            <a:spLocks/>
          </p:cNvSpPr>
          <p:nvPr/>
        </p:nvSpPr>
        <p:spPr bwMode="auto">
          <a:xfrm>
            <a:off x="432232" y="5486400"/>
            <a:ext cx="81788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75000"/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60000"/>
              <a:buFont typeface="Arial" panose="020B0604020202020204" pitchFamily="34" charset="0"/>
              <a:buChar char="•"/>
              <a:defRPr kumimoji="1" sz="2600" b="0" i="0" u="none">
                <a:solidFill>
                  <a:schemeClr val="tx1"/>
                </a:solidFill>
                <a:latin typeface="+mn-lt"/>
              </a:defRPr>
            </a:lvl2pPr>
            <a:lvl3pPr marL="12573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Arial" panose="020B0604020202020204" pitchFamily="34" charset="0"/>
              <a:buChar char="•"/>
              <a:defRPr kumimoji="1" sz="2200">
                <a:solidFill>
                  <a:schemeClr val="tx1"/>
                </a:solidFill>
                <a:latin typeface="+mn-lt"/>
              </a:defRPr>
            </a:lvl4pPr>
            <a:lvl5pPr marL="21717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We’ll try this to see what happens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596637-3447-48E3-8341-A45E9457A9B4}"/>
              </a:ext>
            </a:extLst>
          </p:cNvPr>
          <p:cNvSpPr txBox="1"/>
          <p:nvPr/>
        </p:nvSpPr>
        <p:spPr>
          <a:xfrm>
            <a:off x="5644225" y="2895600"/>
            <a:ext cx="297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Taking multiple samples of the same value doesn’t help improve the noise</a:t>
            </a:r>
          </a:p>
        </p:txBody>
      </p:sp>
    </p:spTree>
    <p:extLst>
      <p:ext uri="{BB962C8B-B14F-4D97-AF65-F5344CB8AC3E}">
        <p14:creationId xmlns:p14="http://schemas.microsoft.com/office/powerpoint/2010/main" val="3422685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C3FE90-9503-4FE0-A0E6-D16B81F954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DSP Lab 4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0599643-048B-4BD6-A3AD-184EAED812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Dithering</a:t>
            </a:r>
          </a:p>
        </p:txBody>
      </p:sp>
    </p:spTree>
    <p:extLst>
      <p:ext uri="{BB962C8B-B14F-4D97-AF65-F5344CB8AC3E}">
        <p14:creationId xmlns:p14="http://schemas.microsoft.com/office/powerpoint/2010/main" val="37237774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7E271-C1B7-4166-A70F-BB9F6273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Decreasing Noise by Adding Noise?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589E1-A1C8-49A0-8CF5-B06FAED9C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4648200" cy="4495800"/>
          </a:xfrm>
        </p:spPr>
        <p:txBody>
          <a:bodyPr/>
          <a:lstStyle/>
          <a:p>
            <a:r>
              <a:rPr lang="en-US" dirty="0"/>
              <a:t>We’ll see if adding noise, then oversampling and averaging will improve the situation</a:t>
            </a:r>
          </a:p>
          <a:p>
            <a:endParaRPr lang="en-US" dirty="0"/>
          </a:p>
          <a:p>
            <a:r>
              <a:rPr lang="en-US" dirty="0"/>
              <a:t>Called “Dithering”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CAC52B-498C-45E4-9027-D2E548AFC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371600"/>
            <a:ext cx="3289299" cy="5154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3924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22AC3-9ACA-4FB8-8E20-CA35C31D4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Noise and Sensor Noise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46EA33-A88A-4F6C-A999-FBAD114EF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05" y="1447800"/>
            <a:ext cx="731048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024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ADCAE-BDAB-4533-BE7D-4F8776EE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3-Bit DAC to Generate Dither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CFE80-F454-4880-83E0-961882C86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322991"/>
            <a:ext cx="8356600" cy="913442"/>
          </a:xfrm>
        </p:spPr>
        <p:txBody>
          <a:bodyPr/>
          <a:lstStyle/>
          <a:p>
            <a:r>
              <a:rPr lang="en-US" dirty="0"/>
              <a:t>Be sure to follow the schematic below</a:t>
            </a:r>
          </a:p>
          <a:p>
            <a:r>
              <a:rPr lang="en-US" dirty="0"/>
              <a:t>Connect LM61 to A0, </a:t>
            </a:r>
            <a:r>
              <a:rPr lang="en-US" dirty="0" err="1"/>
              <a:t>V</a:t>
            </a:r>
            <a:r>
              <a:rPr lang="en-US" baseline="-25000" dirty="0" err="1"/>
              <a:t>dith</a:t>
            </a:r>
            <a:r>
              <a:rPr lang="en-US" dirty="0"/>
              <a:t> to A1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2EB51B5-C8D2-4170-A130-857AAAA49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59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3">
            <a:extLst>
              <a:ext uri="{FF2B5EF4-FFF2-40B4-BE49-F238E27FC236}">
                <a16:creationId xmlns:a16="http://schemas.microsoft.com/office/drawing/2014/main" id="{D21B1400-62F3-4250-B91D-4A666191C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7671568" cy="338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F7527986-2B82-4678-B93A-F7041A8D0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66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372F7A-0F10-4B36-B9FB-7719DC9D05A1}"/>
              </a:ext>
            </a:extLst>
          </p:cNvPr>
          <p:cNvSpPr/>
          <p:nvPr/>
        </p:nvSpPr>
        <p:spPr bwMode="auto">
          <a:xfrm>
            <a:off x="2684756" y="3402367"/>
            <a:ext cx="381000" cy="152394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B221FC-3599-49E5-A884-80CFA625D299}"/>
              </a:ext>
            </a:extLst>
          </p:cNvPr>
          <p:cNvSpPr/>
          <p:nvPr/>
        </p:nvSpPr>
        <p:spPr bwMode="auto">
          <a:xfrm>
            <a:off x="4495800" y="4129890"/>
            <a:ext cx="381000" cy="152394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85E9E7-35F4-4D04-885E-0526C48B0A4E}"/>
              </a:ext>
            </a:extLst>
          </p:cNvPr>
          <p:cNvSpPr/>
          <p:nvPr/>
        </p:nvSpPr>
        <p:spPr bwMode="auto">
          <a:xfrm>
            <a:off x="2674769" y="3568799"/>
            <a:ext cx="381000" cy="152394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59AA76-E47A-4F07-81FD-9E945D7AE5BA}"/>
              </a:ext>
            </a:extLst>
          </p:cNvPr>
          <p:cNvCxnSpPr>
            <a:cxnSpLocks/>
          </p:cNvCxnSpPr>
          <p:nvPr/>
        </p:nvCxnSpPr>
        <p:spPr bwMode="auto">
          <a:xfrm flipV="1">
            <a:off x="5693664" y="4206074"/>
            <a:ext cx="1545336" cy="90847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EF689C2-7DAC-4A98-8368-F5F4D5A697E4}"/>
              </a:ext>
            </a:extLst>
          </p:cNvPr>
          <p:cNvSpPr/>
          <p:nvPr/>
        </p:nvSpPr>
        <p:spPr bwMode="auto">
          <a:xfrm>
            <a:off x="4495800" y="3474643"/>
            <a:ext cx="381000" cy="152394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0EAE7D-B54D-4BE7-A4FD-8D0BA7B20224}"/>
                  </a:ext>
                </a:extLst>
              </p:cNvPr>
              <p:cNvSpPr txBox="1"/>
              <p:nvPr/>
            </p:nvSpPr>
            <p:spPr>
              <a:xfrm>
                <a:off x="1828800" y="5781009"/>
                <a:ext cx="3606115" cy="46166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𝑑𝑖𝑡h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2.2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0EAE7D-B54D-4BE7-A4FD-8D0BA7B20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781009"/>
                <a:ext cx="3606115" cy="461665"/>
              </a:xfrm>
              <a:prstGeom prst="rect">
                <a:avLst/>
              </a:prstGeom>
              <a:blipFill>
                <a:blip r:embed="rId3"/>
                <a:stretch>
                  <a:fillRect l="-2357" t="-8974" b="-2692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1DA9A1-41B7-4BBF-9B73-F607F8967011}"/>
              </a:ext>
            </a:extLst>
          </p:cNvPr>
          <p:cNvCxnSpPr>
            <a:cxnSpLocks/>
          </p:cNvCxnSpPr>
          <p:nvPr/>
        </p:nvCxnSpPr>
        <p:spPr bwMode="auto">
          <a:xfrm flipV="1">
            <a:off x="3200400" y="4394329"/>
            <a:ext cx="940184" cy="138359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790296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3B01-A052-4918-A3CF-2818A29E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3-Bit DAC to Generate Dither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66E8CF-1A7F-46EB-B7F3-7C990939BD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6263" y="1295400"/>
                <a:ext cx="8178800" cy="1524000"/>
              </a:xfrm>
            </p:spPr>
            <p:txBody>
              <a:bodyPr/>
              <a:lstStyle/>
              <a:p>
                <a:r>
                  <a:rPr lang="en-US" dirty="0"/>
                  <a:t>Once you estimate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𝑑𝑖𝑡h</m:t>
                        </m:r>
                      </m:sub>
                    </m:sSub>
                  </m:oMath>
                </a14:m>
                <a:r>
                  <a:rPr lang="en-US" dirty="0"/>
                  <a:t> with the larger resistor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2.2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you will need to scale it when using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≈50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resistor.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66E8CF-1A7F-46EB-B7F3-7C990939BD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263" y="1295400"/>
                <a:ext cx="8178800" cy="1524000"/>
              </a:xfrm>
              <a:blipFill>
                <a:blip r:embed="rId2"/>
                <a:stretch>
                  <a:fillRect l="-745" t="-4400" b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BD7C2C53-9351-43D0-AD1F-B3E032B3A9CC}"/>
              </a:ext>
            </a:extLst>
          </p:cNvPr>
          <p:cNvGrpSpPr/>
          <p:nvPr/>
        </p:nvGrpSpPr>
        <p:grpSpPr>
          <a:xfrm>
            <a:off x="1702082" y="2819400"/>
            <a:ext cx="5739836" cy="2438399"/>
            <a:chOff x="1676400" y="3091541"/>
            <a:chExt cx="5808198" cy="233505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33B26DC-48DB-404B-8D1E-9E79D0F15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6400" y="3124200"/>
              <a:ext cx="5303275" cy="2302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7056F99-B49E-41CA-995D-6DCC7D5D8AEC}"/>
                    </a:ext>
                  </a:extLst>
                </p:cNvPr>
                <p:cNvSpPr txBox="1"/>
                <p:nvPr/>
              </p:nvSpPr>
              <p:spPr>
                <a:xfrm>
                  <a:off x="3430574" y="3136037"/>
                  <a:ext cx="1322157" cy="3786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𝑑𝑖𝑡h𝑒𝑟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_2.2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7056F99-B49E-41CA-995D-6DCC7D5D8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0574" y="3136037"/>
                  <a:ext cx="1322157" cy="37863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BCE4F34-2F93-4B6A-8DD3-8B30874FE702}"/>
                    </a:ext>
                  </a:extLst>
                </p:cNvPr>
                <p:cNvSpPr txBox="1"/>
                <p:nvPr/>
              </p:nvSpPr>
              <p:spPr>
                <a:xfrm>
                  <a:off x="6324600" y="3091541"/>
                  <a:ext cx="1159998" cy="3786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𝑑𝑖𝑡h𝑒𝑟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_50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BCE4F34-2F93-4B6A-8DD3-8B30874FE7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3091541"/>
                  <a:ext cx="1159998" cy="3786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C2EDF59-1493-4B73-8382-FD7EE53C05D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02513" y="5410199"/>
                <a:ext cx="8178800" cy="643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57200" indent="-4572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8000"/>
                  </a:buClr>
                  <a:buSzPct val="75000"/>
                  <a:buFont typeface="Arial" panose="020B0604020202020204" pitchFamily="34" charset="0"/>
                  <a:buChar char="•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B050"/>
                  </a:buClr>
                  <a:buSzPct val="60000"/>
                  <a:buFont typeface="Arial" panose="020B0604020202020204" pitchFamily="34" charset="0"/>
                  <a:buChar char="•"/>
                  <a:defRPr kumimoji="1" sz="2600" b="0" i="0" u="none">
                    <a:solidFill>
                      <a:schemeClr val="tx1"/>
                    </a:solidFill>
                    <a:latin typeface="+mn-lt"/>
                  </a:defRPr>
                </a:lvl2pPr>
                <a:lvl3pPr marL="12573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B050"/>
                  </a:buClr>
                  <a:buSzPct val="75000"/>
                  <a:buFont typeface="Arial" panose="020B0604020202020204" pitchFamily="34" charset="0"/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7145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B050"/>
                  </a:buClr>
                  <a:buFont typeface="Arial" panose="020B0604020202020204" pitchFamily="34" charset="0"/>
                  <a:buChar char="•"/>
                  <a:defRPr kumimoji="1" sz="2200">
                    <a:solidFill>
                      <a:schemeClr val="tx1"/>
                    </a:solidFill>
                    <a:latin typeface="+mn-lt"/>
                  </a:defRPr>
                </a:lvl4pPr>
                <a:lvl5pPr marL="21717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B050"/>
                  </a:buClr>
                  <a:buFont typeface="Arial" panose="020B0604020202020204" pitchFamily="34" charset="0"/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kern="0" dirty="0"/>
                  <a:t>How should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𝑑𝑖𝑡h𝑒𝑟</m:t>
                        </m:r>
                      </m:sub>
                    </m:sSub>
                  </m:oMath>
                </a14:m>
                <a:r>
                  <a:rPr lang="en-US" kern="0" dirty="0"/>
                  <a:t> be scaled?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C2EDF59-1493-4B73-8382-FD7EE53C0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513" y="5410199"/>
                <a:ext cx="8178800" cy="643703"/>
              </a:xfrm>
              <a:prstGeom prst="rect">
                <a:avLst/>
              </a:prstGeom>
              <a:blipFill>
                <a:blip r:embed="rId6"/>
                <a:stretch>
                  <a:fillRect l="-745" t="-9434" b="-660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0312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A1A71-FF0F-9AB5-7838-7061910EC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78886-8BB0-CC27-FA40-7497A63BB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315812"/>
            <a:ext cx="8178800" cy="1503588"/>
          </a:xfrm>
        </p:spPr>
        <p:txBody>
          <a:bodyPr/>
          <a:lstStyle/>
          <a:p>
            <a:r>
              <a:rPr lang="en-US" sz="2000" dirty="0"/>
              <a:t>The key result of this lab is Table 1</a:t>
            </a:r>
          </a:p>
          <a:p>
            <a:pPr lvl="1"/>
            <a:r>
              <a:rPr lang="en-US" sz="2000" dirty="0"/>
              <a:t>Make sure you understand what it tells you</a:t>
            </a:r>
          </a:p>
          <a:p>
            <a:pPr lvl="1"/>
            <a:r>
              <a:rPr lang="en-US" sz="2000" dirty="0"/>
              <a:t>Handout Tables are included in </a:t>
            </a:r>
            <a:r>
              <a:rPr lang="en-US" sz="2000" dirty="0" err="1"/>
              <a:t>myCourses</a:t>
            </a:r>
            <a:r>
              <a:rPr lang="en-US" sz="2000" dirty="0"/>
              <a:t> so you don’t have to </a:t>
            </a:r>
            <a:r>
              <a:rPr lang="en-US" sz="2000"/>
              <a:t>create them (2 tables)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C392AA-B595-C50F-C09E-D68BE47EE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914650"/>
            <a:ext cx="73723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950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50F0-50AF-CC6B-0A83-98A084719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4ECD-5428-6F04-E27F-2897A4222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178800" cy="914400"/>
          </a:xfrm>
        </p:spPr>
        <p:txBody>
          <a:bodyPr/>
          <a:lstStyle/>
          <a:p>
            <a:r>
              <a:rPr lang="en-US" dirty="0"/>
              <a:t>Locations of signals and noise referenced in the table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8E1D15-EE36-2567-4B0B-683C2FC9E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" y="2590800"/>
            <a:ext cx="86201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86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A6DB-2CC8-4F37-B589-7A409D10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Oversample Averaging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604B1-69AB-4480-946A-21F2E405E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05" y="1524000"/>
            <a:ext cx="731048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90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8119-B272-49FD-AE97-92D0B9B4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Dithering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B97BA-653B-4236-AE50-599981FEB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23" y="1447800"/>
            <a:ext cx="736265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3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9DC9A-80EF-46B9-8EA2-1402EAFA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DSP Lab 4 --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B3B49-7181-426A-92DB-3D64483BF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447800"/>
            <a:ext cx="8178800" cy="990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Part 1a -- Estimate of the temperature sensor noise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0E4D9B-7FFE-4E7F-8BC4-9B698FD51FB2}"/>
              </a:ext>
            </a:extLst>
          </p:cNvPr>
          <p:cNvCxnSpPr>
            <a:cxnSpLocks/>
          </p:cNvCxnSpPr>
          <p:nvPr/>
        </p:nvCxnSpPr>
        <p:spPr bwMode="auto">
          <a:xfrm flipV="1">
            <a:off x="1524000" y="3200400"/>
            <a:ext cx="1524000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5BF980-68C8-4915-A1D4-615DC60B8E75}"/>
                  </a:ext>
                </a:extLst>
              </p:cNvPr>
              <p:cNvSpPr txBox="1"/>
              <p:nvPr/>
            </p:nvSpPr>
            <p:spPr>
              <a:xfrm>
                <a:off x="407818" y="4800600"/>
                <a:ext cx="20667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Estima</a:t>
                </a:r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𝑠𝑒𝑛𝑠𝑜𝑟</m:t>
                        </m:r>
                      </m:sub>
                    </m:sSub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5BF980-68C8-4915-A1D4-615DC60B8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18" y="4800600"/>
                <a:ext cx="2066720" cy="369332"/>
              </a:xfrm>
              <a:prstGeom prst="rect">
                <a:avLst/>
              </a:prstGeom>
              <a:blipFill>
                <a:blip r:embed="rId2"/>
                <a:stretch>
                  <a:fillRect l="-9145" t="-26667" r="-118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6B719075-EE1E-47F3-855F-11E0F09D1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025588"/>
            <a:ext cx="6756400" cy="42254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AA9FC8-0DA4-4C66-982E-305D4E32C604}"/>
                  </a:ext>
                </a:extLst>
              </p:cNvPr>
              <p:cNvSpPr txBox="1"/>
              <p:nvPr/>
            </p:nvSpPr>
            <p:spPr>
              <a:xfrm>
                <a:off x="7010400" y="4419601"/>
                <a:ext cx="2033570" cy="3994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𝑠𝑖𝑔𝑛𝑎𝑙</m:t>
                        </m:r>
                      </m:sub>
                    </m:sSub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AA9FC8-0DA4-4C66-982E-305D4E32C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4419601"/>
                <a:ext cx="2033570" cy="399405"/>
              </a:xfrm>
              <a:prstGeom prst="rect">
                <a:avLst/>
              </a:prstGeom>
              <a:blipFill>
                <a:blip r:embed="rId4"/>
                <a:stretch>
                  <a:fillRect l="-8982" t="-21212" r="-3293" b="-37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B2B08-2816-417B-90B7-59D39F2422C1}"/>
              </a:ext>
            </a:extLst>
          </p:cNvPr>
          <p:cNvCxnSpPr>
            <a:cxnSpLocks/>
            <a:stCxn id="9" idx="0"/>
          </p:cNvCxnSpPr>
          <p:nvPr/>
        </p:nvCxnSpPr>
        <p:spPr bwMode="auto">
          <a:xfrm flipH="1" flipV="1">
            <a:off x="6504929" y="3124201"/>
            <a:ext cx="1522256" cy="1295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8847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9DC9A-80EF-46B9-8EA2-1402EAFA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DSP Lab 4 --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B3B49-7181-426A-92DB-3D64483BF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178800" cy="990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Part 1b – Try using oversampling to try and reduce quantization noise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99E9EA-96CD-4754-92F5-9D0AB1B58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18425"/>
            <a:ext cx="5884095" cy="367992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9E391B-6DFC-4748-B6AA-6514C5A103CF}"/>
              </a:ext>
            </a:extLst>
          </p:cNvPr>
          <p:cNvCxnSpPr>
            <a:cxnSpLocks/>
            <a:stCxn id="8" idx="1"/>
          </p:cNvCxnSpPr>
          <p:nvPr/>
        </p:nvCxnSpPr>
        <p:spPr bwMode="auto">
          <a:xfrm flipH="1" flipV="1">
            <a:off x="4800601" y="3637626"/>
            <a:ext cx="1623290" cy="48833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E9AD4DD-C3EF-4CC8-8649-BD4D6591F976}"/>
              </a:ext>
            </a:extLst>
          </p:cNvPr>
          <p:cNvSpPr txBox="1"/>
          <p:nvPr/>
        </p:nvSpPr>
        <p:spPr>
          <a:xfrm>
            <a:off x="6423891" y="2971800"/>
            <a:ext cx="2057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oversample averaging to see if that improves things</a:t>
            </a:r>
          </a:p>
        </p:txBody>
      </p:sp>
    </p:spTree>
    <p:extLst>
      <p:ext uri="{BB962C8B-B14F-4D97-AF65-F5344CB8AC3E}">
        <p14:creationId xmlns:p14="http://schemas.microsoft.com/office/powerpoint/2010/main" val="1924782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9DC9A-80EF-46B9-8EA2-1402EAFA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DSP Lab 4 --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B3B49-7181-426A-92DB-3D64483BF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371600"/>
            <a:ext cx="8178800" cy="1143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Part 1c – Build and test a DAC to generate a dithering signal.  Using dither to reduce the effects of quantization noise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4C1F4-2141-407D-B0B2-AFF168007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362200"/>
            <a:ext cx="5724263" cy="357997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7DCD8F-6399-425D-8E12-302BBB3BB38E}"/>
              </a:ext>
            </a:extLst>
          </p:cNvPr>
          <p:cNvCxnSpPr>
            <a:cxnSpLocks/>
            <a:stCxn id="6" idx="3"/>
          </p:cNvCxnSpPr>
          <p:nvPr/>
        </p:nvCxnSpPr>
        <p:spPr bwMode="auto">
          <a:xfrm flipV="1">
            <a:off x="2810137" y="4168883"/>
            <a:ext cx="695063" cy="65454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BC06700-6EA4-4530-B0FB-15965D363C10}"/>
              </a:ext>
            </a:extLst>
          </p:cNvPr>
          <p:cNvSpPr txBox="1"/>
          <p:nvPr/>
        </p:nvSpPr>
        <p:spPr>
          <a:xfrm>
            <a:off x="752737" y="4038600"/>
            <a:ext cx="205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“dither” noise to better distribute Q-Noise</a:t>
            </a:r>
          </a:p>
        </p:txBody>
      </p:sp>
    </p:spTree>
    <p:extLst>
      <p:ext uri="{BB962C8B-B14F-4D97-AF65-F5344CB8AC3E}">
        <p14:creationId xmlns:p14="http://schemas.microsoft.com/office/powerpoint/2010/main" val="11641485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8&quot; unique_id=&quot;10002&quot;&gt;&lt;/object&gt;&lt;object type=&quot;2&quot; unique_id=&quot;10003&quot;&gt;&lt;object type=&quot;3&quot; unique_id=&quot;26537&quot;&gt;&lt;property id=&quot;20148&quot; value=&quot;5&quot;/&gt;&lt;property id=&quot;20300&quot; value=&quot;Slide 1 - &amp;quot;Statistical Process Control&amp;quot;&quot;/&gt;&lt;property id=&quot;20307&quot; value=&quot;363&quot;/&gt;&lt;/object&gt;&lt;object type=&quot;3&quot; unique_id=&quot;30737&quot;&gt;&lt;property id=&quot;20148&quot; value=&quot;5&quot;/&gt;&lt;property id=&quot;20300&quot; value=&quot;Slide 2 - &amp;quot;Control Charts for Variables I&amp;quot;&quot;/&gt;&lt;property id=&quot;20307&quot; value=&quot;409&quot;/&gt;&lt;/object&gt;&lt;object type=&quot;3&quot; unique_id=&quot;30738&quot;&gt;&lt;property id=&quot;20148&quot; value=&quot;5&quot;/&gt;&lt;property id=&quot;20300&quot; value=&quot;Slide 3 - &amp;quot;Part 1:  Control Charts for Xbar and R&amp;quot;&quot;/&gt;&lt;property id=&quot;20307&quot; value=&quot;410&quot;/&gt;&lt;/object&gt;&lt;object type=&quot;3&quot; unique_id=&quot;30739&quot;&gt;&lt;property id=&quot;20148&quot; value=&quot;5&quot;/&gt;&lt;property id=&quot;20300&quot; value=&quot;Slide 4 - &amp;quot;Introduction &amp;quot;&quot;/&gt;&lt;property id=&quot;20307&quot; value=&quot;411&quot;/&gt;&lt;/object&gt;&lt;object type=&quot;3&quot; unique_id=&quot;30740&quot;&gt;&lt;property id=&quot;20148&quot; value=&quot;5&quot;/&gt;&lt;property id=&quot;20300&quot; value=&quot;Slide 5 - &amp;quot;Control Charts for Xbar and R&amp;quot;&quot;/&gt;&lt;property id=&quot;20307&quot; value=&quot;412&quot;/&gt;&lt;/object&gt;&lt;object type=&quot;3&quot; unique_id=&quot;30741&quot;&gt;&lt;property id=&quot;20148&quot; value=&quot;5&quot;/&gt;&lt;property id=&quot;20300&quot; value=&quot;Slide 6 - &amp;quot;Control Charts for Xbar and R&amp;quot;&quot;/&gt;&lt;property id=&quot;20307&quot; value=&quot;413&quot;/&gt;&lt;/object&gt;&lt;object type=&quot;3&quot; unique_id=&quot;30742&quot;&gt;&lt;property id=&quot;20148&quot; value=&quot;5&quot;/&gt;&lt;property id=&quot;20300&quot; value=&quot;Slide 7 - &amp;quot;Control Charts for Xbar and R&amp;quot;&quot;/&gt;&lt;property id=&quot;20307&quot; value=&quot;414&quot;/&gt;&lt;/object&gt;&lt;object type=&quot;3&quot; unique_id=&quot;30743&quot;&gt;&lt;property id=&quot;20148&quot; value=&quot;5&quot;/&gt;&lt;property id=&quot;20300&quot; value=&quot;Slide 8 - &amp;quot;Control Charts for Xbar and R&amp;quot;&quot;/&gt;&lt;property id=&quot;20307&quot; value=&quot;415&quot;/&gt;&lt;/object&gt;&lt;object type=&quot;3&quot; unique_id=&quot;30744&quot;&gt;&lt;property id=&quot;20148&quot; value=&quot;5&quot;/&gt;&lt;property id=&quot;20300&quot; value=&quot;Slide 9 - &amp;quot;Control Charts for Xbar and R&amp;quot;&quot;/&gt;&lt;property id=&quot;20307&quot; value=&quot;416&quot;/&gt;&lt;/object&gt;&lt;object type=&quot;3&quot; unique_id=&quot;30745&quot;&gt;&lt;property id=&quot;20148&quot; value=&quot;5&quot;/&gt;&lt;property id=&quot;20300&quot; value=&quot;Slide 10 - &amp;quot;Control Charts for Xbar and R&amp;quot;&quot;/&gt;&lt;property id=&quot;20307&quot; value=&quot;417&quot;/&gt;&lt;/object&gt;&lt;object type=&quot;3&quot; unique_id=&quot;30746&quot;&gt;&lt;property id=&quot;20148&quot; value=&quot;5&quot;/&gt;&lt;property id=&quot;20300&quot; value=&quot;Slide 11 - &amp;quot;Control Charts for Xbar and R&amp;quot;&quot;/&gt;&lt;property id=&quot;20307&quot; value=&quot;418&quot;/&gt;&lt;/object&gt;&lt;object type=&quot;3&quot; unique_id=&quot;30747&quot;&gt;&lt;property id=&quot;20148&quot; value=&quot;5&quot;/&gt;&lt;property id=&quot;20300&quot; value=&quot;Slide 12 - &amp;quot;Relationships&amp;quot;&quot;/&gt;&lt;property id=&quot;20307&quot; value=&quot;419&quot;/&gt;&lt;/object&gt;&lt;object type=&quot;3&quot; unique_id=&quot;30748&quot;&gt;&lt;property id=&quot;20148&quot; value=&quot;5&quot;/&gt;&lt;property id=&quot;20300&quot; value=&quot;Slide 13 - &amp;quot;Control Charts for Xbar and R&amp;quot;&quot;/&gt;&lt;property id=&quot;20307&quot; value=&quot;420&quot;/&gt;&lt;/object&gt;&lt;object type=&quot;3&quot; unique_id=&quot;30749&quot;&gt;&lt;property id=&quot;20148&quot; value=&quot;5&quot;/&gt;&lt;property id=&quot;20300&quot; value=&quot;Slide 14 - &amp;quot;Relationships&amp;quot;&quot;/&gt;&lt;property id=&quot;20307&quot; value=&quot;421&quot;/&gt;&lt;/object&gt;&lt;object type=&quot;3&quot; unique_id=&quot;30750&quot;&gt;&lt;property id=&quot;20148&quot; value=&quot;5&quot;/&gt;&lt;property id=&quot;20300&quot; value=&quot;Slide 15 - &amp;quot;Control Charts for Xbar and R&amp;quot;&quot;/&gt;&lt;property id=&quot;20307&quot; value=&quot;422&quot;/&gt;&lt;/object&gt;&lt;object type=&quot;3&quot; unique_id=&quot;30751&quot;&gt;&lt;property id=&quot;20148&quot; value=&quot;5&quot;/&gt;&lt;property id=&quot;20300&quot; value=&quot;Slide 16 - &amp;quot;Control Charts for Xbar and R&amp;quot;&quot;/&gt;&lt;property id=&quot;20307&quot; value=&quot;423&quot;/&gt;&lt;/object&gt;&lt;object type=&quot;3&quot; unique_id=&quot;30752&quot;&gt;&lt;property id=&quot;20148&quot; value=&quot;5&quot;/&gt;&lt;property id=&quot;20300&quot; value=&quot;Slide 17 - &amp;quot;Control Charts for Xbar and R&amp;quot;&quot;/&gt;&lt;property id=&quot;20307&quot; value=&quot;424&quot;/&gt;&lt;/object&gt;&lt;object type=&quot;3&quot; unique_id=&quot;30753&quot;&gt;&lt;property id=&quot;20148&quot; value=&quot;5&quot;/&gt;&lt;property id=&quot;20300&quot; value=&quot;Slide 18 - &amp;quot;Control Charts for Xbar and R &amp;quot;&quot;/&gt;&lt;property id=&quot;20307&quot; value=&quot;425&quot;/&gt;&lt;/object&gt;&lt;object type=&quot;3&quot; unique_id=&quot;30754&quot;&gt;&lt;property id=&quot;20148&quot; value=&quot;5&quot;/&gt;&lt;property id=&quot;20300&quot; value=&quot;Slide 19 - &amp;quot;Control Charts for Xbar and R&amp;quot;&quot;/&gt;&lt;property id=&quot;20307&quot; value=&quot;426&quot;/&gt;&lt;/object&gt;&lt;object type=&quot;3&quot; unique_id=&quot;30755&quot;&gt;&lt;property id=&quot;20148&quot; value=&quot;5&quot;/&gt;&lt;property id=&quot;20300&quot; value=&quot;Slide 20 - &amp;quot;Control Charts for Xbar and R&amp;quot;&quot;/&gt;&lt;property id=&quot;20307&quot; value=&quot;427&quot;/&gt;&lt;/object&gt;&lt;object type=&quot;3&quot; unique_id=&quot;30756&quot;&gt;&lt;property id=&quot;20148&quot; value=&quot;5&quot;/&gt;&lt;property id=&quot;20300&quot; value=&quot;Slide 21 - &amp;quot;Control Charts for Xbar and R&amp;quot;&quot;/&gt;&lt;property id=&quot;20307&quot; value=&quot;428&quot;/&gt;&lt;/object&gt;&lt;object type=&quot;3&quot; unique_id=&quot;30757&quot;&gt;&lt;property id=&quot;20148&quot; value=&quot;5&quot;/&gt;&lt;property id=&quot;20300&quot; value=&quot;Slide 22 - &amp;quot;Control Charts for Xbar and R &amp;quot;&quot;/&gt;&lt;property id=&quot;20307&quot; value=&quot;429&quot;/&gt;&lt;/object&gt;&lt;object type=&quot;3&quot; unique_id=&quot;30758&quot;&gt;&lt;property id=&quot;20148&quot; value=&quot;5&quot;/&gt;&lt;property id=&quot;20300&quot; value=&quot;Slide 23 - &amp;quot;Control Charts for Xbar and R&amp;quot;&quot;/&gt;&lt;property id=&quot;20307&quot; value=&quot;430&quot;/&gt;&lt;/object&gt;&lt;object type=&quot;3&quot; unique_id=&quot;30759&quot;&gt;&lt;property id=&quot;20148&quot; value=&quot;5&quot;/&gt;&lt;property id=&quot;20300&quot; value=&quot;Slide 24 - &amp;quot;Control Charts for Xbar and R&amp;quot;&quot;/&gt;&lt;property id=&quot;20307&quot; value=&quot;431&quot;/&gt;&lt;/object&gt;&lt;object type=&quot;3&quot; unique_id=&quot;30760&quot;&gt;&lt;property id=&quot;20148&quot; value=&quot;5&quot;/&gt;&lt;property id=&quot;20300&quot; value=&quot;Slide 25 - &amp;quot;Control Charts for Xbar and R &amp;quot;&quot;/&gt;&lt;property id=&quot;20307&quot; value=&quot;432&quot;/&gt;&lt;/object&gt;&lt;object type=&quot;3&quot; unique_id=&quot;30761&quot;&gt;&lt;property id=&quot;20148&quot; value=&quot;5&quot;/&gt;&lt;property id=&quot;20300&quot; value=&quot;Slide 26 - &amp;quot;Control Charts for Xbar and R &amp;quot;&quot;/&gt;&lt;property id=&quot;20307&quot; value=&quot;433&quot;/&gt;&lt;/object&gt;&lt;object type=&quot;3&quot; unique_id=&quot;30762&quot;&gt;&lt;property id=&quot;20148&quot; value=&quot;5&quot;/&gt;&lt;property id=&quot;20300&quot; value=&quot;Slide 27 - &amp;quot;Control Charts for Xbar and R &amp;quot;&quot;/&gt;&lt;property id=&quot;20307&quot; value=&quot;434&quot;/&gt;&lt;/object&gt;&lt;object type=&quot;3&quot; unique_id=&quot;30763&quot;&gt;&lt;property id=&quot;20148&quot; value=&quot;5&quot;/&gt;&lt;property id=&quot;20300&quot; value=&quot;Slide 28 - &amp;quot;Charts Based on Standard Values &amp;quot;&quot;/&gt;&lt;property id=&quot;20307&quot; value=&quot;435&quot;/&gt;&lt;/object&gt;&lt;object type=&quot;3&quot; unique_id=&quot;30764&quot;&gt;&lt;property id=&quot;20148&quot; value=&quot;5&quot;/&gt;&lt;property id=&quot;20300&quot; value=&quot;Slide 29 - &amp;quot;Cautions&amp;quot;&quot;/&gt;&lt;property id=&quot;20307&quot; value=&quot;436&quot;/&gt;&lt;/object&gt;&lt;object type=&quot;3&quot; unique_id=&quot;30767&quot;&gt;&lt;property id=&quot;20148&quot; value=&quot;5&quot;/&gt;&lt;property id=&quot;20300&quot; value=&quot;Slide 30 - &amp;quot;Summary&amp;quot;&quot;/&gt;&lt;property id=&quot;20307&quot; value=&quot;439&quot;/&gt;&lt;/object&gt;&lt;object type=&quot;3&quot; unique_id=&quot;30768&quot;&gt;&lt;property id=&quot;20148&quot; value=&quot;5&quot;/&gt;&lt;property id=&quot;20300&quot; value=&quot;Slide 31 - &amp;quot;Part 2:  Interpreting Xbar and R Charts&amp;quot;&quot;/&gt;&lt;property id=&quot;20307&quot; value=&quot;440&quot;/&gt;&lt;/object&gt;&lt;object type=&quot;3&quot; unique_id=&quot;30769&quot;&gt;&lt;property id=&quot;20148&quot; value=&quot;5&quot;/&gt;&lt;property id=&quot;20300&quot; value=&quot;Slide 32 - &amp;quot;Interpretation of Xbar and R Charts  &amp;quot;&quot;/&gt;&lt;property id=&quot;20307&quot; value=&quot;441&quot;/&gt;&lt;/object&gt;&lt;object type=&quot;3&quot; unique_id=&quot;30770&quot;&gt;&lt;property id=&quot;20148&quot; value=&quot;5&quot;/&gt;&lt;property id=&quot;20300&quot; value=&quot;Slide 33 - &amp;quot;Cyclic Patterns &amp;quot;&quot;/&gt;&lt;property id=&quot;20307&quot; value=&quot;442&quot;/&gt;&lt;/object&gt;&lt;object type=&quot;3&quot; unique_id=&quot;30771&quot;&gt;&lt;property id=&quot;20148&quot; value=&quot;5&quot;/&gt;&lt;property id=&quot;20300&quot; value=&quot;Slide 34 - &amp;quot;Mixture&amp;quot;&quot;/&gt;&lt;property id=&quot;20307&quot; value=&quot;443&quot;/&gt;&lt;/object&gt;&lt;object type=&quot;3&quot; unique_id=&quot;30772&quot;&gt;&lt;property id=&quot;20148&quot; value=&quot;5&quot;/&gt;&lt;property id=&quot;20300&quot; value=&quot;Slide 35 - &amp;quot;Shift in process level&amp;quot;&quot;/&gt;&lt;property id=&quot;20307&quot; value=&quot;444&quot;/&gt;&lt;/object&gt;&lt;object type=&quot;3&quot; unique_id=&quot;30773&quot;&gt;&lt;property id=&quot;20148&quot; value=&quot;5&quot;/&gt;&lt;property id=&quot;20300&quot; value=&quot;Slide 36 - &amp;quot;Trend &amp;quot;&quot;/&gt;&lt;property id=&quot;20307&quot; value=&quot;445&quot;/&gt;&lt;/object&gt;&lt;object type=&quot;3&quot; unique_id=&quot;30774&quot;&gt;&lt;property id=&quot;20148&quot; value=&quot;5&quot;/&gt;&lt;property id=&quot;20300&quot; value=&quot;Slide 37 - &amp;quot;Stratification&amp;quot;&quot;/&gt;&lt;property id=&quot;20307&quot; value=&quot;446&quot;/&gt;&lt;/object&gt;&lt;object type=&quot;3&quot; unique_id=&quot;30775&quot;&gt;&lt;property id=&quot;20148&quot; value=&quot;5&quot;/&gt;&lt;property id=&quot;20300&quot; value=&quot;Slide 38 - &amp;quot;The Effects of Nonnormality on Xbar and R Charts&amp;quot;&quot;/&gt;&lt;property id=&quot;20307&quot; value=&quot;447&quot;/&gt;&lt;/object&gt;&lt;object type=&quot;3&quot; unique_id=&quot;30776&quot;&gt;&lt;property id=&quot;20148&quot; value=&quot;5&quot;/&gt;&lt;property id=&quot;20300&quot; value=&quot;Slide 39 - &amp;quot;The Operating Characteristic Function&amp;quot;&quot;/&gt;&lt;property id=&quot;20307&quot; value=&quot;448&quot;/&gt;&lt;/object&gt;&lt;object type=&quot;3&quot; unique_id=&quot;30777&quot;&gt;&lt;property id=&quot;20148&quot; value=&quot;5&quot;/&gt;&lt;property id=&quot;20300&quot; value=&quot;Slide 40 - &amp;quot;The Operating Characteristic Function&amp;quot;&quot;/&gt;&lt;property id=&quot;20307&quot; value=&quot;449&quot;/&gt;&lt;/object&gt;&lt;object type=&quot;3&quot; unique_id=&quot;30778&quot;&gt;&lt;property id=&quot;20148&quot; value=&quot;5&quot;/&gt;&lt;property id=&quot;20300&quot; value=&quot;Slide 41 - &amp;quot;The Operating Characteristic Function&amp;quot;&quot;/&gt;&lt;property id=&quot;20307&quot; value=&quot;450&quot;/&gt;&lt;/object&gt;&lt;object type=&quot;3&quot; unique_id=&quot;30779&quot;&gt;&lt;property id=&quot;20148&quot; value=&quot;5&quot;/&gt;&lt;property id=&quot;20300&quot; value=&quot;Slide 46 - &amp;quot;Using Minitab&amp;quot;&quot;/&gt;&lt;property id=&quot;20307&quot; value=&quot;451&quot;/&gt;&lt;/object&gt;&lt;object type=&quot;3&quot; unique_id=&quot;30780&quot;&gt;&lt;property id=&quot;20148&quot; value=&quot;5&quot;/&gt;&lt;property id=&quot;20300&quot; value=&quot;Slide 42 - &amp;quot;The Operating Characteristic Function&amp;quot;&quot;/&gt;&lt;property id=&quot;20307&quot; value=&quot;452&quot;/&gt;&lt;/object&gt;&lt;object type=&quot;3&quot; unique_id=&quot;30781&quot;&gt;&lt;property id=&quot;20148&quot; value=&quot;5&quot;/&gt;&lt;property id=&quot;20300&quot; value=&quot;Slide 43 - &amp;quot;The Operating Characteristic Function&amp;quot;&quot;/&gt;&lt;property id=&quot;20307&quot; value=&quot;453&quot;/&gt;&lt;/object&gt;&lt;object type=&quot;3&quot; unique_id=&quot;30782&quot;&gt;&lt;property id=&quot;20148&quot; value=&quot;5&quot;/&gt;&lt;property id=&quot;20300&quot; value=&quot;Slide 44 - &amp;quot;Average Run Length&amp;quot;&quot;/&gt;&lt;property id=&quot;20307&quot; value=&quot;454&quot;/&gt;&lt;/object&gt;&lt;object type=&quot;3&quot; unique_id=&quot;30783&quot;&gt;&lt;property id=&quot;20148&quot; value=&quot;5&quot;/&gt;&lt;property id=&quot;20300&quot; value=&quot;Slide 45 - &amp;quot;The Average Run Length Curve&amp;quot;&quot;/&gt;&lt;property id=&quot;20307&quot; value=&quot;455&quot;/&gt;&lt;/object&gt;&lt;object type=&quot;3&quot; unique_id=&quot;30784&quot;&gt;&lt;property id=&quot;20148&quot; value=&quot;5&quot;/&gt;&lt;property id=&quot;20300&quot; value=&quot;Slide 48 - &amp;quot;Power Curves&amp;quot;&quot;/&gt;&lt;property id=&quot;20307&quot; value=&quot;456&quot;/&gt;&lt;/object&gt;&lt;object type=&quot;3&quot; unique_id=&quot;30785&quot;&gt;&lt;property id=&quot;20148&quot; value=&quot;5&quot;/&gt;&lt;property id=&quot;20300&quot; value=&quot;Slide 50 - &amp;quot;Average Time to Signal&amp;quot;&quot;/&gt;&lt;property id=&quot;20307&quot; value=&quot;457&quot;/&gt;&lt;/object&gt;&lt;object type=&quot;3&quot; unique_id=&quot;30786&quot;&gt;&lt;property id=&quot;20148&quot; value=&quot;5&quot;/&gt;&lt;property id=&quot;20300&quot; value=&quot;Slide 51 - &amp;quot;Average Individual Units  to Signal&amp;quot;&quot;/&gt;&lt;property id=&quot;20307&quot; value=&quot;458&quot;/&gt;&lt;/object&gt;&lt;object type=&quot;3&quot; unique_id=&quot;30787&quot;&gt;&lt;property id=&quot;20148&quot; value=&quot;5&quot;/&gt;&lt;property id=&quot;20300&quot; value=&quot;Slide 52 - &amp;quot;Summary&amp;quot;&quot;/&gt;&lt;property id=&quot;20307&quot; value=&quot;459&quot;/&gt;&lt;/object&gt;&lt;object type=&quot;3&quot; unique_id=&quot;31499&quot;&gt;&lt;property id=&quot;20148&quot; value=&quot;5&quot;/&gt;&lt;property id=&quot;20300&quot; value=&quot;Slide 47 - &amp;quot;OC Curves (beta)&amp;quot;&quot;/&gt;&lt;property id=&quot;20307&quot; value=&quot;460&quot;/&gt;&lt;/object&gt;&lt;object type=&quot;3&quot; unique_id=&quot;31500&quot;&gt;&lt;property id=&quot;20148&quot; value=&quot;5&quot;/&gt;&lt;property id=&quot;20300&quot; value=&quot;Slide 49 - &amp;quot;ARL Curves&amp;quot;&quot;/&gt;&lt;property id=&quot;20307&quot; value=&quot;46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 Week 3">
  <a:themeElements>
    <a:clrScheme name="Custom 1">
      <a:dk1>
        <a:srgbClr val="000000"/>
      </a:dk1>
      <a:lt1>
        <a:sysClr val="window" lastClr="FFFFFF"/>
      </a:lt1>
      <a:dk2>
        <a:srgbClr val="212745"/>
      </a:dk2>
      <a:lt2>
        <a:srgbClr val="DDEDF5"/>
      </a:lt2>
      <a:accent1>
        <a:srgbClr val="4E67C8"/>
      </a:accent1>
      <a:accent2>
        <a:srgbClr val="0D78C9"/>
      </a:accent2>
      <a:accent3>
        <a:srgbClr val="00B050"/>
      </a:accent3>
      <a:accent4>
        <a:srgbClr val="34AC8B"/>
      </a:accent4>
      <a:accent5>
        <a:srgbClr val="FF8021"/>
      </a:accent5>
      <a:accent6>
        <a:srgbClr val="F14124"/>
      </a:accent6>
      <a:hlink>
        <a:srgbClr val="C3260C"/>
      </a:hlink>
      <a:folHlink>
        <a:srgbClr val="35A085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66"/>
        </a:dk1>
        <a:lt1>
          <a:srgbClr val="FFFFFF"/>
        </a:lt1>
        <a:dk2>
          <a:srgbClr val="800000"/>
        </a:dk2>
        <a:lt2>
          <a:srgbClr val="000000"/>
        </a:lt2>
        <a:accent1>
          <a:srgbClr val="660000"/>
        </a:accent1>
        <a:accent2>
          <a:srgbClr val="000066"/>
        </a:accent2>
        <a:accent3>
          <a:srgbClr val="FFFFFF"/>
        </a:accent3>
        <a:accent4>
          <a:srgbClr val="000056"/>
        </a:accent4>
        <a:accent5>
          <a:srgbClr val="B8AAAA"/>
        </a:accent5>
        <a:accent6>
          <a:srgbClr val="00005C"/>
        </a:accent6>
        <a:hlink>
          <a:srgbClr val="336600"/>
        </a:hlink>
        <a:folHlink>
          <a:srgbClr val="6600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Week 3</Template>
  <TotalTime>1563</TotalTime>
  <Words>1358</Words>
  <Application>Microsoft Office PowerPoint</Application>
  <PresentationFormat>On-screen Show (4:3)</PresentationFormat>
  <Paragraphs>209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Arial Black</vt:lpstr>
      <vt:lpstr>Calibri</vt:lpstr>
      <vt:lpstr>Cambria Math</vt:lpstr>
      <vt:lpstr>Monotype Sorts</vt:lpstr>
      <vt:lpstr>Times New Roman</vt:lpstr>
      <vt:lpstr>01 Week 3</vt:lpstr>
      <vt:lpstr>Digital Signal Processing</vt:lpstr>
      <vt:lpstr>DSP Lab 4 -- Description</vt:lpstr>
      <vt:lpstr>Pneumonia Detection System</vt:lpstr>
      <vt:lpstr>Quantization Noise and Sensor Noise</vt:lpstr>
      <vt:lpstr>Oversample Averaging</vt:lpstr>
      <vt:lpstr>Adding Dithering</vt:lpstr>
      <vt:lpstr>DSP Lab 4 -- Description</vt:lpstr>
      <vt:lpstr>DSP Lab 4 -- Description</vt:lpstr>
      <vt:lpstr>DSP Lab 4 -- Description</vt:lpstr>
      <vt:lpstr>DSP Lab 4 -- Description</vt:lpstr>
      <vt:lpstr>DSP Lab 4</vt:lpstr>
      <vt:lpstr>Chatter Noise Demo</vt:lpstr>
      <vt:lpstr>Estimating the Sensor Noise</vt:lpstr>
      <vt:lpstr>Estimating the Sensor Noise</vt:lpstr>
      <vt:lpstr>Estimating the Sensor Noise</vt:lpstr>
      <vt:lpstr>Estimating the Sensor Noise</vt:lpstr>
      <vt:lpstr>Estimating the Sensor Noise</vt:lpstr>
      <vt:lpstr>Peak to Peak Value of Normally Distributed Noise</vt:lpstr>
      <vt:lpstr>Estimating the Sensor Noise</vt:lpstr>
      <vt:lpstr>Measuring Sensor Noise Using the “Pinch” Test</vt:lpstr>
      <vt:lpstr>Measuring Sensor Noise Using the “Pinch” Test</vt:lpstr>
      <vt:lpstr>Measuring Sensor Noise Using the “Pinch” Test</vt:lpstr>
      <vt:lpstr>Measuring Sensor Noise Using the “Pinch” Test</vt:lpstr>
      <vt:lpstr>Measuring Sensor Noise Using the “Pinch” Test</vt:lpstr>
      <vt:lpstr>Estimating Sensor Noise</vt:lpstr>
      <vt:lpstr>Estimating Sensor Noise</vt:lpstr>
      <vt:lpstr>Estimating the σ of the Sensor Noise</vt:lpstr>
      <vt:lpstr>Estimate the ADC output Noise</vt:lpstr>
      <vt:lpstr>DSP Lab 4</vt:lpstr>
      <vt:lpstr>What is Our Signal?</vt:lpstr>
      <vt:lpstr>What is Our Signal?</vt:lpstr>
      <vt:lpstr>What is Our Signal?</vt:lpstr>
      <vt:lpstr>What is Our Signal?</vt:lpstr>
      <vt:lpstr>What is our Signal?</vt:lpstr>
      <vt:lpstr>DSP Lab 4</vt:lpstr>
      <vt:lpstr>Using Oversample Averaging to Decrease Noise</vt:lpstr>
      <vt:lpstr>Using Oversample Averaging to Decrease Noise</vt:lpstr>
      <vt:lpstr>DSP Lab 4</vt:lpstr>
      <vt:lpstr>Decreasing Noise by Adding Noise?</vt:lpstr>
      <vt:lpstr>Creating a 3-Bit DAC to Generate Dither Noise</vt:lpstr>
      <vt:lpstr>Creating a 3-Bit DAC to Generate Dither Noise</vt:lpstr>
      <vt:lpstr>Lab Pointers</vt:lpstr>
      <vt:lpstr>Lab Pointers</vt:lpstr>
    </vt:vector>
  </TitlesOfParts>
  <Company>Rochester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Signal Processing</dc:title>
  <dc:creator>Mark Thompson</dc:creator>
  <cp:lastModifiedBy>Mark Thompson</cp:lastModifiedBy>
  <cp:revision>124</cp:revision>
  <cp:lastPrinted>2013-09-18T14:10:28Z</cp:lastPrinted>
  <dcterms:created xsi:type="dcterms:W3CDTF">2013-09-05T13:37:01Z</dcterms:created>
  <dcterms:modified xsi:type="dcterms:W3CDTF">2024-09-20T15:47:02Z</dcterms:modified>
</cp:coreProperties>
</file>