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e8e6e14e7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ce8e6e14e7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e8e6e14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e8e6e14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e8e6e14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e8e6e14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e8e6e14e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e8e6e14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e8e6e14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e8e6e14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82fc4d66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82fc4d66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82fc4d6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82fc4d6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82fc4d66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82fc4d66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82fc4d66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82fc4d66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82fc4d66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82fc4d66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82fc4d66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82fc4d66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82fc4d66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82fc4d66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e8e6e14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e8e6e14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e8e6e14e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e8e6e14e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e8e6e14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e8e6e14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2000250" y="0"/>
            <a:ext cx="5143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/>
              <a:t>Министерство науки и высшего образования Российской Федерации</a:t>
            </a:r>
            <a:br>
              <a:rPr lang="en" sz="1200"/>
            </a:br>
            <a:r>
              <a:rPr lang="en" sz="1200"/>
              <a:t>Федеральное Государственное бюджетное  образовательное учреждение  высшего образования</a:t>
            </a:r>
            <a:br>
              <a:rPr lang="en" sz="1200"/>
            </a:br>
            <a:r>
              <a:rPr lang="en" sz="1200"/>
              <a:t>«Московский авиационный институт»</a:t>
            </a:r>
            <a:br>
              <a:rPr lang="en" sz="1200"/>
            </a:br>
            <a:r>
              <a:rPr lang="en" sz="1200"/>
              <a:t>(национальный исследовательский университет)</a:t>
            </a:r>
            <a:br>
              <a:rPr lang="en" sz="1200"/>
            </a:br>
            <a:br>
              <a:rPr lang="en" sz="1200"/>
            </a:br>
            <a:r>
              <a:rPr lang="en" sz="1200"/>
              <a:t>Институт № 8  «Компьютерные науки и прикладная математика»</a:t>
            </a:r>
            <a:br>
              <a:rPr lang="en" sz="1200"/>
            </a:br>
            <a:r>
              <a:rPr lang="en" sz="1200"/>
              <a:t>Кафедра 805 «Математическая кибернетика»</a:t>
            </a:r>
            <a:endParaRPr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2000250" y="2259077"/>
            <a:ext cx="5143500" cy="26152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Выпускная квалификационная работа на тему: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6000"/>
              <a:t>«</a:t>
            </a:r>
            <a:r>
              <a:rPr b="1" lang="en" sz="6000">
                <a:solidFill>
                  <a:srgbClr val="000000"/>
                </a:solidFill>
              </a:rPr>
              <a:t>Автоматическое формирование ответов в чате техподдержки с применением методов выравнивания языковых моделей</a:t>
            </a:r>
            <a:r>
              <a:rPr b="1" lang="en" sz="6000"/>
              <a:t>»</a:t>
            </a:r>
            <a:endParaRPr b="1" sz="60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60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4800"/>
              <a:t>Студент группы М80-405Б-20</a:t>
            </a:r>
            <a:r>
              <a:rPr lang="en" sz="4800"/>
              <a:t>: Черных Сергей Дмитриевич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4800"/>
              <a:t>Руководитель:</a:t>
            </a:r>
            <a:r>
              <a:rPr lang="en" sz="4800"/>
              <a:t> д.ф.-м.н., профессор, заведующий кафедрой 805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Алексейчук </a:t>
            </a:r>
            <a:r>
              <a:rPr lang="en" sz="4800"/>
              <a:t>Андрей Сергеевич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		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Москва 2024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000"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970" y="110613"/>
            <a:ext cx="903994" cy="100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Эксперимент 3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729450" y="1853850"/>
            <a:ext cx="7688700" cy="3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Модель TinyLlama-1.1B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Фреймворк Hugging Face, Langchain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Промпт инжиниринг:  персонализация и системные сообщения. Для модели подаётся системное сообщение, что она является ассистентом, заказчик ставится в роль user, модель в роль assistant.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Результат: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Улучшилось качество генерации,  чистота кода  повысилась, простота интеграции в  сервисы выросла, но значительно упала скорость, на доступных вычислительных мощностях генерация одного ответа модели занимала около 5 минут.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Вывод: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Эксперимент оказался неудачным. Слишком долгая генерация ответа.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Эксперимент 4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729450" y="1853850"/>
            <a:ext cx="76887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Модель TinyLlama-1.1B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Фреймворк Langchain, Ollama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Промпт инжиниринг:  персонализация и системные сообщения. Для модели подаётся системное сообщение, что она является ассистентом, заказчик ставится в роль user, модель в роль assistant.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Результат: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Улучшилось качество генерации,  чистота кода  повысилась, простота интеграции в сервисы стала наибольшей из всех экспериментов, скорость генерации ответа составила в среднем ~ 13 c на один запрос на доступных вычислительных мощностях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Вывод: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Эксперимент оказался удачным. Лучшая скорость ответа,  простота интеграции на наивысшем уровне сравнительно других фреймворков.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Оценка и </a:t>
            </a:r>
            <a:r>
              <a:rPr lang="en"/>
              <a:t>интерпретация</a:t>
            </a:r>
            <a:r>
              <a:rPr lang="en"/>
              <a:t> ответов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729450" y="1853850"/>
            <a:ext cx="76887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Ответы модели произведены по </a:t>
            </a:r>
            <a:r>
              <a:rPr lang="en"/>
              <a:t>пятибалльной</a:t>
            </a:r>
            <a:r>
              <a:rPr lang="en"/>
              <a:t> системе оценивания, каждый </a:t>
            </a:r>
            <a:r>
              <a:rPr lang="en"/>
              <a:t>системный</a:t>
            </a:r>
            <a:r>
              <a:rPr lang="en"/>
              <a:t> промпт рассматривается как отдельная модель, так как модель генерирует ответы на его основании.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"You are helpful assistant." –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"You are a delivery tech support worker." </a:t>
            </a:r>
            <a:r>
              <a:rPr lang="en"/>
              <a:t> –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"Answer user complains as delivery tech support worker." </a:t>
            </a:r>
            <a:r>
              <a:rPr lang="en"/>
              <a:t> –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"You are helpful assistant. Answer user complains as delivery tech support worker." </a:t>
            </a:r>
            <a:r>
              <a:rPr lang="en"/>
              <a:t> –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"You are a delivery tech support worker. Answer user. Assure user everything will be solved." </a:t>
            </a:r>
            <a:r>
              <a:rPr lang="en"/>
              <a:t> –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"You are assistant at delivery service. Answer user. You get 1$ per good response." </a:t>
            </a:r>
            <a:r>
              <a:rPr lang="en"/>
              <a:t> –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"You are assistant at delivery service. Answer user. You get 10$ per good response." </a:t>
            </a:r>
            <a:r>
              <a:rPr lang="en"/>
              <a:t> –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"You are helpful assistant at delivery service. Answer user complains. You get 10$ per good response."  </a:t>
            </a:r>
            <a:r>
              <a:rPr lang="en"/>
              <a:t> –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"You are helpful assistant at delivery service. Answer user complains. You get 100$ per good response."  </a:t>
            </a:r>
            <a:r>
              <a:rPr lang="en"/>
              <a:t> –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"You are helpful assistant at delivery service. Answer user complains. You get 100$ per good response. Assure user everything will be solved and fixed" </a:t>
            </a:r>
            <a:r>
              <a:rPr lang="en"/>
              <a:t> – null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</a:t>
            </a:r>
            <a:r>
              <a:rPr lang="en"/>
              <a:t>корректной</a:t>
            </a:r>
            <a:r>
              <a:rPr lang="en"/>
              <a:t> работы модели в сервисе техподдержки необходимо: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Произвести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Supervised fine-tuning для улучшения качества ответов модели, контроля этичности модели и избежания ответов на вопросы не касающиеся сервиса.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Произвести разметку оценок ответов модели асессорами, либо провести опросы в таргет группе сервиса.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Автоматизировать оценку ответов на основании разметки.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Разработана модель автоматического формирования ответов в чате техподдержки, основанная на методах выравнивания языковых моделей.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Определены ограничения разработанной модели и пути её дальнейшего совершенствования.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Сформулированы рекомендации по внедрению разработанного метода в реальных условиях.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Литература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729450" y="2078875"/>
            <a:ext cx="76887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Борис Шапошников, 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Новые методы алаймента языковых моделей, Тинькофф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Никита Драгунов, 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Alignment языковых моделей. Prompt engineering &amp; supervised fine-tuning // Practical ML Conf 2023, Яндекс Поиск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Ирина Степанюк, 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Интенты в саппорте на основе sentence embeddings и при чем тут LLM // Tinkoff.AI NLP Monolog Meetup #2, Тинькофф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Анатолий Потапов, 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Как собрать свой датасет для предобучения LLM // Tinkoff.AI NLP Monolog Meetup #2, Тинькофф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Tianhao Shen, Renren Jin, Yufei Huang, Chuang Liu Weilong Dong, Zishan Guo, Xinwei Wu, Yan Liu, Deyi Xiong. Large Language Model Alignment: A Survey, College of Intelligence and Computing, Tianjin University, 2023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Разработать модель для автоматического формирования ответов на сообщения пользователей в чате технической поддержки сервиса. Модель будет реализована на языке Python с использованием библиотеки машинного обучения PyTorch, включая использование предобученных моделей. В работе будет использованы методы выравнивания языковых моделей для улучшения качества ответов. Будут построены несколько моделей, основанных на различных методах выравнивания языковых моделей, и их эффективность будет оценена, чтобы сделать выводы о наилучшем подходе к формированию ответов в чате технической поддержки.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Актуальность и новизна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Актуальность: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Высокая нагрузка на операторов чат-поддержки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чат-боты могут взять на себя часть рутинных задач, освободив время операторов для решения более сложных проблем.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Низкая скорость и качество обслуживания клиентов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чат-боты могут обеспечить круглосуточную доступность поддержки и более быстрый ответ на запросы клиентов.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Высокие затраты на обслуживание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чат-боты могут помочь снизить расходы на обслуживание клиентов.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Применение методов выравнивания языковых моделей: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Позволяет повысить точность и релевантность ответов чат-ботов.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Снижает риск предвзятости, дискриминации и других деструктивных действий.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Позволяет создавать чат-ботов, способных вести более сложные диалоги с клиентами.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Обоснование необходимости решения поставленной задачи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Снижение нагрузки на операторов чата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Повышение скорости и качества обслуживания клиентов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Круглосуточная доступность поддержки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Снижение затрат на обслуживание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800" y="2078875"/>
            <a:ext cx="2457424" cy="20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Обзор известных методов решения поставленной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Sentence embeddings (векторных представлений предложений) для определения интентов пользователя в системах поддержки.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Prompt engineering: разработка подсказок, которые направляют генерацию текста в желаемом направлении.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Fine-tuning: выравнивание модели на небольшом наборе данных с целевой задачей.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Supervised fine-tuning: выравнивание модели на наборе данных с метками, указывающими на желаемые характеристики текста.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Reinforcement learning: использование обучения с подкреплением для обучения модели генерировать текст, соответствующий желаемым характеристикам.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Сбор данных, построение архитектуры модели, обучение модели.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Описание алгоритма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Выбор стека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Выбор метода промпт инжиниринга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Получение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результатов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на заготовленных данных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Оценка результатов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013" y="18538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 для </a:t>
            </a:r>
            <a:r>
              <a:rPr lang="en"/>
              <a:t>экспериментов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9450" y="2078875"/>
            <a:ext cx="4805400" cy="27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TinyLlama – компактная модель с 1,1 миллиардом параметров. Компактность позволяет обслуживать множество приложений, требующих ограниченного объема вычислений и памяти. Архитектура похожа LLama2, Однако было использовано меньшее количество экодер-блоков. Модель имеет высокие рейтинги по метрикам на HellaSwag, Obqa, WinoGrande, ARC_c, ARC_e,  boolq piqa, в сравнении с аналогичными моделями с малым количеством параметров.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400" y="1853850"/>
            <a:ext cx="206875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Эксперимент 1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29450" y="1820350"/>
            <a:ext cx="7688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Модель </a:t>
            </a:r>
            <a:r>
              <a:rPr lang="en"/>
              <a:t>TinyLlama-1.1B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Фреймворк </a:t>
            </a:r>
            <a:r>
              <a:rPr lang="en"/>
              <a:t>Pytorch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Промпт инжиниринг:  простая генерация текста с дополнительным сообщением, что необходимо</a:t>
            </a:r>
            <a:r>
              <a:rPr lang="en"/>
              <a:t> </a:t>
            </a:r>
            <a:r>
              <a:rPr lang="en"/>
              <a:t>ответить.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Результаты: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Из-за малого </a:t>
            </a:r>
            <a:r>
              <a:rPr lang="en"/>
              <a:t>количества</a:t>
            </a:r>
            <a:r>
              <a:rPr lang="en"/>
              <a:t> ресурсов модель работала очень долго, не был сформирован </a:t>
            </a:r>
            <a:r>
              <a:rPr lang="en"/>
              <a:t>корректный</a:t>
            </a:r>
            <a:r>
              <a:rPr lang="en"/>
              <a:t> ответ. Модель генерировала диалог заказчика и сотрудника службы техподдержки сервиса.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Вывод: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Эксперимент</a:t>
            </a:r>
            <a:r>
              <a:rPr lang="en"/>
              <a:t> оказался неудачным, нужны более продвинутые методы промпт инжиниринга.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Эксперимент 2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729450" y="1853850"/>
            <a:ext cx="76887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Модель TinyLlama-1.1B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Фреймворк Pytorch, Hugging 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Промпт инжиниринг:  персонализация и системные сообщения. Для модели подаётся системное сообщение, что она является ассистентом, заказчик ставится в роль user, модель в роль assistant.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Результат: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Улучшилось качество генерации,  но значительно упала скорость, на доступных вычислительных мощностях генерация одного ответа модели занимала более 5 минут.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Вывод: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Эксперимент оказался неудачным. Слишком долгая генерация ответа.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