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Handlee"/>
      <p:regular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D29CE61-1686-49A8-86BC-3C3E4CA61D32}">
  <a:tblStyle styleId="{6D29CE61-1686-49A8-86BC-3C3E4CA61D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schemas.openxmlformats.org/officeDocument/2006/relationships/font" Target="fonts/Handlee-regular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5b0803e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5b0803e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5b0803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5b0803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5b0803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25b0803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5b0803e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25b0803e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43800"/>
            <a:ext cx="8520600" cy="165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ECET 12: TEAM 09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Senior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224525"/>
            <a:ext cx="8520600" cy="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Abhishek Hariharan and Jonathan Wong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977875"/>
            <a:ext cx="518160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1375" y="3066575"/>
            <a:ext cx="2640925" cy="19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9350" y="3499925"/>
            <a:ext cx="29337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4800" y="3499925"/>
            <a:ext cx="2000426" cy="123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7300" y="4791200"/>
            <a:ext cx="4279650" cy="352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Google Shape;61;p13"/>
          <p:cNvCxnSpPr/>
          <p:nvPr/>
        </p:nvCxnSpPr>
        <p:spPr>
          <a:xfrm>
            <a:off x="157850" y="2881600"/>
            <a:ext cx="88344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" name="Google Shape;62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52400"/>
            <a:ext cx="4279650" cy="39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19350" y="0"/>
            <a:ext cx="121327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350" y="68175"/>
            <a:ext cx="7592401" cy="507532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273825" y="3539400"/>
            <a:ext cx="3370500" cy="15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Times New Roman"/>
                <a:ea typeface="Times New Roman"/>
                <a:cs typeface="Times New Roman"/>
                <a:sym typeface="Times New Roman"/>
              </a:rPr>
              <a:t>MP2 Updated Block Diagram</a:t>
            </a:r>
            <a:endParaRPr b="1" sz="18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010825" y="4530000"/>
            <a:ext cx="18288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less “skimpy”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Google Shape;75;p15"/>
          <p:cNvGraphicFramePr/>
          <p:nvPr/>
        </p:nvGraphicFramePr>
        <p:xfrm>
          <a:off x="136075" y="6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{6D29CE61-1686-49A8-86BC-3C3E4CA61D32}</a:tableStyleId>
              </a:tblPr>
              <a:tblGrid>
                <a:gridCol w="5707225"/>
                <a:gridCol w="3164625"/>
              </a:tblGrid>
              <a:tr h="39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u="sng"/>
                        <a:t>Hardware</a:t>
                      </a:r>
                      <a:r>
                        <a:rPr b="1" lang="en" u="sng"/>
                        <a:t> Deliverable Commitment as per Contract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Actual Deliverable</a:t>
                      </a:r>
                      <a:endParaRPr b="1" u="sng"/>
                    </a:p>
                  </a:txBody>
                  <a:tcPr marT="91425" marB="91425" marR="91425" marL="91425"/>
                </a:tc>
              </a:tr>
              <a:tr h="459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Interface Raspberry Pi (RPi) w/ RPi Camera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Handlee"/>
                          <a:ea typeface="Handlee"/>
                          <a:cs typeface="Handlee"/>
                          <a:sym typeface="Handlee"/>
                        </a:rPr>
                        <a:t>                        ✓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459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Interface RPi with force-sensitive resistor (FSR)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Handlee"/>
                          <a:ea typeface="Handlee"/>
                          <a:cs typeface="Handlee"/>
                          <a:sym typeface="Handlee"/>
                        </a:rPr>
                        <a:t>                        ✓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9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Interface</a:t>
                      </a:r>
                      <a:r>
                        <a:rPr lang="en"/>
                        <a:t> RPi with stepper motors using any necessary motor drivers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Handlee"/>
                          <a:ea typeface="Handlee"/>
                          <a:cs typeface="Handlee"/>
                          <a:sym typeface="Handlee"/>
                        </a:rPr>
                        <a:t>                        ✓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(using ULN2003 drivers)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754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Plastic container to cover hardware &amp; mimic </a:t>
                      </a:r>
                      <a:r>
                        <a:rPr lang="en"/>
                        <a:t>darkness</a:t>
                      </a:r>
                      <a:r>
                        <a:rPr lang="en"/>
                        <a:t>, camera in box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Disc</a:t>
                      </a:r>
                      <a:r>
                        <a:rPr lang="en"/>
                        <a:t>ussed with instructor, design change approved for </a:t>
                      </a:r>
                      <a:r>
                        <a:rPr i="1" lang="en" u="sng"/>
                        <a:t>no cost to points</a:t>
                      </a:r>
                      <a:r>
                        <a:rPr lang="en"/>
                        <a:t> (camera on box, most hardware out)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9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LED to indicate when object is correctly placed on the sensor (FSR)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Handlee"/>
                          <a:ea typeface="Handlee"/>
                          <a:cs typeface="Handlee"/>
                          <a:sym typeface="Handlee"/>
                        </a:rPr>
                        <a:t>                        ✓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6" name="Google Shape;76;p15"/>
          <p:cNvGraphicFramePr/>
          <p:nvPr/>
        </p:nvGraphicFramePr>
        <p:xfrm>
          <a:off x="136075" y="311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{6D29CE61-1686-49A8-86BC-3C3E4CA61D32}</a:tableStyleId>
              </a:tblPr>
              <a:tblGrid>
                <a:gridCol w="5707225"/>
                <a:gridCol w="3164625"/>
              </a:tblGrid>
              <a:tr h="366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u="sng"/>
                        <a:t>Software</a:t>
                      </a:r>
                      <a:r>
                        <a:rPr b="1" lang="en" u="sng"/>
                        <a:t> </a:t>
                      </a:r>
                      <a:r>
                        <a:rPr b="1" lang="en" u="sng"/>
                        <a:t>Deliverable Commitment as per Contract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Actual Deliverable</a:t>
                      </a:r>
                      <a:endParaRPr b="1" u="sng"/>
                    </a:p>
                  </a:txBody>
                  <a:tcPr marT="91425" marB="91425" marR="91425" marL="91425"/>
                </a:tc>
              </a:tr>
              <a:tr h="562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Interface</a:t>
                      </a:r>
                      <a:r>
                        <a:rPr lang="en"/>
                        <a:t> to the Google Cloud Vision API (software connection to WiFi)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Handlee"/>
                          <a:ea typeface="Handlee"/>
                          <a:cs typeface="Handlee"/>
                          <a:sym typeface="Handlee"/>
                        </a:rPr>
                        <a:t>                        ✓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2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 that categorizes the recyclable object using the image taken and stepper motors accordingly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Handlee"/>
                          <a:ea typeface="Handlee"/>
                          <a:cs typeface="Handlee"/>
                          <a:sym typeface="Handlee"/>
                        </a:rPr>
                        <a:t>                        ✓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9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 that lights up LED when object is correctly placed on the sensor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Handlee"/>
                          <a:ea typeface="Handlee"/>
                          <a:cs typeface="Handlee"/>
                          <a:sym typeface="Handlee"/>
                        </a:rPr>
                        <a:t>                        ✓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Demo Details</a:t>
            </a:r>
            <a:endParaRPr b="1" u="sng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76200" y="551275"/>
            <a:ext cx="8991600" cy="3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Program will be started after set up is complete.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Object place inside IRS container incorrectly (will show @ demo), LED does not turn 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each type of object in no particular order, place onto the pressure sensor such that the LED turns 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LED on will indicate that the object is being processed. The next input is ready to be processed once LED turns off.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Picture of object is taken.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Object recognition results determined, speed depends upon the quality of WiFi/hotspot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object is “rejected item” or if the connection to the server is not successful, another picture/request will be submitted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Corresponding stepper motor will spin.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LED will turn off in a few seconds after motor stops spinning (approx 5 seconds)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startin</a:t>
            </a:r>
            <a:r>
              <a:rPr lang="en"/>
              <a:t>g from step 2</a:t>
            </a:r>
            <a:r>
              <a:rPr lang="en"/>
              <a:t> with different objects as necessary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