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85" r:id="rId5"/>
    <p:sldMasterId id="2147483690" r:id="rId6"/>
  </p:sldMasterIdLst>
  <p:notesMasterIdLst>
    <p:notesMasterId r:id="rId14"/>
  </p:notesMasterIdLst>
  <p:sldIdLst>
    <p:sldId id="256" r:id="rId7"/>
    <p:sldId id="442" r:id="rId8"/>
    <p:sldId id="486" r:id="rId9"/>
    <p:sldId id="916" r:id="rId10"/>
    <p:sldId id="817" r:id="rId11"/>
    <p:sldId id="823" r:id="rId12"/>
    <p:sldId id="1039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Nicolau" initials="AN" lastIdx="2" clrIdx="0">
    <p:extLst>
      <p:ext uri="{19B8F6BF-5375-455C-9EA6-DF929625EA0E}">
        <p15:presenceInfo xmlns:p15="http://schemas.microsoft.com/office/powerpoint/2012/main" userId="Alex Nicolau" providerId="None"/>
      </p:ext>
    </p:extLst>
  </p:cmAuthor>
  <p:cmAuthor id="2" name="Alex Nicolau" initials="AN [2]" lastIdx="2" clrIdx="1">
    <p:extLst>
      <p:ext uri="{19B8F6BF-5375-455C-9EA6-DF929625EA0E}">
        <p15:presenceInfo xmlns:p15="http://schemas.microsoft.com/office/powerpoint/2012/main" userId="S::anicolau@catrockcap.com::704c7977-7e22-4835-a447-cd5f6b30a0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EAEAEA"/>
    <a:srgbClr val="003399"/>
    <a:srgbClr val="6A97CA"/>
    <a:srgbClr val="B8CFFF"/>
    <a:srgbClr val="7F7F7F"/>
    <a:srgbClr val="FFFFFF"/>
    <a:srgbClr val="A6A6A6"/>
    <a:srgbClr val="BFBFBF"/>
    <a:srgbClr val="707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6176" autoAdjust="0"/>
  </p:normalViewPr>
  <p:slideViewPr>
    <p:cSldViewPr snapToGrid="0">
      <p:cViewPr varScale="1">
        <p:scale>
          <a:sx n="83" d="100"/>
          <a:sy n="83" d="100"/>
        </p:scale>
        <p:origin x="9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r">
              <a:defRPr sz="1300"/>
            </a:lvl1pPr>
          </a:lstStyle>
          <a:p>
            <a:fld id="{451B78B8-1AFC-461A-B754-B075BC3DB28E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8" tIns="46580" rIns="93158" bIns="4658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58" tIns="46580" rIns="93158" bIns="4658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r">
              <a:defRPr sz="1300"/>
            </a:lvl1pPr>
          </a:lstStyle>
          <a:p>
            <a:fld id="{40003E72-3802-413B-9C69-CB35EBA40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4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03E72-3802-413B-9C69-CB35EBA40E8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161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03E72-3802-413B-9C69-CB35EBA40E8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756242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C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D5F87439-FEC4-446E-8F9E-411A298745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61" y="2733675"/>
            <a:ext cx="4791075" cy="6953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025202"/>
            <a:ext cx="6400800" cy="570244"/>
          </a:xfrm>
        </p:spPr>
        <p:txBody>
          <a:bodyPr>
            <a:normAutofit/>
          </a:bodyPr>
          <a:lstStyle>
            <a:lvl1pPr marL="0" indent="0" algn="ctr">
              <a:buNone/>
              <a:defRPr sz="2600" b="1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93C0E-C1BA-4B67-A607-240404BFD4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548799"/>
            <a:ext cx="6400800" cy="50165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Sub-Title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E74FEC7-AEF1-411A-ACCC-2952296CA4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685937"/>
            <a:ext cx="6400800" cy="50165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18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0453672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C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4B65-E22B-40B6-8C97-A5C6AC14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1BA829-CBAD-463E-829C-4C566B57CC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29600" y="6494931"/>
            <a:ext cx="819150" cy="365125"/>
          </a:xfrm>
        </p:spPr>
        <p:txBody>
          <a:bodyPr/>
          <a:lstStyle/>
          <a:p>
            <a:fld id="{A3F93483-B0DF-6043-A42D-611E245ACB6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AEB0B960-A1BA-4073-9722-C4F5036C07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7" y="6546220"/>
            <a:ext cx="1575148" cy="22860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E0871E3-DBEE-4580-BC6E-9601607B2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17" y="838199"/>
            <a:ext cx="8961119" cy="5571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D761C1-BA0D-4DE7-99F4-FCAA2EAED2B2}"/>
              </a:ext>
            </a:extLst>
          </p:cNvPr>
          <p:cNvCxnSpPr>
            <a:cxnSpLocks/>
          </p:cNvCxnSpPr>
          <p:nvPr userDrawn="1"/>
        </p:nvCxnSpPr>
        <p:spPr>
          <a:xfrm>
            <a:off x="1778000" y="6503353"/>
            <a:ext cx="0" cy="311780"/>
          </a:xfrm>
          <a:prstGeom prst="line">
            <a:avLst/>
          </a:prstGeom>
          <a:ln w="63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23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C Separat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AB1368EC-0301-42DB-9FB3-820B6CAC91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7" y="6546220"/>
            <a:ext cx="1575148" cy="228600"/>
          </a:xfrm>
          <a:prstGeom prst="rect">
            <a:avLst/>
          </a:prstGeom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FAC7C034-4CF9-4ED4-BDE9-31F48297E2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29600" y="6494931"/>
            <a:ext cx="819150" cy="365125"/>
          </a:xfrm>
        </p:spPr>
        <p:txBody>
          <a:bodyPr/>
          <a:lstStyle/>
          <a:p>
            <a:fld id="{A3F93483-B0DF-6043-A42D-611E245ACB6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0BB0ED-5F58-43F9-A46A-304ED11C31B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070100" y="2408237"/>
            <a:ext cx="5003800" cy="1020763"/>
          </a:xfrm>
        </p:spPr>
        <p:txBody>
          <a:bodyPr anchor="ctr" anchorCtr="1"/>
          <a:lstStyle>
            <a:lvl1pPr marL="0" indent="0" algn="ctr">
              <a:buNone/>
              <a:defRPr sz="44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4528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C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D5F87439-FEC4-446E-8F9E-411A298745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61" y="2733675"/>
            <a:ext cx="4791075" cy="6953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025202"/>
            <a:ext cx="6400800" cy="570244"/>
          </a:xfrm>
        </p:spPr>
        <p:txBody>
          <a:bodyPr>
            <a:normAutofit/>
          </a:bodyPr>
          <a:lstStyle>
            <a:lvl1pPr marL="0" indent="0" algn="ctr">
              <a:buNone/>
              <a:defRPr sz="2600" b="1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93C0E-C1BA-4B67-A607-240404BFD4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548799"/>
            <a:ext cx="6400800" cy="50165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Sub-Title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E74FEC7-AEF1-411A-ACCC-2952296CA4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685937"/>
            <a:ext cx="6400800" cy="50165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18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32062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C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4B65-E22B-40B6-8C97-A5C6AC14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1BA829-CBAD-463E-829C-4C566B57CC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29600" y="6494931"/>
            <a:ext cx="819150" cy="365125"/>
          </a:xfrm>
        </p:spPr>
        <p:txBody>
          <a:bodyPr/>
          <a:lstStyle/>
          <a:p>
            <a:fld id="{A3F93483-B0DF-6043-A42D-611E245ACB6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AEB0B960-A1BA-4073-9722-C4F5036C07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7" y="6546220"/>
            <a:ext cx="1575148" cy="22860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E0871E3-DBEE-4580-BC6E-9601607B2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17" y="838199"/>
            <a:ext cx="8961119" cy="5571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D761C1-BA0D-4DE7-99F4-FCAA2EAED2B2}"/>
              </a:ext>
            </a:extLst>
          </p:cNvPr>
          <p:cNvCxnSpPr>
            <a:cxnSpLocks/>
          </p:cNvCxnSpPr>
          <p:nvPr userDrawn="1"/>
        </p:nvCxnSpPr>
        <p:spPr>
          <a:xfrm>
            <a:off x="1778000" y="6503353"/>
            <a:ext cx="0" cy="311780"/>
          </a:xfrm>
          <a:prstGeom prst="line">
            <a:avLst/>
          </a:prstGeom>
          <a:ln w="63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A52B8A-53BB-41A4-8FD2-9F061FC6CE9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739900" y="6430643"/>
            <a:ext cx="6451600" cy="404497"/>
          </a:xfrm>
        </p:spPr>
        <p:txBody>
          <a:bodyPr>
            <a:normAutofit/>
          </a:bodyPr>
          <a:lstStyle>
            <a:lvl1pPr marL="0" indent="0">
              <a:buNone/>
              <a:defRPr sz="800" u="sng"/>
            </a:lvl1pPr>
          </a:lstStyle>
          <a:p>
            <a:pPr lvl="0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2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C Separat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AB1368EC-0301-42DB-9FB3-820B6CAC91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7" y="6546220"/>
            <a:ext cx="1575148" cy="228600"/>
          </a:xfrm>
          <a:prstGeom prst="rect">
            <a:avLst/>
          </a:prstGeom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FAC7C034-4CF9-4ED4-BDE9-31F48297E2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29600" y="6494931"/>
            <a:ext cx="819150" cy="365125"/>
          </a:xfrm>
        </p:spPr>
        <p:txBody>
          <a:bodyPr/>
          <a:lstStyle/>
          <a:p>
            <a:fld id="{A3F93483-B0DF-6043-A42D-611E245ACB6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0BB0ED-5F58-43F9-A46A-304ED11C31B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070100" y="2408237"/>
            <a:ext cx="5003800" cy="1020763"/>
          </a:xfrm>
        </p:spPr>
        <p:txBody>
          <a:bodyPr anchor="ctr" anchorCtr="1"/>
          <a:lstStyle>
            <a:lvl1pPr marL="0" indent="0" algn="ctr">
              <a:buNone/>
              <a:defRPr sz="44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4138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C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D5F87439-FEC4-446E-8F9E-411A298745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61" y="2733675"/>
            <a:ext cx="4791075" cy="6953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025202"/>
            <a:ext cx="6400800" cy="570244"/>
          </a:xfrm>
        </p:spPr>
        <p:txBody>
          <a:bodyPr>
            <a:normAutofit/>
          </a:bodyPr>
          <a:lstStyle>
            <a:lvl1pPr marL="0" indent="0" algn="ctr">
              <a:buNone/>
              <a:defRPr sz="2600" b="1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93C0E-C1BA-4B67-A607-240404BFD4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548799"/>
            <a:ext cx="6400800" cy="50165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Sub-Title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E74FEC7-AEF1-411A-ACCC-2952296CA4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685937"/>
            <a:ext cx="6400800" cy="50165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18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247912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C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4B65-E22B-40B6-8C97-A5C6AC14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1BA829-CBAD-463E-829C-4C566B57CC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29600" y="6494931"/>
            <a:ext cx="819150" cy="365125"/>
          </a:xfrm>
        </p:spPr>
        <p:txBody>
          <a:bodyPr/>
          <a:lstStyle/>
          <a:p>
            <a:fld id="{A3F93483-B0DF-6043-A42D-611E245ACB6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AEB0B960-A1BA-4073-9722-C4F5036C07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7" y="6546220"/>
            <a:ext cx="1575148" cy="22860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E0871E3-DBEE-4580-BC6E-9601607B2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17" y="838199"/>
            <a:ext cx="8961119" cy="5571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D761C1-BA0D-4DE7-99F4-FCAA2EAED2B2}"/>
              </a:ext>
            </a:extLst>
          </p:cNvPr>
          <p:cNvCxnSpPr>
            <a:cxnSpLocks/>
          </p:cNvCxnSpPr>
          <p:nvPr userDrawn="1"/>
        </p:nvCxnSpPr>
        <p:spPr>
          <a:xfrm>
            <a:off x="1778000" y="6503353"/>
            <a:ext cx="0" cy="311780"/>
          </a:xfrm>
          <a:prstGeom prst="line">
            <a:avLst/>
          </a:prstGeom>
          <a:ln w="63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3F3C3C-805E-41CB-BB46-D59F10F097B0}"/>
              </a:ext>
            </a:extLst>
          </p:cNvPr>
          <p:cNvSpPr txBox="1"/>
          <p:nvPr userDrawn="1"/>
        </p:nvSpPr>
        <p:spPr>
          <a:xfrm>
            <a:off x="1709064" y="6334689"/>
            <a:ext cx="64519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7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INVESTMENTS IN FUNDS AND ACCOUNTS MANAGED BY CAT ROCK MAY LOSE VALUE. PLEASE REFER TO THE IMPORTANT DISCLOSURES AND FOOTNOTES ON PAGES 14-15 AND THE FUND’S CONFIDENTIAL OFFERING MEMORANDUM FOR FULL TERMS. FUND TRACK RECORD DATA AVAILABLE UPON REQUEST.</a:t>
            </a:r>
          </a:p>
        </p:txBody>
      </p:sp>
    </p:spTree>
    <p:extLst>
      <p:ext uri="{BB962C8B-B14F-4D97-AF65-F5344CB8AC3E}">
        <p14:creationId xmlns:p14="http://schemas.microsoft.com/office/powerpoint/2010/main" val="202088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C Separat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AB1368EC-0301-42DB-9FB3-820B6CAC91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7" y="6546220"/>
            <a:ext cx="1575148" cy="228600"/>
          </a:xfrm>
          <a:prstGeom prst="rect">
            <a:avLst/>
          </a:prstGeom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FAC7C034-4CF9-4ED4-BDE9-31F48297E2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29600" y="6494931"/>
            <a:ext cx="819150" cy="365125"/>
          </a:xfrm>
        </p:spPr>
        <p:txBody>
          <a:bodyPr/>
          <a:lstStyle/>
          <a:p>
            <a:fld id="{A3F93483-B0DF-6043-A42D-611E245ACB6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0BB0ED-5F58-43F9-A46A-304ED11C31B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070100" y="2408237"/>
            <a:ext cx="5003800" cy="1020763"/>
          </a:xfrm>
        </p:spPr>
        <p:txBody>
          <a:bodyPr anchor="ctr" anchorCtr="1"/>
          <a:lstStyle>
            <a:lvl1pPr marL="0" indent="0" algn="ctr">
              <a:buNone/>
              <a:defRPr sz="44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7087121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95817" y="708813"/>
            <a:ext cx="8961120" cy="4571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E88D2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817" y="228600"/>
            <a:ext cx="8961119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817" y="838200"/>
            <a:ext cx="8961119" cy="555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1322" y="6494931"/>
            <a:ext cx="807427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3F93483-B0DF-6043-A42D-611E245ACB6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97920" y="6444650"/>
            <a:ext cx="896112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77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62" r:id="rId3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Wingdings" panose="05000000000000000000" pitchFamily="2" charset="2"/>
        <a:buChar char="q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95817" y="708813"/>
            <a:ext cx="8961120" cy="4571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E88D2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817" y="228600"/>
            <a:ext cx="8961119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817" y="838200"/>
            <a:ext cx="8961119" cy="555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1322" y="6494931"/>
            <a:ext cx="807427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3F93483-B0DF-6043-A42D-611E245ACB6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97920" y="6444650"/>
            <a:ext cx="896112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28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Wingdings" panose="05000000000000000000" pitchFamily="2" charset="2"/>
        <a:buChar char="q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95817" y="708813"/>
            <a:ext cx="8961120" cy="4571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E88D2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817" y="228600"/>
            <a:ext cx="8961119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817" y="838200"/>
            <a:ext cx="8961119" cy="555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1322" y="6494931"/>
            <a:ext cx="807427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3F93483-B0DF-6043-A42D-611E245ACB6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97920" y="6444650"/>
            <a:ext cx="896112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5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Wingdings" panose="05000000000000000000" pitchFamily="2" charset="2"/>
        <a:buChar char="q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8A14386-BDCB-4E14-A075-6E7E0ED5F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025202"/>
            <a:ext cx="6400800" cy="570244"/>
          </a:xfrm>
        </p:spPr>
        <p:txBody>
          <a:bodyPr>
            <a:normAutofit/>
          </a:bodyPr>
          <a:lstStyle/>
          <a:p>
            <a:r>
              <a:rPr lang="en-US" dirty="0"/>
              <a:t>3Q24 Review Webinar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2B1A2-64B0-4572-8DE4-EC5729C007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1600" y="4932792"/>
            <a:ext cx="6400800" cy="501650"/>
          </a:xfrm>
        </p:spPr>
        <p:txBody>
          <a:bodyPr/>
          <a:lstStyle/>
          <a:p>
            <a:r>
              <a:rPr lang="en-US" dirty="0"/>
              <a:t>October 2024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785381-97BE-418D-BA63-6D587EBCB8F9}"/>
              </a:ext>
            </a:extLst>
          </p:cNvPr>
          <p:cNvSpPr/>
          <p:nvPr/>
        </p:nvSpPr>
        <p:spPr>
          <a:xfrm>
            <a:off x="7536180" y="6507480"/>
            <a:ext cx="1607820" cy="3124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04763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3EDA5-2D9A-4A66-BDD6-13C11555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009FC3-58D9-43BE-85A0-D1A1D5DE34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93483-B0DF-6043-A42D-611E245ACB6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F1318-03F4-4A11-A83E-5D20E8A1C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7" y="709103"/>
            <a:ext cx="8766480" cy="5571701"/>
          </a:xfrm>
        </p:spPr>
        <p:txBody>
          <a:bodyPr>
            <a:normAutofit/>
          </a:bodyPr>
          <a:lstStyle/>
          <a:p>
            <a:pPr marL="0" lvl="0" indent="0">
              <a:buSzPct val="120000"/>
              <a:buNone/>
            </a:pPr>
            <a:endParaRPr lang="en-US" sz="1800" b="1" dirty="0">
              <a:solidFill>
                <a:srgbClr val="000000"/>
              </a:solidFill>
              <a:cs typeface="Adobe Caslon Pro"/>
            </a:endParaRPr>
          </a:p>
          <a:p>
            <a:pPr marL="0" lvl="0" indent="0">
              <a:buSzPct val="120000"/>
              <a:buNone/>
            </a:pPr>
            <a:r>
              <a:rPr lang="en-US" sz="1800" b="1" dirty="0">
                <a:solidFill>
                  <a:srgbClr val="000000"/>
                </a:solidFill>
                <a:cs typeface="Adobe Caslon Pro"/>
              </a:rPr>
              <a:t>	Performance and Attribution………………………….………...3	</a:t>
            </a:r>
          </a:p>
          <a:p>
            <a:pPr marL="0" lvl="0" indent="0">
              <a:buSzPct val="120000"/>
              <a:buNone/>
            </a:pPr>
            <a:endParaRPr lang="en-US" sz="1800" b="1" dirty="0">
              <a:solidFill>
                <a:srgbClr val="000000"/>
              </a:solidFill>
              <a:cs typeface="Adobe Caslon Pro"/>
            </a:endParaRPr>
          </a:p>
          <a:p>
            <a:pPr marL="0" lvl="0" indent="0">
              <a:buSzPct val="120000"/>
              <a:buNone/>
            </a:pPr>
            <a:endParaRPr lang="en-US" sz="1800" b="1" dirty="0">
              <a:solidFill>
                <a:srgbClr val="000000"/>
              </a:solidFill>
              <a:cs typeface="Adobe Caslon Pro"/>
            </a:endParaRPr>
          </a:p>
          <a:p>
            <a:pPr marL="0" lvl="0" indent="0">
              <a:buSzPct val="120000"/>
              <a:buNone/>
            </a:pPr>
            <a:r>
              <a:rPr lang="en-US" sz="1800" b="1" dirty="0">
                <a:solidFill>
                  <a:srgbClr val="000000"/>
                </a:solidFill>
                <a:cs typeface="Adobe Caslon Pro"/>
              </a:rPr>
              <a:t>	Portfolio Update…………………………………….……………..6</a:t>
            </a:r>
          </a:p>
          <a:p>
            <a:pPr marL="0" lvl="0" indent="0">
              <a:buSzPct val="120000"/>
              <a:buNone/>
            </a:pPr>
            <a:endParaRPr lang="en-US" sz="1800" b="1" dirty="0">
              <a:solidFill>
                <a:srgbClr val="000000"/>
              </a:solidFill>
              <a:cs typeface="Adobe Caslon Pro"/>
            </a:endParaRPr>
          </a:p>
          <a:p>
            <a:pPr marL="0" lvl="0" indent="0">
              <a:buSzPct val="120000"/>
              <a:buNone/>
            </a:pPr>
            <a:endParaRPr lang="en-US" sz="1800" b="1" dirty="0">
              <a:solidFill>
                <a:srgbClr val="000000"/>
              </a:solidFill>
              <a:cs typeface="Adobe Caslon Pro"/>
            </a:endParaRPr>
          </a:p>
          <a:p>
            <a:pPr marL="0" lvl="0" indent="0">
              <a:buSzPct val="120000"/>
              <a:buNone/>
            </a:pPr>
            <a:endParaRPr lang="en-US" sz="1800" b="1" dirty="0">
              <a:solidFill>
                <a:srgbClr val="000000"/>
              </a:solidFill>
              <a:cs typeface="Adobe Caslon Pro"/>
            </a:endParaRPr>
          </a:p>
          <a:p>
            <a:pPr marL="0" lvl="0" indent="0">
              <a:buSzPct val="120000"/>
              <a:buNone/>
            </a:pPr>
            <a:endParaRPr lang="en-US" sz="1800" b="1" dirty="0">
              <a:solidFill>
                <a:srgbClr val="000000"/>
              </a:solidFill>
              <a:cs typeface="Adobe Caslon Pro"/>
            </a:endParaRPr>
          </a:p>
          <a:p>
            <a:pPr marL="0" lvl="0" indent="0">
              <a:buSzPct val="120000"/>
              <a:buNone/>
            </a:pPr>
            <a:endParaRPr lang="en-US" sz="1800" b="1" dirty="0">
              <a:solidFill>
                <a:srgbClr val="000000"/>
              </a:solidFill>
              <a:cs typeface="Adobe Caslon Pro"/>
            </a:endParaRPr>
          </a:p>
          <a:p>
            <a:pPr marL="0" lvl="0" indent="0">
              <a:buSzPct val="120000"/>
              <a:buNone/>
            </a:pPr>
            <a:endParaRPr lang="en-US" sz="1800" b="1" dirty="0">
              <a:solidFill>
                <a:srgbClr val="000000"/>
              </a:solidFill>
              <a:cs typeface="Adobe Caslon Pro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3FC121-35DB-4CDC-A660-B51935770C0B}"/>
              </a:ext>
            </a:extLst>
          </p:cNvPr>
          <p:cNvSpPr/>
          <p:nvPr/>
        </p:nvSpPr>
        <p:spPr>
          <a:xfrm>
            <a:off x="356965" y="1030310"/>
            <a:ext cx="398691" cy="3986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D8E332-2092-449F-8F37-B3FFF572A746}"/>
              </a:ext>
            </a:extLst>
          </p:cNvPr>
          <p:cNvSpPr/>
          <p:nvPr/>
        </p:nvSpPr>
        <p:spPr>
          <a:xfrm>
            <a:off x="356965" y="1998175"/>
            <a:ext cx="398691" cy="3986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5438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0A06FE-C090-4702-B3DA-F0849C8189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93483-B0DF-6043-A42D-611E245ACB6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2FD84-7B36-41C5-BFFA-3699CF0FD0D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2918619"/>
            <a:ext cx="9143999" cy="1020763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Performance and Attribution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59A4F2-4789-F305-2B81-2D7B272FFE47}"/>
              </a:ext>
            </a:extLst>
          </p:cNvPr>
          <p:cNvSpPr/>
          <p:nvPr/>
        </p:nvSpPr>
        <p:spPr>
          <a:xfrm>
            <a:off x="4298540" y="2596125"/>
            <a:ext cx="546921" cy="54692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2387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BF40-3842-BC60-2FF0-E120611E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7" y="228600"/>
            <a:ext cx="8961119" cy="381000"/>
          </a:xfrm>
        </p:spPr>
        <p:txBody>
          <a:bodyPr/>
          <a:lstStyle/>
          <a:p>
            <a:r>
              <a:rPr lang="en-US" dirty="0"/>
              <a:t>Cat Rock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445401-5D83-1D15-ECEF-23E8F491CF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93483-B0DF-6043-A42D-611E245ACB6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57E89-3FCA-F5B2-76E4-8C46C97B4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8686270-B181-5F30-3B70-32E4137B9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431985"/>
              </p:ext>
            </p:extLst>
          </p:nvPr>
        </p:nvGraphicFramePr>
        <p:xfrm>
          <a:off x="95818" y="609600"/>
          <a:ext cx="8778240" cy="2432237"/>
        </p:xfrm>
        <a:graphic>
          <a:graphicData uri="http://schemas.openxmlformats.org/drawingml/2006/table">
            <a:tbl>
              <a:tblPr firstRow="1" bandRow="1"/>
              <a:tblGrid>
                <a:gridCol w="2194560">
                  <a:extLst>
                    <a:ext uri="{9D8B030D-6E8A-4147-A177-3AD203B41FA5}">
                      <a16:colId xmlns:a16="http://schemas.microsoft.com/office/drawing/2014/main" val="280019705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302500218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117599537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669039131"/>
                    </a:ext>
                  </a:extLst>
                </a:gridCol>
              </a:tblGrid>
              <a:tr h="715422">
                <a:tc gridSpan="4">
                  <a:txBody>
                    <a:bodyPr/>
                    <a:lstStyle/>
                    <a:p>
                      <a:pPr algn="ctr"/>
                      <a:endParaRPr lang="en-US" sz="1400" b="1" u="sng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sng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9540"/>
                  </a:ext>
                </a:extLst>
              </a:tr>
              <a:tr h="427511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u="none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3Q24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YTD 3Q24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Past 12 Months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260270"/>
                  </a:ext>
                </a:extLst>
              </a:tr>
              <a:tr h="42976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t>Cat Rock (Net)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t>1.9%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7.8%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7.8%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032053"/>
                  </a:ext>
                </a:extLst>
              </a:tr>
              <a:tr h="42976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t>S&amp;P 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t>2.4%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25.0%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25.0%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216176"/>
                  </a:ext>
                </a:extLst>
              </a:tr>
              <a:tr h="42976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t>MSCI World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t>0.2%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18.7%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18.7%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875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81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009FC3-58D9-43BE-85A0-D1A1D5DE34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93483-B0DF-6043-A42D-611E245ACB6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9ADE82-A159-0315-1AE3-A67A862F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7" y="228600"/>
            <a:ext cx="8961119" cy="381000"/>
          </a:xfrm>
        </p:spPr>
        <p:txBody>
          <a:bodyPr/>
          <a:lstStyle/>
          <a:p>
            <a:r>
              <a:rPr lang="en-US" dirty="0"/>
              <a:t>Cat Rock YTD 3Q24 Attribution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33F391-0078-5F17-BB6C-08FB514BB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06679"/>
              </p:ext>
            </p:extLst>
          </p:nvPr>
        </p:nvGraphicFramePr>
        <p:xfrm>
          <a:off x="95818" y="783763"/>
          <a:ext cx="8961118" cy="5291623"/>
        </p:xfrm>
        <a:graphic>
          <a:graphicData uri="http://schemas.openxmlformats.org/drawingml/2006/table">
            <a:tbl>
              <a:tblPr firstRow="1" bandRow="1"/>
              <a:tblGrid>
                <a:gridCol w="2257338">
                  <a:extLst>
                    <a:ext uri="{9D8B030D-6E8A-4147-A177-3AD203B41FA5}">
                      <a16:colId xmlns:a16="http://schemas.microsoft.com/office/drawing/2014/main" val="2800197050"/>
                    </a:ext>
                  </a:extLst>
                </a:gridCol>
                <a:gridCol w="1974453">
                  <a:extLst>
                    <a:ext uri="{9D8B030D-6E8A-4147-A177-3AD203B41FA5}">
                      <a16:colId xmlns:a16="http://schemas.microsoft.com/office/drawing/2014/main" val="3302500218"/>
                    </a:ext>
                  </a:extLst>
                </a:gridCol>
                <a:gridCol w="2468067">
                  <a:extLst>
                    <a:ext uri="{9D8B030D-6E8A-4147-A177-3AD203B41FA5}">
                      <a16:colId xmlns:a16="http://schemas.microsoft.com/office/drawing/2014/main" val="3117599537"/>
                    </a:ext>
                  </a:extLst>
                </a:gridCol>
                <a:gridCol w="2261260">
                  <a:extLst>
                    <a:ext uri="{9D8B030D-6E8A-4147-A177-3AD203B41FA5}">
                      <a16:colId xmlns:a16="http://schemas.microsoft.com/office/drawing/2014/main" val="669039131"/>
                    </a:ext>
                  </a:extLst>
                </a:gridCol>
              </a:tblGrid>
              <a:tr h="56417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Company Name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Ticker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YTD Stock Price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Performance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YTD Net 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Attribution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26027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r>
                        <a:t>EVO SS EQUITY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EVO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27.3%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2.0%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549055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r>
                        <a:t>SEMR US EQUITY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SEMR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13.0%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0.6%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339460"/>
                  </a:ext>
                </a:extLst>
              </a:tr>
              <a:tr h="42976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t>META US EQUITY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t>META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66.0%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6.2%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4649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r>
                        <a:t>MSFT US EQUITY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MSFT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12.9%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0.9%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929902"/>
                  </a:ext>
                </a:extLst>
              </a:tr>
              <a:tr h="42976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t>KSPI LI EQUITY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t>KSPI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4.8%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0.5%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03205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r>
                        <a:t>KSPI US EQUITY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KSPI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9.0%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0.5%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054654"/>
                  </a:ext>
                </a:extLst>
              </a:tr>
              <a:tr h="42976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t>CTT AU EQUITY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t>CTT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47.9%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5.9%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91030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r>
                        <a:t>SCT LN EQUITY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SCT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15.3%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1.1%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35383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r>
                        <a:t>GOOG US EQUITY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GOOG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35.6%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2.2%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017111"/>
                  </a:ext>
                </a:extLst>
              </a:tr>
              <a:tr h="42976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t>ARES US EQUITY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t>ARES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52.7%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1.7%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29305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nan%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7.8%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5162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DE85090-AA62-F91F-B0DA-9D4D39D08A05}"/>
              </a:ext>
            </a:extLst>
          </p:cNvPr>
          <p:cNvSpPr txBox="1"/>
          <p:nvPr/>
        </p:nvSpPr>
        <p:spPr>
          <a:xfrm>
            <a:off x="95250" y="6222709"/>
            <a:ext cx="8903804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800" i="1" dirty="0"/>
              <a:t>Note: Includes all contributors of &gt; </a:t>
            </a:r>
            <a:r>
              <a:rPr lang="en-US" sz="800" i="1" u="sng" dirty="0"/>
              <a:t>+</a:t>
            </a:r>
            <a:r>
              <a:rPr lang="en-US" sz="800" i="1" dirty="0"/>
              <a:t>100 BPS; Calculated as of 30 September 2024</a:t>
            </a:r>
          </a:p>
        </p:txBody>
      </p:sp>
    </p:spTree>
    <p:extLst>
      <p:ext uri="{BB962C8B-B14F-4D97-AF65-F5344CB8AC3E}">
        <p14:creationId xmlns:p14="http://schemas.microsoft.com/office/powerpoint/2010/main" val="2743856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0A06FE-C090-4702-B3DA-F0849C8189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93483-B0DF-6043-A42D-611E245ACB6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2FD84-7B36-41C5-BFFA-3699CF0FD0D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2918619"/>
            <a:ext cx="9143999" cy="1020763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Portfolio Update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59A4F2-4789-F305-2B81-2D7B272FFE47}"/>
              </a:ext>
            </a:extLst>
          </p:cNvPr>
          <p:cNvSpPr/>
          <p:nvPr/>
        </p:nvSpPr>
        <p:spPr>
          <a:xfrm>
            <a:off x="4298540" y="2596125"/>
            <a:ext cx="546921" cy="54692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6886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B351-D2CE-ED52-A265-FF8A334E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Position </a:t>
            </a:r>
            <a:r>
              <a:rPr lang="en-US" b="1" dirty="0"/>
              <a:t>Summary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4074F5-FDDF-49C2-1E49-6F34A98620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93483-B0DF-6043-A42D-611E245ACB6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8515A-A7E3-90CA-34BF-CD8F5D32C1F7}"/>
              </a:ext>
            </a:extLst>
          </p:cNvPr>
          <p:cNvSpPr txBox="1"/>
          <p:nvPr/>
        </p:nvSpPr>
        <p:spPr>
          <a:xfrm>
            <a:off x="100480" y="5729537"/>
            <a:ext cx="905594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spAutoFit/>
          </a:bodyPr>
          <a:lstStyle/>
          <a:p>
            <a:r>
              <a:rPr lang="en-US" sz="800" i="1" dirty="0"/>
              <a:t>Source: Company disclosure; S&amp;P Capital IQ data as of 30 September 2024; Cat Rock Capital estimates</a:t>
            </a:r>
          </a:p>
          <a:p>
            <a:r>
              <a:rPr lang="en-US" sz="800" i="1" dirty="0">
                <a:latin typeface="+mj-lt"/>
              </a:rPr>
              <a:t>Note: Calculated as of 30 September 2024; Profit represents adjusted EBITDA less stock based compensation expense less capex; Top 10 position</a:t>
            </a:r>
            <a:r>
              <a:rPr lang="en-US" sz="800" i="1" dirty="0">
                <a:latin typeface="+mj-lt"/>
                <a:ea typeface="Times New Roman" panose="02020603050405020304" pitchFamily="18" charset="0"/>
                <a:cs typeface="Aptos" panose="020B0004020202020204" pitchFamily="34" charset="0"/>
              </a:rPr>
              <a:t>-level Revenue Growth and % Insider Ownership are calculated on a weighted average basis; Top 10 position-level Profit Growth is calculated </a:t>
            </a:r>
            <a:r>
              <a:rPr lang="en-US" sz="800" i="1" dirty="0">
                <a:solidFill>
                  <a:schemeClr val="tx1"/>
                </a:solidFill>
                <a:latin typeface="+mj-lt"/>
              </a:rPr>
              <a:t>by allocating Cat Rock Capital’s implied % equity ownership to profit in each year, summing across the top 10 largest long positions, and computing a year-over-year growth rate on the total; NTM P/E is calculated by allocating Cat Rock Capital’s implied % equity ownership to market capitalization and forward year earnings, summing across the top 10 largest long positions, and computing a multiple at the portfolio level; </a:t>
            </a:r>
            <a:r>
              <a:rPr lang="en-US" sz="800" i="1" dirty="0">
                <a:effectLst/>
                <a:latin typeface="+mj-lt"/>
                <a:ea typeface="Times New Roman" panose="02020603050405020304" pitchFamily="18" charset="0"/>
                <a:cs typeface="Aptos" panose="020B0004020202020204" pitchFamily="34" charset="0"/>
              </a:rPr>
              <a:t>Full portfolio holdings available on request</a:t>
            </a:r>
            <a:endParaRPr lang="en-US" sz="800" i="1" dirty="0">
              <a:latin typeface="+mj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BDC967-B100-1A75-9B62-20145C157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207176"/>
              </p:ext>
            </p:extLst>
          </p:nvPr>
        </p:nvGraphicFramePr>
        <p:xfrm>
          <a:off x="95251" y="904731"/>
          <a:ext cx="8961435" cy="4810816"/>
        </p:xfrm>
        <a:graphic>
          <a:graphicData uri="http://schemas.openxmlformats.org/drawingml/2006/table">
            <a:tbl>
              <a:tblPr/>
              <a:tblGrid>
                <a:gridCol w="794670">
                  <a:extLst>
                    <a:ext uri="{9D8B030D-6E8A-4147-A177-3AD203B41FA5}">
                      <a16:colId xmlns:a16="http://schemas.microsoft.com/office/drawing/2014/main" val="1937815504"/>
                    </a:ext>
                  </a:extLst>
                </a:gridCol>
                <a:gridCol w="794670">
                  <a:extLst>
                    <a:ext uri="{9D8B030D-6E8A-4147-A177-3AD203B41FA5}">
                      <a16:colId xmlns:a16="http://schemas.microsoft.com/office/drawing/2014/main" val="1478986555"/>
                    </a:ext>
                  </a:extLst>
                </a:gridCol>
                <a:gridCol w="868025">
                  <a:extLst>
                    <a:ext uri="{9D8B030D-6E8A-4147-A177-3AD203B41FA5}">
                      <a16:colId xmlns:a16="http://schemas.microsoft.com/office/drawing/2014/main" val="1105297589"/>
                    </a:ext>
                  </a:extLst>
                </a:gridCol>
                <a:gridCol w="868025">
                  <a:extLst>
                    <a:ext uri="{9D8B030D-6E8A-4147-A177-3AD203B41FA5}">
                      <a16:colId xmlns:a16="http://schemas.microsoft.com/office/drawing/2014/main" val="3731160762"/>
                    </a:ext>
                  </a:extLst>
                </a:gridCol>
                <a:gridCol w="868025">
                  <a:extLst>
                    <a:ext uri="{9D8B030D-6E8A-4147-A177-3AD203B41FA5}">
                      <a16:colId xmlns:a16="http://schemas.microsoft.com/office/drawing/2014/main" val="3484035542"/>
                    </a:ext>
                  </a:extLst>
                </a:gridCol>
                <a:gridCol w="794670">
                  <a:extLst>
                    <a:ext uri="{9D8B030D-6E8A-4147-A177-3AD203B41FA5}">
                      <a16:colId xmlns:a16="http://schemas.microsoft.com/office/drawing/2014/main" val="3306958519"/>
                    </a:ext>
                  </a:extLst>
                </a:gridCol>
                <a:gridCol w="794670">
                  <a:extLst>
                    <a:ext uri="{9D8B030D-6E8A-4147-A177-3AD203B41FA5}">
                      <a16:colId xmlns:a16="http://schemas.microsoft.com/office/drawing/2014/main" val="975497284"/>
                    </a:ext>
                  </a:extLst>
                </a:gridCol>
                <a:gridCol w="794670">
                  <a:extLst>
                    <a:ext uri="{9D8B030D-6E8A-4147-A177-3AD203B41FA5}">
                      <a16:colId xmlns:a16="http://schemas.microsoft.com/office/drawing/2014/main" val="703056675"/>
                    </a:ext>
                  </a:extLst>
                </a:gridCol>
                <a:gridCol w="794670">
                  <a:extLst>
                    <a:ext uri="{9D8B030D-6E8A-4147-A177-3AD203B41FA5}">
                      <a16:colId xmlns:a16="http://schemas.microsoft.com/office/drawing/2014/main" val="2221007853"/>
                    </a:ext>
                  </a:extLst>
                </a:gridCol>
                <a:gridCol w="794670">
                  <a:extLst>
                    <a:ext uri="{9D8B030D-6E8A-4147-A177-3AD203B41FA5}">
                      <a16:colId xmlns:a16="http://schemas.microsoft.com/office/drawing/2014/main" val="1939558681"/>
                    </a:ext>
                  </a:extLst>
                </a:gridCol>
                <a:gridCol w="794670">
                  <a:extLst>
                    <a:ext uri="{9D8B030D-6E8A-4147-A177-3AD203B41FA5}">
                      <a16:colId xmlns:a16="http://schemas.microsoft.com/office/drawing/2014/main" val="224123406"/>
                    </a:ext>
                  </a:extLst>
                </a:gridCol>
              </a:tblGrid>
              <a:tr h="238401">
                <a:tc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Capitalization ($ in mm)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CY24e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111026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Company 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of 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Mkt. Cap.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Debt / (Cash)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Ent. Val.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Revenue Growth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Profit Growth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Profit Margin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NTM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P/E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Insider Ownership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'23-'24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Buybacks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893143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Meta Platforms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1,494,068 </a:t>
                      </a:r>
                    </a:p>
                  </a:txBody>
                  <a:tcPr marL="94312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(39,691)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1,454,377 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22x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381949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Kaspi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20,292 </a:t>
                      </a:r>
                    </a:p>
                  </a:txBody>
                  <a:tcPr marL="94312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(946)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19,346 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7x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501034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PDD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199,710 </a:t>
                      </a:r>
                    </a:p>
                  </a:txBody>
                  <a:tcPr marL="94312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(39,869)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159,840 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12x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336193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SEMrush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2,338 </a:t>
                      </a:r>
                    </a:p>
                  </a:txBody>
                  <a:tcPr marL="94312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(239)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2,099 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69x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782655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Cettire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482 </a:t>
                      </a:r>
                    </a:p>
                  </a:txBody>
                  <a:tcPr marL="94312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(55)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428 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28x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269663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Microsoft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3,215,202 </a:t>
                      </a:r>
                    </a:p>
                  </a:txBody>
                  <a:tcPr marL="94312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(23,901)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3,191,301 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29x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020008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TSMC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900,681 </a:t>
                      </a:r>
                    </a:p>
                  </a:txBody>
                  <a:tcPr marL="94312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(33,098)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867,583 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21x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04293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Docebo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1,372 </a:t>
                      </a:r>
                    </a:p>
                  </a:txBody>
                  <a:tcPr marL="94312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(82)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1,290 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47x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73215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First Advantage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2,895 </a:t>
                      </a:r>
                    </a:p>
                  </a:txBody>
                  <a:tcPr marL="94312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285 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3,180 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20x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662521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Softcat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4,172 </a:t>
                      </a:r>
                    </a:p>
                  </a:txBody>
                  <a:tcPr marL="94312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(151)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4,021 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21x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057857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/ Average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17x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/ 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49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188412"/>
      </p:ext>
    </p:extLst>
  </p:cSld>
  <p:clrMapOvr>
    <a:masterClrMapping/>
  </p:clrMapOvr>
</p:sld>
</file>

<file path=ppt/theme/theme1.xml><?xml version="1.0" encoding="utf-8"?>
<a:theme xmlns:a="http://schemas.openxmlformats.org/drawingml/2006/main" name="CRC Slide Master">
  <a:themeElements>
    <a:clrScheme name="CR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99"/>
      </a:accent1>
      <a:accent2>
        <a:srgbClr val="BFBFBF"/>
      </a:accent2>
      <a:accent3>
        <a:srgbClr val="7F7F7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R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RC Slide Master">
  <a:themeElements>
    <a:clrScheme name="CR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99"/>
      </a:accent1>
      <a:accent2>
        <a:srgbClr val="BFBFBF"/>
      </a:accent2>
      <a:accent3>
        <a:srgbClr val="7F7F7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RC Slide Master">
  <a:themeElements>
    <a:clrScheme name="CR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99"/>
      </a:accent1>
      <a:accent2>
        <a:srgbClr val="BFBFBF"/>
      </a:accent2>
      <a:accent3>
        <a:srgbClr val="7F7F7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R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84023ab-f3fa-4f75-8c85-aad38775666c" xsi:nil="true"/>
    <lcf76f155ced4ddcb4097134ff3c332f xmlns="700f816a-2d70-48f7-98b4-aa062cbdb16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B54F80F9326D4AB5846AC1C3383526" ma:contentTypeVersion="18" ma:contentTypeDescription="Create a new document." ma:contentTypeScope="" ma:versionID="a429a91d62400243b3cba045310d747f">
  <xsd:schema xmlns:xsd="http://www.w3.org/2001/XMLSchema" xmlns:xs="http://www.w3.org/2001/XMLSchema" xmlns:p="http://schemas.microsoft.com/office/2006/metadata/properties" xmlns:ns2="700f816a-2d70-48f7-98b4-aa062cbdb163" xmlns:ns3="684023ab-f3fa-4f75-8c85-aad38775666c" targetNamespace="http://schemas.microsoft.com/office/2006/metadata/properties" ma:root="true" ma:fieldsID="9fd41046c3a9fbdd1121c909508001eb" ns2:_="" ns3:_="">
    <xsd:import namespace="700f816a-2d70-48f7-98b4-aa062cbdb163"/>
    <xsd:import namespace="684023ab-f3fa-4f75-8c85-aad3877566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0f816a-2d70-48f7-98b4-aa062cbdb1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ceb9303-a7f0-4f8a-8c8a-ed661295ba0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4023ab-f3fa-4f75-8c85-aad387756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493c1c2-3348-4bb2-9cf0-bfee56a9355e}" ma:internalName="TaxCatchAll" ma:showField="CatchAllData" ma:web="684023ab-f3fa-4f75-8c85-aad3877566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B72F9D-991A-4F5C-899C-C5D8F1F5E884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700f816a-2d70-48f7-98b4-aa062cbdb163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684023ab-f3fa-4f75-8c85-aad38775666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3EC1DEB-2C56-4924-8F34-ADD39899B2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DEDE3E-DC83-4EFF-BB3D-E663ED157386}">
  <ds:schemaRefs>
    <ds:schemaRef ds:uri="684023ab-f3fa-4f75-8c85-aad38775666c"/>
    <ds:schemaRef ds:uri="700f816a-2d70-48f7-98b4-aa062cbdb16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4884</TotalTime>
  <Words>607</Words>
  <Application>Microsoft Office PowerPoint</Application>
  <PresentationFormat>On-screen Show (4:3)</PresentationFormat>
  <Paragraphs>230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Adobe Caslon Pro</vt:lpstr>
      <vt:lpstr>Aptos Narrow</vt:lpstr>
      <vt:lpstr>Arial</vt:lpstr>
      <vt:lpstr>Calibri</vt:lpstr>
      <vt:lpstr>Times New Roman</vt:lpstr>
      <vt:lpstr>Wingdings</vt:lpstr>
      <vt:lpstr>CRC Slide Master</vt:lpstr>
      <vt:lpstr>1_CRC Slide Master</vt:lpstr>
      <vt:lpstr>2_CRC Slide Master</vt:lpstr>
      <vt:lpstr>PowerPoint Presentation</vt:lpstr>
      <vt:lpstr>Table of Contents</vt:lpstr>
      <vt:lpstr>PowerPoint Presentation</vt:lpstr>
      <vt:lpstr>Cat Rock Results</vt:lpstr>
      <vt:lpstr>Cat Rock YTD 3Q24 Attribution</vt:lpstr>
      <vt:lpstr>PowerPoint Presentation</vt:lpstr>
      <vt:lpstr>Top 10 Position 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Nicolau</dc:creator>
  <cp:lastModifiedBy>Jam Rahala</cp:lastModifiedBy>
  <cp:revision>51</cp:revision>
  <cp:lastPrinted>2024-10-04T15:11:15Z</cp:lastPrinted>
  <dcterms:created xsi:type="dcterms:W3CDTF">2015-08-26T20:18:19Z</dcterms:created>
  <dcterms:modified xsi:type="dcterms:W3CDTF">2025-05-30T07:52:50Z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0x01010097B54F80F9326D4AB5846AC1C3383526</vt:lpwstr>
  </property>
  <property fmtid="{D5CDD505-2E9C-101B-9397-08002B2CF9AE}" pid="3" name="Order">
    <vt:r8>3178200</vt:r8>
  </property>
  <property fmtid="{D5CDD505-2E9C-101B-9397-08002B2CF9AE}" pid="4" name="MediaServiceImageTags">
    <vt:lpwstr/>
  </property>
</Properties>
</file>