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  <p:sldMasterId id="2147483690" r:id="rId6"/>
  </p:sldMasterIdLst>
  <p:notesMasterIdLst>
    <p:notesMasterId r:id="rId14"/>
  </p:notesMasterIdLst>
  <p:sldIdLst>
    <p:sldId id="256" r:id="rId7"/>
    <p:sldId id="442" r:id="rId8"/>
    <p:sldId id="486" r:id="rId9"/>
    <p:sldId id="916" r:id="rId10"/>
    <p:sldId id="817" r:id="rId11"/>
    <p:sldId id="823" r:id="rId12"/>
    <p:sldId id="103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Nicolau" initials="AN" lastIdx="2" clrIdx="0">
    <p:extLst>
      <p:ext uri="{19B8F6BF-5375-455C-9EA6-DF929625EA0E}">
        <p15:presenceInfo xmlns:p15="http://schemas.microsoft.com/office/powerpoint/2012/main" userId="Alex Nicolau" providerId="None"/>
      </p:ext>
    </p:extLst>
  </p:cmAuthor>
  <p:cmAuthor id="2" name="Alex Nicolau" initials="AN [2]" lastIdx="2" clrIdx="1">
    <p:extLst>
      <p:ext uri="{19B8F6BF-5375-455C-9EA6-DF929625EA0E}">
        <p15:presenceInfo xmlns:p15="http://schemas.microsoft.com/office/powerpoint/2012/main" userId="S::anicolau@catrockcap.com::704c7977-7e22-4835-a447-cd5f6b30a0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AEAEA"/>
    <a:srgbClr val="003399"/>
    <a:srgbClr val="6A97CA"/>
    <a:srgbClr val="B8CFFF"/>
    <a:srgbClr val="7F7F7F"/>
    <a:srgbClr val="FFFFFF"/>
    <a:srgbClr val="A6A6A6"/>
    <a:srgbClr val="BFBFBF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6176" autoAdjust="0"/>
  </p:normalViewPr>
  <p:slideViewPr>
    <p:cSldViewPr snapToGrid="0">
      <p:cViewPr varScale="1">
        <p:scale>
          <a:sx n="83" d="100"/>
          <a:sy n="83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451B78B8-1AFC-461A-B754-B075BC3DB28E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40003E72-3802-413B-9C69-CB35EBA4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6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5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4536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52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32062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A52B8A-53BB-41A4-8FD2-9F061FC6CE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39900" y="6430643"/>
            <a:ext cx="6451600" cy="404497"/>
          </a:xfrm>
        </p:spPr>
        <p:txBody>
          <a:bodyPr>
            <a:normAutofit/>
          </a:bodyPr>
          <a:lstStyle>
            <a:lvl1pPr marL="0" indent="0">
              <a:buNone/>
              <a:defRPr sz="800" u="sng"/>
            </a:lvl1pPr>
          </a:lstStyle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41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7912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F3C3C-805E-41CB-BB46-D59F10F097B0}"/>
              </a:ext>
            </a:extLst>
          </p:cNvPr>
          <p:cNvSpPr txBox="1"/>
          <p:nvPr userDrawn="1"/>
        </p:nvSpPr>
        <p:spPr>
          <a:xfrm>
            <a:off x="1709064" y="6334689"/>
            <a:ext cx="6451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INVESTMENTS IN FUNDS AND ACCOUNTS MANAGED BY CAT ROCK MAY LOSE VALUE. PLEASE REFER TO THE IMPORTANT DISCLOSURES AND FOOTNOTES ON PAGES 14-15 AND THE FUND’S CONFIDENTIAL OFFERING MEMORANDUM FOR FULL TERMS. FUND TRACK RECORD DATA AVAILABLE UPON REQUEST.</a:t>
            </a:r>
          </a:p>
        </p:txBody>
      </p:sp>
    </p:spTree>
    <p:extLst>
      <p:ext uri="{BB962C8B-B14F-4D97-AF65-F5344CB8AC3E}">
        <p14:creationId xmlns:p14="http://schemas.microsoft.com/office/powerpoint/2010/main" val="20208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708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A14386-BDCB-4E14-A075-6E7E0ED5F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/>
          <a:p>
            <a:r>
              <a:rPr lang="en-US" dirty="0"/>
              <a:t>3Q24 Review Webinar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B1A2-64B0-4572-8DE4-EC5729C00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0" y="4932792"/>
            <a:ext cx="6400800" cy="501650"/>
          </a:xfrm>
        </p:spPr>
        <p:txBody>
          <a:bodyPr/>
          <a:lstStyle/>
          <a:p>
            <a:r>
              <a:rPr lang="en-US" dirty="0"/>
              <a:t>October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85381-97BE-418D-BA63-6D587EBCB8F9}"/>
              </a:ext>
            </a:extLst>
          </p:cNvPr>
          <p:cNvSpPr/>
          <p:nvPr/>
        </p:nvSpPr>
        <p:spPr>
          <a:xfrm>
            <a:off x="7536180" y="6507480"/>
            <a:ext cx="1607820" cy="312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6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EDA5-2D9A-4A66-BDD6-13C11555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1318-03F4-4A11-A83E-5D20E8A1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7" y="709103"/>
            <a:ext cx="8766480" cy="5571701"/>
          </a:xfrm>
        </p:spPr>
        <p:txBody>
          <a:bodyPr>
            <a:normAutofit/>
          </a:bodyPr>
          <a:lstStyle/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Performance and Attribution………………………….………...3	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Portfolio Update…………………………………….……………..6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FC121-35DB-4CDC-A660-B51935770C0B}"/>
              </a:ext>
            </a:extLst>
          </p:cNvPr>
          <p:cNvSpPr/>
          <p:nvPr/>
        </p:nvSpPr>
        <p:spPr>
          <a:xfrm>
            <a:off x="356965" y="1030310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D8E332-2092-449F-8F37-B3FFF572A746}"/>
              </a:ext>
            </a:extLst>
          </p:cNvPr>
          <p:cNvSpPr/>
          <p:nvPr/>
        </p:nvSpPr>
        <p:spPr>
          <a:xfrm>
            <a:off x="356965" y="1998175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43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Performance and Attribution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387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BF40-3842-BC60-2FF0-E120611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45401-5D83-1D15-ECEF-23E8F491C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7E89-3FCA-F5B2-76E4-8C46C97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86270-B181-5F30-3B70-32E4137B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1985"/>
              </p:ext>
            </p:extLst>
          </p:nvPr>
        </p:nvGraphicFramePr>
        <p:xfrm>
          <a:off x="95818" y="609600"/>
          <a:ext cx="8778240" cy="2432237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715422">
                <a:tc gridSpan="4">
                  <a:txBody>
                    <a:bodyPr/>
                    <a:lstStyle/>
                    <a:p>
                      <a:pPr algn="ctr"/>
                      <a:endParaRPr lang="en-US" sz="1400" b="1" u="sng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540"/>
                  </a:ext>
                </a:extLst>
              </a:tr>
              <a:tr h="4275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3Q24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YTD 3Q24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Past 12 Months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Cat Rock (Net)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9.9%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25.4%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S&amp;P 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22.1%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36.4%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16176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MSCI World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6.4%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18.9%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32.4%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9ADE82-A159-0315-1AE3-A67A862F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YTD 3Q24 Attribution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33F391-0078-5F17-BB6C-08FB514B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6679"/>
              </p:ext>
            </p:extLst>
          </p:nvPr>
        </p:nvGraphicFramePr>
        <p:xfrm>
          <a:off x="95818" y="783763"/>
          <a:ext cx="8961118" cy="5291623"/>
        </p:xfrm>
        <a:graphic>
          <a:graphicData uri="http://schemas.openxmlformats.org/drawingml/2006/table">
            <a:tbl>
              <a:tblPr firstRow="1" bandRow="1"/>
              <a:tblGrid>
                <a:gridCol w="2257338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1974453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468067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2612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564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Ticker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Stock Price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Net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Attribution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Meta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META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62.2%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5.5%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905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Kaspi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3946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Google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GOOG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18.9%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649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Ares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33.7%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29902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SEMrush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SEMR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Softcat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LSE:SCT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054654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MSFT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103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Evolution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OM:EVO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(14.9%)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(1.7%)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83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Cettire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ASX:CTT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(35.7%)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(3.2%)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17111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29305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16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E85090-AA62-F91F-B0DA-9D4D39D08A05}"/>
              </a:ext>
            </a:extLst>
          </p:cNvPr>
          <p:cNvSpPr txBox="1"/>
          <p:nvPr/>
        </p:nvSpPr>
        <p:spPr>
          <a:xfrm>
            <a:off x="95250" y="6222709"/>
            <a:ext cx="890380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/>
              <a:t>Note: Includes all contributors of &gt; </a:t>
            </a:r>
            <a:r>
              <a:rPr lang="en-US" sz="800" i="1" u="sng" dirty="0"/>
              <a:t>+</a:t>
            </a:r>
            <a:r>
              <a:rPr lang="en-US" sz="800" i="1" dirty="0"/>
              <a:t>100 BPS; Calculated as of 30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74385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886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B351-D2CE-ED52-A265-FF8A334E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Position </a:t>
            </a:r>
            <a:r>
              <a:rPr lang="en-US" b="1" dirty="0"/>
              <a:t>Summary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74F5-FDDF-49C2-1E49-6F34A9862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8515A-A7E3-90CA-34BF-CD8F5D32C1F7}"/>
              </a:ext>
            </a:extLst>
          </p:cNvPr>
          <p:cNvSpPr txBox="1"/>
          <p:nvPr/>
        </p:nvSpPr>
        <p:spPr>
          <a:xfrm>
            <a:off x="100480" y="5729537"/>
            <a:ext cx="90559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800" i="1" dirty="0"/>
              <a:t>Source: Company disclosure; S&amp;P Capital IQ data as of 30 September 2024; Cat Rock Capital estimates</a:t>
            </a:r>
          </a:p>
          <a:p>
            <a:r>
              <a:rPr lang="en-US" sz="800" i="1" dirty="0">
                <a:latin typeface="+mj-lt"/>
              </a:rPr>
              <a:t>Note: Calculated as of 30 September 2024; Profit represents adjusted EBITDA less stock based compensation expense less capex; Top 10 position</a:t>
            </a:r>
            <a:r>
              <a:rPr lang="en-US" sz="800" i="1" dirty="0"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-level Revenue Growth and % Insider Ownership are calculated on a weighted average basis; Top 10 position-level Profit Growth is calculated </a:t>
            </a:r>
            <a:r>
              <a:rPr lang="en-US" sz="800" i="1" dirty="0">
                <a:solidFill>
                  <a:schemeClr val="tx1"/>
                </a:solidFill>
                <a:latin typeface="+mj-lt"/>
              </a:rPr>
              <a:t>by allocating Cat Rock Capital’s implied % equity ownership to profit in each year, summing across the top 10 largest long positions, and computing a year-over-year growth rate on the total; NTM P/E is calculated by allocating Cat Rock Capital’s implied % equity ownership to market capitalization and forward year earnings, summing across the top 10 largest long positions, and computing a multiple at the portfolio level; </a:t>
            </a:r>
            <a:r>
              <a:rPr lang="en-US" sz="800" i="1" dirty="0">
                <a:effectLst/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Full portfolio holdings available on request</a:t>
            </a:r>
            <a:endParaRPr lang="en-US" sz="800" i="1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DC967-B100-1A75-9B62-20145C15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07176"/>
              </p:ext>
            </p:extLst>
          </p:nvPr>
        </p:nvGraphicFramePr>
        <p:xfrm>
          <a:off x="95251" y="904731"/>
          <a:ext cx="8961435" cy="4810816"/>
        </p:xfrm>
        <a:graphic>
          <a:graphicData uri="http://schemas.openxmlformats.org/drawingml/2006/table">
            <a:tbl>
              <a:tblPr/>
              <a:tblGrid>
                <a:gridCol w="794670">
                  <a:extLst>
                    <a:ext uri="{9D8B030D-6E8A-4147-A177-3AD203B41FA5}">
                      <a16:colId xmlns:a16="http://schemas.microsoft.com/office/drawing/2014/main" val="193781550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478986555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1105297589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731160762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484035542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3306958519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97549728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703056675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21007853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939558681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4123406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Capitalization ($ in 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CY24e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11026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Company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Mkt. Cap.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 / (Cash)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Ent. Val.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Growth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Growth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NTM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Insider Ownership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'23-'24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Buybacks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314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Meta Platforms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1,494,068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(39,691)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1,454,377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81949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Kaspi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20,292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(946)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19,346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103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199,710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(39,869)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159,840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3361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SEMrush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2,338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(239)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2,099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8265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Cettire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482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(55)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428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2696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3,215,202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(23,901)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3,191,301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20008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TSMC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900,681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(33,098)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867,583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42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Docebo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(82)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1,290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7321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Advantage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2,895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285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3,180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662521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Softcat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4,172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(151)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4,021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57857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/ Average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/ 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88412"/>
      </p:ext>
    </p:extLst>
  </p:cSld>
  <p:clrMapOvr>
    <a:masterClrMapping/>
  </p:clrMapOvr>
</p:sld>
</file>

<file path=ppt/theme/theme1.xml><?xml version="1.0" encoding="utf-8"?>
<a:theme xmlns:a="http://schemas.openxmlformats.org/drawingml/2006/main" name="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4023ab-f3fa-4f75-8c85-aad38775666c" xsi:nil="true"/>
    <lcf76f155ced4ddcb4097134ff3c332f xmlns="700f816a-2d70-48f7-98b4-aa062cbdb16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B54F80F9326D4AB5846AC1C3383526" ma:contentTypeVersion="18" ma:contentTypeDescription="Create a new document." ma:contentTypeScope="" ma:versionID="a429a91d62400243b3cba045310d747f">
  <xsd:schema xmlns:xsd="http://www.w3.org/2001/XMLSchema" xmlns:xs="http://www.w3.org/2001/XMLSchema" xmlns:p="http://schemas.microsoft.com/office/2006/metadata/properties" xmlns:ns2="700f816a-2d70-48f7-98b4-aa062cbdb163" xmlns:ns3="684023ab-f3fa-4f75-8c85-aad38775666c" targetNamespace="http://schemas.microsoft.com/office/2006/metadata/properties" ma:root="true" ma:fieldsID="9fd41046c3a9fbdd1121c909508001eb" ns2:_="" ns3:_="">
    <xsd:import namespace="700f816a-2d70-48f7-98b4-aa062cbdb163"/>
    <xsd:import namespace="684023ab-f3fa-4f75-8c85-aad387756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f816a-2d70-48f7-98b4-aa062cbdb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eb9303-a7f0-4f8a-8c8a-ed661295ba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023ab-f3fa-4f75-8c85-aad387756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493c1c2-3348-4bb2-9cf0-bfee56a9355e}" ma:internalName="TaxCatchAll" ma:showField="CatchAllData" ma:web="684023ab-f3fa-4f75-8c85-aad387756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72F9D-991A-4F5C-899C-C5D8F1F5E88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700f816a-2d70-48f7-98b4-aa062cbdb16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84023ab-f3fa-4f75-8c85-aad387756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3EC1DEB-2C56-4924-8F34-ADD39899B2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DEDE3E-DC83-4EFF-BB3D-E663ED157386}">
  <ds:schemaRefs>
    <ds:schemaRef ds:uri="684023ab-f3fa-4f75-8c85-aad38775666c"/>
    <ds:schemaRef ds:uri="700f816a-2d70-48f7-98b4-aa062cbdb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607</Words>
  <Application>Microsoft Office PowerPoint</Application>
  <PresentationFormat>On-screen Show (4:3)</PresentationFormat>
  <Paragraphs>230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Caslon Pro</vt:lpstr>
      <vt:lpstr>Aptos Narrow</vt:lpstr>
      <vt:lpstr>Arial</vt:lpstr>
      <vt:lpstr>Calibri</vt:lpstr>
      <vt:lpstr>Times New Roman</vt:lpstr>
      <vt:lpstr>Wingdings</vt:lpstr>
      <vt:lpstr>CRC Slide Master</vt:lpstr>
      <vt:lpstr>1_CRC Slide Master</vt:lpstr>
      <vt:lpstr>2_CRC Slide Master</vt:lpstr>
      <vt:lpstr>PowerPoint Presentation</vt:lpstr>
      <vt:lpstr>Table of Contents</vt:lpstr>
      <vt:lpstr>PowerPoint Presentation</vt:lpstr>
      <vt:lpstr>Cat Rock Results</vt:lpstr>
      <vt:lpstr>Cat Rock YTD 3Q24 Attribution</vt:lpstr>
      <vt:lpstr>PowerPoint Presentation</vt:lpstr>
      <vt:lpstr>Top 10 Position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Nicolau</dc:creator>
  <cp:lastModifiedBy>Jam Rahala</cp:lastModifiedBy>
  <cp:revision>51</cp:revision>
  <cp:lastPrinted>2024-10-04T15:11:15Z</cp:lastPrinted>
  <dcterms:created xsi:type="dcterms:W3CDTF">2015-08-26T20:18:19Z</dcterms:created>
  <dcterms:modified xsi:type="dcterms:W3CDTF">2025-05-30T07:52:50Z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0x01010097B54F80F9326D4AB5846AC1C3383526</vt:lpwstr>
  </property>
  <property fmtid="{D5CDD505-2E9C-101B-9397-08002B2CF9AE}" pid="3" name="Order">
    <vt:r8>3178200</vt:r8>
  </property>
  <property fmtid="{D5CDD505-2E9C-101B-9397-08002B2CF9AE}" pid="4" name="MediaServiceImageTags">
    <vt:lpwstr/>
  </property>
</Properties>
</file>