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7" r:id="rId6"/>
    <p:sldId id="260" r:id="rId7"/>
    <p:sldId id="268" r:id="rId8"/>
    <p:sldId id="270" r:id="rId9"/>
    <p:sldId id="262" r:id="rId10"/>
    <p:sldId id="273" r:id="rId11"/>
    <p:sldId id="274" r:id="rId12"/>
    <p:sldId id="271" r:id="rId13"/>
    <p:sldId id="261" r:id="rId14"/>
    <p:sldId id="263" r:id="rId15"/>
    <p:sldId id="276" r:id="rId16"/>
    <p:sldId id="278" r:id="rId17"/>
    <p:sldId id="279" r:id="rId18"/>
    <p:sldId id="265" r:id="rId19"/>
    <p:sldId id="26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9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Aileron Black" panose="00000A00000000000000" pitchFamily="50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Aileron SemiBold" panose="000007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4A498-A91B-48D7-92BE-124617D6E5C8}" type="datetimeFigureOut">
              <a:rPr lang="en-GB" smtClean="0"/>
              <a:t>06/05/2020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A35DC-2433-4149-8701-AAF02384D3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4201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4A498-A91B-48D7-92BE-124617D6E5C8}" type="datetimeFigureOut">
              <a:rPr lang="en-GB" smtClean="0"/>
              <a:t>06/05/2020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A35DC-2433-4149-8701-AAF02384D3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4697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4A498-A91B-48D7-92BE-124617D6E5C8}" type="datetimeFigureOut">
              <a:rPr lang="en-GB" smtClean="0"/>
              <a:t>06/05/2020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A35DC-2433-4149-8701-AAF02384D3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9260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ileron Heavy" panose="00000A00000000000000" pitchFamily="50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ileron SemiBold" panose="00000700000000000000" pitchFamily="50" charset="0"/>
              </a:defRPr>
            </a:lvl1pPr>
            <a:lvl2pPr>
              <a:defRPr>
                <a:latin typeface="Aileron SemiBold" panose="00000700000000000000" pitchFamily="50" charset="0"/>
              </a:defRPr>
            </a:lvl2pPr>
            <a:lvl3pPr>
              <a:defRPr>
                <a:latin typeface="Aileron SemiBold" panose="00000700000000000000" pitchFamily="50" charset="0"/>
              </a:defRPr>
            </a:lvl3pPr>
            <a:lvl4pPr>
              <a:defRPr>
                <a:latin typeface="Aileron SemiBold" panose="00000700000000000000" pitchFamily="50" charset="0"/>
              </a:defRPr>
            </a:lvl4pPr>
            <a:lvl5pPr>
              <a:defRPr>
                <a:latin typeface="Aileron SemiBold" panose="00000700000000000000" pitchFamily="50" charset="0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4A498-A91B-48D7-92BE-124617D6E5C8}" type="datetimeFigureOut">
              <a:rPr lang="en-GB" smtClean="0"/>
              <a:t>06/05/2020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A35DC-2433-4149-8701-AAF02384D3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2207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4A498-A91B-48D7-92BE-124617D6E5C8}" type="datetimeFigureOut">
              <a:rPr lang="en-GB" smtClean="0"/>
              <a:t>06/05/2020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A35DC-2433-4149-8701-AAF02384D3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8503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4A498-A91B-48D7-92BE-124617D6E5C8}" type="datetimeFigureOut">
              <a:rPr lang="en-GB" smtClean="0"/>
              <a:t>06/05/2020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A35DC-2433-4149-8701-AAF02384D3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6061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4A498-A91B-48D7-92BE-124617D6E5C8}" type="datetimeFigureOut">
              <a:rPr lang="en-GB" smtClean="0"/>
              <a:t>06/05/2020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A35DC-2433-4149-8701-AAF02384D3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8214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4A498-A91B-48D7-92BE-124617D6E5C8}" type="datetimeFigureOut">
              <a:rPr lang="en-GB" smtClean="0"/>
              <a:t>06/05/2020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A35DC-2433-4149-8701-AAF02384D3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1460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4A498-A91B-48D7-92BE-124617D6E5C8}" type="datetimeFigureOut">
              <a:rPr lang="en-GB" smtClean="0"/>
              <a:t>06/05/2020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A35DC-2433-4149-8701-AAF02384D3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3077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4A498-A91B-48D7-92BE-124617D6E5C8}" type="datetimeFigureOut">
              <a:rPr lang="en-GB" smtClean="0"/>
              <a:t>06/05/2020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A35DC-2433-4149-8701-AAF02384D3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2681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4A498-A91B-48D7-92BE-124617D6E5C8}" type="datetimeFigureOut">
              <a:rPr lang="en-GB" smtClean="0"/>
              <a:t>06/05/2020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A35DC-2433-4149-8701-AAF02384D3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6900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84A498-A91B-48D7-92BE-124617D6E5C8}" type="datetimeFigureOut">
              <a:rPr lang="en-GB" smtClean="0"/>
              <a:t>06/05/2020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2A35DC-2433-4149-8701-AAF02384D3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0562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microsoft.com/office/2007/relationships/hdphoto" Target="../media/hdphoto6.wdp"/><Relationship Id="rId7" Type="http://schemas.microsoft.com/office/2007/relationships/hdphoto" Target="../media/hdphoto8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microsoft.com/office/2007/relationships/hdphoto" Target="../media/hdphoto10.wdp"/><Relationship Id="rId5" Type="http://schemas.microsoft.com/office/2007/relationships/hdphoto" Target="../media/hdphoto7.wdp"/><Relationship Id="rId10" Type="http://schemas.openxmlformats.org/officeDocument/2006/relationships/image" Target="../media/image14.png"/><Relationship Id="rId4" Type="http://schemas.openxmlformats.org/officeDocument/2006/relationships/image" Target="../media/image11.png"/><Relationship Id="rId9" Type="http://schemas.microsoft.com/office/2007/relationships/hdphoto" Target="../media/hdphoto9.wdp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microsoft.com/office/2007/relationships/hdphoto" Target="../media/hdphoto6.wdp"/><Relationship Id="rId7" Type="http://schemas.microsoft.com/office/2007/relationships/hdphoto" Target="../media/hdphoto1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microsoft.com/office/2007/relationships/hdphoto" Target="../media/hdphoto7.wdp"/><Relationship Id="rId4" Type="http://schemas.openxmlformats.org/officeDocument/2006/relationships/image" Target="../media/image11.png"/><Relationship Id="rId9" Type="http://schemas.microsoft.com/office/2007/relationships/hdphoto" Target="../media/hdphoto12.wdp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github.com/Jamhead20000/Flask-Introduction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microsoft.com/office/2007/relationships/hdphoto" Target="../media/hdphoto4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microsoft.com/office/2007/relationships/hdphoto" Target="../media/hdphoto3.wdp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Learn HTML &amp; CSS in 15 minutes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97710" y="-235171"/>
            <a:ext cx="13021518" cy="7324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-827589" y="-373654"/>
            <a:ext cx="14022728" cy="7989796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272834"/>
            <a:ext cx="9144000" cy="2387600"/>
          </a:xfrm>
        </p:spPr>
        <p:txBody>
          <a:bodyPr>
            <a:normAutofit/>
          </a:bodyPr>
          <a:lstStyle/>
          <a:p>
            <a:r>
              <a:rPr lang="en-GB" sz="6600" dirty="0" smtClean="0">
                <a:solidFill>
                  <a:schemeClr val="bg1"/>
                </a:solidFill>
              </a:rPr>
              <a:t>An introduction into using Flask</a:t>
            </a:r>
            <a:endParaRPr lang="en-GB" sz="66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34359" y="4285114"/>
            <a:ext cx="2523282" cy="472250"/>
          </a:xfrm>
        </p:spPr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Jasamrit Rahala</a:t>
            </a:r>
            <a:endParaRPr lang="en-GB" dirty="0">
              <a:solidFill>
                <a:schemeClr val="bg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3717403" y="4146630"/>
            <a:ext cx="475719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5738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>
                <a:lumMod val="85000"/>
                <a:lumOff val="15000"/>
              </a:schemeClr>
            </a:gs>
            <a:gs pos="100000">
              <a:schemeClr val="tx1">
                <a:lumMod val="95000"/>
                <a:lumOff val="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38200" y="1690689"/>
            <a:ext cx="5603240" cy="41005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ileron Heavy" panose="00000A00000000000000" pitchFamily="50" charset="0"/>
                <a:ea typeface="+mj-ea"/>
                <a:cs typeface="+mj-cs"/>
              </a:defRPr>
            </a:lvl1pPr>
          </a:lstStyle>
          <a:p>
            <a:r>
              <a:rPr lang="en-GB" sz="3600" dirty="0" smtClean="0">
                <a:solidFill>
                  <a:schemeClr val="bg1"/>
                </a:solidFill>
              </a:rPr>
              <a:t> Python</a:t>
            </a:r>
          </a:p>
          <a:p>
            <a:endParaRPr lang="en-GB" sz="3600" dirty="0">
              <a:solidFill>
                <a:schemeClr val="bg1"/>
              </a:solidFill>
            </a:endParaRPr>
          </a:p>
          <a:p>
            <a:r>
              <a:rPr lang="en-GB" sz="2400" dirty="0" smtClean="0">
                <a:solidFill>
                  <a:schemeClr val="bg1"/>
                </a:solidFill>
                <a:latin typeface="Aileron" panose="00000500000000000000" pitchFamily="50" charset="0"/>
              </a:rPr>
              <a:t>user = {‘name’: ‘ADMIN’} </a:t>
            </a:r>
          </a:p>
          <a:p>
            <a:r>
              <a:rPr lang="en-GB" sz="2400" dirty="0">
                <a:solidFill>
                  <a:schemeClr val="bg1"/>
                </a:solidFill>
                <a:latin typeface="Aileron" panose="00000500000000000000" pitchFamily="50" charset="0"/>
              </a:rPr>
              <a:t>p</a:t>
            </a:r>
            <a:r>
              <a:rPr lang="en-GB" sz="2400" dirty="0" smtClean="0">
                <a:solidFill>
                  <a:schemeClr val="bg1"/>
                </a:solidFill>
                <a:latin typeface="Aileron" panose="00000500000000000000" pitchFamily="50" charset="0"/>
              </a:rPr>
              <a:t>rint(user.name)</a:t>
            </a:r>
          </a:p>
          <a:p>
            <a:endParaRPr lang="en-GB" sz="2400" dirty="0">
              <a:solidFill>
                <a:schemeClr val="bg1"/>
              </a:solidFill>
              <a:latin typeface="Aileron" panose="00000500000000000000" pitchFamily="50" charset="0"/>
            </a:endParaRPr>
          </a:p>
          <a:p>
            <a:r>
              <a:rPr lang="en-GB" sz="2400" dirty="0">
                <a:solidFill>
                  <a:schemeClr val="bg1"/>
                </a:solidFill>
                <a:latin typeface="Aileron" panose="00000500000000000000" pitchFamily="50" charset="0"/>
              </a:rPr>
              <a:t>i</a:t>
            </a:r>
            <a:r>
              <a:rPr lang="en-GB" sz="2400" dirty="0" smtClean="0">
                <a:solidFill>
                  <a:schemeClr val="bg1"/>
                </a:solidFill>
                <a:latin typeface="Aileron" panose="00000500000000000000" pitchFamily="50" charset="0"/>
              </a:rPr>
              <a:t>f user.name == ‘ADMIN’:</a:t>
            </a:r>
          </a:p>
          <a:p>
            <a:r>
              <a:rPr lang="en-GB" sz="2400" dirty="0">
                <a:solidFill>
                  <a:schemeClr val="bg1"/>
                </a:solidFill>
                <a:latin typeface="Aileron" panose="00000500000000000000" pitchFamily="50" charset="0"/>
              </a:rPr>
              <a:t>	</a:t>
            </a:r>
            <a:r>
              <a:rPr lang="en-GB" sz="2400" dirty="0" smtClean="0">
                <a:solidFill>
                  <a:schemeClr val="bg1"/>
                </a:solidFill>
                <a:latin typeface="Aileron" panose="00000500000000000000" pitchFamily="50" charset="0"/>
              </a:rPr>
              <a:t>print(‘Welcome ADMIN’)</a:t>
            </a:r>
          </a:p>
          <a:p>
            <a:r>
              <a:rPr lang="en-GB" sz="2400" dirty="0" smtClean="0">
                <a:solidFill>
                  <a:schemeClr val="bg1"/>
                </a:solidFill>
                <a:latin typeface="Aileron" panose="00000500000000000000" pitchFamily="50" charset="0"/>
              </a:rPr>
              <a:t>else:</a:t>
            </a:r>
          </a:p>
          <a:p>
            <a:r>
              <a:rPr lang="en-GB" sz="2400" dirty="0">
                <a:solidFill>
                  <a:schemeClr val="bg1"/>
                </a:solidFill>
                <a:latin typeface="Aileron" panose="00000500000000000000" pitchFamily="50" charset="0"/>
              </a:rPr>
              <a:t>	</a:t>
            </a:r>
            <a:r>
              <a:rPr lang="en-GB" sz="2400" dirty="0" smtClean="0">
                <a:solidFill>
                  <a:schemeClr val="bg1"/>
                </a:solidFill>
                <a:latin typeface="Aileron" panose="00000500000000000000" pitchFamily="50" charset="0"/>
              </a:rPr>
              <a:t>print(‘Welcome’, user.name)</a:t>
            </a:r>
            <a:endParaRPr lang="en-GB" sz="2400" dirty="0">
              <a:solidFill>
                <a:schemeClr val="bg1"/>
              </a:solidFill>
            </a:endParaRPr>
          </a:p>
          <a:p>
            <a:endParaRPr lang="en-GB" sz="3600" dirty="0" smtClean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/>
          <a:lstStyle/>
          <a:p>
            <a:r>
              <a:rPr lang="en-GB" dirty="0" err="1" smtClean="0">
                <a:solidFill>
                  <a:schemeClr val="bg1"/>
                </a:solidFill>
              </a:rPr>
              <a:t>Jinja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smtClean="0">
                <a:solidFill>
                  <a:schemeClr val="bg1"/>
                </a:solidFill>
              </a:rPr>
              <a:t>2 Syntax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085840" y="1690689"/>
            <a:ext cx="5267960" cy="41005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ileron Heavy" panose="00000A00000000000000" pitchFamily="50" charset="0"/>
                <a:ea typeface="+mj-ea"/>
                <a:cs typeface="+mj-cs"/>
              </a:defRPr>
            </a:lvl1pPr>
          </a:lstStyle>
          <a:p>
            <a:r>
              <a:rPr lang="en-GB" sz="3600" dirty="0" smtClean="0">
                <a:solidFill>
                  <a:schemeClr val="accent2"/>
                </a:solidFill>
              </a:rPr>
              <a:t> HTML</a:t>
            </a:r>
          </a:p>
          <a:p>
            <a:endParaRPr lang="en-GB" sz="2800" dirty="0" smtClean="0">
              <a:solidFill>
                <a:schemeClr val="bg1"/>
              </a:solidFill>
            </a:endParaRPr>
          </a:p>
          <a:p>
            <a:r>
              <a:rPr lang="en-GB" sz="2400" dirty="0" smtClean="0">
                <a:solidFill>
                  <a:schemeClr val="accent2"/>
                </a:solidFill>
                <a:latin typeface="Aileron" panose="00000500000000000000" pitchFamily="50" charset="0"/>
              </a:rPr>
              <a:t>{ set</a:t>
            </a:r>
            <a:r>
              <a:rPr lang="en-GB" sz="2400" dirty="0" smtClean="0">
                <a:solidFill>
                  <a:schemeClr val="bg1"/>
                </a:solidFill>
                <a:latin typeface="Aileron" panose="00000500000000000000" pitchFamily="50" charset="0"/>
              </a:rPr>
              <a:t> user = {‘name’: ‘ADMIN’} </a:t>
            </a:r>
            <a:r>
              <a:rPr lang="en-GB" sz="2400" dirty="0" smtClean="0">
                <a:solidFill>
                  <a:schemeClr val="accent2"/>
                </a:solidFill>
                <a:latin typeface="Aileron" panose="00000500000000000000" pitchFamily="50" charset="0"/>
              </a:rPr>
              <a:t>}</a:t>
            </a:r>
          </a:p>
          <a:p>
            <a:r>
              <a:rPr lang="en-GB" sz="2400" dirty="0" smtClean="0">
                <a:solidFill>
                  <a:schemeClr val="bg1"/>
                </a:solidFill>
                <a:latin typeface="Aileron" panose="00000500000000000000" pitchFamily="50" charset="0"/>
              </a:rPr>
              <a:t>&lt;p&gt; </a:t>
            </a:r>
            <a:r>
              <a:rPr lang="en-GB" sz="2400" dirty="0" smtClean="0">
                <a:solidFill>
                  <a:schemeClr val="accent2"/>
                </a:solidFill>
                <a:latin typeface="Aileron" panose="00000500000000000000" pitchFamily="50" charset="0"/>
              </a:rPr>
              <a:t>{{</a:t>
            </a:r>
            <a:r>
              <a:rPr lang="en-GB" sz="2400" dirty="0" smtClean="0">
                <a:solidFill>
                  <a:schemeClr val="bg1"/>
                </a:solidFill>
                <a:latin typeface="Aileron" panose="00000500000000000000" pitchFamily="50" charset="0"/>
              </a:rPr>
              <a:t>user.name</a:t>
            </a:r>
            <a:r>
              <a:rPr lang="en-GB" sz="2400" dirty="0" smtClean="0">
                <a:solidFill>
                  <a:schemeClr val="accent2"/>
                </a:solidFill>
                <a:latin typeface="Aileron" panose="00000500000000000000" pitchFamily="50" charset="0"/>
              </a:rPr>
              <a:t>}}</a:t>
            </a:r>
            <a:r>
              <a:rPr lang="en-GB" sz="2400" dirty="0" smtClean="0">
                <a:solidFill>
                  <a:schemeClr val="bg1"/>
                </a:solidFill>
                <a:latin typeface="Aileron" panose="00000500000000000000" pitchFamily="50" charset="0"/>
              </a:rPr>
              <a:t> &lt;/p&gt;</a:t>
            </a:r>
          </a:p>
          <a:p>
            <a:endParaRPr lang="en-GB" sz="2400" dirty="0">
              <a:solidFill>
                <a:schemeClr val="bg1"/>
              </a:solidFill>
              <a:latin typeface="Aileron" panose="00000500000000000000" pitchFamily="50" charset="0"/>
            </a:endParaRPr>
          </a:p>
          <a:p>
            <a:r>
              <a:rPr lang="en-GB" sz="2400" dirty="0" smtClean="0">
                <a:solidFill>
                  <a:schemeClr val="accent2"/>
                </a:solidFill>
                <a:latin typeface="Aileron" panose="00000500000000000000" pitchFamily="50" charset="0"/>
              </a:rPr>
              <a:t>{%</a:t>
            </a:r>
            <a:r>
              <a:rPr lang="en-GB" sz="2400" dirty="0" smtClean="0">
                <a:solidFill>
                  <a:schemeClr val="bg1"/>
                </a:solidFill>
                <a:latin typeface="Aileron" panose="00000500000000000000" pitchFamily="50" charset="0"/>
              </a:rPr>
              <a:t> if user.name == ‘ADMIN’ </a:t>
            </a:r>
            <a:r>
              <a:rPr lang="en-GB" sz="2400" dirty="0" smtClean="0">
                <a:solidFill>
                  <a:schemeClr val="accent2"/>
                </a:solidFill>
                <a:latin typeface="Aileron" panose="00000500000000000000" pitchFamily="50" charset="0"/>
              </a:rPr>
              <a:t>%}</a:t>
            </a:r>
          </a:p>
          <a:p>
            <a:r>
              <a:rPr lang="en-GB" sz="2400" dirty="0" smtClean="0">
                <a:solidFill>
                  <a:schemeClr val="bg1"/>
                </a:solidFill>
                <a:latin typeface="Aileron" panose="00000500000000000000" pitchFamily="50" charset="0"/>
              </a:rPr>
              <a:t>&lt;p&gt; Welcome ADMIN &lt;/p&gt;</a:t>
            </a:r>
          </a:p>
          <a:p>
            <a:r>
              <a:rPr lang="en-GB" sz="2400" dirty="0" smtClean="0">
                <a:solidFill>
                  <a:schemeClr val="accent2"/>
                </a:solidFill>
                <a:latin typeface="Aileron" panose="00000500000000000000" pitchFamily="50" charset="0"/>
              </a:rPr>
              <a:t>{%</a:t>
            </a:r>
            <a:r>
              <a:rPr lang="en-GB" sz="2400" dirty="0" smtClean="0">
                <a:solidFill>
                  <a:schemeClr val="bg1"/>
                </a:solidFill>
                <a:latin typeface="Aileron" panose="00000500000000000000" pitchFamily="50" charset="0"/>
              </a:rPr>
              <a:t> else </a:t>
            </a:r>
            <a:r>
              <a:rPr lang="en-GB" sz="2400" dirty="0" smtClean="0">
                <a:solidFill>
                  <a:schemeClr val="accent2"/>
                </a:solidFill>
                <a:latin typeface="Aileron" panose="00000500000000000000" pitchFamily="50" charset="0"/>
              </a:rPr>
              <a:t>%}</a:t>
            </a:r>
          </a:p>
          <a:p>
            <a:r>
              <a:rPr lang="en-GB" sz="2400" dirty="0" smtClean="0">
                <a:solidFill>
                  <a:schemeClr val="bg1"/>
                </a:solidFill>
                <a:latin typeface="Aileron" panose="00000500000000000000" pitchFamily="50" charset="0"/>
              </a:rPr>
              <a:t>&lt;p&gt;Welcome </a:t>
            </a:r>
            <a:r>
              <a:rPr lang="en-GB" sz="2400" dirty="0" smtClean="0">
                <a:solidFill>
                  <a:schemeClr val="accent2"/>
                </a:solidFill>
                <a:latin typeface="Aileron" panose="00000500000000000000" pitchFamily="50" charset="0"/>
              </a:rPr>
              <a:t>{{</a:t>
            </a:r>
            <a:r>
              <a:rPr lang="en-GB" sz="2400" dirty="0" smtClean="0">
                <a:solidFill>
                  <a:schemeClr val="bg1"/>
                </a:solidFill>
                <a:latin typeface="Aileron" panose="00000500000000000000" pitchFamily="50" charset="0"/>
              </a:rPr>
              <a:t>user.name</a:t>
            </a:r>
            <a:r>
              <a:rPr lang="en-GB" sz="2400" dirty="0" smtClean="0">
                <a:solidFill>
                  <a:schemeClr val="accent2"/>
                </a:solidFill>
                <a:latin typeface="Aileron" panose="00000500000000000000" pitchFamily="50" charset="0"/>
              </a:rPr>
              <a:t>}}</a:t>
            </a:r>
            <a:r>
              <a:rPr lang="en-GB" sz="2400" dirty="0" smtClean="0">
                <a:solidFill>
                  <a:schemeClr val="bg1"/>
                </a:solidFill>
                <a:latin typeface="Aileron" panose="00000500000000000000" pitchFamily="50" charset="0"/>
              </a:rPr>
              <a:t>&lt;/p&gt;</a:t>
            </a:r>
          </a:p>
          <a:p>
            <a:r>
              <a:rPr lang="en-GB" sz="2400" dirty="0" smtClean="0">
                <a:solidFill>
                  <a:schemeClr val="accent2"/>
                </a:solidFill>
                <a:latin typeface="Aileron" panose="00000500000000000000" pitchFamily="50" charset="0"/>
              </a:rPr>
              <a:t>{% </a:t>
            </a:r>
            <a:r>
              <a:rPr lang="en-GB" sz="2400" dirty="0" err="1" smtClean="0">
                <a:solidFill>
                  <a:schemeClr val="accent2"/>
                </a:solidFill>
                <a:latin typeface="Aileron" panose="00000500000000000000" pitchFamily="50" charset="0"/>
              </a:rPr>
              <a:t>endif</a:t>
            </a:r>
            <a:r>
              <a:rPr lang="en-GB" sz="2400" dirty="0" smtClean="0">
                <a:solidFill>
                  <a:schemeClr val="accent2"/>
                </a:solidFill>
                <a:latin typeface="Aileron" panose="00000500000000000000" pitchFamily="50" charset="0"/>
              </a:rPr>
              <a:t> %}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150620" y="5952655"/>
            <a:ext cx="9890760" cy="6299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ileron Heavy" panose="00000A00000000000000" pitchFamily="50" charset="0"/>
                <a:ea typeface="+mj-ea"/>
                <a:cs typeface="+mj-cs"/>
              </a:defRPr>
            </a:lvl1pPr>
          </a:lstStyle>
          <a:p>
            <a:r>
              <a:rPr lang="en-GB" sz="2800" baseline="30000" dirty="0" smtClean="0">
                <a:solidFill>
                  <a:schemeClr val="bg1">
                    <a:lumMod val="85000"/>
                  </a:schemeClr>
                </a:solidFill>
                <a:latin typeface="Aileron" panose="00000500000000000000" pitchFamily="50" charset="0"/>
              </a:rPr>
              <a:t>*</a:t>
            </a:r>
            <a:r>
              <a:rPr lang="en-GB" sz="2800" dirty="0" smtClean="0">
                <a:solidFill>
                  <a:schemeClr val="bg1">
                    <a:lumMod val="85000"/>
                  </a:schemeClr>
                </a:solidFill>
                <a:latin typeface="Aileron" panose="00000500000000000000" pitchFamily="50" charset="0"/>
              </a:rPr>
              <a:t>How can we pass variables into the HTML?</a:t>
            </a:r>
          </a:p>
        </p:txBody>
      </p:sp>
    </p:spTree>
    <p:extLst>
      <p:ext uri="{BB962C8B-B14F-4D97-AF65-F5344CB8AC3E}">
        <p14:creationId xmlns:p14="http://schemas.microsoft.com/office/powerpoint/2010/main" val="1936709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41836" y="4136382"/>
            <a:ext cx="10711964" cy="217551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688134" y="2002421"/>
            <a:ext cx="8918853" cy="16206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accent2"/>
                </a:solidFill>
              </a:rPr>
              <a:t>Sending data through</a:t>
            </a:r>
            <a:endParaRPr lang="en-GB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330422"/>
            <a:ext cx="10515600" cy="2371883"/>
          </a:xfrm>
        </p:spPr>
        <p:txBody>
          <a:bodyPr anchor="ctr"/>
          <a:lstStyle/>
          <a:p>
            <a:pPr marL="0" indent="0">
              <a:buNone/>
            </a:pPr>
            <a:r>
              <a:rPr lang="en-GB" dirty="0" smtClean="0">
                <a:solidFill>
                  <a:schemeClr val="bg1"/>
                </a:solidFill>
              </a:rPr>
              <a:t>@</a:t>
            </a:r>
            <a:r>
              <a:rPr lang="en-GB" dirty="0" err="1">
                <a:solidFill>
                  <a:schemeClr val="bg1"/>
                </a:solidFill>
              </a:rPr>
              <a:t>app.route</a:t>
            </a:r>
            <a:r>
              <a:rPr lang="en-GB" dirty="0">
                <a:solidFill>
                  <a:schemeClr val="bg1"/>
                </a:solidFill>
              </a:rPr>
              <a:t>('/data/</a:t>
            </a:r>
            <a:r>
              <a:rPr lang="en-GB" dirty="0">
                <a:solidFill>
                  <a:schemeClr val="accent2"/>
                </a:solidFill>
              </a:rPr>
              <a:t>&lt;</a:t>
            </a:r>
            <a:r>
              <a:rPr lang="en-GB" dirty="0" smtClean="0">
                <a:solidFill>
                  <a:schemeClr val="accent2"/>
                </a:solidFill>
              </a:rPr>
              <a:t>optional&gt;</a:t>
            </a:r>
            <a:r>
              <a:rPr lang="en-GB" dirty="0" smtClean="0">
                <a:solidFill>
                  <a:schemeClr val="bg1"/>
                </a:solidFill>
              </a:rPr>
              <a:t>')</a:t>
            </a:r>
            <a:endParaRPr lang="en-GB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GB" dirty="0" err="1">
                <a:solidFill>
                  <a:schemeClr val="bg1"/>
                </a:solidFill>
              </a:rPr>
              <a:t>def</a:t>
            </a:r>
            <a:r>
              <a:rPr lang="en-GB" dirty="0">
                <a:solidFill>
                  <a:schemeClr val="bg1"/>
                </a:solidFill>
              </a:rPr>
              <a:t> data(</a:t>
            </a:r>
            <a:r>
              <a:rPr lang="en-GB" dirty="0">
                <a:solidFill>
                  <a:schemeClr val="accent2"/>
                </a:solidFill>
              </a:rPr>
              <a:t>optional = False</a:t>
            </a:r>
            <a:r>
              <a:rPr lang="en-GB" dirty="0" smtClean="0">
                <a:solidFill>
                  <a:schemeClr val="bg1"/>
                </a:solidFill>
              </a:rPr>
              <a:t>):</a:t>
            </a:r>
          </a:p>
          <a:p>
            <a:pPr marL="0" indent="0">
              <a:buNone/>
            </a:pPr>
            <a:r>
              <a:rPr lang="en-GB" dirty="0" smtClean="0">
                <a:solidFill>
                  <a:schemeClr val="bg1"/>
                </a:solidFill>
              </a:rPr>
              <a:t>	return </a:t>
            </a:r>
            <a:r>
              <a:rPr lang="en-GB" dirty="0" err="1">
                <a:solidFill>
                  <a:schemeClr val="bg1"/>
                </a:solidFill>
              </a:rPr>
              <a:t>render_template</a:t>
            </a:r>
            <a:r>
              <a:rPr lang="en-GB" dirty="0" smtClean="0">
                <a:solidFill>
                  <a:schemeClr val="bg1"/>
                </a:solidFill>
              </a:rPr>
              <a:t>(‘index.html</a:t>
            </a:r>
            <a:r>
              <a:rPr lang="en-GB" dirty="0">
                <a:solidFill>
                  <a:schemeClr val="bg1"/>
                </a:solidFill>
              </a:rPr>
              <a:t>', </a:t>
            </a:r>
            <a:r>
              <a:rPr lang="en-GB" dirty="0">
                <a:solidFill>
                  <a:schemeClr val="accent2"/>
                </a:solidFill>
              </a:rPr>
              <a:t>user = </a:t>
            </a:r>
            <a:r>
              <a:rPr lang="en-GB" dirty="0" smtClean="0">
                <a:solidFill>
                  <a:schemeClr val="accent2"/>
                </a:solidFill>
              </a:rPr>
              <a:t>optional</a:t>
            </a:r>
            <a:r>
              <a:rPr lang="en-GB" dirty="0" smtClean="0">
                <a:solidFill>
                  <a:schemeClr val="bg1"/>
                </a:solidFill>
              </a:rPr>
              <a:t>)</a:t>
            </a:r>
          </a:p>
          <a:p>
            <a:pPr marL="0" indent="0">
              <a:buNone/>
            </a:pPr>
            <a:endParaRPr lang="en-GB" dirty="0" smtClean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445472" y="3917490"/>
            <a:ext cx="392728" cy="39272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bg1"/>
                </a:solidFill>
                <a:latin typeface="Aileron" panose="00000500000000000000" pitchFamily="50" charset="0"/>
              </a:rPr>
              <a:t>2</a:t>
            </a:r>
            <a:endParaRPr lang="en-GB" sz="1100" dirty="0">
              <a:solidFill>
                <a:schemeClr val="bg1"/>
              </a:solidFill>
              <a:latin typeface="Aileron" panose="00000500000000000000" pitchFamily="50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838200" y="1786422"/>
            <a:ext cx="10272938" cy="18164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ileron SemiBold" panose="00000700000000000000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ileron SemiBold" panose="00000700000000000000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ileron SemiBold" panose="00000700000000000000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ileron SemiBold" panose="00000700000000000000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ileron SemiBold" panose="00000700000000000000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GB" dirty="0" smtClean="0">
              <a:solidFill>
                <a:schemeClr val="bg1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 err="1" smtClean="0">
                <a:solidFill>
                  <a:schemeClr val="bg1"/>
                </a:solidFill>
              </a:rPr>
              <a:t>data_to_send</a:t>
            </a:r>
            <a:r>
              <a:rPr lang="en-GB" dirty="0" smtClean="0">
                <a:solidFill>
                  <a:schemeClr val="bg1"/>
                </a:solidFill>
              </a:rPr>
              <a:t> = {‘user’: ‘Jasamrit’}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 err="1" smtClean="0">
                <a:solidFill>
                  <a:schemeClr val="bg1"/>
                </a:solidFill>
              </a:rPr>
              <a:t>render_template</a:t>
            </a:r>
            <a:r>
              <a:rPr lang="en-GB" dirty="0" smtClean="0">
                <a:solidFill>
                  <a:schemeClr val="bg1"/>
                </a:solidFill>
              </a:rPr>
              <a:t>(‘index.html’, </a:t>
            </a:r>
            <a:r>
              <a:rPr lang="en-GB" dirty="0" smtClean="0">
                <a:solidFill>
                  <a:schemeClr val="accent2"/>
                </a:solidFill>
              </a:rPr>
              <a:t>user =</a:t>
            </a:r>
            <a:r>
              <a:rPr lang="en-GB" dirty="0" smtClean="0">
                <a:solidFill>
                  <a:schemeClr val="bg1"/>
                </a:solidFill>
              </a:rPr>
              <a:t> </a:t>
            </a:r>
            <a:r>
              <a:rPr lang="en-GB" dirty="0" err="1" smtClean="0">
                <a:solidFill>
                  <a:schemeClr val="accent2"/>
                </a:solidFill>
              </a:rPr>
              <a:t>data_to_send</a:t>
            </a:r>
            <a:r>
              <a:rPr lang="en-GB" dirty="0" smtClean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4" name="Oval 3"/>
          <p:cNvSpPr/>
          <p:nvPr/>
        </p:nvSpPr>
        <p:spPr>
          <a:xfrm>
            <a:off x="445472" y="1806057"/>
            <a:ext cx="392728" cy="39272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bg1"/>
                </a:solidFill>
                <a:latin typeface="Aileron" panose="00000500000000000000" pitchFamily="50" charset="0"/>
              </a:rPr>
              <a:t>1</a:t>
            </a:r>
            <a:endParaRPr lang="en-GB" sz="1100" dirty="0">
              <a:solidFill>
                <a:schemeClr val="bg1"/>
              </a:solidFill>
              <a:latin typeface="Aileron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6130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799128" y="4497857"/>
            <a:ext cx="10429240" cy="5465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838200" y="3403599"/>
            <a:ext cx="10429240" cy="5465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0" y="5831840"/>
            <a:ext cx="10515600" cy="7518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ileron Heavy" panose="00000A00000000000000" pitchFamily="50" charset="0"/>
                <a:ea typeface="+mj-ea"/>
                <a:cs typeface="+mj-cs"/>
              </a:defRPr>
            </a:lvl1pPr>
          </a:lstStyle>
          <a:p>
            <a:r>
              <a:rPr lang="en-GB" sz="2400" dirty="0" smtClean="0">
                <a:solidFill>
                  <a:schemeClr val="bg1"/>
                </a:solidFill>
              </a:rPr>
              <a:t>&lt;</a:t>
            </a:r>
            <a:r>
              <a:rPr lang="en-GB" sz="2400" dirty="0">
                <a:solidFill>
                  <a:schemeClr val="bg1"/>
                </a:solidFill>
              </a:rPr>
              <a:t>script </a:t>
            </a:r>
            <a:r>
              <a:rPr lang="en-GB" sz="2400" dirty="0" smtClean="0">
                <a:solidFill>
                  <a:schemeClr val="bg1"/>
                </a:solidFill>
              </a:rPr>
              <a:t>… </a:t>
            </a:r>
            <a:r>
              <a:rPr lang="en-GB" sz="2400" dirty="0" err="1" smtClean="0">
                <a:solidFill>
                  <a:schemeClr val="bg1"/>
                </a:solidFill>
              </a:rPr>
              <a:t>src</a:t>
            </a:r>
            <a:r>
              <a:rPr lang="en-GB" sz="2400" dirty="0" smtClean="0">
                <a:solidFill>
                  <a:schemeClr val="bg1"/>
                </a:solidFill>
              </a:rPr>
              <a:t> </a:t>
            </a:r>
            <a:r>
              <a:rPr lang="en-GB" sz="2400" dirty="0">
                <a:solidFill>
                  <a:schemeClr val="bg1"/>
                </a:solidFill>
              </a:rPr>
              <a:t>= '{{url_for("static", filename = "script.js")}}'&gt; &lt;/script&gt;</a:t>
            </a:r>
          </a:p>
          <a:p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{{url_for(folder, filename)}}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990600" y="2319503"/>
            <a:ext cx="10515600" cy="4846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ileron Heavy" panose="00000A00000000000000" pitchFamily="50" charset="0"/>
                <a:ea typeface="+mj-ea"/>
                <a:cs typeface="+mj-cs"/>
              </a:defRPr>
            </a:lvl1pPr>
          </a:lstStyle>
          <a:p>
            <a:r>
              <a:rPr lang="en-GB" sz="2800" dirty="0" smtClean="0">
                <a:solidFill>
                  <a:schemeClr val="bg1"/>
                </a:solidFill>
              </a:rPr>
              <a:t>&lt;</a:t>
            </a:r>
            <a:r>
              <a:rPr lang="en-GB" sz="2800" dirty="0">
                <a:solidFill>
                  <a:schemeClr val="bg1"/>
                </a:solidFill>
              </a:rPr>
              <a:t>link </a:t>
            </a:r>
            <a:r>
              <a:rPr lang="en-GB" sz="2800" dirty="0" smtClean="0">
                <a:solidFill>
                  <a:schemeClr val="bg1"/>
                </a:solidFill>
              </a:rPr>
              <a:t>… </a:t>
            </a:r>
            <a:r>
              <a:rPr lang="en-GB" sz="2800" dirty="0" err="1" smtClean="0">
                <a:solidFill>
                  <a:schemeClr val="bg1"/>
                </a:solidFill>
              </a:rPr>
              <a:t>href</a:t>
            </a:r>
            <a:r>
              <a:rPr lang="en-GB" sz="2800" dirty="0" smtClean="0">
                <a:solidFill>
                  <a:schemeClr val="bg1"/>
                </a:solidFill>
              </a:rPr>
              <a:t> </a:t>
            </a:r>
            <a:r>
              <a:rPr lang="en-GB" sz="2800" dirty="0">
                <a:solidFill>
                  <a:schemeClr val="bg1"/>
                </a:solidFill>
              </a:rPr>
              <a:t>= </a:t>
            </a:r>
            <a:r>
              <a:rPr lang="en-GB" sz="2800" dirty="0">
                <a:solidFill>
                  <a:schemeClr val="accent2"/>
                </a:solidFill>
              </a:rPr>
              <a:t>'{{url_for("static", filename = "style.css")}}</a:t>
            </a:r>
            <a:r>
              <a:rPr lang="en-GB" sz="2800" dirty="0">
                <a:solidFill>
                  <a:schemeClr val="bg1"/>
                </a:solidFill>
              </a:rPr>
              <a:t>' </a:t>
            </a:r>
            <a:r>
              <a:rPr lang="en-GB" sz="2800" dirty="0" smtClean="0">
                <a:solidFill>
                  <a:schemeClr val="bg1"/>
                </a:solidFill>
              </a:rPr>
              <a:t>/&gt;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990600" y="3465532"/>
            <a:ext cx="10515600" cy="48465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ileron Heavy" panose="00000A00000000000000" pitchFamily="50" charset="0"/>
                <a:ea typeface="+mj-ea"/>
                <a:cs typeface="+mj-cs"/>
              </a:defRPr>
            </a:lvl1pPr>
          </a:lstStyle>
          <a:p>
            <a:r>
              <a:rPr lang="en-GB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“static”  </a:t>
            </a:r>
            <a:r>
              <a:rPr lang="en-GB" sz="2800" dirty="0" smtClean="0">
                <a:solidFill>
                  <a:schemeClr val="bg1"/>
                </a:solidFill>
              </a:rPr>
              <a:t>look for the folder in __name__ directory called “static”</a:t>
            </a: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990600" y="4549629"/>
            <a:ext cx="10515600" cy="48465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ileron Heavy" panose="00000A00000000000000" pitchFamily="50" charset="0"/>
                <a:ea typeface="+mj-ea"/>
                <a:cs typeface="+mj-cs"/>
              </a:defRPr>
            </a:lvl1pPr>
          </a:lstStyle>
          <a:p>
            <a:r>
              <a:rPr lang="en-GB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“style.css”  </a:t>
            </a:r>
            <a:r>
              <a:rPr lang="en-GB" sz="2800" dirty="0" smtClean="0">
                <a:solidFill>
                  <a:schemeClr val="bg1"/>
                </a:solidFill>
              </a:rPr>
              <a:t>look for the file in the static folder called ‘style.css’</a:t>
            </a:r>
          </a:p>
        </p:txBody>
      </p:sp>
      <p:sp>
        <p:nvSpPr>
          <p:cNvPr id="6" name="Oval 5"/>
          <p:cNvSpPr/>
          <p:nvPr/>
        </p:nvSpPr>
        <p:spPr>
          <a:xfrm>
            <a:off x="597872" y="3193464"/>
            <a:ext cx="392728" cy="39272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>
                <a:solidFill>
                  <a:schemeClr val="bg1"/>
                </a:solidFill>
                <a:latin typeface="Aileron" panose="00000500000000000000" pitchFamily="50" charset="0"/>
              </a:rPr>
              <a:t>1</a:t>
            </a:r>
            <a:endParaRPr lang="en-GB" dirty="0">
              <a:solidFill>
                <a:schemeClr val="bg1"/>
              </a:solidFill>
              <a:latin typeface="Aileron" panose="00000500000000000000" pitchFamily="50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597872" y="4268375"/>
            <a:ext cx="392728" cy="39272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  <a:latin typeface="Aileron" panose="00000500000000000000" pitchFamily="50" charset="0"/>
              </a:rPr>
              <a:t>2</a:t>
            </a:r>
            <a:endParaRPr lang="en-GB" dirty="0">
              <a:solidFill>
                <a:schemeClr val="bg1"/>
              </a:solidFill>
              <a:latin typeface="Aileron" panose="00000500000000000000" pitchFamily="50" charset="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5454352" y="1930199"/>
            <a:ext cx="392728" cy="3927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ileron" panose="00000500000000000000" pitchFamily="50" charset="0"/>
              </a:rPr>
              <a:t>1</a:t>
            </a:r>
            <a:endParaRPr lang="en-GB" sz="1100" dirty="0">
              <a:solidFill>
                <a:schemeClr val="tx1">
                  <a:lumMod val="85000"/>
                  <a:lumOff val="15000"/>
                </a:schemeClr>
              </a:solidFill>
              <a:latin typeface="Aileron" panose="00000500000000000000" pitchFamily="50" charset="0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9030672" y="1930199"/>
            <a:ext cx="392728" cy="3927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ileron" panose="00000500000000000000" pitchFamily="50" charset="0"/>
              </a:rPr>
              <a:t>2</a:t>
            </a:r>
            <a:endParaRPr lang="en-GB" sz="1100" dirty="0">
              <a:solidFill>
                <a:schemeClr val="tx1">
                  <a:lumMod val="85000"/>
                  <a:lumOff val="15000"/>
                </a:schemeClr>
              </a:solidFill>
              <a:latin typeface="Aileron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3107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64042" y="-481262"/>
            <a:ext cx="9127957" cy="29732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2303" y="365125"/>
            <a:ext cx="10515600" cy="1325563"/>
          </a:xfrm>
        </p:spPr>
        <p:txBody>
          <a:bodyPr/>
          <a:lstStyle/>
          <a:p>
            <a:pPr algn="r"/>
            <a:r>
              <a:rPr lang="en-GB" dirty="0" smtClean="0">
                <a:solidFill>
                  <a:schemeClr val="bg1"/>
                </a:solidFill>
              </a:rPr>
              <a:t>Templates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03388" y="2659101"/>
            <a:ext cx="5876140" cy="3832734"/>
          </a:xfrm>
        </p:spPr>
        <p:txBody>
          <a:bodyPr>
            <a:normAutofit/>
          </a:bodyPr>
          <a:lstStyle/>
          <a:p>
            <a:endParaRPr lang="en-GB" dirty="0">
              <a:solidFill>
                <a:schemeClr val="bg1"/>
              </a:solidFill>
              <a:latin typeface="Aileron" panose="00000500000000000000" pitchFamily="50" charset="0"/>
            </a:endParaRPr>
          </a:p>
          <a:p>
            <a:pPr marL="514350" indent="-514350">
              <a:buAutoNum type="arabicPeriod"/>
            </a:pPr>
            <a:r>
              <a:rPr lang="en-GB" dirty="0" smtClean="0">
                <a:solidFill>
                  <a:schemeClr val="bg1"/>
                </a:solidFill>
                <a:latin typeface="Aileron" panose="00000500000000000000" pitchFamily="50" charset="0"/>
              </a:rPr>
              <a:t>Create two folders, ‘templates’ and ‘static’</a:t>
            </a:r>
          </a:p>
          <a:p>
            <a:pPr marL="514350" indent="-514350">
              <a:buAutoNum type="arabicPeriod"/>
            </a:pPr>
            <a:endParaRPr lang="en-GB" sz="600" dirty="0" smtClean="0">
              <a:solidFill>
                <a:schemeClr val="bg1"/>
              </a:solidFill>
              <a:latin typeface="Aileron" panose="00000500000000000000" pitchFamily="50" charset="0"/>
            </a:endParaRPr>
          </a:p>
          <a:p>
            <a:pPr marL="0" indent="0">
              <a:buNone/>
            </a:pPr>
            <a:r>
              <a:rPr lang="en-GB" dirty="0" smtClean="0">
                <a:solidFill>
                  <a:schemeClr val="bg1"/>
                </a:solidFill>
                <a:latin typeface="Aileron" panose="00000500000000000000" pitchFamily="50" charset="0"/>
              </a:rPr>
              <a:t>2. Create an html/css/</a:t>
            </a:r>
            <a:r>
              <a:rPr lang="en-GB" dirty="0" err="1" smtClean="0">
                <a:solidFill>
                  <a:schemeClr val="bg1"/>
                </a:solidFill>
                <a:latin typeface="Aileron" panose="00000500000000000000" pitchFamily="50" charset="0"/>
              </a:rPr>
              <a:t>js</a:t>
            </a:r>
            <a:r>
              <a:rPr lang="en-GB" dirty="0" smtClean="0">
                <a:solidFill>
                  <a:schemeClr val="bg1"/>
                </a:solidFill>
                <a:latin typeface="Aileron" panose="00000500000000000000" pitchFamily="50" charset="0"/>
              </a:rPr>
              <a:t> page</a:t>
            </a:r>
          </a:p>
          <a:p>
            <a:pPr marL="0" indent="0">
              <a:buNone/>
            </a:pPr>
            <a:endParaRPr lang="en-GB" sz="600" dirty="0" smtClean="0">
              <a:solidFill>
                <a:schemeClr val="bg1"/>
              </a:solidFill>
              <a:latin typeface="Aileron" panose="00000500000000000000" pitchFamily="50" charset="0"/>
            </a:endParaRPr>
          </a:p>
          <a:p>
            <a:pPr marL="0" indent="0">
              <a:buNone/>
            </a:pPr>
            <a:r>
              <a:rPr lang="en-GB" dirty="0" smtClean="0">
                <a:solidFill>
                  <a:schemeClr val="bg1"/>
                </a:solidFill>
                <a:latin typeface="Aileron" panose="00000500000000000000" pitchFamily="50" charset="0"/>
              </a:rPr>
              <a:t>3. Link up css/</a:t>
            </a:r>
            <a:r>
              <a:rPr lang="en-GB" dirty="0" err="1" smtClean="0">
                <a:solidFill>
                  <a:schemeClr val="bg1"/>
                </a:solidFill>
                <a:latin typeface="Aileron" panose="00000500000000000000" pitchFamily="50" charset="0"/>
              </a:rPr>
              <a:t>js</a:t>
            </a:r>
            <a:endParaRPr lang="en-GB" dirty="0" smtClean="0">
              <a:solidFill>
                <a:schemeClr val="bg1"/>
              </a:solidFill>
              <a:latin typeface="Aileron" panose="00000500000000000000" pitchFamily="50" charset="0"/>
            </a:endParaRPr>
          </a:p>
          <a:p>
            <a:pPr marL="0" indent="0">
              <a:buNone/>
            </a:pPr>
            <a:endParaRPr lang="en-GB" sz="600" dirty="0">
              <a:solidFill>
                <a:schemeClr val="bg1"/>
              </a:solidFill>
              <a:latin typeface="Aileron" panose="00000500000000000000" pitchFamily="50" charset="0"/>
            </a:endParaRPr>
          </a:p>
          <a:p>
            <a:pPr marL="0" indent="0">
              <a:buNone/>
            </a:pPr>
            <a:r>
              <a:rPr lang="en-GB" dirty="0" smtClean="0">
                <a:solidFill>
                  <a:schemeClr val="bg1"/>
                </a:solidFill>
                <a:latin typeface="Aileron" panose="00000500000000000000" pitchFamily="50" charset="0"/>
              </a:rPr>
              <a:t>4. Run</a:t>
            </a:r>
          </a:p>
        </p:txBody>
      </p:sp>
      <p:sp>
        <p:nvSpPr>
          <p:cNvPr id="5" name="Parallelogram 4"/>
          <p:cNvSpPr/>
          <p:nvPr/>
        </p:nvSpPr>
        <p:spPr>
          <a:xfrm>
            <a:off x="-3061450" y="-1149438"/>
            <a:ext cx="9336505" cy="8943474"/>
          </a:xfrm>
          <a:prstGeom prst="parallelogram">
            <a:avLst/>
          </a:prstGeom>
          <a:solidFill>
            <a:schemeClr val="bg1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810" r="89715">
                        <a14:foregroundMark x1="64715" y1="17323" x2="60127" y2="498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36942" y="2925404"/>
            <a:ext cx="1013490" cy="610981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2184233"/>
            <a:ext cx="2091376" cy="6047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ileron SemiBold" panose="00000700000000000000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ileron SemiBold" panose="00000700000000000000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ileron SemiBold" panose="00000700000000000000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ileron SemiBold" panose="00000700000000000000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ileron SemiBold" panose="00000700000000000000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 smtClean="0"/>
              <a:t>templates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450432" y="3019922"/>
            <a:ext cx="2091376" cy="6047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ileron SemiBold" panose="00000700000000000000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ileron SemiBold" panose="00000700000000000000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ileron SemiBold" panose="00000700000000000000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ileron SemiBold" panose="00000700000000000000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ileron SemiBold" panose="00000700000000000000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 smtClean="0"/>
              <a:t>Index.html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810" r="89715">
                        <a14:foregroundMark x1="64715" y1="17323" x2="60127" y2="498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36942" y="4575468"/>
            <a:ext cx="1013490" cy="610981"/>
          </a:xfrm>
          <a:prstGeom prst="rect">
            <a:avLst/>
          </a:prstGeom>
        </p:spPr>
      </p:pic>
      <p:sp>
        <p:nvSpPr>
          <p:cNvPr id="11" name="Content Placeholder 2"/>
          <p:cNvSpPr txBox="1">
            <a:spLocks/>
          </p:cNvSpPr>
          <p:nvPr/>
        </p:nvSpPr>
        <p:spPr>
          <a:xfrm>
            <a:off x="838200" y="3866794"/>
            <a:ext cx="2091376" cy="6047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ileron SemiBold" panose="00000700000000000000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ileron SemiBold" panose="00000700000000000000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ileron SemiBold" panose="00000700000000000000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ileron SemiBold" panose="00000700000000000000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ileron SemiBold" panose="00000700000000000000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 smtClean="0"/>
              <a:t>static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2450432" y="4702483"/>
            <a:ext cx="2091376" cy="6047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ileron SemiBold" panose="00000700000000000000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ileron SemiBold" panose="00000700000000000000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ileron SemiBold" panose="00000700000000000000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ileron SemiBold" panose="00000700000000000000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ileron SemiBold" panose="00000700000000000000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 smtClean="0"/>
              <a:t>Script.js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810" r="89715">
                        <a14:foregroundMark x1="64715" y1="17323" x2="60127" y2="498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36942" y="5428296"/>
            <a:ext cx="1013490" cy="610981"/>
          </a:xfrm>
          <a:prstGeom prst="rect">
            <a:avLst/>
          </a:prstGeom>
        </p:spPr>
      </p:pic>
      <p:sp>
        <p:nvSpPr>
          <p:cNvPr id="14" name="Content Placeholder 2"/>
          <p:cNvSpPr txBox="1">
            <a:spLocks/>
          </p:cNvSpPr>
          <p:nvPr/>
        </p:nvSpPr>
        <p:spPr>
          <a:xfrm>
            <a:off x="2450432" y="5555582"/>
            <a:ext cx="2091376" cy="6047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ileron SemiBold" panose="00000700000000000000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ileron SemiBold" panose="00000700000000000000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ileron SemiBold" panose="00000700000000000000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ileron SemiBold" panose="00000700000000000000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ileron SemiBold" panose="00000700000000000000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 smtClean="0"/>
              <a:t>Style.css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810" r="89715">
                        <a14:foregroundMark x1="64715" y1="17323" x2="60127" y2="498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25773" y="1054014"/>
            <a:ext cx="1013490" cy="610981"/>
          </a:xfrm>
          <a:prstGeom prst="rect">
            <a:avLst/>
          </a:prstGeom>
        </p:spPr>
      </p:pic>
      <p:sp>
        <p:nvSpPr>
          <p:cNvPr id="16" name="Content Placeholder 2"/>
          <p:cNvSpPr txBox="1">
            <a:spLocks/>
          </p:cNvSpPr>
          <p:nvPr/>
        </p:nvSpPr>
        <p:spPr>
          <a:xfrm>
            <a:off x="1739263" y="1119853"/>
            <a:ext cx="2091376" cy="6047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ileron SemiBold" panose="00000700000000000000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ileron SemiBold" panose="00000700000000000000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ileron SemiBold" panose="00000700000000000000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ileron SemiBold" panose="00000700000000000000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ileron SemiBold" panose="00000700000000000000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 smtClean="0"/>
              <a:t>Main.py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1232518" y="2925404"/>
            <a:ext cx="0" cy="61098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253857" y="4650723"/>
            <a:ext cx="0" cy="150961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ontent Placeholder 2"/>
          <p:cNvSpPr txBox="1">
            <a:spLocks/>
          </p:cNvSpPr>
          <p:nvPr/>
        </p:nvSpPr>
        <p:spPr>
          <a:xfrm>
            <a:off x="4299208" y="1576719"/>
            <a:ext cx="7388695" cy="11070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ileron SemiBold" panose="00000700000000000000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ileron SemiBold" panose="00000700000000000000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ileron SemiBold" panose="00000700000000000000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ileron SemiBold" panose="00000700000000000000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ileron SemiBold" panose="00000700000000000000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GB" sz="2400" dirty="0" smtClean="0">
                <a:solidFill>
                  <a:schemeClr val="bg1"/>
                </a:solidFill>
              </a:rPr>
              <a:t>Readability | Efficiency</a:t>
            </a:r>
            <a:r>
              <a:rPr lang="en-GB" sz="2400" dirty="0">
                <a:solidFill>
                  <a:schemeClr val="bg1"/>
                </a:solidFill>
              </a:rPr>
              <a:t> </a:t>
            </a:r>
            <a:r>
              <a:rPr lang="en-GB" sz="2400" dirty="0" smtClean="0">
                <a:solidFill>
                  <a:schemeClr val="bg1"/>
                </a:solidFill>
              </a:rPr>
              <a:t>| ‘Debug – ability’</a:t>
            </a:r>
          </a:p>
        </p:txBody>
      </p:sp>
    </p:spTree>
    <p:extLst>
      <p:ext uri="{BB962C8B-B14F-4D97-AF65-F5344CB8AC3E}">
        <p14:creationId xmlns:p14="http://schemas.microsoft.com/office/powerpoint/2010/main" val="4012591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93558" y="577516"/>
            <a:ext cx="10836442" cy="93044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Requests (POST)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22935"/>
          </a:xfrm>
        </p:spPr>
        <p:txBody>
          <a:bodyPr/>
          <a:lstStyle/>
          <a:p>
            <a:pPr marL="0" indent="0" algn="ctr">
              <a:buNone/>
            </a:pPr>
            <a:r>
              <a:rPr lang="en-GB" dirty="0" smtClean="0">
                <a:solidFill>
                  <a:schemeClr val="bg1"/>
                </a:solidFill>
              </a:rPr>
              <a:t>Sending information from client -&gt; server or server -&gt; client</a:t>
            </a:r>
          </a:p>
          <a:p>
            <a:pPr algn="ctr"/>
            <a:endParaRPr lang="en-GB" dirty="0"/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36709" y1="25796" x2="52848" y2="1390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84581" y="2963863"/>
            <a:ext cx="1343660" cy="126924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853" b="94640" l="0" r="98576">
                        <a14:foregroundMark x1="7278" y1="18928" x2="81962" y2="27973"/>
                        <a14:foregroundMark x1="93513" y1="21273" x2="87342" y2="24958"/>
                        <a14:foregroundMark x1="5222" y1="41709" x2="93513" y2="41374"/>
                        <a14:foregroundMark x1="3639" y1="75879" x2="94778" y2="7169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761220" y="3021447"/>
            <a:ext cx="1221740" cy="1154080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H="1">
            <a:off x="2804160" y="3549534"/>
            <a:ext cx="6482080" cy="0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1756411" y="4573948"/>
            <a:ext cx="0" cy="648292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3853" b="97822" l="4747" r="98101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30735" y="5371349"/>
            <a:ext cx="1251352" cy="1182052"/>
          </a:xfrm>
          <a:prstGeom prst="rect">
            <a:avLst/>
          </a:prstGeom>
        </p:spPr>
      </p:pic>
      <p:sp>
        <p:nvSpPr>
          <p:cNvPr id="21" name="Content Placeholder 2"/>
          <p:cNvSpPr txBox="1">
            <a:spLocks/>
          </p:cNvSpPr>
          <p:nvPr/>
        </p:nvSpPr>
        <p:spPr>
          <a:xfrm>
            <a:off x="2573345" y="4387343"/>
            <a:ext cx="1996873" cy="9481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ileron SemiBold" panose="00000700000000000000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ileron SemiBold" panose="00000700000000000000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ileron SemiBold" panose="00000700000000000000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ileron SemiBold" panose="00000700000000000000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ileron SemiBold" panose="00000700000000000000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2400" dirty="0" smtClean="0">
                <a:solidFill>
                  <a:schemeClr val="bg1"/>
                </a:solidFill>
              </a:rPr>
              <a:t>Call </a:t>
            </a:r>
            <a:r>
              <a:rPr lang="en-GB" sz="2400" dirty="0" err="1" smtClean="0">
                <a:solidFill>
                  <a:schemeClr val="bg1"/>
                </a:solidFill>
              </a:rPr>
              <a:t>js</a:t>
            </a:r>
            <a:r>
              <a:rPr lang="en-GB" sz="2400" dirty="0" smtClean="0">
                <a:solidFill>
                  <a:schemeClr val="bg1"/>
                </a:solidFill>
              </a:rPr>
              <a:t> function</a:t>
            </a:r>
            <a:endParaRPr lang="en-GB" sz="2400" dirty="0"/>
          </a:p>
        </p:txBody>
      </p:sp>
      <p:cxnSp>
        <p:nvCxnSpPr>
          <p:cNvPr id="22" name="Straight Arrow Connector 21"/>
          <p:cNvCxnSpPr>
            <a:endCxn id="24" idx="1"/>
          </p:cNvCxnSpPr>
          <p:nvPr/>
        </p:nvCxnSpPr>
        <p:spPr>
          <a:xfrm>
            <a:off x="2693887" y="5962375"/>
            <a:ext cx="1925349" cy="0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0" b="100000" l="0" r="100000">
                        <a14:foregroundMark x1="45886" y1="16583" x2="46835" y2="871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619236" y="5531796"/>
            <a:ext cx="911644" cy="861157"/>
          </a:xfrm>
          <a:prstGeom prst="rect">
            <a:avLst/>
          </a:prstGeom>
        </p:spPr>
      </p:pic>
      <p:sp>
        <p:nvSpPr>
          <p:cNvPr id="25" name="Content Placeholder 2"/>
          <p:cNvSpPr txBox="1">
            <a:spLocks/>
          </p:cNvSpPr>
          <p:nvPr/>
        </p:nvSpPr>
        <p:spPr>
          <a:xfrm>
            <a:off x="4496681" y="4332934"/>
            <a:ext cx="1996873" cy="9481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ileron SemiBold" panose="00000700000000000000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ileron SemiBold" panose="00000700000000000000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ileron SemiBold" panose="00000700000000000000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ileron SemiBold" panose="00000700000000000000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ileron SemiBold" panose="00000700000000000000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2400" dirty="0" smtClean="0">
                <a:solidFill>
                  <a:schemeClr val="bg1"/>
                </a:solidFill>
              </a:rPr>
              <a:t>Gather data to send</a:t>
            </a:r>
            <a:endParaRPr lang="en-GB" sz="2400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5530880" y="5962374"/>
            <a:ext cx="1925349" cy="0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ontent Placeholder 2"/>
          <p:cNvSpPr txBox="1">
            <a:spLocks/>
          </p:cNvSpPr>
          <p:nvPr/>
        </p:nvSpPr>
        <p:spPr>
          <a:xfrm>
            <a:off x="6745834" y="4332934"/>
            <a:ext cx="2215286" cy="9481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ileron SemiBold" panose="00000700000000000000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ileron SemiBold" panose="00000700000000000000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ileron SemiBold" panose="00000700000000000000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ileron SemiBold" panose="00000700000000000000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ileron SemiBold" panose="00000700000000000000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2400" dirty="0" smtClean="0">
                <a:solidFill>
                  <a:schemeClr val="bg1"/>
                </a:solidFill>
              </a:rPr>
              <a:t>Create + send </a:t>
            </a:r>
            <a:r>
              <a:rPr lang="en-GB" sz="2400" dirty="0" err="1" smtClean="0">
                <a:solidFill>
                  <a:schemeClr val="bg1"/>
                </a:solidFill>
              </a:rPr>
              <a:t>xhttp</a:t>
            </a:r>
            <a:r>
              <a:rPr lang="en-GB" sz="2400" dirty="0" smtClean="0">
                <a:solidFill>
                  <a:schemeClr val="bg1"/>
                </a:solidFill>
              </a:rPr>
              <a:t> request</a:t>
            </a:r>
            <a:endParaRPr lang="en-GB" sz="2400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405198" y="5271966"/>
            <a:ext cx="2110572" cy="1272354"/>
          </a:xfrm>
          <a:prstGeom prst="rect">
            <a:avLst/>
          </a:prstGeom>
        </p:spPr>
      </p:pic>
      <p:sp>
        <p:nvSpPr>
          <p:cNvPr id="30" name="Content Placeholder 2"/>
          <p:cNvSpPr txBox="1">
            <a:spLocks/>
          </p:cNvSpPr>
          <p:nvPr/>
        </p:nvSpPr>
        <p:spPr>
          <a:xfrm>
            <a:off x="3571781" y="2994731"/>
            <a:ext cx="4950401" cy="5133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ileron SemiBold" panose="00000700000000000000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ileron SemiBold" panose="00000700000000000000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ileron SemiBold" panose="00000700000000000000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ileron SemiBold" panose="00000700000000000000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ileron SemiBold" panose="00000700000000000000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2400" dirty="0" smtClean="0">
                <a:solidFill>
                  <a:schemeClr val="bg1"/>
                </a:solidFill>
              </a:rPr>
              <a:t>Server processes and responds</a:t>
            </a:r>
            <a:endParaRPr lang="en-GB" sz="2400" dirty="0"/>
          </a:p>
        </p:txBody>
      </p:sp>
      <p:cxnSp>
        <p:nvCxnSpPr>
          <p:cNvPr id="31" name="Straight Arrow Connector 30"/>
          <p:cNvCxnSpPr/>
          <p:nvPr/>
        </p:nvCxnSpPr>
        <p:spPr>
          <a:xfrm flipH="1" flipV="1">
            <a:off x="10385833" y="4494359"/>
            <a:ext cx="41581" cy="1413784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9515770" y="5953966"/>
            <a:ext cx="931761" cy="0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4534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>
                <a:lumMod val="85000"/>
                <a:lumOff val="15000"/>
              </a:schemeClr>
            </a:gs>
            <a:gs pos="100000">
              <a:schemeClr val="tx1">
                <a:lumMod val="95000"/>
                <a:lumOff val="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XML Http Requests</a:t>
            </a:r>
            <a:endParaRPr lang="en-GB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  <a:latin typeface="Aileron" panose="00000500000000000000" pitchFamily="50" charset="0"/>
              </a:rPr>
              <a:t>The XML Http Request object is used to request data from a web </a:t>
            </a:r>
            <a:r>
              <a:rPr lang="en-GB" dirty="0" smtClean="0">
                <a:solidFill>
                  <a:schemeClr val="bg1"/>
                </a:solidFill>
                <a:latin typeface="Aileron" panose="00000500000000000000" pitchFamily="50" charset="0"/>
              </a:rPr>
              <a:t>server</a:t>
            </a:r>
            <a:endParaRPr lang="en-GB" dirty="0">
              <a:solidFill>
                <a:schemeClr val="bg1"/>
              </a:solidFill>
              <a:latin typeface="Aileron" panose="00000500000000000000" pitchFamily="50" charset="0"/>
            </a:endParaRPr>
          </a:p>
          <a:p>
            <a:endParaRPr lang="en-GB" dirty="0">
              <a:solidFill>
                <a:schemeClr val="bg1"/>
              </a:solidFill>
              <a:latin typeface="Aileron" panose="00000500000000000000" pitchFamily="50" charset="0"/>
            </a:endParaRPr>
          </a:p>
          <a:p>
            <a:pPr marL="457200" indent="-457200"/>
            <a:r>
              <a:rPr lang="en-GB" dirty="0" smtClean="0">
                <a:solidFill>
                  <a:schemeClr val="accent2"/>
                </a:solidFill>
                <a:latin typeface="Aileron Bold" panose="00000800000000000000" pitchFamily="50" charset="0"/>
              </a:rPr>
              <a:t>Update</a:t>
            </a:r>
            <a:r>
              <a:rPr lang="en-GB" dirty="0" smtClean="0">
                <a:solidFill>
                  <a:schemeClr val="bg1"/>
                </a:solidFill>
                <a:latin typeface="Aileron" panose="00000500000000000000" pitchFamily="50" charset="0"/>
              </a:rPr>
              <a:t> </a:t>
            </a:r>
            <a:r>
              <a:rPr lang="en-GB" dirty="0">
                <a:solidFill>
                  <a:schemeClr val="bg1"/>
                </a:solidFill>
                <a:latin typeface="Aileron" panose="00000500000000000000" pitchFamily="50" charset="0"/>
              </a:rPr>
              <a:t>a web page without reloading</a:t>
            </a:r>
          </a:p>
          <a:p>
            <a:pPr marL="457200" indent="-457200"/>
            <a:r>
              <a:rPr lang="en-GB" dirty="0">
                <a:solidFill>
                  <a:schemeClr val="accent2"/>
                </a:solidFill>
                <a:latin typeface="Aileron Bold" panose="00000800000000000000" pitchFamily="50" charset="0"/>
              </a:rPr>
              <a:t>Request</a:t>
            </a:r>
            <a:r>
              <a:rPr lang="en-GB" dirty="0">
                <a:solidFill>
                  <a:schemeClr val="bg1"/>
                </a:solidFill>
                <a:latin typeface="Aileron Bold" panose="00000800000000000000" pitchFamily="50" charset="0"/>
              </a:rPr>
              <a:t> </a:t>
            </a:r>
            <a:r>
              <a:rPr lang="en-GB" dirty="0">
                <a:solidFill>
                  <a:schemeClr val="bg1"/>
                </a:solidFill>
                <a:latin typeface="Aileron" panose="00000500000000000000" pitchFamily="50" charset="0"/>
              </a:rPr>
              <a:t>/ receive data from a server</a:t>
            </a:r>
          </a:p>
          <a:p>
            <a:pPr marL="457200" indent="-457200"/>
            <a:r>
              <a:rPr lang="en-GB" dirty="0">
                <a:solidFill>
                  <a:schemeClr val="accent2"/>
                </a:solidFill>
                <a:latin typeface="Aileron Bold" panose="00000800000000000000" pitchFamily="50" charset="0"/>
              </a:rPr>
              <a:t>Send</a:t>
            </a:r>
            <a:r>
              <a:rPr lang="en-GB" dirty="0">
                <a:solidFill>
                  <a:schemeClr val="accent2"/>
                </a:solidFill>
                <a:latin typeface="Aileron" panose="00000500000000000000" pitchFamily="50" charset="0"/>
              </a:rPr>
              <a:t> </a:t>
            </a:r>
            <a:r>
              <a:rPr lang="en-GB" dirty="0">
                <a:solidFill>
                  <a:schemeClr val="bg1"/>
                </a:solidFill>
                <a:latin typeface="Aileron" panose="00000500000000000000" pitchFamily="50" charset="0"/>
              </a:rPr>
              <a:t>data to a server</a:t>
            </a:r>
          </a:p>
          <a:p>
            <a:pPr marL="457200" indent="-457200"/>
            <a:endParaRPr lang="en-GB" dirty="0">
              <a:solidFill>
                <a:schemeClr val="bg1"/>
              </a:solidFill>
              <a:latin typeface="Aileron" panose="00000500000000000000" pitchFamily="50" charset="0"/>
            </a:endParaRPr>
          </a:p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  <a:latin typeface="Aileron" panose="00000500000000000000" pitchFamily="50" charset="0"/>
              </a:rPr>
              <a:t>Asynchronous JavaScript and </a:t>
            </a:r>
            <a:r>
              <a:rPr lang="en-GB" dirty="0" smtClean="0">
                <a:solidFill>
                  <a:schemeClr val="bg1"/>
                </a:solidFill>
                <a:latin typeface="Aileron" panose="00000500000000000000" pitchFamily="50" charset="0"/>
              </a:rPr>
              <a:t>XML</a:t>
            </a:r>
            <a:endParaRPr lang="en-GB" dirty="0">
              <a:solidFill>
                <a:schemeClr val="bg1"/>
              </a:solidFill>
              <a:latin typeface="Aileron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6495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>
                <a:lumMod val="85000"/>
                <a:lumOff val="15000"/>
              </a:schemeClr>
            </a:gs>
            <a:gs pos="100000">
              <a:schemeClr val="tx1">
                <a:lumMod val="95000"/>
                <a:lumOff val="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err="1" smtClean="0">
                <a:solidFill>
                  <a:schemeClr val="bg1"/>
                </a:solidFill>
                <a:latin typeface="Aileron" panose="00000500000000000000" pitchFamily="50" charset="0"/>
              </a:rPr>
              <a:t>var</a:t>
            </a:r>
            <a:r>
              <a:rPr lang="en-GB" dirty="0" smtClean="0">
                <a:solidFill>
                  <a:schemeClr val="bg1"/>
                </a:solidFill>
                <a:latin typeface="Aileron" panose="00000500000000000000" pitchFamily="50" charset="0"/>
              </a:rPr>
              <a:t> </a:t>
            </a:r>
            <a:r>
              <a:rPr lang="en-GB" dirty="0" smtClean="0">
                <a:solidFill>
                  <a:schemeClr val="bg1"/>
                </a:solidFill>
                <a:latin typeface="Aileron" panose="00000500000000000000" pitchFamily="50" charset="0"/>
              </a:rPr>
              <a:t>http = new </a:t>
            </a:r>
            <a:r>
              <a:rPr lang="en-GB" dirty="0" err="1" smtClean="0">
                <a:solidFill>
                  <a:schemeClr val="bg1"/>
                </a:solidFill>
                <a:latin typeface="Aileron" panose="00000500000000000000" pitchFamily="50" charset="0"/>
              </a:rPr>
              <a:t>XMLHttpRequest</a:t>
            </a:r>
            <a:r>
              <a:rPr lang="en-GB" dirty="0" smtClean="0">
                <a:solidFill>
                  <a:schemeClr val="bg1"/>
                </a:solidFill>
                <a:latin typeface="Aileron" panose="00000500000000000000" pitchFamily="50" charset="0"/>
              </a:rPr>
              <a:t>()</a:t>
            </a:r>
          </a:p>
          <a:p>
            <a:pPr marL="0" indent="0">
              <a:buNone/>
            </a:pPr>
            <a:endParaRPr lang="en-GB" dirty="0" smtClean="0">
              <a:solidFill>
                <a:schemeClr val="bg1"/>
              </a:solidFill>
              <a:latin typeface="Aileron" panose="00000500000000000000" pitchFamily="50" charset="0"/>
            </a:endParaRPr>
          </a:p>
          <a:p>
            <a:pPr marL="0" indent="0">
              <a:buNone/>
            </a:pPr>
            <a:r>
              <a:rPr lang="nn-NO" dirty="0" smtClean="0">
                <a:solidFill>
                  <a:schemeClr val="bg1"/>
                </a:solidFill>
                <a:latin typeface="Aileron" panose="00000500000000000000" pitchFamily="50" charset="0"/>
              </a:rPr>
              <a:t>var </a:t>
            </a:r>
            <a:r>
              <a:rPr lang="nn-NO" dirty="0">
                <a:solidFill>
                  <a:schemeClr val="bg1"/>
                </a:solidFill>
                <a:latin typeface="Aileron" panose="00000500000000000000" pitchFamily="50" charset="0"/>
              </a:rPr>
              <a:t>xhttp = new XMLHttpRequest();</a:t>
            </a:r>
          </a:p>
          <a:p>
            <a:pPr marL="0" indent="0">
              <a:buNone/>
            </a:pPr>
            <a:r>
              <a:rPr lang="nn-NO" dirty="0" smtClean="0">
                <a:solidFill>
                  <a:schemeClr val="bg1"/>
                </a:solidFill>
                <a:latin typeface="Aileron" panose="00000500000000000000" pitchFamily="50" charset="0"/>
              </a:rPr>
              <a:t>xhttp.open</a:t>
            </a:r>
            <a:r>
              <a:rPr lang="nn-NO" dirty="0">
                <a:solidFill>
                  <a:schemeClr val="bg1"/>
                </a:solidFill>
                <a:latin typeface="Aileron" panose="00000500000000000000" pitchFamily="50" charset="0"/>
              </a:rPr>
              <a:t>('POST', 'http://</a:t>
            </a:r>
            <a:r>
              <a:rPr lang="nn-NO" dirty="0" smtClean="0">
                <a:solidFill>
                  <a:schemeClr val="bg1"/>
                </a:solidFill>
                <a:latin typeface="Aileron" panose="00000500000000000000" pitchFamily="50" charset="0"/>
              </a:rPr>
              <a:t>localhost:5000/handler', </a:t>
            </a:r>
            <a:r>
              <a:rPr lang="nn-NO" dirty="0">
                <a:solidFill>
                  <a:schemeClr val="bg1"/>
                </a:solidFill>
                <a:latin typeface="Aileron" panose="00000500000000000000" pitchFamily="50" charset="0"/>
              </a:rPr>
              <a:t>false);</a:t>
            </a:r>
          </a:p>
          <a:p>
            <a:pPr marL="0" indent="0">
              <a:buNone/>
            </a:pPr>
            <a:r>
              <a:rPr lang="nn-NO" dirty="0" smtClean="0">
                <a:solidFill>
                  <a:schemeClr val="bg1"/>
                </a:solidFill>
                <a:latin typeface="Aileron" panose="00000500000000000000" pitchFamily="50" charset="0"/>
              </a:rPr>
              <a:t>xhttp.setRequestHeader</a:t>
            </a:r>
            <a:r>
              <a:rPr lang="nn-NO" dirty="0">
                <a:solidFill>
                  <a:schemeClr val="bg1"/>
                </a:solidFill>
                <a:latin typeface="Aileron" panose="00000500000000000000" pitchFamily="50" charset="0"/>
              </a:rPr>
              <a:t>('Content-Type', 'application/json');</a:t>
            </a:r>
          </a:p>
          <a:p>
            <a:pPr marL="0" indent="0">
              <a:buNone/>
            </a:pPr>
            <a:r>
              <a:rPr lang="nn-NO" dirty="0" smtClean="0">
                <a:solidFill>
                  <a:schemeClr val="bg1"/>
                </a:solidFill>
                <a:latin typeface="Aileron" panose="00000500000000000000" pitchFamily="50" charset="0"/>
              </a:rPr>
              <a:t>xhttp.send(JSON.stringify(data</a:t>
            </a:r>
            <a:r>
              <a:rPr lang="nn-NO" dirty="0">
                <a:solidFill>
                  <a:schemeClr val="bg1"/>
                </a:solidFill>
                <a:latin typeface="Aileron" panose="00000500000000000000" pitchFamily="50" charset="0"/>
              </a:rPr>
              <a:t>));</a:t>
            </a:r>
          </a:p>
          <a:p>
            <a:pPr marL="0" indent="0">
              <a:buNone/>
            </a:pPr>
            <a:endParaRPr lang="nn-NO" dirty="0">
              <a:solidFill>
                <a:schemeClr val="bg1"/>
              </a:solidFill>
              <a:latin typeface="Aileron" panose="00000500000000000000" pitchFamily="50" charset="0"/>
            </a:endParaRPr>
          </a:p>
          <a:p>
            <a:pPr marL="0" indent="0">
              <a:buNone/>
            </a:pPr>
            <a:r>
              <a:rPr lang="nn-NO" dirty="0" smtClean="0">
                <a:solidFill>
                  <a:schemeClr val="bg1"/>
                </a:solidFill>
                <a:latin typeface="Aileron" panose="00000500000000000000" pitchFamily="50" charset="0"/>
              </a:rPr>
              <a:t>alert(xhttp.responseText</a:t>
            </a:r>
            <a:r>
              <a:rPr lang="nn-NO" dirty="0">
                <a:solidFill>
                  <a:schemeClr val="bg1"/>
                </a:solidFill>
                <a:latin typeface="Aileron" panose="00000500000000000000" pitchFamily="50" charset="0"/>
              </a:rPr>
              <a:t>);</a:t>
            </a:r>
            <a:endParaRPr lang="en-GB" dirty="0" smtClean="0">
              <a:solidFill>
                <a:schemeClr val="bg1"/>
              </a:solidFill>
              <a:latin typeface="Aileron" panose="00000500000000000000" pitchFamily="50" charset="0"/>
            </a:endParaRPr>
          </a:p>
          <a:p>
            <a:pPr marL="0" indent="0">
              <a:buNone/>
            </a:pPr>
            <a:endParaRPr lang="en-GB" dirty="0">
              <a:solidFill>
                <a:schemeClr val="bg1"/>
              </a:solidFill>
              <a:latin typeface="Aileron" panose="00000500000000000000" pitchFamily="50" charset="0"/>
            </a:endParaRPr>
          </a:p>
          <a:p>
            <a:pPr marL="0" indent="0">
              <a:buNone/>
            </a:pPr>
            <a:endParaRPr lang="en-GB" dirty="0" smtClean="0">
              <a:solidFill>
                <a:schemeClr val="bg1"/>
              </a:solidFill>
              <a:latin typeface="Aileron" panose="00000500000000000000" pitchFamily="50" charset="0"/>
            </a:endParaRPr>
          </a:p>
          <a:p>
            <a:pPr marL="0" indent="0">
              <a:buNone/>
            </a:pPr>
            <a:endParaRPr lang="en-GB" dirty="0">
              <a:solidFill>
                <a:schemeClr val="bg1"/>
              </a:solidFill>
              <a:latin typeface="Aileron" panose="00000500000000000000" pitchFamily="50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XML Http </a:t>
            </a:r>
            <a:r>
              <a:rPr lang="en-GB" dirty="0" smtClean="0">
                <a:solidFill>
                  <a:schemeClr val="bg1"/>
                </a:solidFill>
              </a:rPr>
              <a:t>Requests </a:t>
            </a:r>
            <a:r>
              <a:rPr lang="en-GB" dirty="0" smtClean="0">
                <a:solidFill>
                  <a:schemeClr val="accent2"/>
                </a:solidFill>
              </a:rPr>
              <a:t>Implementation</a:t>
            </a:r>
            <a:endParaRPr lang="en-GB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5808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>
                <a:lumMod val="85000"/>
                <a:lumOff val="15000"/>
              </a:schemeClr>
            </a:gs>
            <a:gs pos="100000">
              <a:schemeClr val="tx1">
                <a:lumMod val="95000"/>
                <a:lumOff val="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smtClean="0">
                <a:solidFill>
                  <a:schemeClr val="bg1"/>
                </a:solidFill>
                <a:latin typeface="Aileron" panose="00000500000000000000" pitchFamily="50" charset="0"/>
              </a:rPr>
              <a:t>@</a:t>
            </a:r>
            <a:r>
              <a:rPr lang="en-GB" dirty="0" err="1" smtClean="0">
                <a:solidFill>
                  <a:schemeClr val="bg1"/>
                </a:solidFill>
                <a:latin typeface="Aileron" panose="00000500000000000000" pitchFamily="50" charset="0"/>
              </a:rPr>
              <a:t>app.route</a:t>
            </a:r>
            <a:r>
              <a:rPr lang="en-GB" dirty="0" smtClean="0">
                <a:solidFill>
                  <a:schemeClr val="bg1"/>
                </a:solidFill>
                <a:latin typeface="Aileron" panose="00000500000000000000" pitchFamily="50" charset="0"/>
              </a:rPr>
              <a:t>(‘/handler’)</a:t>
            </a:r>
          </a:p>
          <a:p>
            <a:pPr marL="0" indent="0">
              <a:buNone/>
            </a:pPr>
            <a:r>
              <a:rPr lang="en-GB" dirty="0" err="1" smtClean="0">
                <a:solidFill>
                  <a:schemeClr val="bg1"/>
                </a:solidFill>
                <a:latin typeface="Aileron" panose="00000500000000000000" pitchFamily="50" charset="0"/>
              </a:rPr>
              <a:t>def</a:t>
            </a:r>
            <a:r>
              <a:rPr lang="en-GB" dirty="0" smtClean="0">
                <a:solidFill>
                  <a:schemeClr val="bg1"/>
                </a:solidFill>
                <a:latin typeface="Aileron" panose="00000500000000000000" pitchFamily="50" charset="0"/>
              </a:rPr>
              <a:t> handler():</a:t>
            </a:r>
          </a:p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  <a:latin typeface="Aileron" panose="00000500000000000000" pitchFamily="50" charset="0"/>
              </a:rPr>
              <a:t>	</a:t>
            </a:r>
            <a:r>
              <a:rPr lang="en-GB" dirty="0" smtClean="0">
                <a:solidFill>
                  <a:schemeClr val="bg1"/>
                </a:solidFill>
                <a:latin typeface="Aileron" panose="00000500000000000000" pitchFamily="50" charset="0"/>
              </a:rPr>
              <a:t>data = </a:t>
            </a:r>
            <a:r>
              <a:rPr lang="en-GB" dirty="0" err="1" smtClean="0">
                <a:solidFill>
                  <a:schemeClr val="accent2"/>
                </a:solidFill>
                <a:latin typeface="Aileron" panose="00000500000000000000" pitchFamily="50" charset="0"/>
              </a:rPr>
              <a:t>request.get_json</a:t>
            </a:r>
            <a:r>
              <a:rPr lang="en-GB" dirty="0" smtClean="0">
                <a:solidFill>
                  <a:schemeClr val="accent2"/>
                </a:solidFill>
                <a:latin typeface="Aileron" panose="00000500000000000000" pitchFamily="50" charset="0"/>
              </a:rPr>
              <a:t>()</a:t>
            </a:r>
          </a:p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  <a:latin typeface="Aileron" panose="00000500000000000000" pitchFamily="50" charset="0"/>
              </a:rPr>
              <a:t>	</a:t>
            </a:r>
            <a:r>
              <a:rPr lang="en-GB" dirty="0" smtClean="0">
                <a:solidFill>
                  <a:schemeClr val="bg1"/>
                </a:solidFill>
                <a:latin typeface="Aileron" panose="00000500000000000000" pitchFamily="50" charset="0"/>
              </a:rPr>
              <a:t>username = data[‘name’]</a:t>
            </a:r>
          </a:p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  <a:latin typeface="Aileron" panose="00000500000000000000" pitchFamily="50" charset="0"/>
              </a:rPr>
              <a:t>	</a:t>
            </a:r>
            <a:r>
              <a:rPr lang="en-GB" dirty="0" err="1" smtClean="0">
                <a:solidFill>
                  <a:schemeClr val="bg1"/>
                </a:solidFill>
                <a:latin typeface="Aileron" panose="00000500000000000000" pitchFamily="50" charset="0"/>
              </a:rPr>
              <a:t>pswd</a:t>
            </a:r>
            <a:r>
              <a:rPr lang="en-GB" dirty="0" smtClean="0">
                <a:solidFill>
                  <a:schemeClr val="bg1"/>
                </a:solidFill>
                <a:latin typeface="Aileron" panose="00000500000000000000" pitchFamily="50" charset="0"/>
              </a:rPr>
              <a:t> = </a:t>
            </a:r>
            <a:r>
              <a:rPr lang="en-GB" dirty="0" err="1" smtClean="0">
                <a:solidFill>
                  <a:schemeClr val="bg1"/>
                </a:solidFill>
                <a:latin typeface="Aileron" panose="00000500000000000000" pitchFamily="50" charset="0"/>
              </a:rPr>
              <a:t>create_password</a:t>
            </a:r>
            <a:r>
              <a:rPr lang="en-GB" dirty="0" smtClean="0">
                <a:solidFill>
                  <a:schemeClr val="bg1"/>
                </a:solidFill>
                <a:latin typeface="Aileron" panose="00000500000000000000" pitchFamily="50" charset="0"/>
              </a:rPr>
              <a:t>(username)</a:t>
            </a:r>
          </a:p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  <a:latin typeface="Aileron" panose="00000500000000000000" pitchFamily="50" charset="0"/>
              </a:rPr>
              <a:t>	</a:t>
            </a:r>
            <a:r>
              <a:rPr lang="en-GB" dirty="0" err="1" smtClean="0">
                <a:solidFill>
                  <a:schemeClr val="bg1"/>
                </a:solidFill>
                <a:latin typeface="Aileron" panose="00000500000000000000" pitchFamily="50" charset="0"/>
              </a:rPr>
              <a:t>data_to_return</a:t>
            </a:r>
            <a:r>
              <a:rPr lang="en-GB" dirty="0" smtClean="0">
                <a:solidFill>
                  <a:schemeClr val="bg1"/>
                </a:solidFill>
                <a:latin typeface="Aileron" panose="00000500000000000000" pitchFamily="50" charset="0"/>
              </a:rPr>
              <a:t> = {‘password’: </a:t>
            </a:r>
            <a:r>
              <a:rPr lang="en-GB" dirty="0" err="1" smtClean="0">
                <a:solidFill>
                  <a:schemeClr val="bg1"/>
                </a:solidFill>
                <a:latin typeface="Aileron" panose="00000500000000000000" pitchFamily="50" charset="0"/>
              </a:rPr>
              <a:t>pswd</a:t>
            </a:r>
            <a:r>
              <a:rPr lang="en-GB" dirty="0" smtClean="0">
                <a:solidFill>
                  <a:schemeClr val="bg1"/>
                </a:solidFill>
                <a:latin typeface="Aileron" panose="00000500000000000000" pitchFamily="50" charset="0"/>
              </a:rPr>
              <a:t>}</a:t>
            </a:r>
          </a:p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  <a:latin typeface="Aileron" panose="00000500000000000000" pitchFamily="50" charset="0"/>
              </a:rPr>
              <a:t>	</a:t>
            </a:r>
            <a:r>
              <a:rPr lang="en-GB" dirty="0" smtClean="0">
                <a:solidFill>
                  <a:schemeClr val="bg1"/>
                </a:solidFill>
                <a:latin typeface="Aileron" panose="00000500000000000000" pitchFamily="50" charset="0"/>
              </a:rPr>
              <a:t>return </a:t>
            </a:r>
            <a:r>
              <a:rPr lang="en-GB" dirty="0" err="1" smtClean="0">
                <a:solidFill>
                  <a:schemeClr val="accent2"/>
                </a:solidFill>
                <a:latin typeface="Aileron" panose="00000500000000000000" pitchFamily="50" charset="0"/>
              </a:rPr>
              <a:t>jsonify</a:t>
            </a:r>
            <a:r>
              <a:rPr lang="en-GB" dirty="0" smtClean="0">
                <a:solidFill>
                  <a:schemeClr val="bg1"/>
                </a:solidFill>
                <a:latin typeface="Aileron" panose="00000500000000000000" pitchFamily="50" charset="0"/>
              </a:rPr>
              <a:t>(</a:t>
            </a:r>
            <a:r>
              <a:rPr lang="en-GB" dirty="0" err="1" smtClean="0">
                <a:solidFill>
                  <a:schemeClr val="bg1"/>
                </a:solidFill>
                <a:latin typeface="Aileron" panose="00000500000000000000" pitchFamily="50" charset="0"/>
              </a:rPr>
              <a:t>data_to_return</a:t>
            </a:r>
            <a:r>
              <a:rPr lang="en-GB" dirty="0" smtClean="0">
                <a:solidFill>
                  <a:schemeClr val="bg1"/>
                </a:solidFill>
                <a:latin typeface="Aileron" panose="00000500000000000000" pitchFamily="50" charset="0"/>
              </a:rPr>
              <a:t>)</a:t>
            </a:r>
            <a:endParaRPr lang="en-GB" dirty="0" smtClean="0">
              <a:solidFill>
                <a:schemeClr val="bg1"/>
              </a:solidFill>
              <a:latin typeface="Aileron" panose="00000500000000000000" pitchFamily="50" charset="0"/>
            </a:endParaRPr>
          </a:p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  <a:latin typeface="Aileron" panose="00000500000000000000" pitchFamily="50" charset="0"/>
              </a:rPr>
              <a:t>	</a:t>
            </a:r>
            <a:endParaRPr lang="en-GB" dirty="0" smtClean="0">
              <a:solidFill>
                <a:schemeClr val="bg1"/>
              </a:solidFill>
              <a:latin typeface="Aileron" panose="00000500000000000000" pitchFamily="50" charset="0"/>
            </a:endParaRPr>
          </a:p>
          <a:p>
            <a:pPr marL="0" indent="0">
              <a:buNone/>
            </a:pPr>
            <a:endParaRPr lang="en-GB" dirty="0">
              <a:solidFill>
                <a:schemeClr val="bg1"/>
              </a:solidFill>
              <a:latin typeface="Aileron" panose="00000500000000000000" pitchFamily="50" charset="0"/>
            </a:endParaRPr>
          </a:p>
          <a:p>
            <a:pPr marL="0" indent="0">
              <a:buNone/>
            </a:pPr>
            <a:endParaRPr lang="en-GB" dirty="0" smtClean="0">
              <a:solidFill>
                <a:schemeClr val="bg1"/>
              </a:solidFill>
              <a:latin typeface="Aileron" panose="00000500000000000000" pitchFamily="50" charset="0"/>
            </a:endParaRPr>
          </a:p>
          <a:p>
            <a:pPr marL="0" indent="0">
              <a:buNone/>
            </a:pPr>
            <a:endParaRPr lang="en-GB" dirty="0">
              <a:solidFill>
                <a:schemeClr val="bg1"/>
              </a:solidFill>
              <a:latin typeface="Aileron" panose="00000500000000000000" pitchFamily="50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XML Http </a:t>
            </a:r>
            <a:r>
              <a:rPr lang="en-GB" dirty="0" smtClean="0">
                <a:solidFill>
                  <a:schemeClr val="bg1"/>
                </a:solidFill>
              </a:rPr>
              <a:t>Requests </a:t>
            </a:r>
            <a:r>
              <a:rPr lang="en-GB" dirty="0" smtClean="0">
                <a:solidFill>
                  <a:schemeClr val="accent2"/>
                </a:solidFill>
              </a:rPr>
              <a:t>Backend</a:t>
            </a:r>
            <a:endParaRPr lang="en-GB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243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>
                <a:lumMod val="85000"/>
                <a:lumOff val="15000"/>
              </a:schemeClr>
            </a:gs>
            <a:gs pos="100000">
              <a:schemeClr val="tx1">
                <a:lumMod val="95000"/>
                <a:lumOff val="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accent2"/>
                </a:solidFill>
              </a:rPr>
              <a:t>Beyond ‘Hello World’</a:t>
            </a:r>
            <a:endParaRPr lang="en-GB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 smtClean="0">
                <a:solidFill>
                  <a:schemeClr val="bg1"/>
                </a:solidFill>
              </a:rPr>
              <a:t>Basic functionality</a:t>
            </a:r>
          </a:p>
          <a:p>
            <a:pPr marL="0" indent="0">
              <a:buNone/>
            </a:pPr>
            <a:endParaRPr lang="en-GB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GB" dirty="0" smtClean="0">
                <a:solidFill>
                  <a:schemeClr val="bg1"/>
                </a:solidFill>
              </a:rPr>
              <a:t>1. Host a server on </a:t>
            </a:r>
            <a:r>
              <a:rPr lang="en-GB" dirty="0" err="1" smtClean="0">
                <a:solidFill>
                  <a:schemeClr val="bg1"/>
                </a:solidFill>
              </a:rPr>
              <a:t>repl</a:t>
            </a:r>
            <a:r>
              <a:rPr lang="en-GB" dirty="0" smtClean="0">
                <a:solidFill>
                  <a:schemeClr val="bg1"/>
                </a:solidFill>
              </a:rPr>
              <a:t>, train an AI</a:t>
            </a:r>
          </a:p>
          <a:p>
            <a:pPr marL="0" indent="0">
              <a:buNone/>
            </a:pPr>
            <a:r>
              <a:rPr lang="en-GB" dirty="0" smtClean="0">
                <a:solidFill>
                  <a:schemeClr val="bg1"/>
                </a:solidFill>
              </a:rPr>
              <a:t>2. Use the @</a:t>
            </a:r>
            <a:r>
              <a:rPr lang="en-GB" dirty="0" err="1" smtClean="0">
                <a:solidFill>
                  <a:schemeClr val="bg1"/>
                </a:solidFill>
              </a:rPr>
              <a:t>app.route</a:t>
            </a:r>
            <a:r>
              <a:rPr lang="en-GB" dirty="0" smtClean="0">
                <a:solidFill>
                  <a:schemeClr val="bg1"/>
                </a:solidFill>
              </a:rPr>
              <a:t> to create an API</a:t>
            </a:r>
          </a:p>
          <a:p>
            <a:pPr marL="0" indent="0">
              <a:buNone/>
            </a:pPr>
            <a:r>
              <a:rPr lang="en-GB" dirty="0" smtClean="0">
                <a:solidFill>
                  <a:schemeClr val="bg1"/>
                </a:solidFill>
              </a:rPr>
              <a:t>3. Code an HTML page</a:t>
            </a:r>
          </a:p>
          <a:p>
            <a:pPr marL="0" indent="0">
              <a:buNone/>
            </a:pPr>
            <a:r>
              <a:rPr lang="en-GB" dirty="0" smtClean="0">
                <a:solidFill>
                  <a:schemeClr val="bg1"/>
                </a:solidFill>
              </a:rPr>
              <a:t>4. Implement the JS</a:t>
            </a:r>
          </a:p>
          <a:p>
            <a:pPr marL="0" indent="0">
              <a:buNone/>
            </a:pPr>
            <a:r>
              <a:rPr lang="en-GB" dirty="0" smtClean="0">
                <a:solidFill>
                  <a:schemeClr val="bg1"/>
                </a:solidFill>
              </a:rPr>
              <a:t>5. Make it accessible with CSS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GB" dirty="0" smtClean="0">
                <a:solidFill>
                  <a:schemeClr val="bg1"/>
                </a:solidFill>
              </a:rPr>
              <a:t>Simple technology used effectively</a:t>
            </a:r>
          </a:p>
          <a:p>
            <a:pPr marL="0" indent="0">
              <a:buNone/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8435673" y="1091983"/>
            <a:ext cx="733642" cy="7336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/>
          <p:cNvSpPr/>
          <p:nvPr/>
        </p:nvSpPr>
        <p:spPr>
          <a:xfrm>
            <a:off x="7958153" y="3804703"/>
            <a:ext cx="733642" cy="7336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10345753" y="3437882"/>
            <a:ext cx="733642" cy="7336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9080396" y="2631753"/>
            <a:ext cx="733642" cy="7336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/>
          <p:cNvSpPr/>
          <p:nvPr/>
        </p:nvSpPr>
        <p:spPr>
          <a:xfrm>
            <a:off x="11037652" y="1323867"/>
            <a:ext cx="733642" cy="7336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8324974" y="1458804"/>
            <a:ext cx="477520" cy="271272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 flipV="1">
            <a:off x="9459062" y="2998574"/>
            <a:ext cx="1253512" cy="806129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8324974" y="3804703"/>
            <a:ext cx="2387600" cy="439308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10751716" y="1690688"/>
            <a:ext cx="652757" cy="2127196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8843420" y="1488458"/>
            <a:ext cx="1908296" cy="2293182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36709" y1="25796" x2="52848" y2="1390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587245" y="1212642"/>
            <a:ext cx="430498" cy="406657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853" b="94640" l="0" r="98576">
                        <a14:foregroundMark x1="7278" y1="18928" x2="81962" y2="27973"/>
                        <a14:foregroundMark x1="93513" y1="21273" x2="87342" y2="24958"/>
                        <a14:foregroundMark x1="5222" y1="41709" x2="93513" y2="41374"/>
                        <a14:foregroundMark x1="3639" y1="75879" x2="94778" y2="7169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531871" y="3632634"/>
            <a:ext cx="364113" cy="343948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100000" l="9810" r="89715">
                        <a14:foregroundMark x1="51899" y1="55118" x2="59177" y2="53281"/>
                        <a14:foregroundMark x1="38766" y1="84777" x2="63766" y2="8477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099278" y="1501882"/>
            <a:ext cx="621343" cy="374575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36709" y1="25796" x2="52848" y2="1390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100719" y="3968195"/>
            <a:ext cx="430498" cy="406657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0" b="100000" l="9810" r="89715">
                        <a14:foregroundMark x1="15348" y1="71391" x2="16139" y2="50394"/>
                        <a14:foregroundMark x1="84968" y1="74016" x2="84968" y2="5433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143763" y="2795647"/>
            <a:ext cx="608480" cy="366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44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14325"/>
            <a:ext cx="10515600" cy="4979035"/>
          </a:xfrm>
        </p:spPr>
        <p:txBody>
          <a:bodyPr>
            <a:normAutofit/>
          </a:bodyPr>
          <a:lstStyle/>
          <a:p>
            <a:r>
              <a:rPr lang="en-GB" sz="11500" dirty="0" smtClean="0"/>
              <a:t>Thank you for listening</a:t>
            </a:r>
            <a:endParaRPr lang="en-GB" sz="11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998721"/>
            <a:ext cx="10515600" cy="11782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smtClean="0"/>
              <a:t>Github link: </a:t>
            </a:r>
          </a:p>
          <a:p>
            <a:pPr marL="0" indent="0">
              <a:buNone/>
            </a:pPr>
            <a:r>
              <a:rPr lang="en-GB" dirty="0" smtClean="0">
                <a:hlinkClick r:id="rId2"/>
              </a:rPr>
              <a:t>https</a:t>
            </a:r>
            <a:r>
              <a:rPr lang="en-GB" dirty="0">
                <a:hlinkClick r:id="rId2"/>
              </a:rPr>
              <a:t>://github.com/Jamhead20000/Flask-Introduction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2940" y="3070702"/>
            <a:ext cx="2029460" cy="2029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587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 flipH="1" flipV="1">
            <a:off x="6247653" y="1690688"/>
            <a:ext cx="2951544" cy="2951544"/>
          </a:xfrm>
          <a:prstGeom prst="ellipse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/>
          <p:cNvSpPr/>
          <p:nvPr/>
        </p:nvSpPr>
        <p:spPr>
          <a:xfrm>
            <a:off x="7961902" y="1437185"/>
            <a:ext cx="2187615" cy="2187615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4347258" cy="4575175"/>
          </a:xfrm>
        </p:spPr>
        <p:txBody>
          <a:bodyPr/>
          <a:lstStyle/>
          <a:p>
            <a:r>
              <a:rPr lang="en-GB" dirty="0" smtClean="0">
                <a:solidFill>
                  <a:schemeClr val="bg1"/>
                </a:solidFill>
                <a:latin typeface="Aileron SemiBold" panose="00000700000000000000" pitchFamily="50" charset="0"/>
              </a:rPr>
              <a:t>Prerequisites</a:t>
            </a:r>
          </a:p>
          <a:p>
            <a:r>
              <a:rPr lang="en-GB" dirty="0" smtClean="0">
                <a:solidFill>
                  <a:schemeClr val="bg1"/>
                </a:solidFill>
                <a:latin typeface="Aileron SemiBold" panose="00000700000000000000" pitchFamily="50" charset="0"/>
              </a:rPr>
              <a:t>Concepts</a:t>
            </a:r>
          </a:p>
          <a:p>
            <a:r>
              <a:rPr lang="en-GB" dirty="0" smtClean="0">
                <a:solidFill>
                  <a:schemeClr val="bg1"/>
                </a:solidFill>
                <a:latin typeface="Aileron SemiBold" panose="00000700000000000000" pitchFamily="50" charset="0"/>
              </a:rPr>
              <a:t>‘Hello World’</a:t>
            </a:r>
          </a:p>
          <a:p>
            <a:r>
              <a:rPr lang="en-GB" dirty="0" smtClean="0">
                <a:solidFill>
                  <a:schemeClr val="bg1"/>
                </a:solidFill>
                <a:latin typeface="Aileron SemiBold" panose="00000700000000000000" pitchFamily="50" charset="0"/>
              </a:rPr>
              <a:t>Templates</a:t>
            </a:r>
          </a:p>
          <a:p>
            <a:r>
              <a:rPr lang="en-GB" dirty="0" smtClean="0">
                <a:solidFill>
                  <a:schemeClr val="bg1"/>
                </a:solidFill>
                <a:latin typeface="Aileron SemiBold" panose="00000700000000000000" pitchFamily="50" charset="0"/>
              </a:rPr>
              <a:t>Dynamic Content</a:t>
            </a:r>
          </a:p>
          <a:p>
            <a:r>
              <a:rPr lang="en-GB" dirty="0" smtClean="0">
                <a:solidFill>
                  <a:schemeClr val="bg1"/>
                </a:solidFill>
                <a:latin typeface="Aileron SemiBold" panose="00000700000000000000" pitchFamily="50" charset="0"/>
              </a:rPr>
              <a:t>Requests (POST/GET)</a:t>
            </a:r>
          </a:p>
          <a:p>
            <a:r>
              <a:rPr lang="en-GB" dirty="0" smtClean="0">
                <a:solidFill>
                  <a:schemeClr val="bg1"/>
                </a:solidFill>
                <a:latin typeface="Aileron SemiBold" panose="00000700000000000000" pitchFamily="50" charset="0"/>
              </a:rPr>
              <a:t>Potential</a:t>
            </a:r>
          </a:p>
          <a:p>
            <a:endParaRPr lang="en-GB" dirty="0" smtClean="0"/>
          </a:p>
          <a:p>
            <a:endParaRPr lang="en-GB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ileron Black" panose="00000A00000000000000" pitchFamily="50" charset="0"/>
              </a:rPr>
              <a:t>Contents</a:t>
            </a:r>
            <a:endParaRPr lang="en-GB" dirty="0">
              <a:solidFill>
                <a:schemeClr val="tx1">
                  <a:lumMod val="85000"/>
                  <a:lumOff val="15000"/>
                </a:schemeClr>
              </a:solidFill>
              <a:latin typeface="Aileron Black" panose="00000A00000000000000" pitchFamily="50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10000" r="90000">
                        <a14:foregroundMark x1="48966" y1="86923" x2="47241" y2="8653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913854" y="1848504"/>
            <a:ext cx="2283710" cy="1364976"/>
          </a:xfrm>
          <a:prstGeom prst="rect">
            <a:avLst/>
          </a:prstGeom>
        </p:spPr>
      </p:pic>
      <p:sp>
        <p:nvSpPr>
          <p:cNvPr id="23" name="Oval 22"/>
          <p:cNvSpPr/>
          <p:nvPr/>
        </p:nvSpPr>
        <p:spPr>
          <a:xfrm>
            <a:off x="5296229" y="1437185"/>
            <a:ext cx="2187615" cy="2187615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/>
          <p:cNvSpPr/>
          <p:nvPr/>
        </p:nvSpPr>
        <p:spPr>
          <a:xfrm>
            <a:off x="6733223" y="3603052"/>
            <a:ext cx="2187615" cy="2187615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6092" r="99080">
                        <a14:foregroundMark x1="69655" y1="52308" x2="58046" y2="6115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57201" y="1754805"/>
            <a:ext cx="2665673" cy="1593276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99471" l="9810" r="89715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411705" y="3940579"/>
            <a:ext cx="2873989" cy="1718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418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accent2"/>
                </a:solidFill>
              </a:rPr>
              <a:t>Prerequisites</a:t>
            </a:r>
            <a:endParaRPr lang="en-GB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632048" cy="4351338"/>
          </a:xfrm>
        </p:spPr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Installed Python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Installed Flask (via. Pip install)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Access to a web browser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 smtClean="0">
                <a:solidFill>
                  <a:schemeClr val="bg1"/>
                </a:solidFill>
              </a:rPr>
              <a:t>Basic knowledge of python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Basic knowledge of HTML</a:t>
            </a:r>
          </a:p>
          <a:p>
            <a:endParaRPr lang="en-GB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048500" y="1162843"/>
            <a:ext cx="402123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ileron Heavy" panose="00000A00000000000000" pitchFamily="50" charset="0"/>
                <a:ea typeface="+mj-ea"/>
                <a:cs typeface="+mj-cs"/>
              </a:defRPr>
            </a:lvl1pPr>
          </a:lstStyle>
          <a:p>
            <a:r>
              <a:rPr lang="en-GB" sz="6600" dirty="0" smtClean="0">
                <a:solidFill>
                  <a:schemeClr val="bg1"/>
                </a:solidFill>
              </a:rPr>
              <a:t>Repl.it</a:t>
            </a:r>
            <a:endParaRPr lang="en-GB" sz="6600" dirty="0">
              <a:solidFill>
                <a:schemeClr val="bg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7048500" y="2293872"/>
            <a:ext cx="4589362" cy="3414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ileron Heavy" panose="00000A00000000000000" pitchFamily="50" charset="0"/>
                <a:ea typeface="+mj-ea"/>
                <a:cs typeface="+mj-cs"/>
              </a:defRPr>
            </a:lvl1pPr>
          </a:lstStyle>
          <a:p>
            <a:r>
              <a:rPr lang="en-GB" sz="2000" dirty="0" smtClean="0">
                <a:solidFill>
                  <a:schemeClr val="bg1"/>
                </a:solidFill>
              </a:rPr>
              <a:t>Click on </a:t>
            </a:r>
            <a:r>
              <a:rPr lang="en-GB" sz="2000" dirty="0" smtClean="0">
                <a:solidFill>
                  <a:schemeClr val="accent2"/>
                </a:solidFill>
              </a:rPr>
              <a:t>&lt;start coding&gt;</a:t>
            </a:r>
          </a:p>
          <a:p>
            <a:endParaRPr lang="en-GB" sz="2000" dirty="0" smtClean="0">
              <a:solidFill>
                <a:schemeClr val="bg1"/>
              </a:solidFill>
            </a:endParaRPr>
          </a:p>
          <a:p>
            <a:r>
              <a:rPr lang="en-GB" sz="2000" dirty="0" smtClean="0">
                <a:solidFill>
                  <a:schemeClr val="bg1"/>
                </a:solidFill>
              </a:rPr>
              <a:t>Type in </a:t>
            </a:r>
            <a:r>
              <a:rPr lang="en-GB" sz="2000" dirty="0" smtClean="0">
                <a:solidFill>
                  <a:schemeClr val="accent2"/>
                </a:solidFill>
              </a:rPr>
              <a:t>‘flask’</a:t>
            </a:r>
          </a:p>
          <a:p>
            <a:endParaRPr lang="en-GB" sz="2000" dirty="0" smtClean="0">
              <a:solidFill>
                <a:schemeClr val="bg1"/>
              </a:solidFill>
            </a:endParaRPr>
          </a:p>
          <a:p>
            <a:r>
              <a:rPr lang="en-GB" sz="2000" dirty="0" smtClean="0">
                <a:solidFill>
                  <a:schemeClr val="bg1"/>
                </a:solidFill>
              </a:rPr>
              <a:t>Click on </a:t>
            </a:r>
            <a:r>
              <a:rPr lang="en-GB" sz="2000" dirty="0" smtClean="0">
                <a:solidFill>
                  <a:schemeClr val="accent2"/>
                </a:solidFill>
              </a:rPr>
              <a:t>multi-page flask template</a:t>
            </a:r>
          </a:p>
          <a:p>
            <a:endParaRPr lang="en-GB" sz="2000" dirty="0" smtClean="0">
              <a:solidFill>
                <a:schemeClr val="bg1"/>
              </a:solidFill>
            </a:endParaRPr>
          </a:p>
          <a:p>
            <a:r>
              <a:rPr lang="en-GB" sz="2000" dirty="0" smtClean="0">
                <a:solidFill>
                  <a:schemeClr val="bg1"/>
                </a:solidFill>
              </a:rPr>
              <a:t>Click </a:t>
            </a:r>
            <a:r>
              <a:rPr lang="en-GB" sz="2000" dirty="0" smtClean="0">
                <a:solidFill>
                  <a:schemeClr val="accent2"/>
                </a:solidFill>
              </a:rPr>
              <a:t>Create Repl</a:t>
            </a:r>
            <a:endParaRPr lang="en-GB" sz="2000" dirty="0" smtClean="0">
              <a:solidFill>
                <a:schemeClr val="bg1"/>
              </a:solidFill>
            </a:endParaRPr>
          </a:p>
          <a:p>
            <a:endParaRPr lang="en-GB" sz="2000" dirty="0">
              <a:solidFill>
                <a:schemeClr val="bg1"/>
              </a:solidFill>
            </a:endParaRPr>
          </a:p>
          <a:p>
            <a:r>
              <a:rPr lang="en-GB" sz="2000" dirty="0" smtClean="0">
                <a:solidFill>
                  <a:schemeClr val="accent2"/>
                </a:solidFill>
              </a:rPr>
              <a:t>Delete</a:t>
            </a:r>
            <a:r>
              <a:rPr lang="en-GB" sz="2000" dirty="0" smtClean="0">
                <a:solidFill>
                  <a:schemeClr val="bg1"/>
                </a:solidFill>
              </a:rPr>
              <a:t> all of the code as I show later</a:t>
            </a:r>
            <a:endParaRPr lang="en-GB" sz="2000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7245751" y="2465408"/>
            <a:ext cx="2523281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6454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2710963" y="-4727816"/>
            <a:ext cx="6831033" cy="6831033"/>
          </a:xfrm>
          <a:prstGeom prst="ellipse">
            <a:avLst/>
          </a:prstGeom>
          <a:solidFill>
            <a:schemeClr val="accent2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8010"/>
            <a:ext cx="10515600" cy="1325563"/>
          </a:xfrm>
          <a:noFill/>
          <a:ln>
            <a:noFill/>
          </a:ln>
        </p:spPr>
        <p:txBody>
          <a:bodyPr>
            <a:normAutofit/>
          </a:bodyPr>
          <a:lstStyle/>
          <a:p>
            <a:pPr algn="ctr"/>
            <a:r>
              <a:rPr lang="en-GB" sz="6000" dirty="0" smtClean="0">
                <a:solidFill>
                  <a:schemeClr val="bg1"/>
                </a:solidFill>
              </a:rPr>
              <a:t>Concept</a:t>
            </a:r>
            <a:endParaRPr lang="en-GB" sz="60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319807"/>
            <a:ext cx="3611880" cy="1664433"/>
          </a:xfrm>
        </p:spPr>
        <p:txBody>
          <a:bodyPr/>
          <a:lstStyle/>
          <a:p>
            <a:pPr marL="0" indent="0" algn="ctr">
              <a:buNone/>
            </a:pPr>
            <a:r>
              <a:rPr lang="en-GB" dirty="0" smtClean="0">
                <a:solidFill>
                  <a:schemeClr val="bg1"/>
                </a:solidFill>
              </a:rPr>
              <a:t>Look beautiful</a:t>
            </a:r>
          </a:p>
          <a:p>
            <a:pPr marL="0" indent="0" algn="ctr">
              <a:buNone/>
            </a:pPr>
            <a:r>
              <a:rPr lang="en-GB" dirty="0" smtClean="0">
                <a:solidFill>
                  <a:schemeClr val="bg1"/>
                </a:solidFill>
              </a:rPr>
              <a:t>Accessible</a:t>
            </a:r>
          </a:p>
          <a:p>
            <a:pPr marL="0" indent="0" algn="ctr">
              <a:buNone/>
            </a:pPr>
            <a:r>
              <a:rPr lang="en-GB" dirty="0" smtClean="0">
                <a:solidFill>
                  <a:schemeClr val="accent2"/>
                </a:solidFill>
              </a:rPr>
              <a:t>Don’t do anything</a:t>
            </a:r>
            <a:endParaRPr lang="en-GB" dirty="0">
              <a:solidFill>
                <a:schemeClr val="accent2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7324" y="2510766"/>
            <a:ext cx="1693632" cy="133764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3204" y="2510766"/>
            <a:ext cx="1571374" cy="1337646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7663983" y="4319806"/>
            <a:ext cx="3689817" cy="16644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ileron SemiBold" panose="00000700000000000000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ileron SemiBold" panose="00000700000000000000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ileron SemiBold" panose="00000700000000000000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ileron SemiBold" panose="00000700000000000000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ileron SemiBold" panose="00000700000000000000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dirty="0" smtClean="0">
                <a:solidFill>
                  <a:schemeClr val="accent2"/>
                </a:solidFill>
              </a:rPr>
              <a:t>Not user friendly</a:t>
            </a:r>
          </a:p>
          <a:p>
            <a:pPr marL="0" indent="0" algn="ctr">
              <a:buNone/>
            </a:pPr>
            <a:r>
              <a:rPr lang="en-GB" dirty="0" smtClean="0">
                <a:solidFill>
                  <a:schemeClr val="accent2"/>
                </a:solidFill>
              </a:rPr>
              <a:t>Not accessible</a:t>
            </a:r>
          </a:p>
          <a:p>
            <a:pPr marL="0" indent="0" algn="ctr">
              <a:buNone/>
            </a:pPr>
            <a:r>
              <a:rPr lang="en-GB" dirty="0" smtClean="0">
                <a:solidFill>
                  <a:schemeClr val="bg1"/>
                </a:solidFill>
              </a:rPr>
              <a:t>Processes data</a:t>
            </a:r>
            <a:endParaRPr lang="en-GB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3574278" y="3179589"/>
            <a:ext cx="504344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6126480" y="3179589"/>
            <a:ext cx="0" cy="981392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/>
          <p:cNvSpPr txBox="1">
            <a:spLocks/>
          </p:cNvSpPr>
          <p:nvPr/>
        </p:nvSpPr>
        <p:spPr>
          <a:xfrm>
            <a:off x="4320540" y="4319806"/>
            <a:ext cx="3611880" cy="16644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ileron SemiBold" panose="00000700000000000000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ileron SemiBold" panose="00000700000000000000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ileron SemiBold" panose="00000700000000000000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ileron SemiBold" panose="00000700000000000000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ileron SemiBold" panose="00000700000000000000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GB" dirty="0" smtClean="0">
                <a:solidFill>
                  <a:schemeClr val="bg1"/>
                </a:solidFill>
              </a:rPr>
              <a:t>Look beautiful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GB" dirty="0" smtClean="0">
                <a:solidFill>
                  <a:schemeClr val="bg1"/>
                </a:solidFill>
              </a:rPr>
              <a:t>Accessible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GB" dirty="0" smtClean="0">
                <a:solidFill>
                  <a:schemeClr val="bg1"/>
                </a:solidFill>
              </a:rPr>
              <a:t>Processes Data</a:t>
            </a:r>
          </a:p>
        </p:txBody>
      </p:sp>
    </p:spTree>
    <p:extLst>
      <p:ext uri="{BB962C8B-B14F-4D97-AF65-F5344CB8AC3E}">
        <p14:creationId xmlns:p14="http://schemas.microsoft.com/office/powerpoint/2010/main" val="879910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>
                <a:lumMod val="85000"/>
                <a:lumOff val="15000"/>
              </a:schemeClr>
            </a:gs>
            <a:gs pos="100000">
              <a:schemeClr val="tx1">
                <a:lumMod val="95000"/>
                <a:lumOff val="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52421" y="3105509"/>
            <a:ext cx="6081624" cy="1552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214053"/>
            <a:ext cx="10515600" cy="1325563"/>
          </a:xfrm>
        </p:spPr>
        <p:txBody>
          <a:bodyPr>
            <a:normAutofit/>
          </a:bodyPr>
          <a:lstStyle/>
          <a:p>
            <a:r>
              <a:rPr lang="en-GB" sz="2600" dirty="0" smtClean="0">
                <a:solidFill>
                  <a:schemeClr val="accent2"/>
                </a:solidFill>
              </a:rPr>
              <a:t>https</a:t>
            </a:r>
            <a:r>
              <a:rPr lang="en-GB" sz="2600" dirty="0">
                <a:solidFill>
                  <a:schemeClr val="accent2"/>
                </a:solidFill>
              </a:rPr>
              <a:t>:// www .</a:t>
            </a:r>
            <a:r>
              <a:rPr lang="en-GB" sz="2600" dirty="0" smtClean="0">
                <a:solidFill>
                  <a:schemeClr val="accent2"/>
                </a:solidFill>
              </a:rPr>
              <a:t>example-website .co. </a:t>
            </a:r>
            <a:r>
              <a:rPr lang="en-GB" sz="2600" dirty="0" err="1" smtClean="0">
                <a:solidFill>
                  <a:schemeClr val="accent2"/>
                </a:solidFill>
              </a:rPr>
              <a:t>uk</a:t>
            </a:r>
            <a:r>
              <a:rPr lang="en-GB" sz="2600" dirty="0" smtClean="0">
                <a:solidFill>
                  <a:schemeClr val="accent2"/>
                </a:solidFill>
              </a:rPr>
              <a:t> </a:t>
            </a:r>
            <a:r>
              <a:rPr lang="en-GB" sz="2600" dirty="0">
                <a:solidFill>
                  <a:schemeClr val="accent2"/>
                </a:solidFill>
              </a:rPr>
              <a:t>/about-us /welcome.jpg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ileron Heavy" panose="00000A00000000000000" pitchFamily="50" charset="0"/>
                <a:ea typeface="+mj-ea"/>
                <a:cs typeface="+mj-cs"/>
              </a:defRPr>
            </a:lvl1pPr>
          </a:lstStyle>
          <a:p>
            <a:r>
              <a:rPr lang="en-GB" dirty="0" smtClean="0">
                <a:solidFill>
                  <a:schemeClr val="bg1"/>
                </a:solidFill>
              </a:rPr>
              <a:t>De</a:t>
            </a:r>
            <a:r>
              <a:rPr lang="en-GB" dirty="0" smtClean="0">
                <a:solidFill>
                  <a:schemeClr val="accent2"/>
                </a:solidFill>
              </a:rPr>
              <a:t>.</a:t>
            </a:r>
            <a:r>
              <a:rPr lang="en-GB" dirty="0" smtClean="0">
                <a:solidFill>
                  <a:schemeClr val="bg1"/>
                </a:solidFill>
              </a:rPr>
              <a:t>const</a:t>
            </a:r>
            <a:r>
              <a:rPr lang="en-GB" dirty="0" smtClean="0">
                <a:solidFill>
                  <a:schemeClr val="accent2"/>
                </a:solidFill>
              </a:rPr>
              <a:t>.</a:t>
            </a:r>
            <a:r>
              <a:rPr lang="en-GB" dirty="0" smtClean="0">
                <a:solidFill>
                  <a:schemeClr val="bg1"/>
                </a:solidFill>
              </a:rPr>
              <a:t>ruct</a:t>
            </a:r>
            <a:r>
              <a:rPr lang="en-GB" dirty="0" smtClean="0">
                <a:solidFill>
                  <a:schemeClr val="accent2"/>
                </a:solidFill>
              </a:rPr>
              <a:t>/</a:t>
            </a:r>
            <a:r>
              <a:rPr lang="en-GB" dirty="0" err="1" smtClean="0">
                <a:solidFill>
                  <a:schemeClr val="bg1"/>
                </a:solidFill>
              </a:rPr>
              <a:t>ing</a:t>
            </a:r>
            <a:r>
              <a:rPr lang="en-GB" dirty="0" err="1" smtClean="0">
                <a:solidFill>
                  <a:schemeClr val="accent2"/>
                </a:solidFill>
              </a:rPr>
              <a:t>?</a:t>
            </a:r>
            <a:r>
              <a:rPr lang="en-GB" dirty="0" err="1" smtClean="0">
                <a:solidFill>
                  <a:schemeClr val="bg1"/>
                </a:solidFill>
              </a:rPr>
              <a:t>the</a:t>
            </a:r>
            <a:r>
              <a:rPr lang="en-GB" dirty="0" smtClean="0">
                <a:solidFill>
                  <a:schemeClr val="accent2"/>
                </a:solidFill>
              </a:rPr>
              <a:t>=</a:t>
            </a:r>
            <a:r>
              <a:rPr lang="en-GB" dirty="0" err="1" smtClean="0">
                <a:solidFill>
                  <a:schemeClr val="bg1"/>
                </a:solidFill>
              </a:rPr>
              <a:t>url</a:t>
            </a:r>
            <a:r>
              <a:rPr lang="en-GB" dirty="0" smtClean="0">
                <a:solidFill>
                  <a:schemeClr val="accent2"/>
                </a:solidFill>
              </a:rPr>
              <a:t>&amp;.</a:t>
            </a:r>
            <a:endParaRPr lang="en-GB" dirty="0">
              <a:solidFill>
                <a:schemeClr val="accent2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195866" y="3105508"/>
            <a:ext cx="3725176" cy="1552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990600" y="3824316"/>
            <a:ext cx="4691332" cy="214797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ileron Heavy" panose="00000A00000000000000" pitchFamily="50" charset="0"/>
                <a:ea typeface="+mj-ea"/>
                <a:cs typeface="+mj-cs"/>
              </a:defRPr>
            </a:lvl1pPr>
          </a:lstStyle>
          <a:p>
            <a:r>
              <a:rPr lang="en-GB" sz="2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Protocol / WWW / Domain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20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ileron" panose="00000500000000000000" pitchFamily="50" charset="0"/>
              </a:rPr>
              <a:t>Standards for communication between devices and location of our website in the WWW – all handled by repl</a:t>
            </a:r>
            <a:endParaRPr lang="en-GB" sz="2000" dirty="0">
              <a:solidFill>
                <a:schemeClr val="accent2">
                  <a:lumMod val="60000"/>
                  <a:lumOff val="40000"/>
                </a:schemeClr>
              </a:solidFill>
              <a:latin typeface="Aileron" panose="00000500000000000000" pitchFamily="50" charset="0"/>
            </a:endParaRP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5681932" y="3812875"/>
            <a:ext cx="5239110" cy="214797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ileron Heavy" panose="00000A00000000000000" pitchFamily="50" charset="0"/>
                <a:ea typeface="+mj-ea"/>
                <a:cs typeface="+mj-cs"/>
              </a:defRPr>
            </a:lvl1pPr>
          </a:lstStyle>
          <a:p>
            <a:r>
              <a:rPr lang="en-GB" sz="2600" dirty="0" smtClean="0">
                <a:solidFill>
                  <a:schemeClr val="bg1"/>
                </a:solidFill>
              </a:rPr>
              <a:t>Directory / Document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2000" dirty="0" smtClean="0">
                <a:solidFill>
                  <a:schemeClr val="bg1"/>
                </a:solidFill>
                <a:latin typeface="Aileron" panose="00000500000000000000" pitchFamily="50" charset="0"/>
              </a:rPr>
              <a:t>Particular section of the website / particular page – this is what we need to handle</a:t>
            </a:r>
            <a:endParaRPr lang="en-GB" sz="2000" dirty="0">
              <a:solidFill>
                <a:schemeClr val="bg1"/>
              </a:solidFill>
              <a:latin typeface="Aileron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8254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>
                <a:lumMod val="85000"/>
                <a:lumOff val="15000"/>
              </a:schemeClr>
            </a:gs>
            <a:gs pos="100000">
              <a:schemeClr val="tx1">
                <a:lumMod val="95000"/>
                <a:lumOff val="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accent2"/>
                </a:solidFill>
              </a:rPr>
              <a:t>‘Hello World’</a:t>
            </a:r>
            <a:endParaRPr lang="en-GB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>
                <a:solidFill>
                  <a:schemeClr val="bg1"/>
                </a:solidFill>
              </a:rPr>
              <a:t>Log onto repl.it and create a new python project</a:t>
            </a:r>
          </a:p>
          <a:p>
            <a:pPr marL="0" indent="0">
              <a:buNone/>
            </a:pPr>
            <a:r>
              <a:rPr lang="en-GB" dirty="0" smtClean="0">
                <a:solidFill>
                  <a:schemeClr val="bg1"/>
                </a:solidFill>
              </a:rPr>
              <a:t>We will create a basic website that outputs a string when you log onto to it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 smtClean="0">
                <a:solidFill>
                  <a:schemeClr val="bg1"/>
                </a:solidFill>
              </a:rPr>
              <a:t>Create a flask object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Understand @ decorators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Run a </a:t>
            </a:r>
            <a:r>
              <a:rPr lang="en-GB" dirty="0" err="1" smtClean="0">
                <a:solidFill>
                  <a:schemeClr val="bg1"/>
                </a:solidFill>
              </a:rPr>
              <a:t>repl</a:t>
            </a:r>
            <a:r>
              <a:rPr lang="en-GB" dirty="0" smtClean="0">
                <a:solidFill>
                  <a:schemeClr val="bg1"/>
                </a:solidFill>
              </a:rPr>
              <a:t> server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6972633" y="3360838"/>
            <a:ext cx="2489200" cy="24892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074" name="Picture 2" descr="Flasks in Python - Shivangi Sareen - Medium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5915" y="3810000"/>
            <a:ext cx="2053435" cy="1540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2077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Import flask</a:t>
            </a:r>
            <a:br>
              <a:rPr lang="en-GB" dirty="0" smtClean="0"/>
            </a:br>
            <a:r>
              <a:rPr lang="en-GB" dirty="0" smtClean="0"/>
              <a:t>from flask import </a:t>
            </a:r>
            <a:r>
              <a:rPr lang="en-GB" dirty="0" smtClean="0">
                <a:solidFill>
                  <a:schemeClr val="accent2"/>
                </a:solidFill>
              </a:rPr>
              <a:t>Flask</a:t>
            </a:r>
            <a:endParaRPr lang="en-GB" dirty="0">
              <a:solidFill>
                <a:schemeClr val="accent2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169068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ileron Heavy" panose="00000A00000000000000" pitchFamily="50" charset="0"/>
                <a:ea typeface="+mj-ea"/>
                <a:cs typeface="+mj-cs"/>
              </a:defRPr>
            </a:lvl1pPr>
          </a:lstStyle>
          <a:p>
            <a:r>
              <a:rPr lang="en-GB" dirty="0" smtClean="0"/>
              <a:t>app = Flask</a:t>
            </a:r>
            <a:r>
              <a:rPr lang="en-GB" dirty="0" smtClean="0">
                <a:solidFill>
                  <a:schemeClr val="accent2"/>
                </a:solidFill>
              </a:rPr>
              <a:t>(__name__)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838200" y="2710567"/>
            <a:ext cx="10515600" cy="2422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ileron Heavy" panose="00000A00000000000000" pitchFamily="50" charset="0"/>
                <a:ea typeface="+mj-ea"/>
                <a:cs typeface="+mj-cs"/>
              </a:defRPr>
            </a:lvl1pPr>
          </a:lstStyle>
          <a:p>
            <a:r>
              <a:rPr lang="en-GB" dirty="0" smtClean="0">
                <a:solidFill>
                  <a:schemeClr val="accent2"/>
                </a:solidFill>
              </a:rPr>
              <a:t>@</a:t>
            </a:r>
            <a:r>
              <a:rPr lang="en-GB" dirty="0" err="1" smtClean="0">
                <a:solidFill>
                  <a:schemeClr val="accent2"/>
                </a:solidFill>
              </a:rPr>
              <a:t>app.route</a:t>
            </a:r>
            <a:r>
              <a:rPr lang="en-GB" dirty="0" smtClean="0">
                <a:solidFill>
                  <a:schemeClr val="accent2"/>
                </a:solidFill>
              </a:rPr>
              <a:t>(‘/’)</a:t>
            </a:r>
          </a:p>
          <a:p>
            <a:r>
              <a:rPr lang="en-GB" dirty="0" err="1"/>
              <a:t>d</a:t>
            </a:r>
            <a:r>
              <a:rPr lang="en-GB" dirty="0" err="1" smtClean="0"/>
              <a:t>ef</a:t>
            </a:r>
            <a:r>
              <a:rPr lang="en-GB" dirty="0" smtClean="0"/>
              <a:t> index():</a:t>
            </a:r>
            <a:endParaRPr lang="en-GB" dirty="0"/>
          </a:p>
          <a:p>
            <a:r>
              <a:rPr lang="en-GB" dirty="0" smtClean="0"/>
              <a:t>	return ‘Hello World’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717884" y="4941900"/>
            <a:ext cx="10515600" cy="14749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ileron Heavy" panose="00000A00000000000000" pitchFamily="50" charset="0"/>
                <a:ea typeface="+mj-ea"/>
                <a:cs typeface="+mj-cs"/>
              </a:defRPr>
            </a:lvl1pPr>
          </a:lstStyle>
          <a:p>
            <a:r>
              <a:rPr lang="en-GB" dirty="0" err="1" smtClean="0">
                <a:solidFill>
                  <a:schemeClr val="accent2"/>
                </a:solidFill>
              </a:rPr>
              <a:t>app.run</a:t>
            </a:r>
            <a:r>
              <a:rPr lang="en-GB" dirty="0" smtClean="0">
                <a:solidFill>
                  <a:schemeClr val="accent2"/>
                </a:solidFill>
              </a:rPr>
              <a:t>(host = ‘0.0.0.0’, port = 8080)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7792982" y="615247"/>
            <a:ext cx="3440502" cy="8253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ileron Heavy" panose="00000A00000000000000" pitchFamily="50" charset="0"/>
                <a:ea typeface="+mj-ea"/>
                <a:cs typeface="+mj-cs"/>
              </a:defRPr>
            </a:lvl1pPr>
          </a:lstStyle>
          <a:p>
            <a:pPr algn="ctr"/>
            <a:r>
              <a:rPr lang="en-GB" sz="2000" dirty="0" smtClean="0">
                <a:solidFill>
                  <a:schemeClr val="bg1"/>
                </a:solidFill>
                <a:latin typeface="Aileron" panose="00000500000000000000" pitchFamily="50" charset="0"/>
              </a:rPr>
              <a:t>Flask object to be used for connections</a:t>
            </a:r>
            <a:endParaRPr lang="en-GB" sz="2000" dirty="0">
              <a:solidFill>
                <a:schemeClr val="bg1"/>
              </a:solidFill>
              <a:latin typeface="Aileron" panose="00000500000000000000" pitchFamily="50" charset="0"/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7792982" y="1788714"/>
            <a:ext cx="3440502" cy="8253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ileron Heavy" panose="00000A00000000000000" pitchFamily="50" charset="0"/>
                <a:ea typeface="+mj-ea"/>
                <a:cs typeface="+mj-cs"/>
              </a:defRPr>
            </a:lvl1pPr>
          </a:lstStyle>
          <a:p>
            <a:pPr algn="ctr"/>
            <a:r>
              <a:rPr lang="en-GB" sz="2000" dirty="0" smtClean="0">
                <a:solidFill>
                  <a:schemeClr val="bg1"/>
                </a:solidFill>
                <a:latin typeface="Aileron" panose="00000500000000000000" pitchFamily="50" charset="0"/>
              </a:rPr>
              <a:t>‘__name__’ reference to app directory</a:t>
            </a:r>
            <a:endParaRPr lang="en-GB" sz="2000" dirty="0">
              <a:solidFill>
                <a:schemeClr val="bg1"/>
              </a:solidFill>
              <a:latin typeface="Aileron" panose="00000500000000000000" pitchFamily="50" charset="0"/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7792982" y="2903634"/>
            <a:ext cx="3440502" cy="8253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ileron Heavy" panose="00000A00000000000000" pitchFamily="50" charset="0"/>
                <a:ea typeface="+mj-ea"/>
                <a:cs typeface="+mj-cs"/>
              </a:defRPr>
            </a:lvl1pPr>
          </a:lstStyle>
          <a:p>
            <a:pPr algn="ctr"/>
            <a:r>
              <a:rPr lang="en-GB" sz="2000" dirty="0" smtClean="0">
                <a:solidFill>
                  <a:schemeClr val="bg1"/>
                </a:solidFill>
                <a:latin typeface="Aileron" panose="00000500000000000000" pitchFamily="50" charset="0"/>
              </a:rPr>
              <a:t>What to load when ‘/’ directory is called</a:t>
            </a:r>
            <a:endParaRPr lang="en-GB" sz="2000" dirty="0">
              <a:solidFill>
                <a:schemeClr val="bg1"/>
              </a:solidFill>
              <a:latin typeface="Aileron" panose="00000500000000000000" pitchFamily="50" charset="0"/>
            </a:endParaRP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7792982" y="4014660"/>
            <a:ext cx="3440502" cy="8253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ileron Heavy" panose="00000A00000000000000" pitchFamily="50" charset="0"/>
                <a:ea typeface="+mj-ea"/>
                <a:cs typeface="+mj-cs"/>
              </a:defRPr>
            </a:lvl1pPr>
          </a:lstStyle>
          <a:p>
            <a:pPr algn="ctr"/>
            <a:r>
              <a:rPr lang="en-GB" sz="2000" dirty="0" smtClean="0">
                <a:solidFill>
                  <a:schemeClr val="bg1"/>
                </a:solidFill>
                <a:latin typeface="Aileron" panose="00000500000000000000" pitchFamily="50" charset="0"/>
              </a:rPr>
              <a:t>Run the server on port 8080</a:t>
            </a:r>
            <a:endParaRPr lang="en-GB" sz="2000" dirty="0">
              <a:solidFill>
                <a:schemeClr val="bg1"/>
              </a:solidFill>
              <a:latin typeface="Aileron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2911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>
                <a:lumMod val="85000"/>
                <a:lumOff val="15000"/>
              </a:schemeClr>
            </a:gs>
            <a:gs pos="100000">
              <a:schemeClr val="tx1">
                <a:lumMod val="95000"/>
                <a:lumOff val="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6396" y="1091492"/>
            <a:ext cx="4825604" cy="3882488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838200" y="2167103"/>
            <a:ext cx="10515600" cy="4294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ileron Heavy" panose="00000A00000000000000" pitchFamily="50" charset="0"/>
                <a:ea typeface="+mj-ea"/>
                <a:cs typeface="+mj-cs"/>
              </a:defRPr>
            </a:lvl1pPr>
          </a:lstStyle>
          <a:p>
            <a:r>
              <a:rPr lang="en-GB" sz="4000" dirty="0">
                <a:solidFill>
                  <a:schemeClr val="bg1"/>
                </a:solidFill>
                <a:latin typeface="Aileron" panose="00000500000000000000" pitchFamily="50" charset="0"/>
              </a:rPr>
              <a:t>@</a:t>
            </a:r>
            <a:r>
              <a:rPr lang="en-GB" sz="4000" dirty="0" err="1">
                <a:solidFill>
                  <a:schemeClr val="bg1"/>
                </a:solidFill>
                <a:latin typeface="Aileron" panose="00000500000000000000" pitchFamily="50" charset="0"/>
              </a:rPr>
              <a:t>app.route</a:t>
            </a:r>
            <a:r>
              <a:rPr lang="en-GB" sz="4000" dirty="0">
                <a:solidFill>
                  <a:schemeClr val="bg1"/>
                </a:solidFill>
                <a:latin typeface="Aileron" panose="00000500000000000000" pitchFamily="50" charset="0"/>
              </a:rPr>
              <a:t>(‘/index’)</a:t>
            </a:r>
          </a:p>
          <a:p>
            <a:r>
              <a:rPr lang="en-GB" sz="4000" dirty="0" err="1">
                <a:solidFill>
                  <a:schemeClr val="bg1"/>
                </a:solidFill>
                <a:latin typeface="Aileron" panose="00000500000000000000" pitchFamily="50" charset="0"/>
              </a:rPr>
              <a:t>def</a:t>
            </a:r>
            <a:r>
              <a:rPr lang="en-GB" sz="4000" dirty="0">
                <a:solidFill>
                  <a:schemeClr val="bg1"/>
                </a:solidFill>
                <a:latin typeface="Aileron" panose="00000500000000000000" pitchFamily="50" charset="0"/>
              </a:rPr>
              <a:t> index():</a:t>
            </a:r>
          </a:p>
          <a:p>
            <a:r>
              <a:rPr lang="en-GB" sz="4000" dirty="0">
                <a:solidFill>
                  <a:schemeClr val="bg1"/>
                </a:solidFill>
                <a:latin typeface="Aileron" panose="00000500000000000000" pitchFamily="50" charset="0"/>
              </a:rPr>
              <a:t>	return ‘Hello World’</a:t>
            </a:r>
          </a:p>
          <a:p>
            <a:endParaRPr lang="en-GB" sz="4000" dirty="0">
              <a:solidFill>
                <a:schemeClr val="bg1"/>
              </a:solidFill>
              <a:latin typeface="Aileron" panose="00000500000000000000" pitchFamily="50" charset="0"/>
            </a:endParaRPr>
          </a:p>
          <a:p>
            <a:r>
              <a:rPr lang="en-GB" sz="4000" dirty="0">
                <a:solidFill>
                  <a:schemeClr val="bg1"/>
                </a:solidFill>
                <a:latin typeface="Aileron" panose="00000500000000000000" pitchFamily="50" charset="0"/>
              </a:rPr>
              <a:t>@</a:t>
            </a:r>
            <a:r>
              <a:rPr lang="en-GB" sz="4000" dirty="0" err="1">
                <a:solidFill>
                  <a:schemeClr val="bg1"/>
                </a:solidFill>
                <a:latin typeface="Aileron" panose="00000500000000000000" pitchFamily="50" charset="0"/>
              </a:rPr>
              <a:t>app.route</a:t>
            </a:r>
            <a:r>
              <a:rPr lang="en-GB" sz="4000" dirty="0">
                <a:solidFill>
                  <a:schemeClr val="bg1"/>
                </a:solidFill>
                <a:latin typeface="Aileron" panose="00000500000000000000" pitchFamily="50" charset="0"/>
              </a:rPr>
              <a:t>(‘/index’)</a:t>
            </a:r>
          </a:p>
          <a:p>
            <a:r>
              <a:rPr lang="en-GB" sz="4000" dirty="0" err="1">
                <a:solidFill>
                  <a:schemeClr val="bg1"/>
                </a:solidFill>
                <a:latin typeface="Aileron" panose="00000500000000000000" pitchFamily="50" charset="0"/>
              </a:rPr>
              <a:t>def</a:t>
            </a:r>
            <a:r>
              <a:rPr lang="en-GB" sz="4000" dirty="0">
                <a:solidFill>
                  <a:schemeClr val="bg1"/>
                </a:solidFill>
                <a:latin typeface="Aileron" panose="00000500000000000000" pitchFamily="50" charset="0"/>
              </a:rPr>
              <a:t> index():</a:t>
            </a:r>
          </a:p>
          <a:p>
            <a:r>
              <a:rPr lang="en-GB" sz="4000" dirty="0">
                <a:solidFill>
                  <a:schemeClr val="bg1"/>
                </a:solidFill>
                <a:latin typeface="Aileron" panose="00000500000000000000" pitchFamily="50" charset="0"/>
              </a:rPr>
              <a:t>	return </a:t>
            </a:r>
            <a:r>
              <a:rPr lang="en-GB" sz="4000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ileron" panose="00000500000000000000" pitchFamily="50" charset="0"/>
              </a:rPr>
              <a:t>render_html</a:t>
            </a:r>
            <a:r>
              <a:rPr lang="en-GB" sz="40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ileron" panose="00000500000000000000" pitchFamily="50" charset="0"/>
              </a:rPr>
              <a:t>(</a:t>
            </a:r>
            <a:r>
              <a:rPr lang="en-GB" sz="4000" dirty="0" smtClean="0">
                <a:solidFill>
                  <a:schemeClr val="accent2"/>
                </a:solidFill>
                <a:latin typeface="Aileron" panose="00000500000000000000" pitchFamily="50" charset="0"/>
              </a:rPr>
              <a:t>‘index.html’</a:t>
            </a:r>
            <a:r>
              <a:rPr lang="en-GB" sz="40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ileron" panose="00000500000000000000" pitchFamily="50" charset="0"/>
              </a:rPr>
              <a:t>)</a:t>
            </a:r>
            <a:endParaRPr lang="en-GB" sz="4000" dirty="0">
              <a:solidFill>
                <a:schemeClr val="accent2">
                  <a:lumMod val="60000"/>
                  <a:lumOff val="40000"/>
                </a:schemeClr>
              </a:solidFill>
              <a:latin typeface="Aileron" panose="00000500000000000000" pitchFamily="50" charset="0"/>
            </a:endParaRPr>
          </a:p>
          <a:p>
            <a:endParaRPr lang="en-GB" sz="4000" dirty="0">
              <a:latin typeface="Aileron" panose="00000500000000000000" pitchFamily="50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/>
          <a:lstStyle/>
          <a:p>
            <a:r>
              <a:rPr lang="en-GB" dirty="0" err="1">
                <a:solidFill>
                  <a:schemeClr val="bg1"/>
                </a:solidFill>
              </a:rPr>
              <a:t>r</a:t>
            </a:r>
            <a:r>
              <a:rPr lang="en-GB" dirty="0" err="1" smtClean="0">
                <a:solidFill>
                  <a:schemeClr val="bg1"/>
                </a:solidFill>
              </a:rPr>
              <a:t>ender_html</a:t>
            </a:r>
            <a:r>
              <a:rPr lang="en-GB" dirty="0" smtClean="0">
                <a:solidFill>
                  <a:schemeClr val="bg1"/>
                </a:solidFill>
              </a:rPr>
              <a:t>(</a:t>
            </a:r>
            <a:r>
              <a:rPr lang="en-GB" dirty="0" err="1" smtClean="0">
                <a:solidFill>
                  <a:schemeClr val="bg1"/>
                </a:solidFill>
              </a:rPr>
              <a:t>file_name</a:t>
            </a:r>
            <a:r>
              <a:rPr lang="en-GB" dirty="0" smtClean="0">
                <a:solidFill>
                  <a:schemeClr val="bg1"/>
                </a:solidFill>
              </a:rPr>
              <a:t>)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636262" y="4790712"/>
            <a:ext cx="13745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chemeClr val="bg1"/>
                </a:solidFill>
                <a:latin typeface="Aileron" panose="00000500000000000000" pitchFamily="50" charset="0"/>
              </a:rPr>
              <a:t>Templates/Index.html</a:t>
            </a:r>
            <a:endParaRPr lang="en-GB" dirty="0">
              <a:solidFill>
                <a:schemeClr val="bg1"/>
              </a:solidFill>
              <a:latin typeface="Aileron" panose="00000500000000000000" pitchFamily="50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410283" y="678298"/>
            <a:ext cx="2004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err="1" smtClean="0">
                <a:solidFill>
                  <a:schemeClr val="bg1"/>
                </a:solidFill>
                <a:latin typeface="Aileron" panose="00000500000000000000" pitchFamily="50" charset="0"/>
              </a:rPr>
              <a:t>render_html</a:t>
            </a:r>
            <a:r>
              <a:rPr lang="en-GB" dirty="0" smtClean="0">
                <a:solidFill>
                  <a:schemeClr val="bg1"/>
                </a:solidFill>
                <a:latin typeface="Aileron" panose="00000500000000000000" pitchFamily="50" charset="0"/>
              </a:rPr>
              <a:t>()</a:t>
            </a:r>
            <a:endParaRPr lang="en-GB" dirty="0">
              <a:solidFill>
                <a:schemeClr val="bg1"/>
              </a:solidFill>
              <a:latin typeface="Aileron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0175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07364" y="2533080"/>
            <a:ext cx="6573329" cy="39453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accent2"/>
                </a:solidFill>
              </a:rPr>
              <a:t>Dynamic Content</a:t>
            </a:r>
            <a:endParaRPr lang="en-GB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72518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Plug in python code directly into the HTML page</a:t>
            </a:r>
          </a:p>
          <a:p>
            <a:endParaRPr lang="en-GB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2650885"/>
            <a:ext cx="10515600" cy="37326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ileron SemiBold" panose="00000700000000000000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ileron SemiBold" panose="00000700000000000000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ileron SemiBold" panose="00000700000000000000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ileron SemiBold" panose="00000700000000000000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ileron SemiBold" panose="00000700000000000000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 smtClean="0">
                <a:solidFill>
                  <a:schemeClr val="bg1"/>
                </a:solidFill>
              </a:rPr>
              <a:t>&lt;html&gt; …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dirty="0">
              <a:solidFill>
                <a:schemeClr val="bg1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 smtClean="0">
                <a:solidFill>
                  <a:schemeClr val="bg1"/>
                </a:solidFill>
              </a:rPr>
              <a:t>	</a:t>
            </a:r>
            <a:r>
              <a:rPr lang="en-GB" dirty="0" smtClean="0">
                <a:solidFill>
                  <a:schemeClr val="accent2"/>
                </a:solidFill>
              </a:rPr>
              <a:t>{ % for </a:t>
            </a:r>
            <a:r>
              <a:rPr lang="en-GB" dirty="0" err="1" smtClean="0">
                <a:solidFill>
                  <a:schemeClr val="accent2"/>
                </a:solidFill>
              </a:rPr>
              <a:t>i</a:t>
            </a:r>
            <a:r>
              <a:rPr lang="en-GB" dirty="0" smtClean="0">
                <a:solidFill>
                  <a:schemeClr val="accent2"/>
                </a:solidFill>
              </a:rPr>
              <a:t> in range(0, 20) %}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>
                <a:solidFill>
                  <a:schemeClr val="bg1"/>
                </a:solidFill>
              </a:rPr>
              <a:t>	</a:t>
            </a:r>
            <a:r>
              <a:rPr lang="en-GB" dirty="0" smtClean="0">
                <a:solidFill>
                  <a:schemeClr val="bg1"/>
                </a:solidFill>
              </a:rPr>
              <a:t>	&lt;p&gt; Some text </a:t>
            </a:r>
            <a:r>
              <a:rPr lang="en-GB" dirty="0" smtClean="0">
                <a:solidFill>
                  <a:schemeClr val="accent2"/>
                </a:solidFill>
              </a:rPr>
              <a:t>{{ </a:t>
            </a:r>
            <a:r>
              <a:rPr lang="en-GB" dirty="0" err="1" smtClean="0">
                <a:solidFill>
                  <a:schemeClr val="accent2"/>
                </a:solidFill>
              </a:rPr>
              <a:t>i</a:t>
            </a:r>
            <a:r>
              <a:rPr lang="en-GB" dirty="0" smtClean="0">
                <a:solidFill>
                  <a:schemeClr val="accent2"/>
                </a:solidFill>
              </a:rPr>
              <a:t> }} </a:t>
            </a:r>
            <a:r>
              <a:rPr lang="en-GB" dirty="0" smtClean="0">
                <a:solidFill>
                  <a:schemeClr val="bg1"/>
                </a:solidFill>
              </a:rPr>
              <a:t>&lt;/p&gt;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>
                <a:solidFill>
                  <a:schemeClr val="bg1"/>
                </a:solidFill>
              </a:rPr>
              <a:t>	</a:t>
            </a:r>
            <a:r>
              <a:rPr lang="en-GB" dirty="0" smtClean="0">
                <a:solidFill>
                  <a:schemeClr val="accent2"/>
                </a:solidFill>
              </a:rPr>
              <a:t>{% </a:t>
            </a:r>
            <a:r>
              <a:rPr lang="en-GB" dirty="0" err="1" smtClean="0">
                <a:solidFill>
                  <a:schemeClr val="accent2"/>
                </a:solidFill>
              </a:rPr>
              <a:t>endfor</a:t>
            </a:r>
            <a:r>
              <a:rPr lang="en-GB" dirty="0" smtClean="0">
                <a:solidFill>
                  <a:schemeClr val="accent2"/>
                </a:solidFill>
              </a:rPr>
              <a:t> %}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dirty="0">
              <a:solidFill>
                <a:schemeClr val="bg1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 smtClean="0">
                <a:solidFill>
                  <a:schemeClr val="bg1"/>
                </a:solidFill>
              </a:rPr>
              <a:t>… &lt;/html&gt;</a:t>
            </a:r>
          </a:p>
          <a:p>
            <a:endParaRPr lang="en-GB" dirty="0">
              <a:solidFill>
                <a:schemeClr val="bg1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7850038" y="4451230"/>
            <a:ext cx="905773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195758" y="2604570"/>
            <a:ext cx="248440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Aileron SemiBold" panose="00000700000000000000" pitchFamily="50" charset="0"/>
              </a:rPr>
              <a:t>Some text 1</a:t>
            </a:r>
          </a:p>
          <a:p>
            <a:r>
              <a:rPr lang="en-GB" dirty="0" smtClean="0">
                <a:latin typeface="Aileron SemiBold" panose="00000700000000000000" pitchFamily="50" charset="0"/>
              </a:rPr>
              <a:t>Some text 2</a:t>
            </a:r>
          </a:p>
          <a:p>
            <a:r>
              <a:rPr lang="en-GB" dirty="0" smtClean="0">
                <a:latin typeface="Aileron SemiBold" panose="00000700000000000000" pitchFamily="50" charset="0"/>
              </a:rPr>
              <a:t>Some text 3</a:t>
            </a:r>
          </a:p>
          <a:p>
            <a:r>
              <a:rPr lang="en-GB" dirty="0" smtClean="0">
                <a:latin typeface="Aileron SemiBold" panose="00000700000000000000" pitchFamily="50" charset="0"/>
              </a:rPr>
              <a:t>Some text 4</a:t>
            </a:r>
          </a:p>
          <a:p>
            <a:r>
              <a:rPr lang="en-GB" dirty="0" smtClean="0">
                <a:latin typeface="Aileron SemiBold" panose="00000700000000000000" pitchFamily="50" charset="0"/>
              </a:rPr>
              <a:t>Some text 5 </a:t>
            </a:r>
          </a:p>
          <a:p>
            <a:endParaRPr lang="en-GB" dirty="0">
              <a:latin typeface="Aileron SemiBold" panose="00000700000000000000" pitchFamily="50" charset="0"/>
            </a:endParaRPr>
          </a:p>
          <a:p>
            <a:r>
              <a:rPr lang="en-GB" dirty="0" smtClean="0">
                <a:latin typeface="Aileron SemiBold" panose="00000700000000000000" pitchFamily="50" charset="0"/>
              </a:rPr>
              <a:t>...</a:t>
            </a:r>
            <a:endParaRPr lang="en-GB" dirty="0">
              <a:latin typeface="Aileron SemiBold" panose="00000700000000000000" pitchFamily="50" charset="0"/>
            </a:endParaRPr>
          </a:p>
          <a:p>
            <a:r>
              <a:rPr lang="en-GB" dirty="0" smtClean="0">
                <a:latin typeface="Aileron SemiBold" panose="00000700000000000000" pitchFamily="50" charset="0"/>
              </a:rPr>
              <a:t>…</a:t>
            </a:r>
          </a:p>
          <a:p>
            <a:r>
              <a:rPr lang="en-GB" dirty="0" smtClean="0">
                <a:latin typeface="Aileron SemiBold" panose="00000700000000000000" pitchFamily="50" charset="0"/>
              </a:rPr>
              <a:t>…</a:t>
            </a:r>
          </a:p>
          <a:p>
            <a:endParaRPr lang="en-GB" dirty="0" smtClean="0">
              <a:latin typeface="Aileron SemiBold" panose="00000700000000000000" pitchFamily="50" charset="0"/>
            </a:endParaRPr>
          </a:p>
          <a:p>
            <a:r>
              <a:rPr lang="en-GB" dirty="0" smtClean="0">
                <a:latin typeface="Aileron SemiBold" panose="00000700000000000000" pitchFamily="50" charset="0"/>
              </a:rPr>
              <a:t>Some text 18</a:t>
            </a:r>
          </a:p>
          <a:p>
            <a:r>
              <a:rPr lang="en-GB" dirty="0" smtClean="0">
                <a:latin typeface="Aileron SemiBold" panose="00000700000000000000" pitchFamily="50" charset="0"/>
              </a:rPr>
              <a:t>Some text 19</a:t>
            </a:r>
          </a:p>
          <a:p>
            <a:r>
              <a:rPr lang="en-GB" dirty="0" smtClean="0">
                <a:latin typeface="Aileron SemiBold" panose="00000700000000000000" pitchFamily="50" charset="0"/>
              </a:rPr>
              <a:t>Some text 20 </a:t>
            </a:r>
            <a:endParaRPr lang="en-GB" dirty="0">
              <a:latin typeface="Aileron SemiBold" panose="000007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9652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2453</TotalTime>
  <Words>704</Words>
  <Application>Microsoft Office PowerPoint</Application>
  <PresentationFormat>Widescreen</PresentationFormat>
  <Paragraphs>196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Aileron</vt:lpstr>
      <vt:lpstr>Aileron Black</vt:lpstr>
      <vt:lpstr>Aileron Bold</vt:lpstr>
      <vt:lpstr>Aileron Heavy</vt:lpstr>
      <vt:lpstr>Aileron SemiBold</vt:lpstr>
      <vt:lpstr>Arial</vt:lpstr>
      <vt:lpstr>Calibri</vt:lpstr>
      <vt:lpstr>Calibri Light</vt:lpstr>
      <vt:lpstr>Office Theme</vt:lpstr>
      <vt:lpstr>An introduction into using Flask</vt:lpstr>
      <vt:lpstr>Contents</vt:lpstr>
      <vt:lpstr>Prerequisites</vt:lpstr>
      <vt:lpstr>Concept</vt:lpstr>
      <vt:lpstr>https:// www .example-website .co. uk /about-us /welcome.jpg</vt:lpstr>
      <vt:lpstr>‘Hello World’</vt:lpstr>
      <vt:lpstr>Import flask from flask import Flask</vt:lpstr>
      <vt:lpstr>render_html(file_name)</vt:lpstr>
      <vt:lpstr>Dynamic Content</vt:lpstr>
      <vt:lpstr>Jinja 2 Syntax</vt:lpstr>
      <vt:lpstr>Sending data through</vt:lpstr>
      <vt:lpstr>{{url_for(folder, filename)}}</vt:lpstr>
      <vt:lpstr>Templates</vt:lpstr>
      <vt:lpstr>Requests (POST)</vt:lpstr>
      <vt:lpstr>XML Http Requests</vt:lpstr>
      <vt:lpstr>XML Http Requests Implementation</vt:lpstr>
      <vt:lpstr>XML Http Requests Backend</vt:lpstr>
      <vt:lpstr>Beyond ‘Hello World’</vt:lpstr>
      <vt:lpstr>Thank you for listening</vt:lpstr>
    </vt:vector>
  </TitlesOfParts>
  <Company>Eton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introduction into Flask</dc:title>
  <dc:creator>Jasamrit Rahal</dc:creator>
  <cp:lastModifiedBy>Jasamrit Rahal</cp:lastModifiedBy>
  <cp:revision>61</cp:revision>
  <dcterms:created xsi:type="dcterms:W3CDTF">2020-04-29T15:55:46Z</dcterms:created>
  <dcterms:modified xsi:type="dcterms:W3CDTF">2020-05-06T16:54:30Z</dcterms:modified>
</cp:coreProperties>
</file>