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1" r:id="rId3"/>
    <p:sldId id="271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5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240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99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9028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1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180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701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3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6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5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4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7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1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9897" y="4917998"/>
            <a:ext cx="5409697" cy="144655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roadway" panose="04040905080B02020502" pitchFamily="82" charset="0"/>
              </a:rPr>
              <a:t>By:-</a:t>
            </a:r>
          </a:p>
          <a:p>
            <a:pPr algn="ctr"/>
            <a:r>
              <a:rPr lang="en-US" sz="4400" dirty="0" smtClean="0">
                <a:latin typeface="Broadway" panose="04040905080B02020502" pitchFamily="82" charset="0"/>
              </a:rPr>
              <a:t>Palak Thakkar</a:t>
            </a:r>
            <a:endParaRPr lang="en-IN" sz="44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8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999" y="0"/>
            <a:ext cx="115214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Subject—Verb Agreement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Subject = whatever is the main part of the sentence OR whatever the entire sentence is talking about</a:t>
            </a:r>
          </a:p>
          <a:p>
            <a:pPr algn="just"/>
            <a:r>
              <a:rPr lang="en-US" b="1" dirty="0" smtClean="0"/>
              <a:t>The boy is eating. S = boy</a:t>
            </a:r>
          </a:p>
          <a:p>
            <a:pPr algn="just"/>
            <a:r>
              <a:rPr lang="en-US" b="1" dirty="0" smtClean="0"/>
              <a:t>The door is closed. S = door</a:t>
            </a:r>
          </a:p>
          <a:p>
            <a:pPr algn="just"/>
            <a:r>
              <a:rPr lang="en-US" b="1" dirty="0" smtClean="0"/>
              <a:t>Laughter is the best medicine. S = Laughter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Verb = the action words in the sentence OR words that describe an action</a:t>
            </a:r>
          </a:p>
          <a:p>
            <a:pPr algn="just"/>
            <a:r>
              <a:rPr lang="en-US" b="1" dirty="0" smtClean="0"/>
              <a:t>The boy (singular) is (singular) eating. V = is eating</a:t>
            </a:r>
          </a:p>
          <a:p>
            <a:pPr algn="just"/>
            <a:r>
              <a:rPr lang="en-US" b="1" dirty="0" smtClean="0"/>
              <a:t>The boy eats. V = eats</a:t>
            </a:r>
          </a:p>
          <a:p>
            <a:pPr algn="just"/>
            <a:r>
              <a:rPr lang="en-US" b="1" dirty="0" smtClean="0"/>
              <a:t>The girls (plural) are (plural) dancing. V = are dancing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Is &gt; are; was &gt; were; has &gt; have</a:t>
            </a:r>
          </a:p>
          <a:p>
            <a:pPr algn="just"/>
            <a:r>
              <a:rPr lang="en-US" b="1" dirty="0" smtClean="0"/>
              <a:t>He eats &gt; They eat</a:t>
            </a:r>
          </a:p>
          <a:p>
            <a:pPr algn="just"/>
            <a:r>
              <a:rPr lang="en-US" b="1" dirty="0" smtClean="0"/>
              <a:t>She thinks &gt; they think</a:t>
            </a:r>
          </a:p>
          <a:p>
            <a:pPr algn="just"/>
            <a:r>
              <a:rPr lang="en-US" b="1" dirty="0" smtClean="0"/>
              <a:t>It appears &gt; they appear</a:t>
            </a:r>
          </a:p>
          <a:p>
            <a:pPr algn="just"/>
            <a:r>
              <a:rPr lang="en-US" b="1" dirty="0" smtClean="0"/>
              <a:t>He challenges &gt; they challenge</a:t>
            </a:r>
          </a:p>
          <a:p>
            <a:pPr algn="just"/>
            <a:r>
              <a:rPr lang="en-US" b="1" dirty="0" smtClean="0"/>
              <a:t>She studies &gt; they study</a:t>
            </a:r>
          </a:p>
          <a:p>
            <a:pPr algn="just"/>
            <a:endParaRPr lang="en-US" b="1" dirty="0"/>
          </a:p>
          <a:p>
            <a:pPr algn="just"/>
            <a:r>
              <a:rPr lang="en-US" b="1" u="sng" dirty="0" smtClean="0"/>
              <a:t>His parents </a:t>
            </a:r>
            <a:r>
              <a:rPr lang="en-US" b="1" dirty="0" smtClean="0">
                <a:solidFill>
                  <a:srgbClr val="FF0000"/>
                </a:solidFill>
              </a:rPr>
              <a:t>go</a:t>
            </a:r>
            <a:r>
              <a:rPr lang="en-US" b="1" dirty="0" smtClean="0"/>
              <a:t> to Aurangabad every year</a:t>
            </a:r>
          </a:p>
          <a:p>
            <a:pPr algn="just"/>
            <a:r>
              <a:rPr lang="en-US" b="1" dirty="0" smtClean="0"/>
              <a:t>He goes &gt; they go</a:t>
            </a:r>
          </a:p>
          <a:p>
            <a:pPr algn="just"/>
            <a:endParaRPr lang="en-US" b="1" dirty="0"/>
          </a:p>
          <a:p>
            <a:pPr algn="just"/>
            <a:r>
              <a:rPr lang="en-US" b="1" u="sng" dirty="0" smtClean="0"/>
              <a:t>The actress </a:t>
            </a:r>
            <a:r>
              <a:rPr lang="en-US" b="1" u="sng" dirty="0" smtClean="0">
                <a:solidFill>
                  <a:srgbClr val="FF0000"/>
                </a:solidFill>
              </a:rPr>
              <a:t>and</a:t>
            </a:r>
            <a:r>
              <a:rPr lang="en-US" b="1" u="sng" dirty="0" smtClean="0"/>
              <a:t> her manager </a:t>
            </a:r>
            <a:r>
              <a:rPr lang="en-US" b="1" dirty="0" smtClean="0">
                <a:solidFill>
                  <a:srgbClr val="FF0000"/>
                </a:solidFill>
              </a:rPr>
              <a:t>talk</a:t>
            </a:r>
            <a:r>
              <a:rPr lang="en-US" b="1" dirty="0" smtClean="0"/>
              <a:t> about the movie constantly</a:t>
            </a:r>
          </a:p>
          <a:p>
            <a:pPr algn="just"/>
            <a:r>
              <a:rPr lang="en-US" b="1" dirty="0" smtClean="0"/>
              <a:t>He talks &gt; they talk</a:t>
            </a:r>
          </a:p>
        </p:txBody>
      </p:sp>
    </p:spTree>
    <p:extLst>
      <p:ext uri="{BB962C8B-B14F-4D97-AF65-F5344CB8AC3E}">
        <p14:creationId xmlns:p14="http://schemas.microsoft.com/office/powerpoint/2010/main" val="1242245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15" y="-2098298"/>
            <a:ext cx="1152144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Subject—Verb Agreement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Rules:</a:t>
            </a:r>
          </a:p>
          <a:p>
            <a:pPr algn="just"/>
            <a:endParaRPr lang="en-US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A compound  (2 subjects joined with conjunction) subject joined by and takes a plural verb</a:t>
            </a:r>
          </a:p>
          <a:p>
            <a:pPr algn="just"/>
            <a:r>
              <a:rPr lang="en-US" b="1" dirty="0" err="1" smtClean="0"/>
              <a:t>Eg</a:t>
            </a:r>
            <a:r>
              <a:rPr lang="en-US" b="1" dirty="0" smtClean="0"/>
              <a:t>: The </a:t>
            </a:r>
            <a:r>
              <a:rPr lang="en-US" b="1" u="sng" dirty="0" smtClean="0"/>
              <a:t>manuscript </a:t>
            </a:r>
            <a:r>
              <a:rPr lang="en-US" b="1" u="sng" dirty="0" smtClean="0">
                <a:solidFill>
                  <a:srgbClr val="FF0000"/>
                </a:solidFill>
              </a:rPr>
              <a:t>and</a:t>
            </a:r>
            <a:r>
              <a:rPr lang="en-US" b="1" u="sng" dirty="0" smtClean="0"/>
              <a:t> the proof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were </a:t>
            </a:r>
            <a:r>
              <a:rPr lang="en-US" b="1" dirty="0" smtClean="0">
                <a:solidFill>
                  <a:srgbClr val="FF0000"/>
                </a:solidFill>
              </a:rPr>
              <a:t>sent </a:t>
            </a:r>
            <a:r>
              <a:rPr lang="en-US" b="1" dirty="0" smtClean="0"/>
              <a:t>to the author.</a:t>
            </a:r>
          </a:p>
          <a:p>
            <a:pPr algn="just"/>
            <a:endParaRPr lang="en-US" b="1" dirty="0" smtClean="0"/>
          </a:p>
          <a:p>
            <a:pPr marL="342900" indent="-342900" algn="just">
              <a:buAutoNum type="arabicPeriod" startAt="2"/>
            </a:pPr>
            <a:r>
              <a:rPr lang="en-US" b="1" dirty="0" smtClean="0"/>
              <a:t>A compound verb subject joined by </a:t>
            </a:r>
            <a:r>
              <a:rPr lang="en-US" b="1" dirty="0" smtClean="0">
                <a:solidFill>
                  <a:srgbClr val="FF0000"/>
                </a:solidFill>
              </a:rPr>
              <a:t>anything other than and </a:t>
            </a:r>
            <a:r>
              <a:rPr lang="en-US" b="1" dirty="0" smtClean="0"/>
              <a:t>takes a singular verb if the main subject is singular.</a:t>
            </a:r>
          </a:p>
          <a:p>
            <a:pPr algn="just"/>
            <a:r>
              <a:rPr lang="en-US" b="1" dirty="0" err="1" smtClean="0"/>
              <a:t>Eg</a:t>
            </a:r>
            <a:r>
              <a:rPr lang="en-US" b="1" dirty="0" smtClean="0"/>
              <a:t>: T</a:t>
            </a:r>
            <a:r>
              <a:rPr lang="en-US" b="1" u="sng" dirty="0" smtClean="0"/>
              <a:t>he manuscript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as well as </a:t>
            </a:r>
            <a:r>
              <a:rPr lang="en-US" b="1" dirty="0" smtClean="0"/>
              <a:t>the proof, </a:t>
            </a:r>
            <a:r>
              <a:rPr lang="en-US" b="1" i="1" dirty="0" smtClean="0">
                <a:solidFill>
                  <a:srgbClr val="FF0000"/>
                </a:solidFill>
              </a:rPr>
              <a:t>was</a:t>
            </a:r>
            <a:r>
              <a:rPr lang="en-US" b="1" dirty="0" smtClean="0">
                <a:solidFill>
                  <a:srgbClr val="FF0000"/>
                </a:solidFill>
              </a:rPr>
              <a:t> sent </a:t>
            </a:r>
            <a:r>
              <a:rPr lang="en-US" b="1" dirty="0" smtClean="0"/>
              <a:t>to the author.</a:t>
            </a:r>
          </a:p>
          <a:p>
            <a:pPr algn="just"/>
            <a:r>
              <a:rPr lang="en-US" b="1" dirty="0" smtClean="0"/>
              <a:t>The manuscripts, as well as the proof, were sent to the author</a:t>
            </a:r>
          </a:p>
          <a:p>
            <a:pPr algn="just"/>
            <a:endParaRPr lang="en-US" b="1" dirty="0"/>
          </a:p>
          <a:p>
            <a:pPr marL="342900" indent="-342900" algn="just">
              <a:buAutoNum type="arabicPeriod" startAt="3"/>
            </a:pPr>
            <a:r>
              <a:rPr lang="en-US" b="1" dirty="0" smtClean="0"/>
              <a:t>A compound subject joined by or takes the verb that agrees with the subject closest to the verb. The same rule applies for </a:t>
            </a:r>
            <a:r>
              <a:rPr lang="en-US" b="1" dirty="0" smtClean="0">
                <a:solidFill>
                  <a:srgbClr val="FF0000"/>
                </a:solidFill>
              </a:rPr>
              <a:t>either….or, neither….nor, OR and not only….but also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err="1" smtClean="0"/>
              <a:t>Eg</a:t>
            </a:r>
            <a:r>
              <a:rPr lang="en-US" b="1" dirty="0" smtClean="0"/>
              <a:t>: The parents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b="1" dirty="0" smtClean="0"/>
              <a:t> the </a:t>
            </a:r>
            <a:r>
              <a:rPr lang="en-US" b="1" u="sng" dirty="0" smtClean="0"/>
              <a:t>teacher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>
                <a:solidFill>
                  <a:srgbClr val="FF0000"/>
                </a:solidFill>
              </a:rPr>
              <a:t> responsible </a:t>
            </a:r>
            <a:r>
              <a:rPr lang="en-US" b="1" dirty="0" smtClean="0"/>
              <a:t>for the problem.</a:t>
            </a:r>
          </a:p>
          <a:p>
            <a:pPr algn="just"/>
            <a:r>
              <a:rPr lang="en-US" b="1" dirty="0" smtClean="0"/>
              <a:t>The teacher or the parents are responsible for the problem</a:t>
            </a:r>
          </a:p>
          <a:p>
            <a:pPr algn="just"/>
            <a:r>
              <a:rPr lang="en-US" b="1" dirty="0" smtClean="0"/>
              <a:t>Neither </a:t>
            </a:r>
            <a:r>
              <a:rPr lang="en-US" b="1" u="sng" dirty="0" smtClean="0"/>
              <a:t>the teacher </a:t>
            </a:r>
            <a:r>
              <a:rPr lang="en-US" b="1" dirty="0" smtClean="0"/>
              <a:t>nor </a:t>
            </a:r>
            <a:r>
              <a:rPr lang="en-US" b="1" u="sng" dirty="0" smtClean="0"/>
              <a:t>the students </a:t>
            </a:r>
            <a:r>
              <a:rPr lang="en-US" b="1" dirty="0" smtClean="0">
                <a:solidFill>
                  <a:srgbClr val="FF0000"/>
                </a:solidFill>
              </a:rPr>
              <a:t>are </a:t>
            </a:r>
            <a:r>
              <a:rPr lang="en-US" b="1" dirty="0" smtClean="0"/>
              <a:t>in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class</a:t>
            </a:r>
          </a:p>
          <a:p>
            <a:pPr algn="just"/>
            <a:r>
              <a:rPr lang="en-US" b="1" dirty="0" smtClean="0"/>
              <a:t>Neither the students nor the teacher is in class</a:t>
            </a:r>
          </a:p>
          <a:p>
            <a:pPr algn="just"/>
            <a:endParaRPr lang="en-US" b="1" dirty="0"/>
          </a:p>
          <a:p>
            <a:pPr marL="342900" indent="-342900" algn="just">
              <a:buAutoNum type="arabicPeriod" startAt="4"/>
            </a:pPr>
            <a:r>
              <a:rPr lang="en-US" b="1" dirty="0" smtClean="0"/>
              <a:t>The following pronouns take a singular verb: each, every, one, </a:t>
            </a:r>
            <a:r>
              <a:rPr lang="en-US" b="1" dirty="0" smtClean="0">
                <a:solidFill>
                  <a:srgbClr val="FF0000"/>
                </a:solidFill>
              </a:rPr>
              <a:t>either, neither</a:t>
            </a:r>
            <a:r>
              <a:rPr lang="en-US" b="1" dirty="0" smtClean="0"/>
              <a:t>, anybody, anyone, anything, everyone, everybody, everything, someone, somebody, something, no one, nobody, nothing.</a:t>
            </a:r>
          </a:p>
          <a:p>
            <a:pPr algn="just"/>
            <a:r>
              <a:rPr lang="en-US" b="1" dirty="0" err="1" smtClean="0"/>
              <a:t>Eg</a:t>
            </a:r>
            <a:r>
              <a:rPr lang="en-US" b="1" dirty="0" smtClean="0"/>
              <a:t>: </a:t>
            </a:r>
            <a:r>
              <a:rPr lang="en-US" b="1" u="sng" dirty="0" smtClean="0"/>
              <a:t>Each</a:t>
            </a:r>
            <a:r>
              <a:rPr lang="en-US" b="1" dirty="0" smtClean="0"/>
              <a:t> of the projects </a:t>
            </a:r>
            <a:r>
              <a:rPr lang="en-US" b="1" i="1" dirty="0" smtClean="0"/>
              <a:t>is</a:t>
            </a:r>
            <a:r>
              <a:rPr lang="en-US" b="1" dirty="0" smtClean="0"/>
              <a:t> done.</a:t>
            </a:r>
          </a:p>
          <a:p>
            <a:pPr algn="just"/>
            <a:r>
              <a:rPr lang="en-US" b="1" dirty="0" smtClean="0"/>
              <a:t>No one is going for the meeting</a:t>
            </a:r>
          </a:p>
          <a:p>
            <a:pPr algn="just"/>
            <a:r>
              <a:rPr lang="en-US" b="1" dirty="0" smtClean="0"/>
              <a:t>Something is there on the table</a:t>
            </a:r>
          </a:p>
          <a:p>
            <a:pPr algn="just"/>
            <a:r>
              <a:rPr lang="en-US" b="1" dirty="0" smtClean="0"/>
              <a:t>Neither of my friends is studying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5.  “The number” is singular and “a number” is plural.</a:t>
            </a:r>
          </a:p>
          <a:p>
            <a:pPr algn="just"/>
            <a:r>
              <a:rPr lang="en-US" b="1" dirty="0" err="1" smtClean="0"/>
              <a:t>Eg</a:t>
            </a:r>
            <a:r>
              <a:rPr lang="en-US" b="1" dirty="0" smtClean="0"/>
              <a:t>: </a:t>
            </a:r>
            <a:r>
              <a:rPr lang="en-US" b="1" u="sng" dirty="0" smtClean="0"/>
              <a:t>The number</a:t>
            </a:r>
            <a:r>
              <a:rPr lang="en-US" b="1" dirty="0" smtClean="0"/>
              <a:t> that responded </a:t>
            </a:r>
            <a:r>
              <a:rPr lang="en-US" b="1" i="1" dirty="0" smtClean="0"/>
              <a:t>was</a:t>
            </a:r>
            <a:r>
              <a:rPr lang="en-US" b="1" dirty="0" smtClean="0"/>
              <a:t> surprising.</a:t>
            </a:r>
          </a:p>
          <a:p>
            <a:pPr algn="just"/>
            <a:r>
              <a:rPr lang="en-US" b="1" u="sng" dirty="0" smtClean="0"/>
              <a:t>A number</a:t>
            </a:r>
            <a:r>
              <a:rPr lang="en-US" b="1" dirty="0" smtClean="0"/>
              <a:t> of people </a:t>
            </a:r>
            <a:r>
              <a:rPr lang="en-US" b="1" i="1" dirty="0" smtClean="0"/>
              <a:t>were</a:t>
            </a:r>
            <a:r>
              <a:rPr lang="en-US" b="1" dirty="0" smtClean="0"/>
              <a:t> at the craft fair.</a:t>
            </a:r>
          </a:p>
          <a:p>
            <a:pPr algn="just"/>
            <a:r>
              <a:rPr lang="en-US" b="1" u="sng" dirty="0" smtClean="0"/>
              <a:t>The number </a:t>
            </a:r>
            <a:r>
              <a:rPr lang="en-US" b="1" dirty="0" smtClean="0"/>
              <a:t>of students in the class </a:t>
            </a:r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/>
              <a:t> low</a:t>
            </a:r>
          </a:p>
          <a:p>
            <a:pPr algn="just"/>
            <a:r>
              <a:rPr lang="en-US" b="1" u="sng" dirty="0" smtClean="0"/>
              <a:t>A number </a:t>
            </a:r>
            <a:r>
              <a:rPr lang="en-US" b="1" dirty="0" smtClean="0"/>
              <a:t>of students </a:t>
            </a:r>
            <a:r>
              <a:rPr lang="en-US" b="1" dirty="0" smtClean="0">
                <a:solidFill>
                  <a:srgbClr val="FF0000"/>
                </a:solidFill>
              </a:rPr>
              <a:t>are</a:t>
            </a:r>
            <a:r>
              <a:rPr lang="en-US" b="1" dirty="0" smtClean="0"/>
              <a:t> going for the event</a:t>
            </a:r>
          </a:p>
        </p:txBody>
      </p:sp>
    </p:spTree>
    <p:extLst>
      <p:ext uri="{BB962C8B-B14F-4D97-AF65-F5344CB8AC3E}">
        <p14:creationId xmlns:p14="http://schemas.microsoft.com/office/powerpoint/2010/main" val="1807295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250" y="-2689073"/>
            <a:ext cx="117455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6. The Pronouns also have to agree with the antecedent.</a:t>
            </a:r>
          </a:p>
          <a:p>
            <a:pPr algn="just"/>
            <a:r>
              <a:rPr lang="en-US" b="1" dirty="0" err="1" smtClean="0"/>
              <a:t>Eg</a:t>
            </a:r>
            <a:r>
              <a:rPr lang="en-US" b="1" dirty="0" smtClean="0"/>
              <a:t>. Even an </a:t>
            </a:r>
            <a:r>
              <a:rPr lang="en-US" b="1" u="sng" dirty="0" smtClean="0"/>
              <a:t>animal</a:t>
            </a:r>
            <a:r>
              <a:rPr lang="en-US" b="1" dirty="0" smtClean="0"/>
              <a:t> has </a:t>
            </a:r>
            <a:r>
              <a:rPr lang="en-US" b="1" i="1" dirty="0" smtClean="0">
                <a:solidFill>
                  <a:srgbClr val="FF0000"/>
                </a:solidFill>
              </a:rPr>
              <a:t>its</a:t>
            </a:r>
            <a:r>
              <a:rPr lang="en-US" b="1" dirty="0" smtClean="0"/>
              <a:t> own territory. (Singular)</a:t>
            </a:r>
          </a:p>
          <a:p>
            <a:pPr algn="just"/>
            <a:r>
              <a:rPr lang="en-US" b="1" dirty="0" smtClean="0"/>
              <a:t>Even </a:t>
            </a:r>
            <a:r>
              <a:rPr lang="en-US" b="1" u="sng" dirty="0" smtClean="0"/>
              <a:t>animals</a:t>
            </a:r>
            <a:r>
              <a:rPr lang="en-US" b="1" dirty="0" smtClean="0"/>
              <a:t> have </a:t>
            </a:r>
            <a:r>
              <a:rPr lang="en-US" b="1" i="1" dirty="0" smtClean="0">
                <a:solidFill>
                  <a:srgbClr val="FF0000"/>
                </a:solidFill>
              </a:rPr>
              <a:t>their</a:t>
            </a:r>
            <a:r>
              <a:rPr lang="en-US" b="1" dirty="0" smtClean="0"/>
              <a:t> own territory. (Plural)</a:t>
            </a:r>
          </a:p>
          <a:p>
            <a:pPr algn="just"/>
            <a:r>
              <a:rPr lang="en-US" b="1" dirty="0" smtClean="0"/>
              <a:t>His </a:t>
            </a:r>
            <a:r>
              <a:rPr lang="en-US" b="1" dirty="0" smtClean="0">
                <a:solidFill>
                  <a:schemeClr val="accent3"/>
                </a:solidFill>
              </a:rPr>
              <a:t>brothers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their </a:t>
            </a:r>
            <a:r>
              <a:rPr lang="en-US" b="1" dirty="0" smtClean="0"/>
              <a:t>wives are coming for dinner.</a:t>
            </a:r>
          </a:p>
          <a:p>
            <a:pPr algn="just"/>
            <a:r>
              <a:rPr lang="en-US" b="1" dirty="0" smtClean="0"/>
              <a:t>His </a:t>
            </a:r>
            <a:r>
              <a:rPr lang="en-US" b="1" dirty="0" smtClean="0">
                <a:solidFill>
                  <a:schemeClr val="accent3"/>
                </a:solidFill>
              </a:rPr>
              <a:t>brother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his</a:t>
            </a:r>
            <a:r>
              <a:rPr lang="en-US" b="1" dirty="0" smtClean="0"/>
              <a:t> wife are coming for dinner</a:t>
            </a:r>
          </a:p>
          <a:p>
            <a:pPr algn="just"/>
            <a:r>
              <a:rPr lang="en-US" b="1" dirty="0" smtClean="0"/>
              <a:t>Subject = noun; pronouns = nouns; pronouns = subject</a:t>
            </a:r>
          </a:p>
          <a:p>
            <a:pPr algn="just"/>
            <a:r>
              <a:rPr lang="en-US" b="1" dirty="0" smtClean="0">
                <a:solidFill>
                  <a:schemeClr val="accent3"/>
                </a:solidFill>
              </a:rPr>
              <a:t>Neither the government officials nor the public servants </a:t>
            </a:r>
            <a:r>
              <a:rPr lang="en-US" b="1" dirty="0" smtClean="0">
                <a:solidFill>
                  <a:srgbClr val="FF0000"/>
                </a:solidFill>
              </a:rPr>
              <a:t>are</a:t>
            </a:r>
            <a:r>
              <a:rPr lang="en-US" b="1" dirty="0" smtClean="0"/>
              <a:t> following the rules, but </a:t>
            </a:r>
            <a:r>
              <a:rPr lang="en-US" b="1" dirty="0" smtClean="0">
                <a:solidFill>
                  <a:schemeClr val="accent3"/>
                </a:solidFill>
              </a:rPr>
              <a:t>neither</a:t>
            </a:r>
            <a:r>
              <a:rPr lang="en-US" b="1" dirty="0" smtClean="0"/>
              <a:t> party </a:t>
            </a:r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dirty="0" smtClean="0"/>
              <a:t>interfering.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7</a:t>
            </a:r>
            <a:r>
              <a:rPr lang="en-US" b="1" dirty="0" smtClean="0"/>
              <a:t>. A unit of measurement always has a singular verb.</a:t>
            </a:r>
          </a:p>
          <a:p>
            <a:pPr algn="just"/>
            <a:r>
              <a:rPr lang="en-US" b="1" dirty="0" err="1" smtClean="0"/>
              <a:t>Eg</a:t>
            </a:r>
            <a:r>
              <a:rPr lang="en-US" b="1" dirty="0" smtClean="0"/>
              <a:t>. </a:t>
            </a:r>
            <a:r>
              <a:rPr lang="en-US" b="1" u="sng" dirty="0" smtClean="0"/>
              <a:t>500 rupees</a:t>
            </a:r>
            <a:r>
              <a:rPr lang="en-US" b="1" dirty="0" smtClean="0"/>
              <a:t> </a:t>
            </a:r>
            <a:r>
              <a:rPr lang="en-US" b="1" i="1" dirty="0" smtClean="0"/>
              <a:t>is</a:t>
            </a:r>
            <a:r>
              <a:rPr lang="en-US" b="1" dirty="0" smtClean="0"/>
              <a:t> too expensive.</a:t>
            </a:r>
          </a:p>
          <a:p>
            <a:pPr algn="just"/>
            <a:r>
              <a:rPr lang="en-US" b="1" dirty="0" smtClean="0"/>
              <a:t>30 </a:t>
            </a:r>
            <a:r>
              <a:rPr lang="en-US" b="1" dirty="0" err="1" smtClean="0"/>
              <a:t>kgs</a:t>
            </a:r>
            <a:r>
              <a:rPr lang="en-US" b="1" dirty="0" smtClean="0"/>
              <a:t> is very heavy</a:t>
            </a:r>
          </a:p>
          <a:p>
            <a:pPr algn="just"/>
            <a:r>
              <a:rPr lang="en-US" b="1" dirty="0" smtClean="0"/>
              <a:t>55°C is very hot</a:t>
            </a:r>
          </a:p>
          <a:p>
            <a:pPr algn="just"/>
            <a:r>
              <a:rPr lang="en-US" b="1" dirty="0" smtClean="0"/>
              <a:t>120 </a:t>
            </a:r>
            <a:r>
              <a:rPr lang="en-US" b="1" dirty="0" err="1" smtClean="0"/>
              <a:t>kms</a:t>
            </a:r>
            <a:r>
              <a:rPr lang="en-US" b="1" dirty="0" smtClean="0"/>
              <a:t> is a long distance</a:t>
            </a:r>
          </a:p>
          <a:p>
            <a:pPr algn="just"/>
            <a:r>
              <a:rPr lang="en-US" b="1" u="sng" dirty="0" smtClean="0"/>
              <a:t>We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are</a:t>
            </a:r>
            <a:r>
              <a:rPr lang="en-US" b="1" dirty="0" smtClean="0"/>
              <a:t> going to travel 180 </a:t>
            </a:r>
            <a:r>
              <a:rPr lang="en-US" b="1" dirty="0" err="1" smtClean="0"/>
              <a:t>kms</a:t>
            </a:r>
            <a:r>
              <a:rPr lang="en-US" b="1" dirty="0" smtClean="0"/>
              <a:t> in the summer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8. </a:t>
            </a:r>
            <a:r>
              <a:rPr lang="en-US" b="1" dirty="0">
                <a:solidFill>
                  <a:srgbClr val="FF0000"/>
                </a:solidFill>
              </a:rPr>
              <a:t>Collective nouns </a:t>
            </a:r>
            <a:r>
              <a:rPr lang="en-US" b="1" dirty="0"/>
              <a:t>define a group that is thought of as a unit or functions as a unit. Collective nouns, when singular, require a singular verb; when collective noun is made plural (team, teams), the noun requires a plural verb. Some commonly used collective nouns include audience, class, clergy, community, council, couple, crowd, faculty, family, government, group, jury, league, majority, membership, orchestra (Number) percent, public, staff, team, variety.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When the group is regarded as a unit, the singular verb is appropriate.</a:t>
            </a:r>
          </a:p>
          <a:p>
            <a:pPr algn="just"/>
            <a:r>
              <a:rPr lang="en-US" b="1" dirty="0" err="1"/>
              <a:t>Eg</a:t>
            </a:r>
            <a:r>
              <a:rPr lang="en-US" b="1" dirty="0"/>
              <a:t>: The </a:t>
            </a:r>
            <a:r>
              <a:rPr lang="en-US" b="1" u="sng" dirty="0">
                <a:solidFill>
                  <a:srgbClr val="FF0000"/>
                </a:solidFill>
              </a:rPr>
              <a:t>couple</a:t>
            </a:r>
            <a:r>
              <a:rPr lang="en-US" b="1" dirty="0"/>
              <a:t> </a:t>
            </a:r>
            <a:r>
              <a:rPr lang="en-US" b="1" i="1" dirty="0"/>
              <a:t>has</a:t>
            </a:r>
            <a:r>
              <a:rPr lang="en-US" b="1" dirty="0"/>
              <a:t> a practice in rural Montana. </a:t>
            </a:r>
          </a:p>
          <a:p>
            <a:pPr algn="just"/>
            <a:r>
              <a:rPr lang="en-US" b="1" u="sng" dirty="0"/>
              <a:t>Ten percent</a:t>
            </a:r>
            <a:r>
              <a:rPr lang="en-US" b="1" dirty="0"/>
              <a:t> of her time </a:t>
            </a:r>
            <a:r>
              <a:rPr lang="en-US" b="1" i="1" dirty="0"/>
              <a:t>is</a:t>
            </a:r>
            <a:r>
              <a:rPr lang="en-US" b="1" dirty="0"/>
              <a:t> spent on administration.</a:t>
            </a:r>
          </a:p>
          <a:p>
            <a:pPr algn="just"/>
            <a:r>
              <a:rPr lang="en-US" b="1" dirty="0"/>
              <a:t>The </a:t>
            </a:r>
            <a:r>
              <a:rPr lang="en-US" b="1" u="sng" dirty="0"/>
              <a:t>team</a:t>
            </a:r>
            <a:r>
              <a:rPr lang="en-US" b="1" dirty="0"/>
              <a:t> </a:t>
            </a:r>
            <a:r>
              <a:rPr lang="en-US" b="1" i="1" dirty="0"/>
              <a:t>refuses</a:t>
            </a:r>
            <a:r>
              <a:rPr lang="en-US" b="1" dirty="0"/>
              <a:t> to practice in the rain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Pack of wolves = singular</a:t>
            </a:r>
          </a:p>
          <a:p>
            <a:pPr algn="just"/>
            <a:r>
              <a:rPr lang="en-US" b="1" dirty="0" smtClean="0"/>
              <a:t>Wolves of the pack = plural</a:t>
            </a:r>
          </a:p>
          <a:p>
            <a:pPr algn="just"/>
            <a:r>
              <a:rPr lang="en-US" b="1" u="sng" dirty="0" smtClean="0"/>
              <a:t>The team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/>
              <a:t> practicing</a:t>
            </a:r>
          </a:p>
          <a:p>
            <a:pPr algn="just"/>
            <a:r>
              <a:rPr lang="en-US" b="1" u="sng" dirty="0" smtClean="0"/>
              <a:t>The wicket keeper </a:t>
            </a:r>
            <a:r>
              <a:rPr lang="en-US" b="1" dirty="0" smtClean="0"/>
              <a:t>of the team </a:t>
            </a:r>
            <a:r>
              <a:rPr lang="en-US" b="1" dirty="0" smtClean="0">
                <a:solidFill>
                  <a:srgbClr val="FF0000"/>
                </a:solidFill>
              </a:rPr>
              <a:t>was</a:t>
            </a:r>
            <a:r>
              <a:rPr lang="en-US" b="1" dirty="0" smtClean="0"/>
              <a:t> hurt</a:t>
            </a:r>
          </a:p>
          <a:p>
            <a:pPr algn="just"/>
            <a:r>
              <a:rPr lang="en-US" b="1" u="sng" dirty="0" smtClean="0"/>
              <a:t>The bowlers </a:t>
            </a:r>
            <a:r>
              <a:rPr lang="en-US" b="1" dirty="0" smtClean="0"/>
              <a:t>of the team </a:t>
            </a:r>
            <a:r>
              <a:rPr lang="en-US" b="1" dirty="0" smtClean="0">
                <a:solidFill>
                  <a:srgbClr val="FF0000"/>
                </a:solidFill>
              </a:rPr>
              <a:t>are</a:t>
            </a:r>
            <a:r>
              <a:rPr lang="en-US" b="1" dirty="0" smtClean="0"/>
              <a:t> ready for the match</a:t>
            </a:r>
          </a:p>
          <a:p>
            <a:pPr algn="just"/>
            <a:r>
              <a:rPr lang="en-US" b="1" u="sng" dirty="0" smtClean="0"/>
              <a:t>The members </a:t>
            </a:r>
            <a:r>
              <a:rPr lang="en-US" b="1" dirty="0" smtClean="0"/>
              <a:t>of the team </a:t>
            </a:r>
            <a:r>
              <a:rPr lang="en-US" b="1" dirty="0" smtClean="0">
                <a:solidFill>
                  <a:srgbClr val="FF0000"/>
                </a:solidFill>
              </a:rPr>
              <a:t>are</a:t>
            </a:r>
            <a:r>
              <a:rPr lang="en-US" b="1" dirty="0" smtClean="0"/>
              <a:t> practicing</a:t>
            </a:r>
          </a:p>
          <a:p>
            <a:pPr algn="just"/>
            <a:r>
              <a:rPr lang="en-US" b="1" dirty="0" smtClean="0"/>
              <a:t>The class is noisy</a:t>
            </a:r>
          </a:p>
          <a:p>
            <a:pPr algn="just"/>
            <a:r>
              <a:rPr lang="en-US" b="1" dirty="0" smtClean="0"/>
              <a:t>The students in the class are noisy</a:t>
            </a:r>
          </a:p>
          <a:p>
            <a:pPr algn="just"/>
            <a:r>
              <a:rPr lang="en-US" b="1" dirty="0" smtClean="0"/>
              <a:t>The constellation is far away</a:t>
            </a:r>
          </a:p>
          <a:p>
            <a:pPr algn="just"/>
            <a:r>
              <a:rPr lang="en-US" b="1" dirty="0" smtClean="0"/>
              <a:t>The stars in the constellation are far away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When the individual members of the pair or group are emphasized, rather than the group as a whole, the plural verb is correct.</a:t>
            </a:r>
          </a:p>
          <a:p>
            <a:pPr algn="just"/>
            <a:r>
              <a:rPr lang="en-US" b="1" dirty="0" err="1"/>
              <a:t>Eg</a:t>
            </a:r>
            <a:r>
              <a:rPr lang="en-US" b="1" dirty="0"/>
              <a:t>: The </a:t>
            </a:r>
            <a:r>
              <a:rPr lang="en-US" b="1" u="sng" dirty="0">
                <a:solidFill>
                  <a:srgbClr val="FF0000"/>
                </a:solidFill>
              </a:rPr>
              <a:t>couple</a:t>
            </a:r>
            <a:r>
              <a:rPr lang="en-US" b="1" dirty="0"/>
              <a:t> </a:t>
            </a:r>
            <a:r>
              <a:rPr lang="en-US" b="1" i="1" dirty="0"/>
              <a:t>are</a:t>
            </a:r>
            <a:r>
              <a:rPr lang="en-US" b="1" dirty="0"/>
              <a:t> both family physicians.</a:t>
            </a:r>
          </a:p>
          <a:p>
            <a:pPr algn="just"/>
            <a:r>
              <a:rPr lang="en-US" b="1" u="sng" dirty="0"/>
              <a:t>Ten percent</a:t>
            </a:r>
            <a:r>
              <a:rPr lang="en-US" b="1" dirty="0"/>
              <a:t> of the staff </a:t>
            </a:r>
            <a:r>
              <a:rPr lang="en-US" b="1" i="1" dirty="0"/>
              <a:t>work</a:t>
            </a:r>
            <a:r>
              <a:rPr lang="en-US" b="1" dirty="0"/>
              <a:t> flexible hours.</a:t>
            </a:r>
          </a:p>
          <a:p>
            <a:pPr algn="just"/>
            <a:r>
              <a:rPr lang="en-US" b="1" dirty="0"/>
              <a:t>The </a:t>
            </a:r>
            <a:r>
              <a:rPr lang="en-US" b="1" u="sng" dirty="0"/>
              <a:t>faculty</a:t>
            </a:r>
            <a:r>
              <a:rPr lang="en-US" b="1" dirty="0"/>
              <a:t> </a:t>
            </a:r>
            <a:r>
              <a:rPr lang="en-US" b="1" i="1" dirty="0"/>
              <a:t>have</a:t>
            </a:r>
            <a:r>
              <a:rPr lang="en-US" b="1" dirty="0"/>
              <a:t> been assigned to various committees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822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sd.keepcalm-o-matic.co.uk/i/keep-calm-and-study-hard-48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4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2053</TotalTime>
  <Words>844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Broadway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77</cp:revision>
  <dcterms:created xsi:type="dcterms:W3CDTF">2015-06-07T01:29:13Z</dcterms:created>
  <dcterms:modified xsi:type="dcterms:W3CDTF">2021-08-30T05:28:55Z</dcterms:modified>
</cp:coreProperties>
</file>