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29"/>
  </p:notes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660"/>
  </p:normalViewPr>
  <p:slideViewPr>
    <p:cSldViewPr snapToGrid="0">
      <p:cViewPr varScale="1">
        <p:scale>
          <a:sx n="36" d="100"/>
          <a:sy n="36" d="100"/>
        </p:scale>
        <p:origin x="152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-31750"/>
            <a:ext cx="3851400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Font typeface="Calibri"/>
              <a:buNone/>
              <a:defRPr sz="2000" b="1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498850" y="1339850"/>
            <a:ext cx="5111700" cy="54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666666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666666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66666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UT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Font typeface="Calibri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868D-83B4-4CE3-8B5A-5A84B6388E5A}" type="datetimeFigureOut">
              <a:rPr lang="es-CR" smtClean="0"/>
              <a:t>2/2/2017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989D-7D8A-40BD-B39D-E99F3E9F28E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7743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6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685800" y="2068282"/>
            <a:ext cx="7772400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s-MX" b="1" dirty="0"/>
              <a:t>Fundamentos de bases de datos</a:t>
            </a:r>
            <a:br>
              <a:rPr lang="es-MX" b="1" dirty="0"/>
            </a:br>
            <a:r>
              <a:rPr lang="es-ES" dirty="0"/>
              <a:t>ISW­-413 </a:t>
            </a:r>
            <a:endParaRPr lang="es-MX" b="1" dirty="0"/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R" sz="2400" dirty="0"/>
              <a:t>Universidad Técnica Nacional</a:t>
            </a:r>
          </a:p>
          <a:p>
            <a:pPr lvl="0">
              <a:spcBef>
                <a:spcPts val="0"/>
              </a:spcBef>
              <a:buNone/>
            </a:pPr>
            <a:r>
              <a:rPr lang="es-CR" sz="2400" dirty="0"/>
              <a:t>Por: Efrén Jiménez Delgado</a:t>
            </a:r>
          </a:p>
          <a:p>
            <a:pPr lvl="0">
              <a:spcBef>
                <a:spcPts val="0"/>
              </a:spcBef>
              <a:buNone/>
            </a:pPr>
            <a:r>
              <a:rPr lang="es-CR" sz="2400" dirty="0"/>
              <a:t>2017</a:t>
            </a:r>
            <a:endParaRPr sz="2400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432" y="274645"/>
            <a:ext cx="5563567" cy="694200"/>
          </a:xfrm>
        </p:spPr>
        <p:txBody>
          <a:bodyPr/>
          <a:lstStyle/>
          <a:p>
            <a:r>
              <a:rPr lang="es-ES" sz="2800" dirty="0"/>
              <a:t>Recuperación de datos </a:t>
            </a:r>
            <a:r>
              <a:rPr lang="es-ES" sz="2800" dirty="0" err="1"/>
              <a:t>PostgreSQL</a:t>
            </a:r>
            <a:endParaRPr lang="es-CR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Habilitar archivado WAL </a:t>
            </a:r>
          </a:p>
          <a:p>
            <a:pPr lvl="1"/>
            <a:r>
              <a:rPr lang="es-ES" sz="1800" dirty="0"/>
              <a:t>Parámetro </a:t>
            </a:r>
            <a:r>
              <a:rPr lang="es-ES" sz="1800" dirty="0" err="1"/>
              <a:t>archive_command</a:t>
            </a:r>
            <a:r>
              <a:rPr lang="es-ES" sz="1800" dirty="0"/>
              <a:t> </a:t>
            </a:r>
          </a:p>
          <a:p>
            <a:r>
              <a:rPr lang="es-ES" sz="2000" dirty="0"/>
              <a:t>Copias de seguridad en línea </a:t>
            </a:r>
          </a:p>
          <a:p>
            <a:pPr lvl="1"/>
            <a:r>
              <a:rPr lang="es-ES" sz="1800" dirty="0" err="1"/>
              <a:t>Select</a:t>
            </a:r>
            <a:r>
              <a:rPr lang="es-ES" sz="1800" dirty="0"/>
              <a:t> </a:t>
            </a:r>
            <a:r>
              <a:rPr lang="es-ES" sz="1800" dirty="0" err="1"/>
              <a:t>pg_start_backup</a:t>
            </a:r>
            <a:r>
              <a:rPr lang="es-ES" sz="1800" dirty="0"/>
              <a:t>('</a:t>
            </a:r>
            <a:r>
              <a:rPr lang="es-ES" sz="1800" dirty="0" err="1"/>
              <a:t>nombre_backup</a:t>
            </a:r>
            <a:r>
              <a:rPr lang="es-ES" sz="1800" dirty="0"/>
              <a:t>'); </a:t>
            </a:r>
          </a:p>
          <a:p>
            <a:pPr lvl="1"/>
            <a:r>
              <a:rPr lang="es-ES" sz="1800" dirty="0"/>
              <a:t>Copia física </a:t>
            </a:r>
          </a:p>
          <a:p>
            <a:pPr lvl="1"/>
            <a:r>
              <a:rPr lang="es-ES" sz="1800" dirty="0" err="1"/>
              <a:t>Select</a:t>
            </a:r>
            <a:r>
              <a:rPr lang="es-ES" sz="1800" dirty="0"/>
              <a:t> </a:t>
            </a:r>
            <a:r>
              <a:rPr lang="es-ES" sz="1800" dirty="0" err="1"/>
              <a:t>pg_stop_backup</a:t>
            </a:r>
            <a:r>
              <a:rPr lang="es-ES" sz="1800" dirty="0"/>
              <a:t>(); </a:t>
            </a:r>
          </a:p>
          <a:p>
            <a:r>
              <a:rPr lang="es-ES" sz="2000" dirty="0"/>
              <a:t>Recuperación PITR </a:t>
            </a:r>
          </a:p>
          <a:p>
            <a:pPr lvl="1"/>
            <a:r>
              <a:rPr lang="es-ES" sz="1800" dirty="0"/>
              <a:t>Parar base datos </a:t>
            </a:r>
          </a:p>
          <a:p>
            <a:pPr lvl="1"/>
            <a:r>
              <a:rPr lang="es-ES" sz="1800" dirty="0"/>
              <a:t>Recuperar copia física </a:t>
            </a:r>
          </a:p>
          <a:p>
            <a:pPr lvl="1"/>
            <a:r>
              <a:rPr lang="es-ES" sz="1800" dirty="0"/>
              <a:t>Copiar ficheros WAL de la copia </a:t>
            </a:r>
          </a:p>
          <a:p>
            <a:pPr lvl="1"/>
            <a:r>
              <a:rPr lang="es-ES" sz="1800" dirty="0"/>
              <a:t>Fichero </a:t>
            </a:r>
            <a:r>
              <a:rPr lang="es-ES" sz="1800" dirty="0" err="1"/>
              <a:t>recovery.conf</a:t>
            </a:r>
            <a:endParaRPr lang="es-ES" sz="1800" dirty="0"/>
          </a:p>
          <a:p>
            <a:pPr lvl="1"/>
            <a:r>
              <a:rPr lang="es-ES" sz="1800" dirty="0"/>
              <a:t>Arrancar base datos</a:t>
            </a:r>
            <a:endParaRPr lang="es-CR" sz="1800" dirty="0"/>
          </a:p>
        </p:txBody>
      </p:sp>
    </p:spTree>
    <p:extLst>
      <p:ext uri="{BB962C8B-B14F-4D97-AF65-F5344CB8AC3E}">
        <p14:creationId xmlns:p14="http://schemas.microsoft.com/office/powerpoint/2010/main" val="347333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0022" y="274645"/>
            <a:ext cx="5678977" cy="694200"/>
          </a:xfrm>
        </p:spPr>
        <p:txBody>
          <a:bodyPr/>
          <a:lstStyle/>
          <a:p>
            <a:r>
              <a:rPr lang="es-ES" sz="2800" dirty="0">
                <a:solidFill>
                  <a:schemeClr val="bg1"/>
                </a:solidFill>
              </a:rPr>
              <a:t>Almacenamiento </a:t>
            </a:r>
            <a:br>
              <a:rPr lang="es-ES" sz="2800" dirty="0">
                <a:solidFill>
                  <a:schemeClr val="bg1"/>
                </a:solidFill>
              </a:rPr>
            </a:br>
            <a:r>
              <a:rPr lang="es-ES" sz="2800" dirty="0" err="1">
                <a:solidFill>
                  <a:schemeClr val="bg1"/>
                </a:solidFill>
              </a:rPr>
              <a:t>Copy</a:t>
            </a:r>
            <a:r>
              <a:rPr lang="es-ES" sz="2800" dirty="0">
                <a:solidFill>
                  <a:schemeClr val="bg1"/>
                </a:solidFill>
              </a:rPr>
              <a:t> to / </a:t>
            </a:r>
            <a:r>
              <a:rPr lang="es-ES" sz="2800" dirty="0" err="1">
                <a:solidFill>
                  <a:schemeClr val="bg1"/>
                </a:solidFill>
              </a:rPr>
              <a:t>Copy</a:t>
            </a:r>
            <a:r>
              <a:rPr lang="es-ES" sz="2800" dirty="0">
                <a:solidFill>
                  <a:schemeClr val="bg1"/>
                </a:solidFill>
              </a:rPr>
              <a:t> </a:t>
            </a:r>
            <a:r>
              <a:rPr lang="es-ES" sz="2800" dirty="0" err="1">
                <a:solidFill>
                  <a:schemeClr val="bg1"/>
                </a:solidFill>
              </a:rPr>
              <a:t>from</a:t>
            </a:r>
            <a:endParaRPr lang="es-CR" sz="2800" dirty="0">
              <a:solidFill>
                <a:schemeClr val="bg1"/>
              </a:solidFill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dirty="0"/>
              <a:t>Copiar datos de una consulta a un fichero </a:t>
            </a:r>
            <a:endParaRPr lang="es-CR" sz="18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00" y="2762063"/>
            <a:ext cx="3924300" cy="240030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52400" indent="0">
              <a:buNone/>
            </a:pPr>
            <a:endParaRPr lang="es-CR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s-ES" sz="2000" dirty="0"/>
              <a:t>Copiar datos de un fichero a una tabla </a:t>
            </a:r>
            <a:endParaRPr lang="es-CR" sz="20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200" y="2741278"/>
            <a:ext cx="4295775" cy="2400300"/>
          </a:xfrm>
          <a:prstGeom prst="rect">
            <a:avLst/>
          </a:prstGeom>
        </p:spPr>
      </p:pic>
      <p:sp>
        <p:nvSpPr>
          <p:cNvPr id="7" name="Marcador de texto 6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81400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197632" y="256890"/>
            <a:ext cx="6961800" cy="694200"/>
          </a:xfrm>
        </p:spPr>
        <p:txBody>
          <a:bodyPr/>
          <a:lstStyle/>
          <a:p>
            <a:r>
              <a:rPr lang="es-CR" dirty="0"/>
              <a:t>Diccionario de datos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639192" y="1793289"/>
            <a:ext cx="8078680" cy="4048218"/>
          </a:xfrm>
        </p:spPr>
        <p:txBody>
          <a:bodyPr>
            <a:normAutofit fontScale="55000" lnSpcReduction="20000"/>
          </a:bodyPr>
          <a:lstStyle/>
          <a:p>
            <a:r>
              <a:rPr lang="es-ES" dirty="0"/>
              <a:t>Un </a:t>
            </a:r>
            <a:r>
              <a:rPr lang="es-ES" b="1" dirty="0"/>
              <a:t>diccionario de datos</a:t>
            </a:r>
            <a:r>
              <a:rPr lang="es-ES" dirty="0"/>
              <a:t> es un conjunto de metadatos que contiene las características lógicas y puntuales de los datos que se van a utilizar en el sistema que se programa, incluyendo nombre, descripción, alias, contenido y organización.</a:t>
            </a:r>
          </a:p>
          <a:p>
            <a:endParaRPr lang="es-ES" dirty="0"/>
          </a:p>
          <a:p>
            <a:r>
              <a:rPr lang="es-ES" dirty="0"/>
              <a:t>Es un catálogo, un depósito, de los elementos en un sistema. </a:t>
            </a:r>
          </a:p>
          <a:p>
            <a:endParaRPr lang="es-ES" dirty="0"/>
          </a:p>
          <a:p>
            <a:r>
              <a:rPr lang="es-ES" dirty="0"/>
              <a:t>En un diccionario de datos se encuentra la lista de todos los elementos que forman parte del flujo de datos en todo el sistema.</a:t>
            </a:r>
          </a:p>
          <a:p>
            <a:endParaRPr lang="es-ES" dirty="0"/>
          </a:p>
          <a:p>
            <a:r>
              <a:rPr lang="es-ES" dirty="0"/>
              <a:t>Los elementos más importantes son flujos de datos, almacenes de datos y procesos.</a:t>
            </a:r>
          </a:p>
          <a:p>
            <a:endParaRPr lang="es-ES" dirty="0"/>
          </a:p>
          <a:p>
            <a:r>
              <a:rPr lang="es-ES" dirty="0"/>
              <a:t>El diccionario guarda los detalles y descripciones de todos estos elementos.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82311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2916" y="292401"/>
            <a:ext cx="6961800" cy="694200"/>
          </a:xfrm>
        </p:spPr>
        <p:txBody>
          <a:bodyPr/>
          <a:lstStyle/>
          <a:p>
            <a:r>
              <a:rPr lang="es-CR" dirty="0"/>
              <a:t>Diccionario de datos</a:t>
            </a:r>
          </a:p>
        </p:txBody>
      </p:sp>
      <p:pic>
        <p:nvPicPr>
          <p:cNvPr id="7170" name="Picture 2" descr="OracleDiccionarioDato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216" y="1833925"/>
            <a:ext cx="4636966" cy="37130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915222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1100" y="310155"/>
            <a:ext cx="6961800" cy="694200"/>
          </a:xfrm>
        </p:spPr>
        <p:txBody>
          <a:bodyPr/>
          <a:lstStyle/>
          <a:p>
            <a:r>
              <a:rPr lang="es-CR" cap="none" dirty="0"/>
              <a:t>Metadatos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PE" dirty="0"/>
              <a:t>Los metadatos son datos altamente estructurados que describen información, describen el contenido, la calidad, la condición y otras características de los datos.</a:t>
            </a:r>
          </a:p>
          <a:p>
            <a:endParaRPr lang="es-PE" dirty="0"/>
          </a:p>
          <a:p>
            <a:r>
              <a:rPr lang="es-PE" dirty="0"/>
              <a:t>Es "Información sobre información" o "datos sobre los datos".</a:t>
            </a:r>
            <a:endParaRPr lang="es-CR" dirty="0"/>
          </a:p>
          <a:p>
            <a:pPr lvl="0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113601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1100" y="248012"/>
            <a:ext cx="6961800" cy="694200"/>
          </a:xfrm>
        </p:spPr>
        <p:txBody>
          <a:bodyPr/>
          <a:lstStyle/>
          <a:p>
            <a:r>
              <a:rPr lang="es-ES" sz="2000" dirty="0"/>
              <a:t>Vistas y tablas de sistema internas en </a:t>
            </a:r>
            <a:r>
              <a:rPr lang="es-ES" sz="2000" dirty="0" err="1"/>
              <a:t>PostgreSQL</a:t>
            </a:r>
            <a:endParaRPr lang="es-CR" sz="2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/>
              <a:t>Para que muchas de estas vistas/tablas funcionen debemos tener activados estos parámetros en nuestro sistema, </a:t>
            </a:r>
            <a:r>
              <a:rPr lang="es-ES" sz="2400" b="1" dirty="0"/>
              <a:t>track_counts</a:t>
            </a:r>
            <a:r>
              <a:rPr lang="es-ES" sz="2400" dirty="0"/>
              <a:t>, </a:t>
            </a:r>
            <a:r>
              <a:rPr lang="es-ES" sz="2400" b="1" dirty="0"/>
              <a:t>track_functions</a:t>
            </a:r>
            <a:r>
              <a:rPr lang="es-ES" sz="2400" dirty="0"/>
              <a:t>, </a:t>
            </a:r>
            <a:r>
              <a:rPr lang="es-ES" sz="2400" b="1" dirty="0"/>
              <a:t>track_activities</a:t>
            </a:r>
            <a:r>
              <a:rPr lang="es-ES" sz="2400" dirty="0"/>
              <a:t>, bien en el fichero postgresql.conf o definidos con SET / ALTER DATABASE en la sesión o base de datos de la que queremos obtener información.</a:t>
            </a:r>
          </a:p>
          <a:p>
            <a:endParaRPr lang="es-PE" sz="2400" dirty="0"/>
          </a:p>
          <a:p>
            <a:r>
              <a:rPr lang="es-PE" sz="2400" dirty="0"/>
              <a:t>Existen muchas vistas y tablas internas para obtener información de </a:t>
            </a:r>
            <a:r>
              <a:rPr lang="es-ES" sz="2400" dirty="0" err="1"/>
              <a:t>postgreSQL</a:t>
            </a:r>
            <a:r>
              <a:rPr lang="es-PE" sz="2400" dirty="0"/>
              <a:t>.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320870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1100" y="283523"/>
            <a:ext cx="6961800" cy="694200"/>
          </a:xfrm>
        </p:spPr>
        <p:txBody>
          <a:bodyPr/>
          <a:lstStyle/>
          <a:p>
            <a:r>
              <a:rPr lang="es-PE" sz="2800" dirty="0"/>
              <a:t>Vistas y tablas internas </a:t>
            </a:r>
            <a:r>
              <a:rPr lang="es-ES" sz="2800" dirty="0" err="1"/>
              <a:t>PostgreSQL</a:t>
            </a:r>
            <a:r>
              <a:rPr lang="es-PE" sz="2800" dirty="0"/>
              <a:t> </a:t>
            </a:r>
            <a:endParaRPr lang="es-CR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s-PE" sz="2600" b="1" dirty="0" err="1"/>
              <a:t>pg_roles</a:t>
            </a:r>
            <a:r>
              <a:rPr lang="es-PE" sz="2600" dirty="0"/>
              <a:t>:</a:t>
            </a:r>
            <a:r>
              <a:rPr lang="es-CR" sz="2600" dirty="0"/>
              <a:t> </a:t>
            </a:r>
            <a:r>
              <a:rPr lang="es-PE" sz="2600" dirty="0"/>
              <a:t>Información sobre todos los roles y usuarios definidos en la base de datos.</a:t>
            </a:r>
          </a:p>
          <a:p>
            <a:pPr lvl="0"/>
            <a:endParaRPr lang="es-PE" sz="2600" dirty="0"/>
          </a:p>
          <a:p>
            <a:pPr lvl="0"/>
            <a:r>
              <a:rPr lang="es-PE" sz="2600" b="1" dirty="0" err="1"/>
              <a:t>pg_database</a:t>
            </a:r>
            <a:r>
              <a:rPr lang="es-PE" sz="2600" dirty="0"/>
              <a:t>: Información sobre todas las bases de datos definidas en nuestro sistema.</a:t>
            </a:r>
          </a:p>
          <a:p>
            <a:pPr lvl="0"/>
            <a:endParaRPr lang="es-PE" sz="2600" dirty="0"/>
          </a:p>
          <a:p>
            <a:pPr lvl="0"/>
            <a:r>
              <a:rPr lang="es-PE" sz="2600" b="1" dirty="0" err="1"/>
              <a:t>pg_locks</a:t>
            </a:r>
            <a:r>
              <a:rPr lang="es-PE" sz="2600" dirty="0"/>
              <a:t>: Información sobre los bloqueos activos en nuestras bases de datos. Vista complicada de entender pero muy valiosa en ciertas situaciones.</a:t>
            </a:r>
          </a:p>
          <a:p>
            <a:pPr lvl="0"/>
            <a:endParaRPr lang="es-PE" sz="2600" dirty="0"/>
          </a:p>
          <a:p>
            <a:pPr lvl="0"/>
            <a:r>
              <a:rPr lang="es-PE" sz="2600" b="1" dirty="0" err="1"/>
              <a:t>pg_stat_activity</a:t>
            </a:r>
            <a:r>
              <a:rPr lang="es-PE" sz="2600" dirty="0"/>
              <a:t>:  Información sobre todos los procesos clientes conectados a la base de datos.</a:t>
            </a:r>
          </a:p>
          <a:p>
            <a:pPr lvl="0"/>
            <a:endParaRPr lang="es-PE" sz="2600" dirty="0"/>
          </a:p>
          <a:p>
            <a:pPr lvl="0"/>
            <a:r>
              <a:rPr lang="es-PE" sz="2600" b="1" dirty="0" err="1"/>
              <a:t>pg_stat_database</a:t>
            </a:r>
            <a:r>
              <a:rPr lang="es-PE" sz="2600" dirty="0"/>
              <a:t>: Información global de uso de todas las bases de datos.</a:t>
            </a:r>
            <a:endParaRPr lang="es-CR" sz="2600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82901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1100" y="319033"/>
            <a:ext cx="6961800" cy="694200"/>
          </a:xfrm>
        </p:spPr>
        <p:txBody>
          <a:bodyPr/>
          <a:lstStyle/>
          <a:p>
            <a:r>
              <a:rPr lang="es-PE" sz="2800" dirty="0"/>
              <a:t>Vistas y tablas internas </a:t>
            </a:r>
            <a:r>
              <a:rPr lang="es-ES" sz="2800" dirty="0" err="1"/>
              <a:t>PostgreSQL</a:t>
            </a:r>
            <a:r>
              <a:rPr lang="es-PE" sz="2800" dirty="0"/>
              <a:t> </a:t>
            </a:r>
            <a:endParaRPr lang="es-CR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s-PE" sz="3500" b="1" dirty="0"/>
              <a:t>pg_stat_user_tables</a:t>
            </a:r>
            <a:r>
              <a:rPr lang="es-PE" sz="3500" dirty="0"/>
              <a:t>: Información de uso de todas las tablas de usuario en una base de datos.</a:t>
            </a:r>
          </a:p>
          <a:p>
            <a:pPr lvl="0"/>
            <a:endParaRPr lang="es-PE" sz="3500" dirty="0"/>
          </a:p>
          <a:p>
            <a:pPr lvl="0"/>
            <a:r>
              <a:rPr lang="es-PE" sz="3500" b="1" dirty="0"/>
              <a:t>pg_stat_user_indexes</a:t>
            </a:r>
            <a:r>
              <a:rPr lang="es-PE" sz="3500" dirty="0"/>
              <a:t>: Información de uso de todos los índices de usuarios en una base de datos.</a:t>
            </a:r>
          </a:p>
          <a:p>
            <a:pPr lvl="0"/>
            <a:endParaRPr lang="es-PE" sz="3500" dirty="0"/>
          </a:p>
          <a:p>
            <a:pPr lvl="0"/>
            <a:r>
              <a:rPr lang="es-PE" sz="3500" b="1" dirty="0"/>
              <a:t>pg_stat_user_functions</a:t>
            </a:r>
            <a:r>
              <a:rPr lang="es-PE" sz="3500" dirty="0"/>
              <a:t>: Información sobre estadísticas de uso de las funciones en uso.</a:t>
            </a:r>
          </a:p>
          <a:p>
            <a:pPr lvl="0"/>
            <a:endParaRPr lang="es-PE" sz="3500" dirty="0"/>
          </a:p>
          <a:p>
            <a:r>
              <a:rPr lang="es-PE" sz="3500" b="1" dirty="0"/>
              <a:t>pg_statio_user_tables</a:t>
            </a:r>
            <a:r>
              <a:rPr lang="es-PE" sz="3500" dirty="0"/>
              <a:t>: Información de acceso a disco y memoria cache de todas las tablas de usuario en una base de datos.</a:t>
            </a:r>
            <a:endParaRPr lang="es-CR" sz="3500" dirty="0"/>
          </a:p>
          <a:p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80328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1100" y="274645"/>
            <a:ext cx="6961800" cy="694200"/>
          </a:xfrm>
        </p:spPr>
        <p:txBody>
          <a:bodyPr/>
          <a:lstStyle/>
          <a:p>
            <a:r>
              <a:rPr lang="es-PE" sz="2800" dirty="0"/>
              <a:t>Vistas y tablas internas </a:t>
            </a:r>
            <a:r>
              <a:rPr lang="es-ES" sz="2800" dirty="0" err="1"/>
              <a:t>PostgreSQL</a:t>
            </a:r>
            <a:r>
              <a:rPr lang="es-PE" sz="2800" dirty="0"/>
              <a:t> </a:t>
            </a:r>
            <a:endParaRPr lang="es-CR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PE" b="1" dirty="0"/>
              <a:t>pg_statio_user_indexes</a:t>
            </a:r>
            <a:r>
              <a:rPr lang="es-PE" dirty="0"/>
              <a:t>: Información de acceso a disco y memoria cache de todos los índices de usuario en una base de datos.</a:t>
            </a:r>
          </a:p>
          <a:p>
            <a:pPr lvl="0"/>
            <a:endParaRPr lang="es-PE" b="1" dirty="0"/>
          </a:p>
          <a:p>
            <a:pPr lvl="0"/>
            <a:r>
              <a:rPr lang="es-PE" b="1" dirty="0" err="1"/>
              <a:t>pg_stat_bgwriter</a:t>
            </a:r>
            <a:r>
              <a:rPr lang="es-PE" dirty="0"/>
              <a:t>: Información global sobre el proceso "background writer".</a:t>
            </a:r>
          </a:p>
          <a:p>
            <a:pPr lvl="0"/>
            <a:endParaRPr lang="es-CR" dirty="0"/>
          </a:p>
          <a:p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810808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6712" y="301277"/>
            <a:ext cx="6961800" cy="694200"/>
          </a:xfrm>
        </p:spPr>
        <p:txBody>
          <a:bodyPr/>
          <a:lstStyle/>
          <a:p>
            <a:r>
              <a:rPr lang="es-PE" sz="2000" dirty="0"/>
              <a:t>Catálogo del sistema </a:t>
            </a:r>
            <a:r>
              <a:rPr lang="es-ES" sz="2000" dirty="0" err="1"/>
              <a:t>PostgreSQL</a:t>
            </a:r>
            <a:r>
              <a:rPr lang="es-PE" sz="2000" dirty="0"/>
              <a:t> por base de datos</a:t>
            </a:r>
            <a:endParaRPr lang="es-CR" sz="20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056991"/>
              </p:ext>
            </p:extLst>
          </p:nvPr>
        </p:nvGraphicFramePr>
        <p:xfrm>
          <a:off x="852256" y="1802168"/>
          <a:ext cx="7350712" cy="4500981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3675356">
                  <a:extLst>
                    <a:ext uri="{9D8B030D-6E8A-4147-A177-3AD203B41FA5}">
                      <a16:colId xmlns:a16="http://schemas.microsoft.com/office/drawing/2014/main" val="537644968"/>
                    </a:ext>
                  </a:extLst>
                </a:gridCol>
                <a:gridCol w="3675356">
                  <a:extLst>
                    <a:ext uri="{9D8B030D-6E8A-4147-A177-3AD203B41FA5}">
                      <a16:colId xmlns:a16="http://schemas.microsoft.com/office/drawing/2014/main" val="1964445207"/>
                    </a:ext>
                  </a:extLst>
                </a:gridCol>
              </a:tblGrid>
              <a:tr h="3145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Nombre del catálogo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Descripción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3945845976"/>
                  </a:ext>
                </a:extLst>
              </a:tr>
              <a:tr h="2969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pg_database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Bases de datos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346519938"/>
                  </a:ext>
                </a:extLst>
              </a:tr>
              <a:tr h="3145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pg_class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Clases o tablas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2513151502"/>
                  </a:ext>
                </a:extLst>
              </a:tr>
              <a:tr h="2969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pg_attribute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Atributos o campos de la clase o tabla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464459933"/>
                  </a:ext>
                </a:extLst>
              </a:tr>
              <a:tr h="3145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pg_index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Índices secundarios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2647884507"/>
                  </a:ext>
                </a:extLst>
              </a:tr>
              <a:tr h="2969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pg_proc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Procedimientos (en C y en SQL)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2680201105"/>
                  </a:ext>
                </a:extLst>
              </a:tr>
              <a:tr h="439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pg_type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Tipos de datos (del sistema y definidos por el usuario)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3788066932"/>
                  </a:ext>
                </a:extLst>
              </a:tr>
              <a:tr h="439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pg_operator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Operadores (del sistema y definidos por el usuario)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1303125004"/>
                  </a:ext>
                </a:extLst>
              </a:tr>
              <a:tr h="2969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pg_aggregate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Agregados y funciones agregadas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691736542"/>
                  </a:ext>
                </a:extLst>
              </a:tr>
              <a:tr h="3145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pg_am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Métodos de acceso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2322780689"/>
                  </a:ext>
                </a:extLst>
              </a:tr>
              <a:tr h="2969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pg_amop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Operadores de métodos de acceso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1751680490"/>
                  </a:ext>
                </a:extLst>
              </a:tr>
              <a:tr h="439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pg_amproc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Funciones de soporte para métodos de acceso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1158178479"/>
                  </a:ext>
                </a:extLst>
              </a:tr>
              <a:tr h="439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pg_opclass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Clases de operadores de métodos de acceso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621669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27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757" y="256890"/>
            <a:ext cx="6961800" cy="694200"/>
          </a:xfrm>
        </p:spPr>
        <p:txBody>
          <a:bodyPr/>
          <a:lstStyle/>
          <a:p>
            <a:r>
              <a:rPr lang="es-CR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1651246"/>
            <a:ext cx="8242917" cy="3338712"/>
          </a:xfrm>
        </p:spPr>
        <p:txBody>
          <a:bodyPr/>
          <a:lstStyle/>
          <a:p>
            <a:r>
              <a:rPr lang="es-ES" dirty="0"/>
              <a:t>Respaldo y recuperación de datos </a:t>
            </a:r>
            <a:r>
              <a:rPr lang="es-ES" dirty="0" err="1"/>
              <a:t>PostgreSQL</a:t>
            </a:r>
            <a:endParaRPr lang="es-CR" dirty="0"/>
          </a:p>
          <a:p>
            <a:r>
              <a:rPr lang="es-CR" dirty="0"/>
              <a:t>Diccionario de datos</a:t>
            </a:r>
          </a:p>
          <a:p>
            <a:r>
              <a:rPr lang="es-CR" dirty="0"/>
              <a:t>Metadatos</a:t>
            </a:r>
          </a:p>
          <a:p>
            <a:r>
              <a:rPr lang="es-ES" dirty="0"/>
              <a:t>Vistas y tablas de sistema internas en </a:t>
            </a:r>
            <a:r>
              <a:rPr lang="es-ES" dirty="0" err="1"/>
              <a:t>PostgreSQL</a:t>
            </a:r>
            <a:endParaRPr lang="es-ES" dirty="0"/>
          </a:p>
          <a:p>
            <a:r>
              <a:rPr lang="es-ES" dirty="0"/>
              <a:t>Taller</a:t>
            </a:r>
            <a:endParaRPr lang="es-CR" dirty="0"/>
          </a:p>
          <a:p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11549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4429" y="274645"/>
            <a:ext cx="5722041" cy="694200"/>
          </a:xfrm>
        </p:spPr>
        <p:txBody>
          <a:bodyPr/>
          <a:lstStyle/>
          <a:p>
            <a:r>
              <a:rPr lang="es-PE" sz="1800" dirty="0"/>
              <a:t>Catálogo del sistema </a:t>
            </a:r>
            <a:r>
              <a:rPr lang="es-ES" sz="1800" dirty="0" err="1"/>
              <a:t>PostgreSQL</a:t>
            </a:r>
            <a:r>
              <a:rPr lang="es-PE" sz="1800" dirty="0"/>
              <a:t> que contienen todas las tabla del sistema</a:t>
            </a:r>
            <a:endParaRPr lang="es-CR" sz="18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012929"/>
              </p:ext>
            </p:extLst>
          </p:nvPr>
        </p:nvGraphicFramePr>
        <p:xfrm>
          <a:off x="1744430" y="2343705"/>
          <a:ext cx="5722041" cy="2468484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061000">
                  <a:extLst>
                    <a:ext uri="{9D8B030D-6E8A-4147-A177-3AD203B41FA5}">
                      <a16:colId xmlns:a16="http://schemas.microsoft.com/office/drawing/2014/main" val="691014428"/>
                    </a:ext>
                  </a:extLst>
                </a:gridCol>
                <a:gridCol w="761153">
                  <a:extLst>
                    <a:ext uri="{9D8B030D-6E8A-4147-A177-3AD203B41FA5}">
                      <a16:colId xmlns:a16="http://schemas.microsoft.com/office/drawing/2014/main" val="1598809046"/>
                    </a:ext>
                  </a:extLst>
                </a:gridCol>
                <a:gridCol w="723358">
                  <a:extLst>
                    <a:ext uri="{9D8B030D-6E8A-4147-A177-3AD203B41FA5}">
                      <a16:colId xmlns:a16="http://schemas.microsoft.com/office/drawing/2014/main" val="49945182"/>
                    </a:ext>
                  </a:extLst>
                </a:gridCol>
                <a:gridCol w="3176530">
                  <a:extLst>
                    <a:ext uri="{9D8B030D-6E8A-4147-A177-3AD203B41FA5}">
                      <a16:colId xmlns:a16="http://schemas.microsoft.com/office/drawing/2014/main" val="1246640338"/>
                    </a:ext>
                  </a:extLst>
                </a:gridCol>
              </a:tblGrid>
              <a:tr h="494145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Table = pg_database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389247"/>
                  </a:ext>
                </a:extLst>
              </a:tr>
              <a:tr h="466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Field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Type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Length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Description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789057481"/>
                  </a:ext>
                </a:extLst>
              </a:tr>
              <a:tr h="546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datname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name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32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Nombre de la base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185813918"/>
                  </a:ext>
                </a:extLst>
              </a:tr>
              <a:tr h="466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datdba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Uid del database admin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398854990"/>
                  </a:ext>
                </a:extLst>
              </a:tr>
              <a:tr h="4941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datpath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text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var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El path para llegar hasta la base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838165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534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3188" y="292400"/>
            <a:ext cx="5495278" cy="694200"/>
          </a:xfrm>
        </p:spPr>
        <p:txBody>
          <a:bodyPr>
            <a:noAutofit/>
          </a:bodyPr>
          <a:lstStyle/>
          <a:p>
            <a:r>
              <a:rPr lang="es-PE" sz="1600" dirty="0"/>
              <a:t>Catálogo del sistema </a:t>
            </a:r>
            <a:r>
              <a:rPr lang="es-ES" sz="1600" dirty="0" err="1"/>
              <a:t>PostgreSQL</a:t>
            </a:r>
            <a:r>
              <a:rPr lang="es-PE" sz="1600" dirty="0"/>
              <a:t> que contiene todas las tablas en la base de datos actual.</a:t>
            </a:r>
            <a:endParaRPr lang="es-CR" sz="16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425600"/>
              </p:ext>
            </p:extLst>
          </p:nvPr>
        </p:nvGraphicFramePr>
        <p:xfrm>
          <a:off x="887767" y="1695635"/>
          <a:ext cx="7412855" cy="4492099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212786">
                  <a:extLst>
                    <a:ext uri="{9D8B030D-6E8A-4147-A177-3AD203B41FA5}">
                      <a16:colId xmlns:a16="http://schemas.microsoft.com/office/drawing/2014/main" val="3700193018"/>
                    </a:ext>
                  </a:extLst>
                </a:gridCol>
                <a:gridCol w="1212786">
                  <a:extLst>
                    <a:ext uri="{9D8B030D-6E8A-4147-A177-3AD203B41FA5}">
                      <a16:colId xmlns:a16="http://schemas.microsoft.com/office/drawing/2014/main" val="2372142113"/>
                    </a:ext>
                  </a:extLst>
                </a:gridCol>
                <a:gridCol w="1212786">
                  <a:extLst>
                    <a:ext uri="{9D8B030D-6E8A-4147-A177-3AD203B41FA5}">
                      <a16:colId xmlns:a16="http://schemas.microsoft.com/office/drawing/2014/main" val="1952316564"/>
                    </a:ext>
                  </a:extLst>
                </a:gridCol>
                <a:gridCol w="3774497">
                  <a:extLst>
                    <a:ext uri="{9D8B030D-6E8A-4147-A177-3AD203B41FA5}">
                      <a16:colId xmlns:a16="http://schemas.microsoft.com/office/drawing/2014/main" val="2665583711"/>
                    </a:ext>
                  </a:extLst>
                </a:gridCol>
              </a:tblGrid>
              <a:tr h="238849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Table = pg_class</a:t>
                      </a:r>
                      <a:endParaRPr lang="es-CR" sz="120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924618"/>
                  </a:ext>
                </a:extLst>
              </a:tr>
              <a:tr h="2330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Field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Type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Length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Description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3681428771"/>
                  </a:ext>
                </a:extLst>
              </a:tr>
              <a:tr h="2388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relname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name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32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Nombre de la tabla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1487634755"/>
                  </a:ext>
                </a:extLst>
              </a:tr>
              <a:tr h="2330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reltype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oid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El Objecto Id de la tabla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3477249564"/>
                  </a:ext>
                </a:extLst>
              </a:tr>
              <a:tr h="47769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relowner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oid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4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El UID (postgres) del dueño de la tabla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2207662369"/>
                  </a:ext>
                </a:extLst>
              </a:tr>
              <a:tr h="2330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relam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oid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2685358116"/>
                  </a:ext>
                </a:extLst>
              </a:tr>
              <a:tr h="47769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relpages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Número de páginas ocupadas por la tabla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1686667799"/>
                  </a:ext>
                </a:extLst>
              </a:tr>
              <a:tr h="2330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reltuples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Número de tuplas en la tabla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399773864"/>
                  </a:ext>
                </a:extLst>
              </a:tr>
              <a:tr h="47769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Relhasindex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bool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Verdadero si tiene al menos un índice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2413791668"/>
                  </a:ext>
                </a:extLst>
              </a:tr>
              <a:tr h="2330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relisshared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bool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3688869677"/>
                  </a:ext>
                </a:extLst>
              </a:tr>
              <a:tr h="2388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relkind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char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1765083155"/>
                  </a:ext>
                </a:extLst>
              </a:tr>
              <a:tr h="2388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relnatts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Número de atributos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413472907"/>
                  </a:ext>
                </a:extLst>
              </a:tr>
              <a:tr h="2330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relchecks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3085702597"/>
                  </a:ext>
                </a:extLst>
              </a:tr>
              <a:tr h="2388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reltriggers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Número de triggers asociados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3995974234"/>
                  </a:ext>
                </a:extLst>
              </a:tr>
              <a:tr h="2330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relhasrules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bool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Verdadero si tiene reglas asociadas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2179806143"/>
                  </a:ext>
                </a:extLst>
              </a:tr>
              <a:tr h="2330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relacl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aclitem[]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var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2440710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18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433" y="226644"/>
            <a:ext cx="5610687" cy="786926"/>
          </a:xfrm>
        </p:spPr>
        <p:txBody>
          <a:bodyPr>
            <a:noAutofit/>
          </a:bodyPr>
          <a:lstStyle/>
          <a:p>
            <a:r>
              <a:rPr lang="es-PE" sz="2000" dirty="0"/>
              <a:t>Catálogo del sistema </a:t>
            </a:r>
            <a:r>
              <a:rPr lang="es-ES" sz="2000" dirty="0" err="1"/>
              <a:t>PostgreSQL</a:t>
            </a:r>
            <a:r>
              <a:rPr lang="es-PE" sz="2000" dirty="0"/>
              <a:t> que contiene los atributos de todas las tablas en la base actual</a:t>
            </a:r>
            <a:endParaRPr lang="es-CR" sz="20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545640"/>
              </p:ext>
            </p:extLst>
          </p:nvPr>
        </p:nvGraphicFramePr>
        <p:xfrm>
          <a:off x="695658" y="1704514"/>
          <a:ext cx="7930235" cy="4592785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272675">
                  <a:extLst>
                    <a:ext uri="{9D8B030D-6E8A-4147-A177-3AD203B41FA5}">
                      <a16:colId xmlns:a16="http://schemas.microsoft.com/office/drawing/2014/main" val="1974094429"/>
                    </a:ext>
                  </a:extLst>
                </a:gridCol>
                <a:gridCol w="1272675">
                  <a:extLst>
                    <a:ext uri="{9D8B030D-6E8A-4147-A177-3AD203B41FA5}">
                      <a16:colId xmlns:a16="http://schemas.microsoft.com/office/drawing/2014/main" val="3829109711"/>
                    </a:ext>
                  </a:extLst>
                </a:gridCol>
                <a:gridCol w="1272675">
                  <a:extLst>
                    <a:ext uri="{9D8B030D-6E8A-4147-A177-3AD203B41FA5}">
                      <a16:colId xmlns:a16="http://schemas.microsoft.com/office/drawing/2014/main" val="786924704"/>
                    </a:ext>
                  </a:extLst>
                </a:gridCol>
                <a:gridCol w="4112210">
                  <a:extLst>
                    <a:ext uri="{9D8B030D-6E8A-4147-A177-3AD203B41FA5}">
                      <a16:colId xmlns:a16="http://schemas.microsoft.com/office/drawing/2014/main" val="3868989866"/>
                    </a:ext>
                  </a:extLst>
                </a:gridCol>
              </a:tblGrid>
              <a:tr h="254886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Table = pg_attribute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296928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Field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Type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Length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Description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030387884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attrelid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oid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OID del atributo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4288815965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attname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name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32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Nombre del atributo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774003118"/>
                  </a:ext>
                </a:extLst>
              </a:tr>
              <a:tr h="5016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atttypid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oid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4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Oid del tipo definido para el atributo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748362114"/>
                  </a:ext>
                </a:extLst>
              </a:tr>
              <a:tr h="522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attdisbursion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float4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4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323408508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attlen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Longitud en bytes del atributo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112512765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attnum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500027408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attnelems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888561298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attcacheoff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587972761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atttypmod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915935080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attbyval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bool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244096669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attisset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bool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709957528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attalign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char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121071641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attnotnull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bool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887005543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atthasdef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bool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140660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009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4310" y="274645"/>
            <a:ext cx="5317725" cy="694200"/>
          </a:xfrm>
        </p:spPr>
        <p:txBody>
          <a:bodyPr>
            <a:noAutofit/>
          </a:bodyPr>
          <a:lstStyle/>
          <a:p>
            <a:pPr lvl="0"/>
            <a:r>
              <a:rPr lang="es-PE" sz="2400" dirty="0"/>
              <a:t>Para saber que bases de datos hay en el sistema</a:t>
            </a:r>
            <a:endParaRPr lang="es-CR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64" y="2414726"/>
            <a:ext cx="8076815" cy="13999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90860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8699" y="274645"/>
            <a:ext cx="5468646" cy="694200"/>
          </a:xfrm>
        </p:spPr>
        <p:txBody>
          <a:bodyPr>
            <a:noAutofit/>
          </a:bodyPr>
          <a:lstStyle/>
          <a:p>
            <a:pPr lvl="0"/>
            <a:r>
              <a:rPr lang="es-PE" sz="3200" dirty="0"/>
              <a:t>Para saber que tablas tengo en la base de datos actual:</a:t>
            </a:r>
            <a:endParaRPr lang="es-CR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21831"/>
            <a:ext cx="8192289" cy="23703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29892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99820" y="274645"/>
            <a:ext cx="5519179" cy="694200"/>
          </a:xfrm>
        </p:spPr>
        <p:txBody>
          <a:bodyPr>
            <a:noAutofit/>
          </a:bodyPr>
          <a:lstStyle/>
          <a:p>
            <a:pPr lvl="0"/>
            <a:r>
              <a:rPr lang="es-PE" sz="2400" dirty="0"/>
              <a:t>Lo mismo, pero sólo las definidas por el usuario, excluyendo las del sistema:</a:t>
            </a:r>
            <a:endParaRPr lang="es-CR" sz="24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709" y="2645546"/>
            <a:ext cx="8037174" cy="215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49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432" y="274645"/>
            <a:ext cx="5563567" cy="694200"/>
          </a:xfrm>
        </p:spPr>
        <p:txBody>
          <a:bodyPr>
            <a:noAutofit/>
          </a:bodyPr>
          <a:lstStyle/>
          <a:p>
            <a:pPr lvl="0"/>
            <a:r>
              <a:rPr lang="es-PE" sz="2400" dirty="0"/>
              <a:t>Si sólo queremos saber cuántos registros tiene una tabla, basta con preguntar:</a:t>
            </a:r>
            <a:endParaRPr lang="es-CR" sz="24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632" y="2599791"/>
            <a:ext cx="8247165" cy="176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10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Taller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sz="2800" dirty="0"/>
              <a:t>Ejecute el script se encuentra asociado a esta presentación.</a:t>
            </a:r>
          </a:p>
          <a:p>
            <a:endParaRPr lang="es-CR" sz="2800" dirty="0"/>
          </a:p>
          <a:p>
            <a:r>
              <a:rPr lang="es-CR" sz="2800" dirty="0"/>
              <a:t>Siga cada uno de los pasos para comprender la utilidad del diccionario de datos.</a:t>
            </a:r>
          </a:p>
          <a:p>
            <a:endParaRPr lang="es-CR" sz="2800" dirty="0"/>
          </a:p>
          <a:p>
            <a:r>
              <a:rPr lang="es-CR" sz="2800" dirty="0"/>
              <a:t>Luego de realizar el taller comente con sus compañeros la experiencia de utilizar el diccionario de datos.</a:t>
            </a:r>
          </a:p>
        </p:txBody>
      </p:sp>
    </p:spTree>
    <p:extLst>
      <p:ext uri="{BB962C8B-B14F-4D97-AF65-F5344CB8AC3E}">
        <p14:creationId xmlns:p14="http://schemas.microsoft.com/office/powerpoint/2010/main" val="259136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6756" y="274645"/>
            <a:ext cx="5732243" cy="694200"/>
          </a:xfrm>
        </p:spPr>
        <p:txBody>
          <a:bodyPr/>
          <a:lstStyle/>
          <a:p>
            <a:r>
              <a:rPr lang="es-ES" sz="2400" dirty="0"/>
              <a:t>Respaldo de datos </a:t>
            </a:r>
            <a:r>
              <a:rPr lang="es-ES" sz="2400" dirty="0" err="1"/>
              <a:t>PostgreSQL</a:t>
            </a:r>
            <a:endParaRPr lang="es-CR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Copia de seguridad de ficheros del S.O. </a:t>
            </a:r>
          </a:p>
          <a:p>
            <a:pPr lvl="1"/>
            <a:r>
              <a:rPr lang="es-ES" dirty="0"/>
              <a:t>Base de datos parada</a:t>
            </a:r>
          </a:p>
          <a:p>
            <a:pPr lvl="1"/>
            <a:r>
              <a:rPr lang="es-ES" dirty="0"/>
              <a:t>No se pueden recuperar partes </a:t>
            </a:r>
          </a:p>
          <a:p>
            <a:r>
              <a:rPr lang="es-ES" dirty="0"/>
              <a:t>Volcado SQL </a:t>
            </a:r>
          </a:p>
          <a:p>
            <a:pPr lvl="1"/>
            <a:r>
              <a:rPr lang="es-ES" dirty="0" err="1"/>
              <a:t>pg_dump</a:t>
            </a:r>
            <a:r>
              <a:rPr lang="es-ES" dirty="0"/>
              <a:t> </a:t>
            </a:r>
          </a:p>
          <a:p>
            <a:pPr lvl="1"/>
            <a:r>
              <a:rPr lang="es-ES" dirty="0" err="1"/>
              <a:t>pg_dumpall</a:t>
            </a:r>
            <a:r>
              <a:rPr lang="es-ES" dirty="0"/>
              <a:t> </a:t>
            </a:r>
          </a:p>
          <a:p>
            <a:r>
              <a:rPr lang="es-ES" dirty="0"/>
              <a:t>Volcado en línea y recuperación PITR </a:t>
            </a:r>
          </a:p>
          <a:p>
            <a:r>
              <a:rPr lang="es-ES" dirty="0"/>
              <a:t>Conviene automatizar: cron, scripts ...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47070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6756" y="274645"/>
            <a:ext cx="5732243" cy="694200"/>
          </a:xfrm>
        </p:spPr>
        <p:txBody>
          <a:bodyPr/>
          <a:lstStyle/>
          <a:p>
            <a:r>
              <a:rPr lang="es-ES" sz="3200" dirty="0" err="1"/>
              <a:t>pg_dump</a:t>
            </a:r>
            <a:endParaRPr lang="es-CR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Volcar una </a:t>
            </a:r>
            <a:r>
              <a:rPr lang="es-ES" dirty="0" err="1"/>
              <a:t>bd</a:t>
            </a:r>
            <a:r>
              <a:rPr lang="es-ES" dirty="0"/>
              <a:t> o parte de ella. </a:t>
            </a:r>
          </a:p>
          <a:p>
            <a:r>
              <a:rPr lang="es-ES" dirty="0"/>
              <a:t>En texto plano: </a:t>
            </a:r>
          </a:p>
          <a:p>
            <a:pPr lvl="1"/>
            <a:r>
              <a:rPr lang="es-ES" dirty="0"/>
              <a:t>Fichero de texto con instrucciones SQL </a:t>
            </a:r>
          </a:p>
          <a:p>
            <a:pPr lvl="1"/>
            <a:r>
              <a:rPr lang="es-ES" dirty="0"/>
              <a:t>Uso de </a:t>
            </a:r>
            <a:r>
              <a:rPr lang="es-ES" dirty="0" err="1"/>
              <a:t>psql</a:t>
            </a:r>
            <a:r>
              <a:rPr lang="es-ES" dirty="0"/>
              <a:t> para restaurar</a:t>
            </a:r>
          </a:p>
          <a:p>
            <a:pPr lvl="1"/>
            <a:r>
              <a:rPr lang="es-ES" dirty="0"/>
              <a:t>Portable a servidores SQL </a:t>
            </a:r>
          </a:p>
          <a:p>
            <a:r>
              <a:rPr lang="es-ES" dirty="0"/>
              <a:t>En formato propio de </a:t>
            </a:r>
            <a:r>
              <a:rPr lang="es-ES" dirty="0" err="1"/>
              <a:t>PostgreSQL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Se usa </a:t>
            </a:r>
            <a:r>
              <a:rPr lang="es-ES" dirty="0" err="1"/>
              <a:t>pg_restore</a:t>
            </a:r>
            <a:r>
              <a:rPr lang="es-ES" dirty="0"/>
              <a:t> para restaurar </a:t>
            </a:r>
          </a:p>
          <a:p>
            <a:pPr lvl="1"/>
            <a:r>
              <a:rPr lang="es-ES" dirty="0"/>
              <a:t>Más flexible </a:t>
            </a:r>
          </a:p>
          <a:p>
            <a:pPr lvl="1"/>
            <a:r>
              <a:rPr lang="es-ES" dirty="0"/>
              <a:t>Con </a:t>
            </a:r>
            <a:r>
              <a:rPr lang="es-ES" dirty="0" err="1"/>
              <a:t>pg_restore</a:t>
            </a:r>
            <a:r>
              <a:rPr lang="es-ES" dirty="0"/>
              <a:t> se puede crear archivo SQL.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77808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432" y="274645"/>
            <a:ext cx="5563567" cy="694200"/>
          </a:xfrm>
        </p:spPr>
        <p:txBody>
          <a:bodyPr/>
          <a:lstStyle/>
          <a:p>
            <a:r>
              <a:rPr lang="es-ES" dirty="0" err="1"/>
              <a:t>pg_dump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28" y="1813264"/>
            <a:ext cx="607818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96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35332" y="274645"/>
            <a:ext cx="5483668" cy="694200"/>
          </a:xfrm>
        </p:spPr>
        <p:txBody>
          <a:bodyPr/>
          <a:lstStyle/>
          <a:p>
            <a:r>
              <a:rPr lang="es-ES" dirty="0" err="1"/>
              <a:t>pg_dump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727" y="2546743"/>
            <a:ext cx="77628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0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75534" y="274645"/>
            <a:ext cx="5643466" cy="694200"/>
          </a:xfrm>
        </p:spPr>
        <p:txBody>
          <a:bodyPr/>
          <a:lstStyle/>
          <a:p>
            <a:r>
              <a:rPr lang="es-ES" dirty="0" err="1"/>
              <a:t>pg_dumpall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Diferencias con </a:t>
            </a:r>
            <a:r>
              <a:rPr lang="es-ES" dirty="0" err="1"/>
              <a:t>pg_dump</a:t>
            </a:r>
            <a:r>
              <a:rPr lang="es-ES" dirty="0"/>
              <a:t> </a:t>
            </a:r>
          </a:p>
          <a:p>
            <a:r>
              <a:rPr lang="es-ES" dirty="0"/>
              <a:t>No permite fichero de salida: uso de redirección </a:t>
            </a:r>
          </a:p>
          <a:p>
            <a:r>
              <a:rPr lang="es-ES" dirty="0"/>
              <a:t>No permite formatos: siempre texto plano</a:t>
            </a:r>
          </a:p>
          <a:p>
            <a:r>
              <a:rPr lang="es-ES" dirty="0"/>
              <a:t>Opción '-g': exportar objetos globales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3149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66656" y="274645"/>
            <a:ext cx="5652344" cy="694200"/>
          </a:xfrm>
        </p:spPr>
        <p:txBody>
          <a:bodyPr/>
          <a:lstStyle/>
          <a:p>
            <a:r>
              <a:rPr lang="es-ES" dirty="0" err="1"/>
              <a:t>pg_dumpall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731" y="1807954"/>
            <a:ext cx="81534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43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7880" y="274645"/>
            <a:ext cx="5741120" cy="694200"/>
          </a:xfrm>
        </p:spPr>
        <p:txBody>
          <a:bodyPr/>
          <a:lstStyle/>
          <a:p>
            <a:r>
              <a:rPr lang="es-ES" sz="3200" dirty="0"/>
              <a:t>Recuperación de datos </a:t>
            </a:r>
            <a:r>
              <a:rPr lang="es-ES" sz="3200" dirty="0" err="1"/>
              <a:t>PostgreSQL</a:t>
            </a:r>
            <a:endParaRPr lang="es-CR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 </a:t>
            </a:r>
            <a:r>
              <a:rPr lang="es-ES" dirty="0" err="1"/>
              <a:t>psql</a:t>
            </a:r>
            <a:r>
              <a:rPr lang="es-ES" dirty="0"/>
              <a:t> a partir de un fichero SQL </a:t>
            </a:r>
          </a:p>
          <a:p>
            <a:r>
              <a:rPr lang="es-ES" dirty="0"/>
              <a:t>Con </a:t>
            </a:r>
            <a:r>
              <a:rPr lang="es-ES" dirty="0" err="1"/>
              <a:t>pg_restore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Directamente a una base de datos </a:t>
            </a:r>
          </a:p>
          <a:p>
            <a:pPr lvl="1"/>
            <a:r>
              <a:rPr lang="es-ES" dirty="0"/>
              <a:t>Volcando a fichero SQL </a:t>
            </a:r>
          </a:p>
          <a:p>
            <a:r>
              <a:rPr lang="es-ES" dirty="0"/>
              <a:t>Volcado en línea y recuperación PITR </a:t>
            </a:r>
          </a:p>
          <a:p>
            <a:pPr lvl="1"/>
            <a:r>
              <a:rPr lang="es-ES" dirty="0"/>
              <a:t>Habilitar archivado WAL</a:t>
            </a:r>
          </a:p>
          <a:p>
            <a:pPr lvl="1"/>
            <a:r>
              <a:rPr lang="es-ES" dirty="0"/>
              <a:t> Copias de seguridad en línea </a:t>
            </a:r>
          </a:p>
          <a:p>
            <a:pPr lvl="1"/>
            <a:r>
              <a:rPr lang="es-ES" dirty="0"/>
              <a:t>Recuperación PITR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9913351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1125</Words>
  <Application>Microsoft Office PowerPoint</Application>
  <PresentationFormat>Presentación en pantalla (4:3)</PresentationFormat>
  <Paragraphs>297</Paragraphs>
  <Slides>27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Tema de Office</vt:lpstr>
      <vt:lpstr>Fundamentos de bases de datos ISW­-413 </vt:lpstr>
      <vt:lpstr>Agenda</vt:lpstr>
      <vt:lpstr>Respaldo de datos PostgreSQL</vt:lpstr>
      <vt:lpstr>pg_dump</vt:lpstr>
      <vt:lpstr>pg_dump</vt:lpstr>
      <vt:lpstr>pg_dump</vt:lpstr>
      <vt:lpstr>pg_dumpall</vt:lpstr>
      <vt:lpstr>pg_dumpall</vt:lpstr>
      <vt:lpstr>Recuperación de datos PostgreSQL</vt:lpstr>
      <vt:lpstr>Recuperación de datos PostgreSQL</vt:lpstr>
      <vt:lpstr>Almacenamiento  Copy to / Copy from</vt:lpstr>
      <vt:lpstr>Diccionario de datos</vt:lpstr>
      <vt:lpstr>Diccionario de datos</vt:lpstr>
      <vt:lpstr>Metadatos</vt:lpstr>
      <vt:lpstr>Vistas y tablas de sistema internas en PostgreSQL</vt:lpstr>
      <vt:lpstr>Vistas y tablas internas PostgreSQL </vt:lpstr>
      <vt:lpstr>Vistas y tablas internas PostgreSQL </vt:lpstr>
      <vt:lpstr>Vistas y tablas internas PostgreSQL </vt:lpstr>
      <vt:lpstr>Catálogo del sistema PostgreSQL por base de datos</vt:lpstr>
      <vt:lpstr>Catálogo del sistema PostgreSQL que contienen todas las tabla del sistema</vt:lpstr>
      <vt:lpstr>Catálogo del sistema PostgreSQL que contiene todas las tablas en la base de datos actual.</vt:lpstr>
      <vt:lpstr>Catálogo del sistema PostgreSQL que contiene los atributos de todas las tablas en la base actual</vt:lpstr>
      <vt:lpstr>Para saber que bases de datos hay en el sistema</vt:lpstr>
      <vt:lpstr>Para saber que tablas tengo en la base de datos actual:</vt:lpstr>
      <vt:lpstr>Lo mismo, pero sólo las definidas por el usuario, excluyendo las del sistema:</vt:lpstr>
      <vt:lpstr>Si sólo queremos saber cuántos registros tiene una tabla, basta con preguntar:</vt:lpstr>
      <vt:lpstr>Taller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EN AMBIENTE WEB II</dc:title>
  <dc:creator>Efren</dc:creator>
  <cp:lastModifiedBy>Efren</cp:lastModifiedBy>
  <cp:revision>59</cp:revision>
  <dcterms:modified xsi:type="dcterms:W3CDTF">2017-02-02T19:00:56Z</dcterms:modified>
</cp:coreProperties>
</file>