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41"/>
  </p:notesMasterIdLst>
  <p:handoutMasterIdLst>
    <p:handoutMasterId r:id="rId42"/>
  </p:handoutMasterIdLst>
  <p:sldIdLst>
    <p:sldId id="332" r:id="rId5"/>
    <p:sldId id="260" r:id="rId6"/>
    <p:sldId id="271" r:id="rId7"/>
    <p:sldId id="305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5" r:id="rId19"/>
    <p:sldId id="282" r:id="rId20"/>
    <p:sldId id="283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7" r:id="rId30"/>
    <p:sldId id="294" r:id="rId31"/>
    <p:sldId id="298" r:id="rId32"/>
    <p:sldId id="295" r:id="rId33"/>
    <p:sldId id="296" r:id="rId34"/>
    <p:sldId id="299" r:id="rId35"/>
    <p:sldId id="300" r:id="rId36"/>
    <p:sldId id="301" r:id="rId37"/>
    <p:sldId id="302" r:id="rId38"/>
    <p:sldId id="303" r:id="rId39"/>
    <p:sldId id="270" r:id="rId4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6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10/9/2018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10/9/2018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10/09/2018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MINERÍA DE DATOS</a:t>
            </a:r>
            <a:br>
              <a:rPr lang="es-CR" dirty="0"/>
            </a:br>
            <a:r>
              <a:rPr lang="es-CR" dirty="0"/>
              <a:t>ISW­-911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Evolución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700" dirty="0"/>
              <a:t>60’s: Informes </a:t>
            </a:r>
            <a:r>
              <a:rPr lang="es-ES" sz="2700" b="1" i="1" dirty="0"/>
              <a:t>batch</a:t>
            </a:r>
            <a:r>
              <a:rPr lang="es-ES" sz="2700" dirty="0"/>
              <a:t>: </a:t>
            </a:r>
          </a:p>
          <a:p>
            <a:pPr lvl="1"/>
            <a:r>
              <a:rPr lang="es-ES" sz="2700" dirty="0"/>
              <a:t>La información es difícil de encontrar y analizar, poco flexible, se necesita reprogramar cada petición.</a:t>
            </a:r>
          </a:p>
          <a:p>
            <a:pPr lvl="1"/>
            <a:endParaRPr lang="es-ES" sz="2700" dirty="0"/>
          </a:p>
          <a:p>
            <a:r>
              <a:rPr lang="es-ES" sz="2700" dirty="0"/>
              <a:t>70’s: Primeros DSS </a:t>
            </a:r>
            <a:r>
              <a:rPr lang="es-ES" sz="2700" b="1" i="1" dirty="0"/>
              <a:t>(Decision Support Systems) </a:t>
            </a:r>
            <a:r>
              <a:rPr lang="es-ES" sz="2700" dirty="0"/>
              <a:t>y EIS</a:t>
            </a:r>
            <a:r>
              <a:rPr lang="es-ES" sz="2700" b="1" i="1" dirty="0"/>
              <a:t> (Executive Information Systems): </a:t>
            </a:r>
          </a:p>
          <a:p>
            <a:pPr lvl="1"/>
            <a:r>
              <a:rPr lang="es-ES" sz="2700" dirty="0"/>
              <a:t>Basados en terminal, no integrados con el resto de herramientas.</a:t>
            </a:r>
            <a:endParaRPr lang="es-CR" sz="2700" dirty="0"/>
          </a:p>
        </p:txBody>
      </p:sp>
    </p:spTree>
    <p:extLst>
      <p:ext uri="{BB962C8B-B14F-4D97-AF65-F5344CB8AC3E}">
        <p14:creationId xmlns:p14="http://schemas.microsoft.com/office/powerpoint/2010/main" val="317996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Evolución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dirty="0"/>
              <a:t>80’s: Acceso a datos y herramientas de análisis integradas (conocidas como </a:t>
            </a:r>
            <a:r>
              <a:rPr lang="es-ES" sz="2800" b="1" i="1" dirty="0" err="1"/>
              <a:t>intelligent</a:t>
            </a:r>
            <a:r>
              <a:rPr lang="es-ES" sz="2800" b="1" i="1" dirty="0"/>
              <a:t> </a:t>
            </a:r>
            <a:r>
              <a:rPr lang="es-ES" sz="2800" b="1" i="1" dirty="0" err="1"/>
              <a:t>business</a:t>
            </a:r>
            <a:r>
              <a:rPr lang="es-ES" sz="2800" b="1" i="1" dirty="0"/>
              <a:t> </a:t>
            </a:r>
            <a:r>
              <a:rPr lang="es-ES" sz="2800" b="1" i="1" dirty="0" err="1"/>
              <a:t>tools</a:t>
            </a:r>
            <a:r>
              <a:rPr lang="es-ES" sz="2800" dirty="0"/>
              <a:t>): </a:t>
            </a:r>
          </a:p>
          <a:p>
            <a:pPr lvl="1"/>
            <a:r>
              <a:rPr lang="es-ES" dirty="0"/>
              <a:t>Herramientas de consultas e informes, hojas de cálculo, interfaces gráficos e integrados, fáciles de usar. </a:t>
            </a:r>
          </a:p>
          <a:p>
            <a:pPr lvl="1"/>
            <a:r>
              <a:rPr lang="es-ES" dirty="0"/>
              <a:t>Acceden a las bases de datos operacionales (“</a:t>
            </a:r>
            <a:r>
              <a:rPr lang="es-ES" dirty="0" err="1"/>
              <a:t>killer</a:t>
            </a:r>
            <a:r>
              <a:rPr lang="es-ES" dirty="0"/>
              <a:t> </a:t>
            </a:r>
            <a:r>
              <a:rPr lang="es-ES" dirty="0" err="1"/>
              <a:t>queries</a:t>
            </a:r>
            <a:r>
              <a:rPr lang="es-ES" dirty="0"/>
              <a:t>”).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427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Evolución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sz="2800" dirty="0"/>
          </a:p>
          <a:p>
            <a:r>
              <a:rPr lang="es-ES" sz="2800" dirty="0"/>
              <a:t>90’s: Almacenes de Datos y herramientas OLAP.</a:t>
            </a:r>
          </a:p>
          <a:p>
            <a:endParaRPr lang="es-ES" sz="2800" dirty="0"/>
          </a:p>
          <a:p>
            <a:r>
              <a:rPr lang="es-ES" sz="2800" dirty="0"/>
              <a:t>00’s: Herramientas de Minería de Datos y Simulación</a:t>
            </a:r>
          </a:p>
          <a:p>
            <a:endParaRPr lang="es-ES" sz="2800" dirty="0"/>
          </a:p>
          <a:p>
            <a:r>
              <a:rPr lang="es-CR" sz="2800" dirty="0"/>
              <a:t>2006 — Big Data y Machine </a:t>
            </a:r>
            <a:r>
              <a:rPr lang="es-CR" sz="2800" dirty="0" err="1"/>
              <a:t>Leaning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05992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78348"/>
            <a:ext cx="6794400" cy="617700"/>
          </a:xfrm>
        </p:spPr>
        <p:txBody>
          <a:bodyPr/>
          <a:lstStyle/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Han aparecido diferentes herramientas de negocio o DSS que coexisten: EIS, OLAP, consultas &amp; informes, minería de datos.</a:t>
            </a:r>
          </a:p>
          <a:p>
            <a:endParaRPr lang="es-ES" sz="2400" dirty="0"/>
          </a:p>
          <a:p>
            <a:r>
              <a:rPr lang="es-ES" sz="2400" dirty="0"/>
              <a:t>¿Cuál es la diferencia entre EIS y OLAP? </a:t>
            </a:r>
          </a:p>
          <a:p>
            <a:r>
              <a:rPr lang="es-ES" sz="2400" dirty="0"/>
              <a:t>¿Cuál es la diferencia entre “informes avanzados” y OLAP? </a:t>
            </a:r>
          </a:p>
          <a:p>
            <a:r>
              <a:rPr lang="es-ES" sz="2400" dirty="0"/>
              <a:t>¿Cuál es la diferencia entre OLAP y Minería de Datos? </a:t>
            </a:r>
          </a:p>
          <a:p>
            <a:r>
              <a:rPr lang="es-ES" sz="2400" dirty="0"/>
              <a:t>¿Qué interrelaciones existen entre todas estas herramientas?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33787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 algn="ctr">
              <a:buNone/>
            </a:pPr>
            <a:endParaRPr lang="es-ES" sz="2400" b="1" dirty="0"/>
          </a:p>
          <a:p>
            <a:pPr marL="203200" indent="0" algn="ctr">
              <a:buNone/>
            </a:pPr>
            <a:endParaRPr lang="es-ES" sz="2400" b="1" dirty="0"/>
          </a:p>
          <a:p>
            <a:pPr marL="203200" indent="0" algn="ctr">
              <a:buNone/>
            </a:pPr>
            <a:endParaRPr lang="es-ES" sz="2400" b="1" dirty="0"/>
          </a:p>
          <a:p>
            <a:pPr marL="203200" indent="0" algn="ctr">
              <a:buNone/>
            </a:pPr>
            <a:endParaRPr lang="es-ES" sz="2400" b="1" dirty="0"/>
          </a:p>
          <a:p>
            <a:pPr marL="203200" indent="0" algn="ctr">
              <a:buNone/>
            </a:pPr>
            <a:r>
              <a:rPr lang="es-ES" sz="3200" b="1" dirty="0"/>
              <a:t>¿Cuál es la diferencia entre EIS y OLAP? 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03200" indent="0" algn="ctr">
              <a:buNone/>
            </a:pPr>
            <a:endParaRPr lang="es-C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48492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E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EIS</a:t>
            </a:r>
            <a:r>
              <a:rPr lang="es-ES" sz="2000" dirty="0"/>
              <a:t> (</a:t>
            </a:r>
            <a:r>
              <a:rPr lang="es-ES" sz="2000" b="1" i="1" u="sng" dirty="0"/>
              <a:t>Executive Information System</a:t>
            </a:r>
            <a:r>
              <a:rPr lang="es-ES" sz="2000" dirty="0"/>
              <a:t>) es un sistema de información y un conjunto de herramientas asociadas: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Proporciona a los directivos acceso a la información de estado y sus actividades de gestión.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Está especializado en analizar el estado diario de la organización (mediante indicadores clave) para informar rápidamente sobre cambios a los directivos.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La información solicitada suele ser, en gran medida, numérica (ventas semanales, nivel de stocks, balances parciales, etc.) y representada de forma gráfica al estilo de las hojas de cálculo</a:t>
            </a:r>
          </a:p>
          <a:p>
            <a:pPr marL="203200" indent="0" algn="ctr">
              <a:buNone/>
            </a:pPr>
            <a:endParaRPr lang="es-ES" sz="2000" dirty="0"/>
          </a:p>
          <a:p>
            <a:pPr marL="203200" indent="0" algn="ctr">
              <a:buNone/>
            </a:pPr>
            <a:endParaRPr lang="es-C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83961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363" y="304980"/>
            <a:ext cx="6794400" cy="617700"/>
          </a:xfrm>
        </p:spPr>
        <p:txBody>
          <a:bodyPr/>
          <a:lstStyle/>
          <a:p>
            <a:r>
              <a:rPr lang="es-CR" sz="3200" dirty="0"/>
              <a:t>Executive information system</a:t>
            </a:r>
          </a:p>
        </p:txBody>
      </p:sp>
      <p:pic>
        <p:nvPicPr>
          <p:cNvPr id="1030" name="Picture 6" descr="https://www.prodevelop.es/files/fm/public/images/Arista/BI_Ari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9" y="1755483"/>
            <a:ext cx="7805467" cy="4387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7258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000" dirty="0"/>
              <a:t>Las herramientas </a:t>
            </a:r>
            <a:r>
              <a:rPr lang="es-ES" sz="2000" b="1" dirty="0"/>
              <a:t>OLAP</a:t>
            </a:r>
            <a:r>
              <a:rPr lang="es-ES" sz="2000" dirty="0"/>
              <a:t> (</a:t>
            </a:r>
            <a:r>
              <a:rPr lang="es-ES" sz="2000" b="1" i="1" dirty="0"/>
              <a:t>On-Line </a:t>
            </a:r>
            <a:r>
              <a:rPr lang="es-ES" sz="2000" b="1" i="1" dirty="0" err="1"/>
              <a:t>Analyitical</a:t>
            </a:r>
            <a:r>
              <a:rPr lang="es-ES" sz="2000" b="1" i="1" dirty="0"/>
              <a:t> </a:t>
            </a:r>
            <a:r>
              <a:rPr lang="es-ES" sz="2000" b="1" i="1" dirty="0" err="1"/>
              <a:t>Processing</a:t>
            </a:r>
            <a:r>
              <a:rPr lang="es-ES" sz="2000" dirty="0"/>
              <a:t>) son más genéricas: </a:t>
            </a:r>
          </a:p>
          <a:p>
            <a:endParaRPr lang="es-ES" sz="2000" dirty="0"/>
          </a:p>
          <a:p>
            <a:pPr lvl="1"/>
            <a:r>
              <a:rPr lang="es-ES" sz="2000" dirty="0"/>
              <a:t>Funcionan sobre un sistema de información (transaccional o almacén de datos).</a:t>
            </a:r>
          </a:p>
          <a:p>
            <a:endParaRPr lang="es-ES" sz="2000" dirty="0"/>
          </a:p>
          <a:p>
            <a:pPr lvl="1"/>
            <a:r>
              <a:rPr lang="es-ES" sz="2000" dirty="0"/>
              <a:t>Permiten realizar agregaciones y combinaciones de los datos de maneras mucho más complejas y ambiciosas, con objetivos de análisis más estratégicos.</a:t>
            </a:r>
            <a:endParaRPr lang="es-CR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82690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OLAP</a:t>
            </a:r>
          </a:p>
        </p:txBody>
      </p:sp>
      <p:pic>
        <p:nvPicPr>
          <p:cNvPr id="2050" name="Picture 2" descr="http://snowplowanalytics.com/assets/img/olap/example-c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0" y="1863341"/>
            <a:ext cx="4029075" cy="4143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7704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 algn="ctr">
              <a:buNone/>
            </a:pPr>
            <a:endParaRPr lang="es-ES" sz="2400" dirty="0"/>
          </a:p>
          <a:p>
            <a:pPr marL="203200" indent="0" algn="ctr">
              <a:buNone/>
            </a:pPr>
            <a:endParaRPr lang="es-ES" sz="2400" dirty="0"/>
          </a:p>
          <a:p>
            <a:pPr marL="203200" indent="0" algn="ctr">
              <a:buNone/>
            </a:pPr>
            <a:endParaRPr lang="es-ES" sz="2400" dirty="0"/>
          </a:p>
          <a:p>
            <a:pPr marL="203200" indent="0" algn="ctr">
              <a:buNone/>
            </a:pPr>
            <a:r>
              <a:rPr lang="es-ES" b="1" dirty="0"/>
              <a:t>¿Cuál es la diferencia entre “informes avanzados” y OLAP? </a:t>
            </a:r>
            <a:endParaRPr lang="es-CR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41257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 a Minería de Datos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000" b="1" dirty="0"/>
              <a:t>Los sistemas de informes o consultas avanzadas</a:t>
            </a:r>
            <a:r>
              <a:rPr lang="es-ES" sz="2000" dirty="0"/>
              <a:t>: </a:t>
            </a:r>
          </a:p>
          <a:p>
            <a:endParaRPr lang="es-ES" sz="2000" dirty="0"/>
          </a:p>
          <a:p>
            <a:pPr lvl="1"/>
            <a:r>
              <a:rPr lang="es-ES" sz="2000" dirty="0"/>
              <a:t>Están basados, generalmente, en sistemas relacionales u objeto-relacionales.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Utilizan los operadores clásicos: concatenación, proyección, selección, agrupamiento, … (en SQL y extensiones).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El resultado se presenta de una manera tabular.</a:t>
            </a:r>
            <a:endParaRPr lang="es-C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62812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CR" dirty="0"/>
              <a:t>Consultas avanzadas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67009" y="2803927"/>
            <a:ext cx="5576952" cy="2334867"/>
          </a:xfrm>
        </p:spPr>
        <p:txBody>
          <a:bodyPr/>
          <a:lstStyle/>
          <a:p>
            <a:pPr algn="ctr"/>
            <a:endParaRPr lang="es-CR" dirty="0"/>
          </a:p>
        </p:txBody>
      </p:sp>
      <p:pic>
        <p:nvPicPr>
          <p:cNvPr id="3076" name="Picture 4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34" y="1828518"/>
            <a:ext cx="5507101" cy="4130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4837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000" b="1" dirty="0"/>
              <a:t>Las herramientas OLAP </a:t>
            </a:r>
          </a:p>
          <a:p>
            <a:endParaRPr lang="es-ES" sz="2000" dirty="0"/>
          </a:p>
          <a:p>
            <a:pPr lvl="1"/>
            <a:r>
              <a:rPr lang="es-ES" sz="2000" dirty="0"/>
              <a:t>Están basadas, generalmente, en sistemas o interfaces multidimensionales.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Utilizando operadores específicos (además de los clásicos): drill, roll, </a:t>
            </a:r>
            <a:r>
              <a:rPr lang="es-ES" sz="2000" dirty="0" err="1"/>
              <a:t>pivot</a:t>
            </a:r>
            <a:r>
              <a:rPr lang="es-ES" sz="2000" dirty="0"/>
              <a:t>, </a:t>
            </a:r>
            <a:r>
              <a:rPr lang="es-ES" sz="2000" dirty="0" err="1"/>
              <a:t>slice</a:t>
            </a:r>
            <a:r>
              <a:rPr lang="es-ES" sz="2000" dirty="0"/>
              <a:t> &amp; dice.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El resultado se presenta de una manera matricial o híbrida.</a:t>
            </a:r>
            <a:endParaRPr lang="es-C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4279427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OLAP</a:t>
            </a:r>
          </a:p>
        </p:txBody>
      </p:sp>
      <p:pic>
        <p:nvPicPr>
          <p:cNvPr id="4098" name="Picture 2" descr="http://gerardnico.com/wiki/_media/database/oracle/oracle_olap_aw_c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3" y="1824032"/>
            <a:ext cx="52387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46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pPr marL="203200" indent="0" algn="ctr">
              <a:buNone/>
            </a:pPr>
            <a:endParaRPr lang="es-ES" b="1" dirty="0"/>
          </a:p>
          <a:p>
            <a:pPr marL="203200" indent="0" algn="ctr">
              <a:buNone/>
            </a:pPr>
            <a:r>
              <a:rPr lang="es-ES" b="1" dirty="0"/>
              <a:t>¿Cuál es la diferencia entre OLAP y minería de datos?</a:t>
            </a:r>
            <a:endParaRPr lang="es-CR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401611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000" b="1" dirty="0"/>
              <a:t>Las herramientas OLAP </a:t>
            </a:r>
          </a:p>
          <a:p>
            <a:endParaRPr lang="es-ES" sz="2000" dirty="0"/>
          </a:p>
          <a:p>
            <a:pPr lvl="1"/>
            <a:r>
              <a:rPr lang="es-ES" sz="2000" dirty="0"/>
              <a:t>Proporcionan facilidades para “manejar” y “transformar” los datos.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Producen otros “datos” (más agregados, combinados). 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Ayudan a analizar los datos porque producen diferentes vistas de los mismos.</a:t>
            </a:r>
            <a:endParaRPr lang="es-C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445414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OLAP</a:t>
            </a:r>
          </a:p>
        </p:txBody>
      </p:sp>
      <p:pic>
        <p:nvPicPr>
          <p:cNvPr id="6148" name="Picture 4" descr="Resultado de imagen de ol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84" y="1942212"/>
            <a:ext cx="5113539" cy="38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471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000" dirty="0"/>
              <a:t>Las herramientas de </a:t>
            </a:r>
            <a:r>
              <a:rPr lang="es-ES" sz="2000" b="1" dirty="0"/>
              <a:t>minería de datos</a:t>
            </a:r>
            <a:r>
              <a:rPr lang="es-ES" sz="2000" dirty="0"/>
              <a:t>: </a:t>
            </a:r>
          </a:p>
          <a:p>
            <a:endParaRPr lang="es-ES" sz="2000" dirty="0"/>
          </a:p>
          <a:p>
            <a:pPr lvl="1"/>
            <a:r>
              <a:rPr lang="es-ES" sz="2000" dirty="0"/>
              <a:t>Son muy variadas: permiten “extraer” patrones, modelos, descubrir relaciones, regularidades, tendencias, etc. 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Producen “reglas” o “patrones” (“conocimiento”).</a:t>
            </a:r>
            <a:endParaRPr lang="es-C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82983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Minería de datos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91" y="1795509"/>
            <a:ext cx="5642934" cy="4584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2804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 algn="ctr">
              <a:buNone/>
            </a:pPr>
            <a:r>
              <a:rPr lang="es-ES" sz="2800" dirty="0"/>
              <a:t>¿Qué interrelaciones existen entre todas estas herramientas?</a:t>
            </a:r>
            <a:endParaRPr lang="es-CR" sz="28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/>
              <a:t>Herramientas para la toma de decisiones</a:t>
            </a:r>
            <a:endParaRPr lang="es-CR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09" y="2737003"/>
            <a:ext cx="7491181" cy="3304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835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Introducción</a:t>
            </a:r>
          </a:p>
          <a:p>
            <a:pPr lvl="1"/>
            <a:r>
              <a:rPr lang="es-ES" dirty="0"/>
              <a:t>Finalidades y Evolución de los Sistemas de Información.</a:t>
            </a:r>
          </a:p>
          <a:p>
            <a:pPr lvl="1"/>
            <a:r>
              <a:rPr lang="es-ES" dirty="0"/>
              <a:t>Herramientas para la Toma de Decisiones: diferencias e interrelación.</a:t>
            </a:r>
          </a:p>
          <a:p>
            <a:pPr lvl="1"/>
            <a:r>
              <a:rPr lang="es-ES" dirty="0"/>
              <a:t>Almacenes de Datos, OLAP y Minería de Datos: definición e interrelación.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Almacenes de datos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El </a:t>
            </a:r>
            <a:r>
              <a:rPr lang="es-ES" sz="2400" b="1" dirty="0"/>
              <a:t>almacén de datos</a:t>
            </a:r>
            <a:r>
              <a:rPr lang="es-ES" sz="2400" dirty="0"/>
              <a:t> es ahora el “sistema de información central” en todo este proceso.</a:t>
            </a:r>
          </a:p>
          <a:p>
            <a:endParaRPr lang="es-ES" sz="2400" dirty="0"/>
          </a:p>
          <a:p>
            <a:r>
              <a:rPr lang="es-ES" sz="2400" dirty="0"/>
              <a:t>Un almacén de datos es una colección de datos: </a:t>
            </a:r>
          </a:p>
          <a:p>
            <a:pPr lvl="1"/>
            <a:r>
              <a:rPr lang="es-ES" sz="2400" b="1" dirty="0"/>
              <a:t>Orientada a un dominio </a:t>
            </a:r>
          </a:p>
          <a:p>
            <a:pPr lvl="1"/>
            <a:r>
              <a:rPr lang="es-ES" sz="2400" b="1" dirty="0"/>
              <a:t>Integrada </a:t>
            </a:r>
          </a:p>
          <a:p>
            <a:pPr lvl="1"/>
            <a:r>
              <a:rPr lang="es-ES" sz="2400" b="1" dirty="0"/>
              <a:t>No volátil </a:t>
            </a:r>
          </a:p>
          <a:p>
            <a:pPr lvl="1"/>
            <a:r>
              <a:rPr lang="es-ES" sz="2400" b="1" dirty="0"/>
              <a:t>Variante en el tiempo </a:t>
            </a:r>
            <a:r>
              <a:rPr lang="es-ES" sz="2400" dirty="0"/>
              <a:t>para ayudar en la toma de decisiones [</a:t>
            </a:r>
            <a:r>
              <a:rPr lang="es-ES" sz="2400" b="1" i="1" dirty="0" err="1"/>
              <a:t>Immon</a:t>
            </a:r>
            <a:r>
              <a:rPr lang="es-ES" sz="2400" b="1" i="1" dirty="0"/>
              <a:t> 1992, 1996</a:t>
            </a:r>
            <a:r>
              <a:rPr lang="es-ES" sz="2400" dirty="0"/>
              <a:t>]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933152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Almacenes de datos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800" dirty="0"/>
              <a:t>Los </a:t>
            </a:r>
            <a:r>
              <a:rPr lang="es-ES" sz="2800" b="1" dirty="0"/>
              <a:t>almacenes de datos </a:t>
            </a:r>
            <a:r>
              <a:rPr lang="es-ES" sz="2800" dirty="0"/>
              <a:t>y las técnicas OLAP son las maneras más efectivas y tecnológicamente más avanzadas para </a:t>
            </a:r>
            <a:r>
              <a:rPr lang="es-ES" sz="2800" b="1" dirty="0"/>
              <a:t>integrar</a:t>
            </a:r>
            <a:r>
              <a:rPr lang="es-ES" sz="2800" dirty="0"/>
              <a:t>, </a:t>
            </a:r>
            <a:r>
              <a:rPr lang="es-ES" sz="2800" b="1" dirty="0"/>
              <a:t>transformar</a:t>
            </a:r>
            <a:r>
              <a:rPr lang="es-ES" sz="2800" dirty="0"/>
              <a:t> y </a:t>
            </a:r>
            <a:r>
              <a:rPr lang="es-ES" sz="2800" b="1" dirty="0"/>
              <a:t>combinar</a:t>
            </a:r>
            <a:r>
              <a:rPr lang="es-ES" sz="2800" dirty="0"/>
              <a:t> los datos para </a:t>
            </a:r>
            <a:r>
              <a:rPr lang="es-ES" sz="2800" b="1" dirty="0"/>
              <a:t>facilitar</a:t>
            </a:r>
            <a:r>
              <a:rPr lang="es-ES" sz="2800" dirty="0"/>
              <a:t> al usuario o a otros sistemas </a:t>
            </a:r>
            <a:r>
              <a:rPr lang="es-ES" sz="2800" b="1" dirty="0"/>
              <a:t>el análisis de la información</a:t>
            </a:r>
            <a:r>
              <a:rPr lang="es-ES" sz="2800" dirty="0"/>
              <a:t>.</a:t>
            </a:r>
          </a:p>
          <a:p>
            <a:endParaRPr lang="es-ES" sz="2800" dirty="0"/>
          </a:p>
          <a:p>
            <a:r>
              <a:rPr lang="es-ES" sz="2000" dirty="0"/>
              <a:t>La tecnología OLAP generalmente se asocia a los almacenes de datos, aunque: </a:t>
            </a:r>
          </a:p>
          <a:p>
            <a:pPr lvl="1"/>
            <a:r>
              <a:rPr lang="es-ES" sz="1800" dirty="0"/>
              <a:t>Podemos tener Almacenes de Datos sin OLAP y viceversa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1848448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Minería de datos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La </a:t>
            </a:r>
            <a:r>
              <a:rPr lang="es-ES" sz="2400" b="1" dirty="0"/>
              <a:t>minería de datos </a:t>
            </a:r>
            <a:r>
              <a:rPr lang="es-ES" sz="2400" dirty="0"/>
              <a:t>es un conjunto de técnicas de análisis de datos que permiten:</a:t>
            </a:r>
          </a:p>
          <a:p>
            <a:pPr lvl="1"/>
            <a:r>
              <a:rPr lang="es-ES" sz="2400" dirty="0"/>
              <a:t>Extraer patrones, tendencias y regularidades para </a:t>
            </a:r>
            <a:r>
              <a:rPr lang="es-ES" sz="2400" b="1" dirty="0"/>
              <a:t>describir</a:t>
            </a:r>
            <a:r>
              <a:rPr lang="es-ES" sz="2400" dirty="0"/>
              <a:t> y comprender mejor los datos.</a:t>
            </a:r>
          </a:p>
          <a:p>
            <a:pPr lvl="1"/>
            <a:r>
              <a:rPr lang="es-ES" sz="2400" dirty="0"/>
              <a:t>Extraer patrones y tendencias para </a:t>
            </a:r>
            <a:r>
              <a:rPr lang="es-ES" sz="2400" b="1" dirty="0"/>
              <a:t>predecir</a:t>
            </a:r>
            <a:r>
              <a:rPr lang="es-ES" sz="2400" dirty="0"/>
              <a:t> comportamientos futuros.</a:t>
            </a:r>
          </a:p>
          <a:p>
            <a:pPr lvl="1"/>
            <a:endParaRPr lang="es-ES" sz="2400" dirty="0"/>
          </a:p>
          <a:p>
            <a:pPr marL="203200" indent="0">
              <a:buNone/>
            </a:pPr>
            <a:r>
              <a:rPr lang="es-ES" sz="2000" dirty="0"/>
              <a:t>Debido al gran volumen de datos este análisis </a:t>
            </a:r>
            <a:r>
              <a:rPr lang="es-ES" sz="2000" b="1" dirty="0"/>
              <a:t>ya no puede ser manual</a:t>
            </a:r>
            <a:r>
              <a:rPr lang="es-ES" sz="2000" dirty="0"/>
              <a:t> (ni incluso facilitado por herramientas de almacenes de datos y OLAP) sino que </a:t>
            </a:r>
            <a:r>
              <a:rPr lang="es-ES" sz="2000" b="1" dirty="0"/>
              <a:t>ha de ser (</a:t>
            </a:r>
            <a:r>
              <a:rPr lang="es-ES" sz="2000" b="1" dirty="0" err="1"/>
              <a:t>semi</a:t>
            </a:r>
            <a:r>
              <a:rPr lang="es-ES" sz="2000" b="1" dirty="0"/>
              <a:t>-)automático</a:t>
            </a:r>
            <a:r>
              <a:rPr lang="es-ES" sz="2000" dirty="0"/>
              <a:t>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865044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Minería de datos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La minería de datos se diferencia claramente del resto de herramientas en el sentido de que:</a:t>
            </a:r>
          </a:p>
          <a:p>
            <a:endParaRPr lang="es-ES" sz="2400" dirty="0"/>
          </a:p>
          <a:p>
            <a:pPr lvl="1"/>
            <a:r>
              <a:rPr lang="es-ES" sz="2400" b="1" dirty="0"/>
              <a:t>No transforma y facilita el acceso a la información </a:t>
            </a:r>
            <a:r>
              <a:rPr lang="es-ES" sz="2400" b="1" i="1" dirty="0"/>
              <a:t>para que el usuario la analice más fácilmente.</a:t>
            </a:r>
          </a:p>
          <a:p>
            <a:pPr lvl="1"/>
            <a:endParaRPr lang="es-ES" sz="2400" dirty="0"/>
          </a:p>
          <a:p>
            <a:pPr lvl="1"/>
            <a:r>
              <a:rPr lang="es-ES" sz="2400" b="1" dirty="0"/>
              <a:t>La minería de datos “analiza” los datos.</a:t>
            </a:r>
            <a:endParaRPr lang="es-CR" sz="2400" b="1" dirty="0"/>
          </a:p>
        </p:txBody>
      </p:sp>
    </p:spTree>
    <p:extLst>
      <p:ext uri="{BB962C8B-B14F-4D97-AF65-F5344CB8AC3E}">
        <p14:creationId xmlns:p14="http://schemas.microsoft.com/office/powerpoint/2010/main" val="3035096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Minería de datos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La minería de datos es sólo una etapa del </a:t>
            </a:r>
            <a:r>
              <a:rPr lang="es-ES" sz="2000" b="1" dirty="0"/>
              <a:t>proceso de extracción de conocimiento a partir de datos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Este proceso consta de varias </a:t>
            </a:r>
            <a:r>
              <a:rPr lang="es-ES" sz="2000" b="1" dirty="0"/>
              <a:t>fases</a:t>
            </a:r>
            <a:r>
              <a:rPr lang="es-ES" sz="2000" dirty="0"/>
              <a:t>: </a:t>
            </a:r>
          </a:p>
          <a:p>
            <a:pPr lvl="1"/>
            <a:r>
              <a:rPr lang="es-ES" sz="2000" b="1" dirty="0"/>
              <a:t>Preparación de datos </a:t>
            </a:r>
            <a:r>
              <a:rPr lang="es-ES" sz="2000" dirty="0"/>
              <a:t>(selección, limpieza, y transformación), </a:t>
            </a:r>
            <a:r>
              <a:rPr lang="es-ES" sz="2000" b="1" dirty="0"/>
              <a:t>minería</a:t>
            </a:r>
            <a:r>
              <a:rPr lang="es-ES" sz="2000" dirty="0"/>
              <a:t> </a:t>
            </a:r>
            <a:r>
              <a:rPr lang="es-ES" sz="2000" b="1" dirty="0"/>
              <a:t>de datos</a:t>
            </a:r>
            <a:r>
              <a:rPr lang="es-ES" sz="2000" dirty="0"/>
              <a:t>, </a:t>
            </a:r>
            <a:r>
              <a:rPr lang="es-ES" sz="2000" b="1" dirty="0"/>
              <a:t>evaluación</a:t>
            </a:r>
            <a:r>
              <a:rPr lang="es-ES" sz="2000" dirty="0"/>
              <a:t>, </a:t>
            </a:r>
            <a:r>
              <a:rPr lang="es-ES" sz="2000" b="1" dirty="0"/>
              <a:t>difusión</a:t>
            </a:r>
            <a:r>
              <a:rPr lang="es-ES" sz="2000" dirty="0"/>
              <a:t> y </a:t>
            </a:r>
            <a:r>
              <a:rPr lang="es-ES" sz="2000" b="1" dirty="0"/>
              <a:t>uso de modelos</a:t>
            </a:r>
            <a:r>
              <a:rPr lang="es-ES" sz="2000" dirty="0"/>
              <a:t>. </a:t>
            </a:r>
          </a:p>
          <a:p>
            <a:r>
              <a:rPr lang="es-ES" sz="2000" dirty="0"/>
              <a:t>Incorpora muy diferentes </a:t>
            </a:r>
            <a:r>
              <a:rPr lang="es-ES" sz="2000" b="1" dirty="0"/>
              <a:t>técnicas</a:t>
            </a:r>
            <a:r>
              <a:rPr lang="es-ES" sz="2000" dirty="0"/>
              <a:t> </a:t>
            </a:r>
          </a:p>
          <a:p>
            <a:pPr lvl="1"/>
            <a:r>
              <a:rPr lang="es-ES" sz="2000" dirty="0"/>
              <a:t>Árboles de decisión, regresión lineal, redes neuronales artificiales, técnicas bayesianas, máquinas de soporte vectorial, etc. ·</a:t>
            </a:r>
          </a:p>
          <a:p>
            <a:r>
              <a:rPr lang="es-ES" sz="2000" dirty="0"/>
              <a:t>De campos </a:t>
            </a:r>
            <a:r>
              <a:rPr lang="es-ES" sz="2000" b="1" dirty="0"/>
              <a:t>diversos</a:t>
            </a:r>
            <a:r>
              <a:rPr lang="es-ES" sz="2000" dirty="0"/>
              <a:t>: </a:t>
            </a:r>
          </a:p>
          <a:p>
            <a:pPr lvl="1"/>
            <a:r>
              <a:rPr lang="es-ES" sz="2000" dirty="0"/>
              <a:t>Aprendizaje automático e I.A., estadística, bases de datos, … </a:t>
            </a:r>
          </a:p>
          <a:p>
            <a:r>
              <a:rPr lang="es-ES" sz="2000" dirty="0"/>
              <a:t>Aborda una tipología variada de problemas:</a:t>
            </a:r>
          </a:p>
          <a:p>
            <a:pPr lvl="1"/>
            <a:r>
              <a:rPr lang="es-ES" sz="2000" dirty="0"/>
              <a:t>Clasificación, categorización, estimación/regresión, agrupamiento, ...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2302274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709" y="287226"/>
            <a:ext cx="6794400" cy="617700"/>
          </a:xfrm>
        </p:spPr>
        <p:txBody>
          <a:bodyPr/>
          <a:lstStyle/>
          <a:p>
            <a:r>
              <a:rPr lang="es-ES" sz="2600" dirty="0"/>
              <a:t>Almacenes de datos y Minería de datos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 algn="ctr">
              <a:buNone/>
            </a:pPr>
            <a:r>
              <a:rPr lang="es-ES" sz="2800" b="1" dirty="0"/>
              <a:t>¿Es necesario tener almacenes de datos para realizar minería de datos?</a:t>
            </a:r>
          </a:p>
          <a:p>
            <a:endParaRPr lang="es-ES" sz="1800" dirty="0"/>
          </a:p>
          <a:p>
            <a:r>
              <a:rPr lang="es-ES" sz="1800" dirty="0"/>
              <a:t>Los almacenes de datos no son imprescindibles para hacer extracción de conocimiento a partir de datos.</a:t>
            </a:r>
          </a:p>
          <a:p>
            <a:pPr lvl="1"/>
            <a:r>
              <a:rPr lang="es-ES" sz="1400" dirty="0"/>
              <a:t>Se puede hacer minería de datos sobre un simple fichero de datos</a:t>
            </a:r>
          </a:p>
          <a:p>
            <a:pPr lvl="1"/>
            <a:endParaRPr lang="es-ES" sz="1400" dirty="0"/>
          </a:p>
          <a:p>
            <a:r>
              <a:rPr lang="es-ES" sz="1800" dirty="0"/>
              <a:t>Las ventajas de organizar un almacén de datos para realizar minería de datos se amortizan sobradamente a medio y largo plazo cuando:</a:t>
            </a:r>
          </a:p>
          <a:p>
            <a:pPr lvl="1"/>
            <a:r>
              <a:rPr lang="es-ES" sz="1400" dirty="0"/>
              <a:t>Tenemos grandes volúmenes de datos.</a:t>
            </a:r>
          </a:p>
          <a:p>
            <a:pPr lvl="1"/>
            <a:r>
              <a:rPr lang="es-ES" sz="1400" dirty="0"/>
              <a:t>Éstos aumentan con el tiempo.</a:t>
            </a:r>
          </a:p>
          <a:p>
            <a:pPr lvl="1"/>
            <a:r>
              <a:rPr lang="es-ES" sz="1400" dirty="0"/>
              <a:t>Provienen de fuentes heterogéneas. </a:t>
            </a:r>
          </a:p>
          <a:p>
            <a:pPr lvl="1"/>
            <a:r>
              <a:rPr lang="es-ES" sz="1400" dirty="0"/>
              <a:t>Se van a combinar de maneras arbitrarias y no predefinidas.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994755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i="1" dirty="0" err="1"/>
              <a:t>Inmon</a:t>
            </a:r>
            <a:r>
              <a:rPr lang="es-ES" sz="2000" i="1" dirty="0"/>
              <a:t>, W.H. "</a:t>
            </a:r>
            <a:r>
              <a:rPr lang="es-ES" sz="2000" i="1" dirty="0" err="1"/>
              <a:t>Building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1992 </a:t>
            </a:r>
          </a:p>
          <a:p>
            <a:r>
              <a:rPr lang="es-ES" sz="2000" i="1" dirty="0" err="1"/>
              <a:t>Inmon</a:t>
            </a:r>
            <a:r>
              <a:rPr lang="es-ES" sz="2000" i="1" dirty="0"/>
              <a:t>, W.H. et al. "</a:t>
            </a:r>
            <a:r>
              <a:rPr lang="es-ES" sz="2000" i="1" dirty="0" err="1"/>
              <a:t>Managing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1997 </a:t>
            </a:r>
          </a:p>
          <a:p>
            <a:r>
              <a:rPr lang="es-ES" sz="2000" i="1" dirty="0" err="1"/>
              <a:t>Inmon</a:t>
            </a:r>
            <a:r>
              <a:rPr lang="es-ES" sz="2000" i="1" dirty="0"/>
              <a:t>, W.H. et al. "Data </a:t>
            </a:r>
            <a:r>
              <a:rPr lang="es-ES" sz="2000" i="1" dirty="0" err="1"/>
              <a:t>Warehouse</a:t>
            </a:r>
            <a:r>
              <a:rPr lang="es-ES" sz="2000" i="1" dirty="0"/>
              <a:t> Performance", John </a:t>
            </a:r>
            <a:r>
              <a:rPr lang="es-ES" sz="2000" i="1" dirty="0" err="1"/>
              <a:t>Wiley</a:t>
            </a:r>
            <a:r>
              <a:rPr lang="es-ES" sz="2000" i="1" dirty="0"/>
              <a:t>, 1999 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1996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 et al.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Lifecycle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1998 </a:t>
            </a:r>
          </a:p>
          <a:p>
            <a:r>
              <a:rPr lang="es-ES" sz="2000" i="1" dirty="0" err="1"/>
              <a:t>Giovinazzo</a:t>
            </a:r>
            <a:r>
              <a:rPr lang="es-ES" sz="2000" i="1" dirty="0"/>
              <a:t>, W. "</a:t>
            </a:r>
            <a:r>
              <a:rPr lang="es-ES" sz="2000" i="1" dirty="0" err="1"/>
              <a:t>Object-Oriented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Design</a:t>
            </a:r>
            <a:r>
              <a:rPr lang="es-ES" sz="2000" i="1" dirty="0"/>
              <a:t>", Prentice-Hall, 2000. </a:t>
            </a:r>
          </a:p>
          <a:p>
            <a:r>
              <a:rPr lang="es-ES" sz="2000" i="1" dirty="0" err="1"/>
              <a:t>Jarke</a:t>
            </a:r>
            <a:r>
              <a:rPr lang="es-ES" sz="2000" i="1" dirty="0"/>
              <a:t>, M. et al. "Fundamentals of Data Warehouses", </a:t>
            </a:r>
            <a:r>
              <a:rPr lang="es-ES" sz="2000" i="1" dirty="0" err="1"/>
              <a:t>Springer</a:t>
            </a:r>
            <a:r>
              <a:rPr lang="es-ES" sz="2000" i="1" dirty="0"/>
              <a:t>, 2000.</a:t>
            </a:r>
            <a:endParaRPr lang="es-CR" sz="2000" i="1" dirty="0"/>
          </a:p>
        </p:txBody>
      </p:sp>
    </p:spTree>
    <p:extLst>
      <p:ext uri="{BB962C8B-B14F-4D97-AF65-F5344CB8AC3E}">
        <p14:creationId xmlns:p14="http://schemas.microsoft.com/office/powerpoint/2010/main" val="97602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Presentación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400" dirty="0"/>
              <a:t>Ingeniero en Software.</a:t>
            </a:r>
          </a:p>
          <a:p>
            <a:r>
              <a:rPr lang="es-CR" sz="2400" dirty="0"/>
              <a:t>Profesor en el Tecnológico de Costa Rica y la Universidad Técnica Nacional.</a:t>
            </a:r>
          </a:p>
          <a:p>
            <a:r>
              <a:rPr lang="es-CR" dirty="0"/>
              <a:t>Maestría </a:t>
            </a:r>
            <a:r>
              <a:rPr lang="es-CR" sz="2400" dirty="0"/>
              <a:t>en base de datos.</a:t>
            </a:r>
          </a:p>
          <a:p>
            <a:r>
              <a:rPr lang="es-CR" sz="2400" dirty="0"/>
              <a:t>Correo: ejimenez@utn.ac.cr</a:t>
            </a:r>
          </a:p>
          <a:p>
            <a:r>
              <a:rPr lang="es-CR" sz="2400" dirty="0"/>
              <a:t>Skype: ejimenezdelgado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652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Distinguir los sistemas de información para la gestión y los sistemas de información para la toma de decisiones.</a:t>
            </a:r>
          </a:p>
          <a:p>
            <a:endParaRPr lang="es-ES" sz="2400" dirty="0"/>
          </a:p>
          <a:p>
            <a:r>
              <a:rPr lang="es-ES" sz="2400" dirty="0"/>
              <a:t>Conocer la evolución de las herramientas para el análisis de sistemas de información para la toma de decisiones. </a:t>
            </a:r>
          </a:p>
          <a:p>
            <a:endParaRPr lang="es-ES" sz="2400" dirty="0"/>
          </a:p>
          <a:p>
            <a:r>
              <a:rPr lang="es-ES" sz="2400" dirty="0"/>
              <a:t>Distinguir las propiedades y finalidades de las diferentes herramientas DSS (soporte a la toma de decisiones): EIS, OLAP, consultas &amp; informes, minería de datos. 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30116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9087" y="322737"/>
            <a:ext cx="6794400" cy="617700"/>
          </a:xfrm>
        </p:spPr>
        <p:txBody>
          <a:bodyPr/>
          <a:lstStyle/>
          <a:p>
            <a:r>
              <a:rPr lang="es-ES" sz="2600" dirty="0"/>
              <a:t>Finalidad de los sistemas de información</a:t>
            </a:r>
            <a:endParaRPr lang="es-CR" sz="2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sz="2800" i="1" dirty="0"/>
              <a:t>La </a:t>
            </a:r>
            <a:r>
              <a:rPr lang="es-ES" sz="2800" b="1" i="1" dirty="0"/>
              <a:t>información</a:t>
            </a:r>
            <a:r>
              <a:rPr lang="es-ES" sz="2800" i="1" dirty="0"/>
              <a:t> reduce nuestra incertidumbre (sobre algún aspecto de la realidad) y, por tanto, nos permite tomar </a:t>
            </a:r>
            <a:r>
              <a:rPr lang="es-ES" sz="2800" b="1" i="1" dirty="0"/>
              <a:t>mejores decisiones</a:t>
            </a:r>
          </a:p>
        </p:txBody>
      </p:sp>
    </p:spTree>
    <p:extLst>
      <p:ext uri="{BB962C8B-B14F-4D97-AF65-F5344CB8AC3E}">
        <p14:creationId xmlns:p14="http://schemas.microsoft.com/office/powerpoint/2010/main" val="129331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Finalidad de los sistemas de información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800" dirty="0"/>
              <a:t>Inicialmente la finalidad de los sistemas de información era recopilar información sobre un parcela del mundo para </a:t>
            </a:r>
            <a:r>
              <a:rPr lang="es-ES" sz="2800" b="1" u="sng" dirty="0"/>
              <a:t>ayudar en la toma de decisiones</a:t>
            </a:r>
            <a:r>
              <a:rPr lang="es-ES" sz="2800" dirty="0"/>
              <a:t>: </a:t>
            </a:r>
          </a:p>
          <a:p>
            <a:pPr lvl="1"/>
            <a:r>
              <a:rPr lang="es-ES" dirty="0"/>
              <a:t>Recuentos de cereales en Babilonia, de cacao por los pipiles. </a:t>
            </a:r>
          </a:p>
          <a:p>
            <a:pPr lvl="1"/>
            <a:r>
              <a:rPr lang="es-ES" dirty="0"/>
              <a:t>Censos civiles y militares romanos o chinos. </a:t>
            </a:r>
          </a:p>
          <a:p>
            <a:pPr lvl="1"/>
            <a:r>
              <a:rPr lang="es-ES" dirty="0"/>
              <a:t>Libros contables de árabes o sefardíes.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838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Finalidad de los sistemas de información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800" dirty="0"/>
              <a:t>Actualmente, con la informatización de las organizaciones y la aparición de aplicaciones software operacionales sobre el sistema de información, la finalidad principal de los sistemas de información es dar soporte a los procesos básicos de la organización (ventas, producción, personal...).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9782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0421" y="269471"/>
            <a:ext cx="7023158" cy="617700"/>
          </a:xfrm>
        </p:spPr>
        <p:txBody>
          <a:bodyPr/>
          <a:lstStyle/>
          <a:p>
            <a:r>
              <a:rPr lang="es-ES" sz="2400" dirty="0"/>
              <a:t>Interés renovado por la finalidad “Prístina”</a:t>
            </a:r>
            <a:endParaRPr lang="es-CR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Una vez satisfecha la necesidad de tener un soporte informático para los procesos básicos de la organización (</a:t>
            </a:r>
            <a:r>
              <a:rPr lang="es-ES" sz="2400" b="1" i="1" u="sng" dirty="0"/>
              <a:t>sistemas de información para la gestión</a:t>
            </a:r>
            <a:r>
              <a:rPr lang="es-ES" sz="2400" dirty="0"/>
              <a:t>).</a:t>
            </a:r>
          </a:p>
          <a:p>
            <a:endParaRPr lang="es-ES" dirty="0"/>
          </a:p>
          <a:p>
            <a:endParaRPr lang="es-ES" dirty="0"/>
          </a:p>
          <a:p>
            <a:endParaRPr lang="es-ES" sz="2400" dirty="0"/>
          </a:p>
          <a:p>
            <a:r>
              <a:rPr lang="es-ES" sz="2400" dirty="0"/>
              <a:t>Las organizaciones exigen nuevas prestaciones de los sistemas de información (</a:t>
            </a:r>
            <a:r>
              <a:rPr lang="es-ES" sz="2400" b="1" i="1" u="sng" dirty="0"/>
              <a:t>sistemas de información para la toma de decisiones</a:t>
            </a:r>
            <a:r>
              <a:rPr lang="es-ES" sz="2400" dirty="0"/>
              <a:t>).</a:t>
            </a:r>
            <a:endParaRPr lang="es-CR" sz="2400" dirty="0"/>
          </a:p>
        </p:txBody>
      </p:sp>
      <p:sp>
        <p:nvSpPr>
          <p:cNvPr id="4" name="Flecha: hacia abajo 3"/>
          <p:cNvSpPr/>
          <p:nvPr/>
        </p:nvSpPr>
        <p:spPr>
          <a:xfrm>
            <a:off x="4052657" y="2642716"/>
            <a:ext cx="1038685" cy="1046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1551</Words>
  <Application>Microsoft Office PowerPoint</Application>
  <PresentationFormat>Presentación en pantalla (4:3)</PresentationFormat>
  <Paragraphs>194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Introducción a Minería de Datos</vt:lpstr>
      <vt:lpstr>Agenda</vt:lpstr>
      <vt:lpstr>Presentación</vt:lpstr>
      <vt:lpstr>Objetivos</vt:lpstr>
      <vt:lpstr>Finalidad de los sistemas de información</vt:lpstr>
      <vt:lpstr>Finalidad de los sistemas de información</vt:lpstr>
      <vt:lpstr>Finalidad de los sistemas de información</vt:lpstr>
      <vt:lpstr>Interés renovado por la finalidad “Prístina”</vt:lpstr>
      <vt:lpstr>Evolución</vt:lpstr>
      <vt:lpstr>Evolución</vt:lpstr>
      <vt:lpstr>Evolución</vt:lpstr>
      <vt:lpstr>Herramientas para la toma de decisiones</vt:lpstr>
      <vt:lpstr>Presentación de PowerPoint</vt:lpstr>
      <vt:lpstr>Presentación de PowerPoint</vt:lpstr>
      <vt:lpstr>Executive information system</vt:lpstr>
      <vt:lpstr>Presentación de PowerPoint</vt:lpstr>
      <vt:lpstr>OLAP</vt:lpstr>
      <vt:lpstr>Presentación de PowerPoint</vt:lpstr>
      <vt:lpstr>Presentación de PowerPoint</vt:lpstr>
      <vt:lpstr>Consultas avanzadas</vt:lpstr>
      <vt:lpstr>Presentación de PowerPoint</vt:lpstr>
      <vt:lpstr>OLAP</vt:lpstr>
      <vt:lpstr>Presentación de PowerPoint</vt:lpstr>
      <vt:lpstr>Presentación de PowerPoint</vt:lpstr>
      <vt:lpstr>OLAP</vt:lpstr>
      <vt:lpstr>Presentación de PowerPoint</vt:lpstr>
      <vt:lpstr>Minería de datos</vt:lpstr>
      <vt:lpstr>Presentación de PowerPoint</vt:lpstr>
      <vt:lpstr>Almacenes de datos</vt:lpstr>
      <vt:lpstr>Almacenes de datos</vt:lpstr>
      <vt:lpstr>Minería de datos</vt:lpstr>
      <vt:lpstr>Minería de datos</vt:lpstr>
      <vt:lpstr>Minería de datos</vt:lpstr>
      <vt:lpstr>Almacenes de datos y Minería de datos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28</cp:revision>
  <dcterms:created xsi:type="dcterms:W3CDTF">2016-01-04T17:43:21Z</dcterms:created>
  <dcterms:modified xsi:type="dcterms:W3CDTF">2018-09-10T21:06:15Z</dcterms:modified>
</cp:coreProperties>
</file>