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70"/>
  </p:notesMasterIdLst>
  <p:handoutMasterIdLst>
    <p:handoutMasterId r:id="rId71"/>
  </p:handoutMasterIdLst>
  <p:sldIdLst>
    <p:sldId id="332" r:id="rId5"/>
    <p:sldId id="260" r:id="rId6"/>
    <p:sldId id="334" r:id="rId7"/>
    <p:sldId id="272" r:id="rId8"/>
    <p:sldId id="274" r:id="rId9"/>
    <p:sldId id="276" r:id="rId10"/>
    <p:sldId id="277" r:id="rId11"/>
    <p:sldId id="279" r:id="rId12"/>
    <p:sldId id="282" r:id="rId13"/>
    <p:sldId id="284" r:id="rId14"/>
    <p:sldId id="285" r:id="rId15"/>
    <p:sldId id="286" r:id="rId16"/>
    <p:sldId id="287" r:id="rId17"/>
    <p:sldId id="289" r:id="rId18"/>
    <p:sldId id="290" r:id="rId19"/>
    <p:sldId id="292" r:id="rId20"/>
    <p:sldId id="293" r:id="rId21"/>
    <p:sldId id="353" r:id="rId22"/>
    <p:sldId id="296" r:id="rId23"/>
    <p:sldId id="297" r:id="rId24"/>
    <p:sldId id="299" r:id="rId25"/>
    <p:sldId id="300" r:id="rId26"/>
    <p:sldId id="302" r:id="rId27"/>
    <p:sldId id="304" r:id="rId28"/>
    <p:sldId id="306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7" r:id="rId47"/>
    <p:sldId id="328" r:id="rId48"/>
    <p:sldId id="329" r:id="rId49"/>
    <p:sldId id="330" r:id="rId50"/>
    <p:sldId id="331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270" r:id="rId6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17/9/2018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17/9/2018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1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Minería de Datos</a:t>
            </a:r>
            <a:br>
              <a:rPr lang="es-CR" dirty="0"/>
            </a:br>
            <a:r>
              <a:rPr lang="es-CR" dirty="0"/>
              <a:t>ISW­-911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476375" y="1628775"/>
            <a:ext cx="471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624138" y="15621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b="1">
                <a:solidFill>
                  <a:srgbClr val="0033CC"/>
                </a:solidFill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4418806" y="2087563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2174875" y="2633663"/>
            <a:ext cx="494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Base de Datos diseñada con un objetivo de explotación distinto que el de las bases de datos de los sistemas operacionales.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1146175" y="4068763"/>
            <a:ext cx="2359025" cy="779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Operacional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(OLTP)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1146175" y="5224463"/>
            <a:ext cx="2349500" cy="10541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de Almacén de Datos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(DW)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5464175" y="4106863"/>
            <a:ext cx="18288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proceso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5451475" y="5287963"/>
            <a:ext cx="18923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análisis 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4105275" y="427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4105275" y="554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530E24-D199-4CB3-A2BD-E96272D9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02CABC-7A2C-44DA-B95F-2B3CC095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933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570163" y="1557338"/>
            <a:ext cx="426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320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692400" y="2603500"/>
            <a:ext cx="3763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colección de datos diseñada para dar apoyo a los procesos de toma de decisiones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4325938" y="2130425"/>
            <a:ext cx="201612" cy="433388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1019175" y="3617912"/>
            <a:ext cx="3579813" cy="2054225"/>
            <a:chOff x="771" y="1983"/>
            <a:chExt cx="2255" cy="1294"/>
          </a:xfrm>
        </p:grpSpPr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771" y="2519"/>
              <a:ext cx="1200" cy="758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orientada hacia la información* relevante de la organización</a:t>
              </a:r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 flipH="1">
              <a:off x="1454" y="1983"/>
              <a:ext cx="1572" cy="526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3582988" y="3609975"/>
            <a:ext cx="1262062" cy="1319213"/>
            <a:chOff x="2386" y="1978"/>
            <a:chExt cx="795" cy="831"/>
          </a:xfrm>
        </p:grpSpPr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2386" y="2570"/>
              <a:ext cx="795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integrada</a:t>
              </a:r>
            </a:p>
          </p:txBody>
        </p:sp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 flipH="1">
              <a:off x="2573" y="1978"/>
              <a:ext cx="453" cy="580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4598988" y="3609668"/>
            <a:ext cx="2547937" cy="1574800"/>
            <a:chOff x="2866" y="1996"/>
            <a:chExt cx="1605" cy="992"/>
          </a:xfrm>
        </p:grpSpPr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3468" y="2576"/>
              <a:ext cx="1003" cy="412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variable en el tiempo</a:t>
              </a:r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>
              <a:off x="2866" y="1996"/>
              <a:ext cx="1231" cy="541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6" name="Group 16"/>
          <p:cNvGrpSpPr>
            <a:grpSpLocks/>
          </p:cNvGrpSpPr>
          <p:nvPr/>
        </p:nvGrpSpPr>
        <p:grpSpPr bwMode="auto">
          <a:xfrm>
            <a:off x="4598988" y="3610377"/>
            <a:ext cx="4237037" cy="1363662"/>
            <a:chOff x="2866" y="1997"/>
            <a:chExt cx="2669" cy="859"/>
          </a:xfrm>
        </p:grpSpPr>
        <p:sp>
          <p:nvSpPr>
            <p:cNvPr id="133137" name="Text Box 17"/>
            <p:cNvSpPr txBox="1">
              <a:spLocks noChangeArrowheads="1"/>
            </p:cNvSpPr>
            <p:nvPr/>
          </p:nvSpPr>
          <p:spPr bwMode="auto">
            <a:xfrm>
              <a:off x="4687" y="2617"/>
              <a:ext cx="848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no volátil</a:t>
              </a: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>
              <a:off x="2866" y="1997"/>
              <a:ext cx="2197" cy="594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116388" y="3998913"/>
            <a:ext cx="161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características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874713" y="6070600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i="1">
                <a:latin typeface="Arial" panose="020B0604020202020204" pitchFamily="34" charset="0"/>
              </a:rPr>
              <a:t>* subject oriented, not process oriented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529138" y="2154238"/>
            <a:ext cx="1198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 sz="1800"/>
              <a:t>definición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71A2E7D-0627-40B2-B5EC-5919824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EF310B-1D3B-466E-9260-A24BBA8C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2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2859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0099"/>
                </a:solidFill>
                <a:latin typeface="Arial" panose="020B0604020202020204" pitchFamily="34" charset="0"/>
              </a:rPr>
              <a:t>AD: Orientado hacia la información relevante de la organización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084638" y="1905000"/>
            <a:ext cx="458787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 diseña para consultar eficientemente información relativa a las  actividades (ventas, compras, producción, ...) básicas de la organización, no para soportar los procesos que se realizan en ella (gestión de pedidos, facturación, etc).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pSp>
        <p:nvGrpSpPr>
          <p:cNvPr id="134196" name="Group 52"/>
          <p:cNvGrpSpPr>
            <a:grpSpLocks/>
          </p:cNvGrpSpPr>
          <p:nvPr/>
        </p:nvGrpSpPr>
        <p:grpSpPr bwMode="auto">
          <a:xfrm>
            <a:off x="4911725" y="4648200"/>
            <a:ext cx="2860675" cy="1485900"/>
            <a:chOff x="9893" y="14183"/>
            <a:chExt cx="2756" cy="1382"/>
          </a:xfrm>
        </p:grpSpPr>
        <p:sp>
          <p:nvSpPr>
            <p:cNvPr id="134197" name="AutoShape 53"/>
            <p:cNvSpPr>
              <a:spLocks noChangeArrowheads="1"/>
            </p:cNvSpPr>
            <p:nvPr/>
          </p:nvSpPr>
          <p:spPr bwMode="auto">
            <a:xfrm rot="676495">
              <a:off x="9893" y="14183"/>
              <a:ext cx="2756" cy="1382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4198" name="Text Box 54"/>
            <p:cNvSpPr txBox="1">
              <a:spLocks noChangeArrowheads="1"/>
            </p:cNvSpPr>
            <p:nvPr/>
          </p:nvSpPr>
          <p:spPr bwMode="auto">
            <a:xfrm>
              <a:off x="10376" y="14616"/>
              <a:ext cx="148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800" b="1">
                  <a:latin typeface="Arial Narrow" panose="020B0606020202030204" pitchFamily="34" charset="0"/>
                  <a:ea typeface="Batang" pitchFamily="18" charset="-127"/>
                </a:rPr>
                <a:t>Información Necesaria</a:t>
              </a:r>
              <a:endParaRPr lang="es-ES" altLang="es-ES" sz="1800" b="1"/>
            </a:p>
          </p:txBody>
        </p:sp>
      </p:grpSp>
      <p:sp>
        <p:nvSpPr>
          <p:cNvPr id="134194" name="AutoShape 50"/>
          <p:cNvSpPr>
            <a:spLocks noChangeArrowheads="1"/>
          </p:cNvSpPr>
          <p:nvPr/>
        </p:nvSpPr>
        <p:spPr bwMode="auto">
          <a:xfrm>
            <a:off x="1066800" y="3962400"/>
            <a:ext cx="2705100" cy="231140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 flipV="1">
            <a:off x="3681413" y="5346700"/>
            <a:ext cx="1166812" cy="635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199" name="Group 55"/>
          <p:cNvGrpSpPr>
            <a:grpSpLocks/>
          </p:cNvGrpSpPr>
          <p:nvPr/>
        </p:nvGrpSpPr>
        <p:grpSpPr bwMode="auto">
          <a:xfrm>
            <a:off x="3003550" y="5602288"/>
            <a:ext cx="614363" cy="393700"/>
            <a:chOff x="8541" y="14224"/>
            <a:chExt cx="801" cy="522"/>
          </a:xfrm>
        </p:grpSpPr>
        <p:sp>
          <p:nvSpPr>
            <p:cNvPr id="134200" name="Text Box 5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900"/>
            </a:p>
          </p:txBody>
        </p:sp>
        <p:sp>
          <p:nvSpPr>
            <p:cNvPr id="134201" name="Text Box 5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2944813" y="4778375"/>
            <a:ext cx="614362" cy="392113"/>
            <a:chOff x="8541" y="14224"/>
            <a:chExt cx="801" cy="522"/>
          </a:xfrm>
        </p:grpSpPr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GAMA</a:t>
              </a:r>
              <a:endParaRPr lang="es-ES" altLang="es-ES" sz="900"/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5" name="Group 61"/>
          <p:cNvGrpSpPr>
            <a:grpSpLocks/>
          </p:cNvGrpSpPr>
          <p:nvPr/>
        </p:nvGrpSpPr>
        <p:grpSpPr bwMode="auto">
          <a:xfrm>
            <a:off x="2255838" y="5238750"/>
            <a:ext cx="615950" cy="395288"/>
            <a:chOff x="8541" y="14224"/>
            <a:chExt cx="801" cy="522"/>
          </a:xfrm>
        </p:grpSpPr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VENTA</a:t>
              </a:r>
              <a:endParaRPr lang="es-ES" altLang="es-ES" sz="900"/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8" name="Group 64"/>
          <p:cNvGrpSpPr>
            <a:grpSpLocks/>
          </p:cNvGrpSpPr>
          <p:nvPr/>
        </p:nvGrpSpPr>
        <p:grpSpPr bwMode="auto">
          <a:xfrm>
            <a:off x="2116138" y="4778375"/>
            <a:ext cx="615950" cy="392113"/>
            <a:chOff x="8541" y="14224"/>
            <a:chExt cx="801" cy="522"/>
          </a:xfrm>
        </p:grpSpPr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  <a:endParaRPr lang="es-ES" altLang="es-ES" sz="900"/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1700213" y="4078288"/>
            <a:ext cx="1517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400" b="1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400" b="1"/>
          </a:p>
        </p:txBody>
      </p:sp>
      <p:sp>
        <p:nvSpPr>
          <p:cNvPr id="134222" name="Freeform 78"/>
          <p:cNvSpPr>
            <a:spLocks/>
          </p:cNvSpPr>
          <p:nvPr/>
        </p:nvSpPr>
        <p:spPr bwMode="auto">
          <a:xfrm>
            <a:off x="1946275" y="4665663"/>
            <a:ext cx="1844675" cy="1431925"/>
          </a:xfrm>
          <a:custGeom>
            <a:avLst/>
            <a:gdLst>
              <a:gd name="T0" fmla="*/ 1335 w 2408"/>
              <a:gd name="T1" fmla="*/ 1810 h 1897"/>
              <a:gd name="T2" fmla="*/ 1755 w 2408"/>
              <a:gd name="T3" fmla="*/ 1840 h 1897"/>
              <a:gd name="T4" fmla="*/ 2265 w 2408"/>
              <a:gd name="T5" fmla="*/ 1750 h 1897"/>
              <a:gd name="T6" fmla="*/ 2280 w 2408"/>
              <a:gd name="T7" fmla="*/ 955 h 1897"/>
              <a:gd name="T8" fmla="*/ 2220 w 2408"/>
              <a:gd name="T9" fmla="*/ 190 h 1897"/>
              <a:gd name="T10" fmla="*/ 1155 w 2408"/>
              <a:gd name="T11" fmla="*/ 70 h 1897"/>
              <a:gd name="T12" fmla="*/ 150 w 2408"/>
              <a:gd name="T13" fmla="*/ 145 h 1897"/>
              <a:gd name="T14" fmla="*/ 255 w 2408"/>
              <a:gd name="T15" fmla="*/ 940 h 1897"/>
              <a:gd name="T16" fmla="*/ 330 w 2408"/>
              <a:gd name="T17" fmla="*/ 1330 h 1897"/>
              <a:gd name="T18" fmla="*/ 1215 w 2408"/>
              <a:gd name="T19" fmla="*/ 1360 h 1897"/>
              <a:gd name="T20" fmla="*/ 1335 w 2408"/>
              <a:gd name="T21" fmla="*/ 181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8" h="1897">
                <a:moveTo>
                  <a:pt x="1335" y="1810"/>
                </a:moveTo>
                <a:cubicBezTo>
                  <a:pt x="1425" y="1890"/>
                  <a:pt x="1600" y="1850"/>
                  <a:pt x="1755" y="1840"/>
                </a:cubicBezTo>
                <a:cubicBezTo>
                  <a:pt x="1910" y="1830"/>
                  <a:pt x="2178" y="1897"/>
                  <a:pt x="2265" y="1750"/>
                </a:cubicBezTo>
                <a:cubicBezTo>
                  <a:pt x="2352" y="1603"/>
                  <a:pt x="2288" y="1215"/>
                  <a:pt x="2280" y="955"/>
                </a:cubicBezTo>
                <a:cubicBezTo>
                  <a:pt x="2272" y="695"/>
                  <a:pt x="2408" y="338"/>
                  <a:pt x="2220" y="190"/>
                </a:cubicBezTo>
                <a:cubicBezTo>
                  <a:pt x="2032" y="42"/>
                  <a:pt x="1500" y="77"/>
                  <a:pt x="1155" y="70"/>
                </a:cubicBezTo>
                <a:cubicBezTo>
                  <a:pt x="810" y="63"/>
                  <a:pt x="300" y="0"/>
                  <a:pt x="150" y="145"/>
                </a:cubicBezTo>
                <a:cubicBezTo>
                  <a:pt x="0" y="290"/>
                  <a:pt x="225" y="743"/>
                  <a:pt x="255" y="940"/>
                </a:cubicBezTo>
                <a:cubicBezTo>
                  <a:pt x="285" y="1137"/>
                  <a:pt x="170" y="1260"/>
                  <a:pt x="330" y="1330"/>
                </a:cubicBezTo>
                <a:cubicBezTo>
                  <a:pt x="490" y="1400"/>
                  <a:pt x="1048" y="1280"/>
                  <a:pt x="1215" y="1360"/>
                </a:cubicBezTo>
                <a:cubicBezTo>
                  <a:pt x="1382" y="1440"/>
                  <a:pt x="1245" y="1730"/>
                  <a:pt x="1335" y="1810"/>
                </a:cubicBezTo>
                <a:close/>
              </a:path>
            </a:pathLst>
          </a:custGeom>
          <a:noFill/>
          <a:ln w="38100" cap="flat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1289050" y="4914900"/>
            <a:ext cx="614363" cy="392113"/>
            <a:chOff x="8541" y="14224"/>
            <a:chExt cx="801" cy="522"/>
          </a:xfrm>
        </p:grpSpPr>
        <p:sp>
          <p:nvSpPr>
            <p:cNvPr id="134224" name="Text Box 80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CURSO</a:t>
              </a:r>
              <a:endParaRPr lang="es-ES" altLang="es-ES" sz="900"/>
            </a:p>
          </p:txBody>
        </p:sp>
        <p:sp>
          <p:nvSpPr>
            <p:cNvPr id="134225" name="Text Box 81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6" name="Group 82"/>
          <p:cNvGrpSpPr>
            <a:grpSpLocks/>
          </p:cNvGrpSpPr>
          <p:nvPr/>
        </p:nvGrpSpPr>
        <p:grpSpPr bwMode="auto">
          <a:xfrm>
            <a:off x="1150938" y="5457825"/>
            <a:ext cx="614362" cy="393700"/>
            <a:chOff x="8541" y="14224"/>
            <a:chExt cx="801" cy="522"/>
          </a:xfrm>
        </p:grpSpPr>
        <p:sp>
          <p:nvSpPr>
            <p:cNvPr id="134227" name="Text Box 83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REUNION</a:t>
              </a:r>
              <a:endParaRPr lang="es-ES" altLang="es-ES" sz="900"/>
            </a:p>
          </p:txBody>
        </p:sp>
        <p:sp>
          <p:nvSpPr>
            <p:cNvPr id="134228" name="Text Box 84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9" name="Group 85"/>
          <p:cNvGrpSpPr>
            <a:grpSpLocks/>
          </p:cNvGrpSpPr>
          <p:nvPr/>
        </p:nvGrpSpPr>
        <p:grpSpPr bwMode="auto">
          <a:xfrm>
            <a:off x="1893888" y="5772150"/>
            <a:ext cx="612775" cy="393700"/>
            <a:chOff x="8541" y="14224"/>
            <a:chExt cx="801" cy="522"/>
          </a:xfrm>
        </p:grpSpPr>
        <p:sp>
          <p:nvSpPr>
            <p:cNvPr id="134230" name="Text Box 8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PROTOTIPO</a:t>
              </a:r>
              <a:endParaRPr lang="es-ES" altLang="es-ES" sz="900"/>
            </a:p>
          </p:txBody>
        </p:sp>
        <p:sp>
          <p:nvSpPr>
            <p:cNvPr id="134231" name="Text Box 8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35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507FBCC-24F7-416E-BDBF-4D753B88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4884FB-70C7-4839-904A-77750E7B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93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97" name="Group 29"/>
          <p:cNvGrpSpPr>
            <a:grpSpLocks/>
          </p:cNvGrpSpPr>
          <p:nvPr/>
        </p:nvGrpSpPr>
        <p:grpSpPr bwMode="auto">
          <a:xfrm>
            <a:off x="1905000" y="3581400"/>
            <a:ext cx="5029200" cy="2855913"/>
            <a:chOff x="1148" y="2708"/>
            <a:chExt cx="2788" cy="1299"/>
          </a:xfrm>
        </p:grpSpPr>
        <p:sp>
          <p:nvSpPr>
            <p:cNvPr id="135171" name="AutoShape 3"/>
            <p:cNvSpPr>
              <a:spLocks noChangeArrowheads="1"/>
            </p:cNvSpPr>
            <p:nvPr/>
          </p:nvSpPr>
          <p:spPr bwMode="auto">
            <a:xfrm>
              <a:off x="1292" y="2931"/>
              <a:ext cx="576" cy="405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2" name="Line 4"/>
            <p:cNvSpPr>
              <a:spLocks noChangeShapeType="1"/>
            </p:cNvSpPr>
            <p:nvPr/>
          </p:nvSpPr>
          <p:spPr bwMode="auto">
            <a:xfrm>
              <a:off x="1986" y="3564"/>
              <a:ext cx="314" cy="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166" y="3082"/>
              <a:ext cx="7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>
              <a:off x="1148" y="2708"/>
              <a:ext cx="864" cy="1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5" name="AutoShape 7"/>
            <p:cNvSpPr>
              <a:spLocks noChangeArrowheads="1"/>
            </p:cNvSpPr>
            <p:nvPr/>
          </p:nvSpPr>
          <p:spPr bwMode="auto">
            <a:xfrm>
              <a:off x="2274" y="2820"/>
              <a:ext cx="504" cy="288"/>
            </a:xfrm>
            <a:prstGeom prst="flowChartInputOutput">
              <a:avLst/>
            </a:prstGeom>
            <a:solidFill>
              <a:srgbClr val="FFE6D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2325" y="2850"/>
              <a:ext cx="4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 Narrow" panose="020B0606020202030204" pitchFamily="34" charset="0"/>
                  <a:ea typeface="Batang" pitchFamily="18" charset="-127"/>
                </a:rPr>
                <a:t>Fuente de Datos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H="1">
              <a:off x="2983" y="3248"/>
              <a:ext cx="36" cy="2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2961" y="3240"/>
              <a:ext cx="46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1916" y="3349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Internas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grpSp>
          <p:nvGrpSpPr>
            <p:cNvPr id="135180" name="Group 12"/>
            <p:cNvGrpSpPr>
              <a:grpSpLocks/>
            </p:cNvGrpSpPr>
            <p:nvPr/>
          </p:nvGrpSpPr>
          <p:grpSpPr bwMode="auto">
            <a:xfrm>
              <a:off x="3380" y="2780"/>
              <a:ext cx="469" cy="392"/>
              <a:chOff x="10527" y="12221"/>
              <a:chExt cx="1172" cy="981"/>
            </a:xfrm>
          </p:grpSpPr>
          <p:sp>
            <p:nvSpPr>
              <p:cNvPr id="135181" name="AutoShape 13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2" name="Text Box 14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2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183" name="Group 15"/>
            <p:cNvGrpSpPr>
              <a:grpSpLocks/>
            </p:cNvGrpSpPr>
            <p:nvPr/>
          </p:nvGrpSpPr>
          <p:grpSpPr bwMode="auto">
            <a:xfrm>
              <a:off x="2876" y="2780"/>
              <a:ext cx="469" cy="388"/>
              <a:chOff x="11850" y="12244"/>
              <a:chExt cx="1172" cy="971"/>
            </a:xfrm>
          </p:grpSpPr>
          <p:sp>
            <p:nvSpPr>
              <p:cNvPr id="135184" name="AutoShape 16"/>
              <p:cNvSpPr>
                <a:spLocks noChangeArrowheads="1"/>
              </p:cNvSpPr>
              <p:nvPr/>
            </p:nvSpPr>
            <p:spPr bwMode="auto">
              <a:xfrm>
                <a:off x="11961" y="12244"/>
                <a:ext cx="900" cy="900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5" name="Text Box 17"/>
              <p:cNvSpPr txBox="1">
                <a:spLocks noChangeArrowheads="1"/>
              </p:cNvSpPr>
              <p:nvPr/>
            </p:nvSpPr>
            <p:spPr bwMode="auto">
              <a:xfrm>
                <a:off x="11850" y="12360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3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135186" name="Text Box 18"/>
              <p:cNvSpPr txBox="1">
                <a:spLocks noChangeArrowheads="1"/>
              </p:cNvSpPr>
              <p:nvPr/>
            </p:nvSpPr>
            <p:spPr bwMode="auto">
              <a:xfrm>
                <a:off x="11877" y="12878"/>
                <a:ext cx="611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HTML</a:t>
                </a:r>
                <a:endParaRPr lang="es-ES" altLang="es-ES" sz="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2178" y="2712"/>
              <a:ext cx="1758" cy="52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88" name="AutoShape 20"/>
            <p:cNvSpPr>
              <a:spLocks noChangeArrowheads="1"/>
            </p:cNvSpPr>
            <p:nvPr/>
          </p:nvSpPr>
          <p:spPr bwMode="auto">
            <a:xfrm>
              <a:off x="2310" y="3489"/>
              <a:ext cx="1394" cy="518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89" name="Text Box 21"/>
            <p:cNvSpPr txBox="1">
              <a:spLocks noChangeArrowheads="1"/>
            </p:cNvSpPr>
            <p:nvPr/>
          </p:nvSpPr>
          <p:spPr bwMode="auto">
            <a:xfrm>
              <a:off x="2608" y="3695"/>
              <a:ext cx="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800" b="1">
                  <a:latin typeface="Arial" panose="020B0604020202020204" pitchFamily="34" charset="0"/>
                  <a:ea typeface="Batang" pitchFamily="18" charset="-127"/>
                </a:rPr>
                <a:t>Almacén de Datos</a:t>
              </a:r>
              <a:endParaRPr lang="es-ES" altLang="es-ES" sz="1800" b="1">
                <a:latin typeface="Arial" panose="020B0604020202020204" pitchFamily="34" charset="0"/>
              </a:endParaRPr>
            </a:p>
          </p:txBody>
        </p:sp>
        <p:sp>
          <p:nvSpPr>
            <p:cNvPr id="135190" name="Text Box 22"/>
            <p:cNvSpPr txBox="1">
              <a:spLocks noChangeArrowheads="1"/>
            </p:cNvSpPr>
            <p:nvPr/>
          </p:nvSpPr>
          <p:spPr bwMode="auto">
            <a:xfrm>
              <a:off x="2149" y="3006"/>
              <a:ext cx="4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800">
                  <a:latin typeface="Arial Narrow" panose="020B0606020202030204" pitchFamily="34" charset="0"/>
                  <a:ea typeface="Batang" pitchFamily="18" charset="-127"/>
                </a:rPr>
                <a:t>texto</a:t>
              </a:r>
              <a:endParaRPr lang="es-ES" altLang="es-ES" sz="800">
                <a:latin typeface="Arial" panose="020B0604020202020204" pitchFamily="34" charset="0"/>
              </a:endParaRPr>
            </a:p>
          </p:txBody>
        </p:sp>
        <p:sp>
          <p:nvSpPr>
            <p:cNvPr id="135191" name="AutoShape 23"/>
            <p:cNvSpPr>
              <a:spLocks noChangeArrowheads="1"/>
            </p:cNvSpPr>
            <p:nvPr/>
          </p:nvSpPr>
          <p:spPr bwMode="auto">
            <a:xfrm>
              <a:off x="1292" y="3428"/>
              <a:ext cx="576" cy="420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92" name="Text Box 24"/>
            <p:cNvSpPr txBox="1">
              <a:spLocks noChangeArrowheads="1"/>
            </p:cNvSpPr>
            <p:nvPr/>
          </p:nvSpPr>
          <p:spPr bwMode="auto">
            <a:xfrm>
              <a:off x="1177" y="3591"/>
              <a:ext cx="7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2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</p:grp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1193800" y="2184400"/>
            <a:ext cx="21193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Integrado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4305300" y="1958975"/>
            <a:ext cx="36861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integra datos recogidos de diferentes sistemas operacionales de la organización (y/o fuentes externas).</a:t>
            </a:r>
          </a:p>
        </p:txBody>
      </p:sp>
      <p:sp>
        <p:nvSpPr>
          <p:cNvPr id="135196" name="AutoShape 28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763440F-B5D0-4FE9-8D0C-FAF4F506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8E25F2-D408-4972-BC43-E5F91FD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143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371600" y="3048000"/>
            <a:ext cx="6099175" cy="6286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Los datos son almacenados como fotos (snapshots) </a:t>
            </a:r>
          </a:p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correspondientes a periodos de tiempo</a:t>
            </a:r>
            <a:r>
              <a:rPr lang="es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.  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371600" y="3810000"/>
            <a:ext cx="6445250" cy="2792413"/>
            <a:chOff x="1081" y="1680"/>
            <a:chExt cx="3692" cy="1759"/>
          </a:xfrm>
        </p:grpSpPr>
        <p:grpSp>
          <p:nvGrpSpPr>
            <p:cNvPr id="136197" name="Group 5"/>
            <p:cNvGrpSpPr>
              <a:grpSpLocks/>
            </p:cNvGrpSpPr>
            <p:nvPr/>
          </p:nvGrpSpPr>
          <p:grpSpPr bwMode="auto">
            <a:xfrm>
              <a:off x="1081" y="2019"/>
              <a:ext cx="1755" cy="1138"/>
              <a:chOff x="1081" y="2019"/>
              <a:chExt cx="1755" cy="1138"/>
            </a:xfrm>
          </p:grpSpPr>
          <p:sp>
            <p:nvSpPr>
              <p:cNvPr id="136198" name="Rectangle 6"/>
              <p:cNvSpPr>
                <a:spLocks noChangeArrowheads="1"/>
              </p:cNvSpPr>
              <p:nvPr/>
            </p:nvSpPr>
            <p:spPr bwMode="auto">
              <a:xfrm>
                <a:off x="1544" y="2019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</a:t>
                </a:r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os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199" name="Rectangle 7"/>
              <p:cNvSpPr>
                <a:spLocks noChangeArrowheads="1"/>
              </p:cNvSpPr>
              <p:nvPr/>
            </p:nvSpPr>
            <p:spPr bwMode="auto">
              <a:xfrm>
                <a:off x="1081" y="2019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Tiempo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0" name="Rectangle 8"/>
              <p:cNvSpPr>
                <a:spLocks noChangeArrowheads="1"/>
              </p:cNvSpPr>
              <p:nvPr/>
            </p:nvSpPr>
            <p:spPr bwMode="auto">
              <a:xfrm>
                <a:off x="1081" y="2302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01/2003</a:t>
                </a:r>
              </a:p>
            </p:txBody>
          </p:sp>
          <p:sp>
            <p:nvSpPr>
              <p:cNvPr id="136201" name="Rectangle 9"/>
              <p:cNvSpPr>
                <a:spLocks noChangeArrowheads="1"/>
              </p:cNvSpPr>
              <p:nvPr/>
            </p:nvSpPr>
            <p:spPr bwMode="auto">
              <a:xfrm>
                <a:off x="1081" y="2591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02/2003</a:t>
                </a:r>
              </a:p>
            </p:txBody>
          </p:sp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1081" y="2880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03/2003</a:t>
                </a: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1544" y="2302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atos</a:t>
                </a:r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de Enero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1544" y="2591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Febrero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1544" y="2880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Marzo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1815" y="3208"/>
              <a:ext cx="1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altLang="es-ES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136207" name="Group 15"/>
            <p:cNvGrpSpPr>
              <a:grpSpLocks/>
            </p:cNvGrpSpPr>
            <p:nvPr/>
          </p:nvGrpSpPr>
          <p:grpSpPr bwMode="auto">
            <a:xfrm>
              <a:off x="1330" y="1687"/>
              <a:ext cx="1977" cy="313"/>
              <a:chOff x="1330" y="1687"/>
              <a:chExt cx="1977" cy="313"/>
            </a:xfrm>
          </p:grpSpPr>
          <p:sp>
            <p:nvSpPr>
              <p:cNvPr id="136208" name="Line 16"/>
              <p:cNvSpPr>
                <a:spLocks noChangeShapeType="1"/>
              </p:cNvSpPr>
              <p:nvPr/>
            </p:nvSpPr>
            <p:spPr bwMode="auto">
              <a:xfrm flipH="1">
                <a:off x="1330" y="1695"/>
                <a:ext cx="1977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1333" y="1687"/>
                <a:ext cx="2" cy="31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10" name="Group 18"/>
            <p:cNvGrpSpPr>
              <a:grpSpLocks/>
            </p:cNvGrpSpPr>
            <p:nvPr/>
          </p:nvGrpSpPr>
          <p:grpSpPr bwMode="auto">
            <a:xfrm>
              <a:off x="3290" y="1870"/>
              <a:ext cx="1291" cy="1151"/>
              <a:chOff x="3290" y="1870"/>
              <a:chExt cx="1291" cy="1151"/>
            </a:xfrm>
          </p:grpSpPr>
          <p:sp>
            <p:nvSpPr>
              <p:cNvPr id="136211" name="Freeform 19"/>
              <p:cNvSpPr>
                <a:spLocks/>
              </p:cNvSpPr>
              <p:nvPr/>
            </p:nvSpPr>
            <p:spPr bwMode="auto">
              <a:xfrm>
                <a:off x="3290" y="1870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2" name="Freeform 20"/>
              <p:cNvSpPr>
                <a:spLocks/>
              </p:cNvSpPr>
              <p:nvPr/>
            </p:nvSpPr>
            <p:spPr bwMode="white">
              <a:xfrm>
                <a:off x="3335" y="1914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3" name="Freeform 21"/>
              <p:cNvSpPr>
                <a:spLocks/>
              </p:cNvSpPr>
              <p:nvPr/>
            </p:nvSpPr>
            <p:spPr bwMode="auto">
              <a:xfrm>
                <a:off x="3405" y="2126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4" name="Freeform 22"/>
              <p:cNvSpPr>
                <a:spLocks/>
              </p:cNvSpPr>
              <p:nvPr/>
            </p:nvSpPr>
            <p:spPr bwMode="auto">
              <a:xfrm>
                <a:off x="3405" y="1974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5" name="Freeform 23"/>
              <p:cNvSpPr>
                <a:spLocks/>
              </p:cNvSpPr>
              <p:nvPr/>
            </p:nvSpPr>
            <p:spPr bwMode="auto">
              <a:xfrm>
                <a:off x="3475" y="235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6" name="Freeform 24"/>
              <p:cNvSpPr>
                <a:spLocks/>
              </p:cNvSpPr>
              <p:nvPr/>
            </p:nvSpPr>
            <p:spPr bwMode="auto">
              <a:xfrm>
                <a:off x="3615" y="232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7" name="Freeform 25"/>
              <p:cNvSpPr>
                <a:spLocks/>
              </p:cNvSpPr>
              <p:nvPr/>
            </p:nvSpPr>
            <p:spPr bwMode="auto">
              <a:xfrm>
                <a:off x="3752" y="230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8" name="Freeform 26"/>
              <p:cNvSpPr>
                <a:spLocks/>
              </p:cNvSpPr>
              <p:nvPr/>
            </p:nvSpPr>
            <p:spPr bwMode="auto">
              <a:xfrm>
                <a:off x="3892" y="227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9" name="Freeform 27"/>
              <p:cNvSpPr>
                <a:spLocks/>
              </p:cNvSpPr>
              <p:nvPr/>
            </p:nvSpPr>
            <p:spPr bwMode="auto">
              <a:xfrm>
                <a:off x="4032" y="2244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0" name="Freeform 28"/>
              <p:cNvSpPr>
                <a:spLocks/>
              </p:cNvSpPr>
              <p:nvPr/>
            </p:nvSpPr>
            <p:spPr bwMode="auto">
              <a:xfrm>
                <a:off x="4170" y="2217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1" name="Freeform 29"/>
              <p:cNvSpPr>
                <a:spLocks/>
              </p:cNvSpPr>
              <p:nvPr/>
            </p:nvSpPr>
            <p:spPr bwMode="auto">
              <a:xfrm>
                <a:off x="4310" y="2188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2" name="Freeform 30"/>
              <p:cNvSpPr>
                <a:spLocks/>
              </p:cNvSpPr>
              <p:nvPr/>
            </p:nvSpPr>
            <p:spPr bwMode="auto">
              <a:xfrm>
                <a:off x="3475" y="245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3" name="Freeform 31"/>
              <p:cNvSpPr>
                <a:spLocks/>
              </p:cNvSpPr>
              <p:nvPr/>
            </p:nvSpPr>
            <p:spPr bwMode="auto">
              <a:xfrm>
                <a:off x="3615" y="242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4" name="Freeform 32"/>
              <p:cNvSpPr>
                <a:spLocks/>
              </p:cNvSpPr>
              <p:nvPr/>
            </p:nvSpPr>
            <p:spPr bwMode="auto">
              <a:xfrm>
                <a:off x="3752" y="2398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5" name="Freeform 33"/>
              <p:cNvSpPr>
                <a:spLocks/>
              </p:cNvSpPr>
              <p:nvPr/>
            </p:nvSpPr>
            <p:spPr bwMode="auto">
              <a:xfrm>
                <a:off x="3892" y="2370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6" name="Freeform 34"/>
              <p:cNvSpPr>
                <a:spLocks/>
              </p:cNvSpPr>
              <p:nvPr/>
            </p:nvSpPr>
            <p:spPr bwMode="auto">
              <a:xfrm>
                <a:off x="4032" y="234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7" name="Freeform 35"/>
              <p:cNvSpPr>
                <a:spLocks/>
              </p:cNvSpPr>
              <p:nvPr/>
            </p:nvSpPr>
            <p:spPr bwMode="auto">
              <a:xfrm>
                <a:off x="4170" y="231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8" name="Freeform 36"/>
              <p:cNvSpPr>
                <a:spLocks/>
              </p:cNvSpPr>
              <p:nvPr/>
            </p:nvSpPr>
            <p:spPr bwMode="auto">
              <a:xfrm>
                <a:off x="4310" y="2288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9" name="Freeform 37"/>
              <p:cNvSpPr>
                <a:spLocks/>
              </p:cNvSpPr>
              <p:nvPr/>
            </p:nvSpPr>
            <p:spPr bwMode="auto">
              <a:xfrm>
                <a:off x="3475" y="255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0" name="Freeform 38"/>
              <p:cNvSpPr>
                <a:spLocks/>
              </p:cNvSpPr>
              <p:nvPr/>
            </p:nvSpPr>
            <p:spPr bwMode="auto">
              <a:xfrm>
                <a:off x="3615" y="252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1" name="Freeform 39"/>
              <p:cNvSpPr>
                <a:spLocks/>
              </p:cNvSpPr>
              <p:nvPr/>
            </p:nvSpPr>
            <p:spPr bwMode="auto">
              <a:xfrm>
                <a:off x="3752" y="2496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2" name="Freeform 40"/>
              <p:cNvSpPr>
                <a:spLocks/>
              </p:cNvSpPr>
              <p:nvPr/>
            </p:nvSpPr>
            <p:spPr bwMode="auto">
              <a:xfrm>
                <a:off x="3892" y="2469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3" name="Freeform 41"/>
              <p:cNvSpPr>
                <a:spLocks/>
              </p:cNvSpPr>
              <p:nvPr/>
            </p:nvSpPr>
            <p:spPr bwMode="auto">
              <a:xfrm>
                <a:off x="4032" y="244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4" name="Freeform 42"/>
              <p:cNvSpPr>
                <a:spLocks/>
              </p:cNvSpPr>
              <p:nvPr/>
            </p:nvSpPr>
            <p:spPr bwMode="auto">
              <a:xfrm>
                <a:off x="4170" y="2413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5" name="Freeform 43"/>
              <p:cNvSpPr>
                <a:spLocks/>
              </p:cNvSpPr>
              <p:nvPr/>
            </p:nvSpPr>
            <p:spPr bwMode="auto">
              <a:xfrm>
                <a:off x="4310" y="238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6" name="Freeform 44"/>
              <p:cNvSpPr>
                <a:spLocks/>
              </p:cNvSpPr>
              <p:nvPr/>
            </p:nvSpPr>
            <p:spPr bwMode="auto">
              <a:xfrm>
                <a:off x="3475" y="264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7" name="Freeform 45"/>
              <p:cNvSpPr>
                <a:spLocks/>
              </p:cNvSpPr>
              <p:nvPr/>
            </p:nvSpPr>
            <p:spPr bwMode="auto">
              <a:xfrm>
                <a:off x="3615" y="2621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8" name="Freeform 46"/>
              <p:cNvSpPr>
                <a:spLocks/>
              </p:cNvSpPr>
              <p:nvPr/>
            </p:nvSpPr>
            <p:spPr bwMode="auto">
              <a:xfrm>
                <a:off x="3752" y="2595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9" name="Freeform 47"/>
              <p:cNvSpPr>
                <a:spLocks/>
              </p:cNvSpPr>
              <p:nvPr/>
            </p:nvSpPr>
            <p:spPr bwMode="auto">
              <a:xfrm>
                <a:off x="3892" y="2567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0" name="Freeform 48"/>
              <p:cNvSpPr>
                <a:spLocks/>
              </p:cNvSpPr>
              <p:nvPr/>
            </p:nvSpPr>
            <p:spPr bwMode="auto">
              <a:xfrm>
                <a:off x="4032" y="2539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1" name="Freeform 49"/>
              <p:cNvSpPr>
                <a:spLocks/>
              </p:cNvSpPr>
              <p:nvPr/>
            </p:nvSpPr>
            <p:spPr bwMode="auto">
              <a:xfrm>
                <a:off x="4170" y="251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2" name="Freeform 50"/>
              <p:cNvSpPr>
                <a:spLocks/>
              </p:cNvSpPr>
              <p:nvPr/>
            </p:nvSpPr>
            <p:spPr bwMode="auto">
              <a:xfrm>
                <a:off x="4310" y="248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3" name="Freeform 51"/>
              <p:cNvSpPr>
                <a:spLocks/>
              </p:cNvSpPr>
              <p:nvPr/>
            </p:nvSpPr>
            <p:spPr bwMode="auto">
              <a:xfrm>
                <a:off x="3475" y="2747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4" name="Freeform 52"/>
              <p:cNvSpPr>
                <a:spLocks/>
              </p:cNvSpPr>
              <p:nvPr/>
            </p:nvSpPr>
            <p:spPr bwMode="auto">
              <a:xfrm>
                <a:off x="3615" y="2720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45" name="Group 53"/>
            <p:cNvGrpSpPr>
              <a:grpSpLocks/>
            </p:cNvGrpSpPr>
            <p:nvPr/>
          </p:nvGrpSpPr>
          <p:grpSpPr bwMode="auto">
            <a:xfrm>
              <a:off x="3386" y="1966"/>
              <a:ext cx="1291" cy="1151"/>
              <a:chOff x="3386" y="1966"/>
              <a:chExt cx="1291" cy="1151"/>
            </a:xfrm>
          </p:grpSpPr>
          <p:sp>
            <p:nvSpPr>
              <p:cNvPr id="136246" name="Freeform 54"/>
              <p:cNvSpPr>
                <a:spLocks/>
              </p:cNvSpPr>
              <p:nvPr/>
            </p:nvSpPr>
            <p:spPr bwMode="auto">
              <a:xfrm>
                <a:off x="3386" y="1966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7" name="Freeform 55"/>
              <p:cNvSpPr>
                <a:spLocks/>
              </p:cNvSpPr>
              <p:nvPr/>
            </p:nvSpPr>
            <p:spPr bwMode="white">
              <a:xfrm>
                <a:off x="3431" y="2010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8" name="Freeform 56"/>
              <p:cNvSpPr>
                <a:spLocks/>
              </p:cNvSpPr>
              <p:nvPr/>
            </p:nvSpPr>
            <p:spPr bwMode="auto">
              <a:xfrm>
                <a:off x="3501" y="2222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9" name="Freeform 57"/>
              <p:cNvSpPr>
                <a:spLocks/>
              </p:cNvSpPr>
              <p:nvPr/>
            </p:nvSpPr>
            <p:spPr bwMode="auto">
              <a:xfrm>
                <a:off x="3501" y="2070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0" name="Freeform 58"/>
              <p:cNvSpPr>
                <a:spLocks/>
              </p:cNvSpPr>
              <p:nvPr/>
            </p:nvSpPr>
            <p:spPr bwMode="auto">
              <a:xfrm>
                <a:off x="3571" y="2450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1" name="Freeform 59"/>
              <p:cNvSpPr>
                <a:spLocks/>
              </p:cNvSpPr>
              <p:nvPr/>
            </p:nvSpPr>
            <p:spPr bwMode="auto">
              <a:xfrm>
                <a:off x="3711" y="2422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2" name="Freeform 60"/>
              <p:cNvSpPr>
                <a:spLocks/>
              </p:cNvSpPr>
              <p:nvPr/>
            </p:nvSpPr>
            <p:spPr bwMode="auto">
              <a:xfrm>
                <a:off x="3848" y="2396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3" name="Freeform 61"/>
              <p:cNvSpPr>
                <a:spLocks/>
              </p:cNvSpPr>
              <p:nvPr/>
            </p:nvSpPr>
            <p:spPr bwMode="auto">
              <a:xfrm>
                <a:off x="3988" y="2368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4" name="Freeform 62"/>
              <p:cNvSpPr>
                <a:spLocks/>
              </p:cNvSpPr>
              <p:nvPr/>
            </p:nvSpPr>
            <p:spPr bwMode="auto">
              <a:xfrm>
                <a:off x="4128" y="2340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5" name="Freeform 63"/>
              <p:cNvSpPr>
                <a:spLocks/>
              </p:cNvSpPr>
              <p:nvPr/>
            </p:nvSpPr>
            <p:spPr bwMode="auto">
              <a:xfrm>
                <a:off x="4266" y="2313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6" name="Freeform 64"/>
              <p:cNvSpPr>
                <a:spLocks/>
              </p:cNvSpPr>
              <p:nvPr/>
            </p:nvSpPr>
            <p:spPr bwMode="auto">
              <a:xfrm>
                <a:off x="4406" y="2284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7" name="Freeform 65"/>
              <p:cNvSpPr>
                <a:spLocks/>
              </p:cNvSpPr>
              <p:nvPr/>
            </p:nvSpPr>
            <p:spPr bwMode="auto">
              <a:xfrm>
                <a:off x="3571" y="2548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8" name="Freeform 66"/>
              <p:cNvSpPr>
                <a:spLocks/>
              </p:cNvSpPr>
              <p:nvPr/>
            </p:nvSpPr>
            <p:spPr bwMode="auto">
              <a:xfrm>
                <a:off x="3711" y="2521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9" name="Freeform 67"/>
              <p:cNvSpPr>
                <a:spLocks/>
              </p:cNvSpPr>
              <p:nvPr/>
            </p:nvSpPr>
            <p:spPr bwMode="auto">
              <a:xfrm>
                <a:off x="3848" y="2494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0" name="Freeform 68"/>
              <p:cNvSpPr>
                <a:spLocks/>
              </p:cNvSpPr>
              <p:nvPr/>
            </p:nvSpPr>
            <p:spPr bwMode="auto">
              <a:xfrm>
                <a:off x="3988" y="2466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1" name="Freeform 69"/>
              <p:cNvSpPr>
                <a:spLocks/>
              </p:cNvSpPr>
              <p:nvPr/>
            </p:nvSpPr>
            <p:spPr bwMode="auto">
              <a:xfrm>
                <a:off x="4128" y="243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2" name="Freeform 70"/>
              <p:cNvSpPr>
                <a:spLocks/>
              </p:cNvSpPr>
              <p:nvPr/>
            </p:nvSpPr>
            <p:spPr bwMode="auto">
              <a:xfrm>
                <a:off x="4266" y="2411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3" name="Freeform 71"/>
              <p:cNvSpPr>
                <a:spLocks/>
              </p:cNvSpPr>
              <p:nvPr/>
            </p:nvSpPr>
            <p:spPr bwMode="auto">
              <a:xfrm>
                <a:off x="4406" y="2384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4" name="Freeform 72"/>
              <p:cNvSpPr>
                <a:spLocks/>
              </p:cNvSpPr>
              <p:nvPr/>
            </p:nvSpPr>
            <p:spPr bwMode="auto">
              <a:xfrm>
                <a:off x="3571" y="264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5" name="Freeform 73"/>
              <p:cNvSpPr>
                <a:spLocks/>
              </p:cNvSpPr>
              <p:nvPr/>
            </p:nvSpPr>
            <p:spPr bwMode="auto">
              <a:xfrm>
                <a:off x="3711" y="261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6" name="Freeform 74"/>
              <p:cNvSpPr>
                <a:spLocks/>
              </p:cNvSpPr>
              <p:nvPr/>
            </p:nvSpPr>
            <p:spPr bwMode="auto">
              <a:xfrm>
                <a:off x="3848" y="2592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7" name="Freeform 75"/>
              <p:cNvSpPr>
                <a:spLocks/>
              </p:cNvSpPr>
              <p:nvPr/>
            </p:nvSpPr>
            <p:spPr bwMode="auto">
              <a:xfrm>
                <a:off x="3988" y="2565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8" name="Freeform 76"/>
              <p:cNvSpPr>
                <a:spLocks/>
              </p:cNvSpPr>
              <p:nvPr/>
            </p:nvSpPr>
            <p:spPr bwMode="auto">
              <a:xfrm>
                <a:off x="4128" y="2537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9" name="Freeform 77"/>
              <p:cNvSpPr>
                <a:spLocks/>
              </p:cNvSpPr>
              <p:nvPr/>
            </p:nvSpPr>
            <p:spPr bwMode="auto">
              <a:xfrm>
                <a:off x="4266" y="2509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0" name="Freeform 78"/>
              <p:cNvSpPr>
                <a:spLocks/>
              </p:cNvSpPr>
              <p:nvPr/>
            </p:nvSpPr>
            <p:spPr bwMode="auto">
              <a:xfrm>
                <a:off x="4406" y="248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1" name="Freeform 79"/>
              <p:cNvSpPr>
                <a:spLocks/>
              </p:cNvSpPr>
              <p:nvPr/>
            </p:nvSpPr>
            <p:spPr bwMode="auto">
              <a:xfrm>
                <a:off x="3571" y="2745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2" name="Freeform 80"/>
              <p:cNvSpPr>
                <a:spLocks/>
              </p:cNvSpPr>
              <p:nvPr/>
            </p:nvSpPr>
            <p:spPr bwMode="auto">
              <a:xfrm>
                <a:off x="3711" y="2717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3" name="Freeform 81"/>
              <p:cNvSpPr>
                <a:spLocks/>
              </p:cNvSpPr>
              <p:nvPr/>
            </p:nvSpPr>
            <p:spPr bwMode="auto">
              <a:xfrm>
                <a:off x="3848" y="2691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4" name="Freeform 82"/>
              <p:cNvSpPr>
                <a:spLocks/>
              </p:cNvSpPr>
              <p:nvPr/>
            </p:nvSpPr>
            <p:spPr bwMode="auto">
              <a:xfrm>
                <a:off x="3988" y="2663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5" name="Freeform 83"/>
              <p:cNvSpPr>
                <a:spLocks/>
              </p:cNvSpPr>
              <p:nvPr/>
            </p:nvSpPr>
            <p:spPr bwMode="auto">
              <a:xfrm>
                <a:off x="4128" y="2635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6" name="Freeform 84"/>
              <p:cNvSpPr>
                <a:spLocks/>
              </p:cNvSpPr>
              <p:nvPr/>
            </p:nvSpPr>
            <p:spPr bwMode="auto">
              <a:xfrm>
                <a:off x="4266" y="260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7" name="Freeform 85"/>
              <p:cNvSpPr>
                <a:spLocks/>
              </p:cNvSpPr>
              <p:nvPr/>
            </p:nvSpPr>
            <p:spPr bwMode="auto">
              <a:xfrm>
                <a:off x="4406" y="258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8" name="Freeform 86"/>
              <p:cNvSpPr>
                <a:spLocks/>
              </p:cNvSpPr>
              <p:nvPr/>
            </p:nvSpPr>
            <p:spPr bwMode="auto">
              <a:xfrm>
                <a:off x="3571" y="2843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9" name="Freeform 87"/>
              <p:cNvSpPr>
                <a:spLocks/>
              </p:cNvSpPr>
              <p:nvPr/>
            </p:nvSpPr>
            <p:spPr bwMode="auto">
              <a:xfrm>
                <a:off x="3711" y="2816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80" name="Group 88"/>
            <p:cNvGrpSpPr>
              <a:grpSpLocks/>
            </p:cNvGrpSpPr>
            <p:nvPr/>
          </p:nvGrpSpPr>
          <p:grpSpPr bwMode="auto">
            <a:xfrm>
              <a:off x="3482" y="2062"/>
              <a:ext cx="1291" cy="1151"/>
              <a:chOff x="3482" y="2062"/>
              <a:chExt cx="1291" cy="1151"/>
            </a:xfrm>
          </p:grpSpPr>
          <p:sp>
            <p:nvSpPr>
              <p:cNvPr id="136281" name="Freeform 89"/>
              <p:cNvSpPr>
                <a:spLocks/>
              </p:cNvSpPr>
              <p:nvPr/>
            </p:nvSpPr>
            <p:spPr bwMode="auto">
              <a:xfrm>
                <a:off x="3482" y="2062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2" name="Freeform 90"/>
              <p:cNvSpPr>
                <a:spLocks/>
              </p:cNvSpPr>
              <p:nvPr/>
            </p:nvSpPr>
            <p:spPr bwMode="white">
              <a:xfrm>
                <a:off x="3527" y="2106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3" name="Freeform 91"/>
              <p:cNvSpPr>
                <a:spLocks/>
              </p:cNvSpPr>
              <p:nvPr/>
            </p:nvSpPr>
            <p:spPr bwMode="auto">
              <a:xfrm>
                <a:off x="3597" y="2318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4" name="Freeform 92"/>
              <p:cNvSpPr>
                <a:spLocks/>
              </p:cNvSpPr>
              <p:nvPr/>
            </p:nvSpPr>
            <p:spPr bwMode="auto">
              <a:xfrm>
                <a:off x="3597" y="2166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5" name="Freeform 93"/>
              <p:cNvSpPr>
                <a:spLocks/>
              </p:cNvSpPr>
              <p:nvPr/>
            </p:nvSpPr>
            <p:spPr bwMode="auto">
              <a:xfrm>
                <a:off x="3667" y="254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6" name="Freeform 94"/>
              <p:cNvSpPr>
                <a:spLocks/>
              </p:cNvSpPr>
              <p:nvPr/>
            </p:nvSpPr>
            <p:spPr bwMode="auto">
              <a:xfrm>
                <a:off x="3807" y="2518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7" name="Freeform 95"/>
              <p:cNvSpPr>
                <a:spLocks/>
              </p:cNvSpPr>
              <p:nvPr/>
            </p:nvSpPr>
            <p:spPr bwMode="auto">
              <a:xfrm>
                <a:off x="3944" y="2492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8" name="Freeform 96"/>
              <p:cNvSpPr>
                <a:spLocks/>
              </p:cNvSpPr>
              <p:nvPr/>
            </p:nvSpPr>
            <p:spPr bwMode="auto">
              <a:xfrm>
                <a:off x="4084" y="2464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9" name="Freeform 97"/>
              <p:cNvSpPr>
                <a:spLocks/>
              </p:cNvSpPr>
              <p:nvPr/>
            </p:nvSpPr>
            <p:spPr bwMode="auto">
              <a:xfrm>
                <a:off x="4224" y="243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0" name="Freeform 98"/>
              <p:cNvSpPr>
                <a:spLocks/>
              </p:cNvSpPr>
              <p:nvPr/>
            </p:nvSpPr>
            <p:spPr bwMode="auto">
              <a:xfrm>
                <a:off x="4362" y="240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1" name="Freeform 99"/>
              <p:cNvSpPr>
                <a:spLocks/>
              </p:cNvSpPr>
              <p:nvPr/>
            </p:nvSpPr>
            <p:spPr bwMode="auto">
              <a:xfrm>
                <a:off x="4502" y="2380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2" name="Freeform 100"/>
              <p:cNvSpPr>
                <a:spLocks/>
              </p:cNvSpPr>
              <p:nvPr/>
            </p:nvSpPr>
            <p:spPr bwMode="auto">
              <a:xfrm>
                <a:off x="3667" y="264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3" name="Freeform 101"/>
              <p:cNvSpPr>
                <a:spLocks/>
              </p:cNvSpPr>
              <p:nvPr/>
            </p:nvSpPr>
            <p:spPr bwMode="auto">
              <a:xfrm>
                <a:off x="3807" y="2617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4" name="Freeform 102"/>
              <p:cNvSpPr>
                <a:spLocks/>
              </p:cNvSpPr>
              <p:nvPr/>
            </p:nvSpPr>
            <p:spPr bwMode="auto">
              <a:xfrm>
                <a:off x="3944" y="259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5" name="Freeform 103"/>
              <p:cNvSpPr>
                <a:spLocks/>
              </p:cNvSpPr>
              <p:nvPr/>
            </p:nvSpPr>
            <p:spPr bwMode="auto">
              <a:xfrm>
                <a:off x="4084" y="256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6" name="Freeform 104"/>
              <p:cNvSpPr>
                <a:spLocks/>
              </p:cNvSpPr>
              <p:nvPr/>
            </p:nvSpPr>
            <p:spPr bwMode="auto">
              <a:xfrm>
                <a:off x="4224" y="253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7" name="Freeform 105"/>
              <p:cNvSpPr>
                <a:spLocks/>
              </p:cNvSpPr>
              <p:nvPr/>
            </p:nvSpPr>
            <p:spPr bwMode="auto">
              <a:xfrm>
                <a:off x="4362" y="2507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8" name="Freeform 106"/>
              <p:cNvSpPr>
                <a:spLocks/>
              </p:cNvSpPr>
              <p:nvPr/>
            </p:nvSpPr>
            <p:spPr bwMode="auto">
              <a:xfrm>
                <a:off x="4502" y="2480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9" name="Freeform 107"/>
              <p:cNvSpPr>
                <a:spLocks/>
              </p:cNvSpPr>
              <p:nvPr/>
            </p:nvSpPr>
            <p:spPr bwMode="auto">
              <a:xfrm>
                <a:off x="3667" y="274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0" name="Freeform 108"/>
              <p:cNvSpPr>
                <a:spLocks/>
              </p:cNvSpPr>
              <p:nvPr/>
            </p:nvSpPr>
            <p:spPr bwMode="auto">
              <a:xfrm>
                <a:off x="3807" y="271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1" name="Freeform 109"/>
              <p:cNvSpPr>
                <a:spLocks/>
              </p:cNvSpPr>
              <p:nvPr/>
            </p:nvSpPr>
            <p:spPr bwMode="auto">
              <a:xfrm>
                <a:off x="3944" y="2688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2" name="Freeform 110"/>
              <p:cNvSpPr>
                <a:spLocks/>
              </p:cNvSpPr>
              <p:nvPr/>
            </p:nvSpPr>
            <p:spPr bwMode="auto">
              <a:xfrm>
                <a:off x="4084" y="2661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3" name="Freeform 111"/>
              <p:cNvSpPr>
                <a:spLocks/>
              </p:cNvSpPr>
              <p:nvPr/>
            </p:nvSpPr>
            <p:spPr bwMode="auto">
              <a:xfrm>
                <a:off x="4224" y="2633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4" name="Freeform 112"/>
              <p:cNvSpPr>
                <a:spLocks/>
              </p:cNvSpPr>
              <p:nvPr/>
            </p:nvSpPr>
            <p:spPr bwMode="auto">
              <a:xfrm>
                <a:off x="4362" y="260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5" name="Freeform 113"/>
              <p:cNvSpPr>
                <a:spLocks/>
              </p:cNvSpPr>
              <p:nvPr/>
            </p:nvSpPr>
            <p:spPr bwMode="auto">
              <a:xfrm>
                <a:off x="4502" y="257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6" name="Freeform 114"/>
              <p:cNvSpPr>
                <a:spLocks/>
              </p:cNvSpPr>
              <p:nvPr/>
            </p:nvSpPr>
            <p:spPr bwMode="auto">
              <a:xfrm>
                <a:off x="3667" y="2841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7" name="Freeform 115"/>
              <p:cNvSpPr>
                <a:spLocks/>
              </p:cNvSpPr>
              <p:nvPr/>
            </p:nvSpPr>
            <p:spPr bwMode="auto">
              <a:xfrm>
                <a:off x="3807" y="2813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8" name="Freeform 116"/>
              <p:cNvSpPr>
                <a:spLocks/>
              </p:cNvSpPr>
              <p:nvPr/>
            </p:nvSpPr>
            <p:spPr bwMode="auto">
              <a:xfrm>
                <a:off x="3944" y="2787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9" name="Freeform 117"/>
              <p:cNvSpPr>
                <a:spLocks/>
              </p:cNvSpPr>
              <p:nvPr/>
            </p:nvSpPr>
            <p:spPr bwMode="auto">
              <a:xfrm>
                <a:off x="4084" y="2759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0" name="Freeform 118"/>
              <p:cNvSpPr>
                <a:spLocks/>
              </p:cNvSpPr>
              <p:nvPr/>
            </p:nvSpPr>
            <p:spPr bwMode="auto">
              <a:xfrm>
                <a:off x="4224" y="273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1" name="Freeform 119"/>
              <p:cNvSpPr>
                <a:spLocks/>
              </p:cNvSpPr>
              <p:nvPr/>
            </p:nvSpPr>
            <p:spPr bwMode="auto">
              <a:xfrm>
                <a:off x="4362" y="270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2" name="Freeform 120"/>
              <p:cNvSpPr>
                <a:spLocks/>
              </p:cNvSpPr>
              <p:nvPr/>
            </p:nvSpPr>
            <p:spPr bwMode="auto">
              <a:xfrm>
                <a:off x="4502" y="267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3" name="Freeform 121"/>
              <p:cNvSpPr>
                <a:spLocks/>
              </p:cNvSpPr>
              <p:nvPr/>
            </p:nvSpPr>
            <p:spPr bwMode="auto">
              <a:xfrm>
                <a:off x="3667" y="2939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4" name="Freeform 122"/>
              <p:cNvSpPr>
                <a:spLocks/>
              </p:cNvSpPr>
              <p:nvPr/>
            </p:nvSpPr>
            <p:spPr bwMode="auto">
              <a:xfrm>
                <a:off x="3807" y="2912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36315" name="Line 123"/>
            <p:cNvSpPr>
              <a:spLocks noChangeShapeType="1"/>
            </p:cNvSpPr>
            <p:nvPr/>
          </p:nvSpPr>
          <p:spPr bwMode="auto">
            <a:xfrm>
              <a:off x="3310" y="1680"/>
              <a:ext cx="0" cy="3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6316" name="Text Box 124"/>
          <p:cNvSpPr txBox="1">
            <a:spLocks noChangeArrowheads="1"/>
          </p:cNvSpPr>
          <p:nvPr/>
        </p:nvSpPr>
        <p:spPr bwMode="auto">
          <a:xfrm>
            <a:off x="1222375" y="1981200"/>
            <a:ext cx="208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Variable en el tiempo</a:t>
            </a:r>
          </a:p>
        </p:txBody>
      </p:sp>
      <p:sp>
        <p:nvSpPr>
          <p:cNvPr id="136317" name="Text Box 125"/>
          <p:cNvSpPr txBox="1">
            <a:spLocks noChangeArrowheads="1"/>
          </p:cNvSpPr>
          <p:nvPr/>
        </p:nvSpPr>
        <p:spPr bwMode="auto">
          <a:xfrm>
            <a:off x="4127500" y="1917700"/>
            <a:ext cx="4503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son relativos a un periodo de tiempo y deben ser incrementados periódicamente.</a:t>
            </a:r>
          </a:p>
        </p:txBody>
      </p:sp>
      <p:sp>
        <p:nvSpPr>
          <p:cNvPr id="136320" name="AutoShape 128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6266301-6786-49BA-ABD7-CDBC58BD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97EE91E-D9D0-4145-8934-032545D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19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4295775" y="3349625"/>
            <a:ext cx="2335213" cy="15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567488" y="49815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6613525" y="4244975"/>
            <a:ext cx="787400" cy="596900"/>
            <a:chOff x="3900" y="2390"/>
            <a:chExt cx="496" cy="376"/>
          </a:xfrm>
        </p:grpSpPr>
        <p:sp>
          <p:nvSpPr>
            <p:cNvPr id="137222" name="Line 6"/>
            <p:cNvSpPr>
              <a:spLocks noChangeShapeType="1"/>
            </p:cNvSpPr>
            <p:nvPr/>
          </p:nvSpPr>
          <p:spPr bwMode="auto">
            <a:xfrm>
              <a:off x="3900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>
              <a:off x="4148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>
              <a:off x="4396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010150" y="30241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Carga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931988" y="4843463"/>
            <a:ext cx="20510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INSERT     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UPDATE</a:t>
            </a: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21161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25098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29035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35893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184275" y="3763963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Bases de datos operacionales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32" name="Group 16"/>
          <p:cNvGrpSpPr>
            <a:grpSpLocks/>
          </p:cNvGrpSpPr>
          <p:nvPr/>
        </p:nvGrpSpPr>
        <p:grpSpPr bwMode="auto">
          <a:xfrm>
            <a:off x="1589088" y="2968625"/>
            <a:ext cx="844550" cy="654050"/>
            <a:chOff x="735" y="1586"/>
            <a:chExt cx="532" cy="412"/>
          </a:xfrm>
        </p:grpSpPr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735" y="167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4" name="Oval 18"/>
            <p:cNvSpPr>
              <a:spLocks noChangeArrowheads="1"/>
            </p:cNvSpPr>
            <p:nvPr/>
          </p:nvSpPr>
          <p:spPr bwMode="auto">
            <a:xfrm>
              <a:off x="735" y="158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5" name="Oval 19"/>
            <p:cNvSpPr>
              <a:spLocks noChangeArrowheads="1"/>
            </p:cNvSpPr>
            <p:nvPr/>
          </p:nvSpPr>
          <p:spPr bwMode="auto">
            <a:xfrm>
              <a:off x="735" y="184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2482850" y="2984500"/>
            <a:ext cx="844550" cy="654050"/>
            <a:chOff x="1298" y="1596"/>
            <a:chExt cx="532" cy="412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298" y="168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8" name="Oval 22"/>
            <p:cNvSpPr>
              <a:spLocks noChangeArrowheads="1"/>
            </p:cNvSpPr>
            <p:nvPr/>
          </p:nvSpPr>
          <p:spPr bwMode="auto">
            <a:xfrm>
              <a:off x="1298" y="159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298" y="185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376613" y="3000375"/>
            <a:ext cx="844550" cy="654050"/>
            <a:chOff x="1861" y="1606"/>
            <a:chExt cx="532" cy="412"/>
          </a:xfrm>
        </p:grpSpPr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861" y="169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2" name="Oval 26"/>
            <p:cNvSpPr>
              <a:spLocks noChangeArrowheads="1"/>
            </p:cNvSpPr>
            <p:nvPr/>
          </p:nvSpPr>
          <p:spPr bwMode="auto">
            <a:xfrm>
              <a:off x="1861" y="160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3" name="Oval 27"/>
            <p:cNvSpPr>
              <a:spLocks noChangeArrowheads="1"/>
            </p:cNvSpPr>
            <p:nvPr/>
          </p:nvSpPr>
          <p:spPr bwMode="auto">
            <a:xfrm>
              <a:off x="1861" y="186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6032500" y="381317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Almacén de Datos</a:t>
            </a:r>
          </a:p>
        </p:txBody>
      </p:sp>
      <p:grpSp>
        <p:nvGrpSpPr>
          <p:cNvPr id="137245" name="Group 29"/>
          <p:cNvGrpSpPr>
            <a:grpSpLocks/>
          </p:cNvGrpSpPr>
          <p:nvPr/>
        </p:nvGrpSpPr>
        <p:grpSpPr bwMode="auto">
          <a:xfrm>
            <a:off x="6692900" y="3016250"/>
            <a:ext cx="844550" cy="654050"/>
            <a:chOff x="3950" y="1616"/>
            <a:chExt cx="532" cy="412"/>
          </a:xfrm>
        </p:grpSpPr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3950" y="170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7" name="Oval 31"/>
            <p:cNvSpPr>
              <a:spLocks noChangeArrowheads="1"/>
            </p:cNvSpPr>
            <p:nvPr/>
          </p:nvSpPr>
          <p:spPr bwMode="auto">
            <a:xfrm>
              <a:off x="3950" y="161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8" name="Oval 32"/>
            <p:cNvSpPr>
              <a:spLocks noChangeArrowheads="1"/>
            </p:cNvSpPr>
            <p:nvPr/>
          </p:nvSpPr>
          <p:spPr bwMode="auto">
            <a:xfrm>
              <a:off x="3950" y="187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1343025" y="2125663"/>
            <a:ext cx="185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No volátil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4079875" y="2006600"/>
            <a:ext cx="4129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almacenados no son actualizados, sólo son incrementados. 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581400" y="5791200"/>
            <a:ext cx="4394200" cy="5810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El periodo de tiempo cubierto por un AD varía entre 2 y 10 años.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37253" name="AutoShape 37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8C3FE41-8DF2-4C8E-8EB4-A583FC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EFA66E-5312-4DF5-9A7F-09D29FCD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162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551906" y="1712913"/>
            <a:ext cx="401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4227513" y="2416175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00563" y="2430463"/>
            <a:ext cx="2293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ventajas para las organizaciones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993775" y="4076700"/>
            <a:ext cx="190500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rentabilidad de las inversiones realizadas para su creación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557588" y="4157663"/>
            <a:ext cx="1617662" cy="8382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competitividad en el mercado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6032500" y="4165600"/>
            <a:ext cx="184785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productividad de los técnicos de dirección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2078038" y="3195638"/>
            <a:ext cx="2251075" cy="865187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4257675" y="3195638"/>
            <a:ext cx="87313" cy="9810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4329113" y="3209925"/>
            <a:ext cx="2178050" cy="9683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FCF02B-244B-4C51-A8F3-5FA5F757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33D2ACC-5276-4785-8022-13570BF1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6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786857" y="1857376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4141788" y="2452688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371975" y="2654300"/>
            <a:ext cx="2293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problemas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95625" y="4737100"/>
            <a:ext cx="1963738" cy="11684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 los recursos necesarios para la captura, carga y almacenamiento de los datos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564188" y="4438650"/>
            <a:ext cx="1503362" cy="955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incremento continuo de los requisitos de los usuarios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665913" y="3741738"/>
            <a:ext cx="1428750" cy="5302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privacidad de los datos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H="1">
            <a:off x="1992313" y="3232150"/>
            <a:ext cx="2251075" cy="86518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4259263" y="3232150"/>
            <a:ext cx="2049462" cy="11969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4243388" y="3246438"/>
            <a:ext cx="2395537" cy="635000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55638" y="4149725"/>
            <a:ext cx="2165350" cy="74295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del esfuerzo necesario para su diseño y creación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H="1">
            <a:off x="4025900" y="3244850"/>
            <a:ext cx="188913" cy="143033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E267E51-27B0-48D8-BB5D-366D9E6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81FD295-4832-4E21-8157-1365F66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425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388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Sistema Operacional (OLTP)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487988" y="1428750"/>
            <a:ext cx="311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Almacén de datos (DW)</a:t>
            </a: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>
            <a:off x="4840288" y="1514475"/>
            <a:ext cx="0" cy="4922838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842963" y="1889125"/>
            <a:ext cx="7677150" cy="0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21D7958-0F7B-45C2-9C66-53D03AC6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1747"/>
            <a:ext cx="4069183" cy="4415565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- almacena datos actuales</a:t>
            </a:r>
          </a:p>
          <a:p>
            <a:r>
              <a:rPr lang="es-CR" dirty="0"/>
              <a:t>- almacena datos de detalle</a:t>
            </a:r>
          </a:p>
          <a:p>
            <a:r>
              <a:rPr lang="es-CR" dirty="0"/>
              <a:t>- bases de datos medianas</a:t>
            </a:r>
          </a:p>
          <a:p>
            <a:r>
              <a:rPr lang="es-CR" dirty="0"/>
              <a:t>- (100Mb-1Gb)</a:t>
            </a:r>
          </a:p>
          <a:p>
            <a:r>
              <a:rPr lang="es-CR" dirty="0"/>
              <a:t>- los datos son dinámicos (actualizables) </a:t>
            </a:r>
          </a:p>
          <a:p>
            <a:r>
              <a:rPr lang="es-CR" dirty="0"/>
              <a:t>- los procesos (transacciones) son repetitivos </a:t>
            </a:r>
          </a:p>
          <a:p>
            <a:r>
              <a:rPr lang="es-CR" dirty="0"/>
              <a:t>- el número de transacciones es elevado</a:t>
            </a:r>
          </a:p>
          <a:p>
            <a:r>
              <a:rPr lang="es-CR" dirty="0"/>
              <a:t>- tiempo de respuesta pequeño (segundos) </a:t>
            </a:r>
          </a:p>
          <a:p>
            <a:r>
              <a:rPr lang="es-CR" dirty="0"/>
              <a:t>- dedicado al procesamiento de transacciones </a:t>
            </a:r>
          </a:p>
          <a:p>
            <a:r>
              <a:rPr lang="es-CR" dirty="0"/>
              <a:t>- orientado a los procesos de la organización </a:t>
            </a:r>
          </a:p>
          <a:p>
            <a:r>
              <a:rPr lang="es-CR" dirty="0"/>
              <a:t>- soporta decisiones diarias	 	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BC23CB6-4704-4138-BABF-4C4C6B3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/>
          </a:bodyPr>
          <a:lstStyle/>
          <a:p>
            <a:r>
              <a:rPr lang="es-ES" sz="3600" dirty="0"/>
              <a:t>Introducción a los Almacenes de Datos</a:t>
            </a:r>
            <a:endParaRPr lang="es-CR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4F479A3A-5C5A-4ACF-BA02-86E331FEA3A5}"/>
              </a:ext>
            </a:extLst>
          </p:cNvPr>
          <p:cNvSpPr txBox="1">
            <a:spLocks/>
          </p:cNvSpPr>
          <p:nvPr/>
        </p:nvSpPr>
        <p:spPr>
          <a:xfrm>
            <a:off x="4982744" y="1952626"/>
            <a:ext cx="4069183" cy="441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dirty="0"/>
              <a:t>- almacena datos históricos</a:t>
            </a:r>
          </a:p>
          <a:p>
            <a:r>
              <a:rPr lang="es-CR" sz="1600" dirty="0"/>
              <a:t>- almacena datos de detalle y datos agregados a distintos niveles</a:t>
            </a:r>
          </a:p>
          <a:p>
            <a:r>
              <a:rPr lang="es-CR" sz="1600" dirty="0"/>
              <a:t>- (100Gb-1Tb)</a:t>
            </a:r>
          </a:p>
          <a:p>
            <a:r>
              <a:rPr lang="es-CR" sz="1600" dirty="0"/>
              <a:t>- los datos son estáticos</a:t>
            </a:r>
          </a:p>
          <a:p>
            <a:r>
              <a:rPr lang="es-CR" sz="1600" dirty="0"/>
              <a:t>- los procesos no son previsibles</a:t>
            </a:r>
          </a:p>
          <a:p>
            <a:r>
              <a:rPr lang="es-CR" sz="1600" dirty="0"/>
              <a:t>- el número de transacciones es bajo o medio</a:t>
            </a:r>
          </a:p>
          <a:p>
            <a:r>
              <a:rPr lang="es-CR" sz="1600" dirty="0"/>
              <a:t>- tiempo de respuesta variable     (segundos-horas)</a:t>
            </a:r>
          </a:p>
          <a:p>
            <a:r>
              <a:rPr lang="es-CR" sz="1600" dirty="0"/>
              <a:t>- dedicado al análisis de datos</a:t>
            </a:r>
          </a:p>
          <a:p>
            <a:r>
              <a:rPr lang="es-CR" sz="1600" dirty="0"/>
              <a:t>- orientado a la información relevante</a:t>
            </a:r>
          </a:p>
          <a:p>
            <a:r>
              <a:rPr lang="es-CR" sz="1600" dirty="0"/>
              <a:t>- soporta decisiones estratégicas</a:t>
            </a:r>
          </a:p>
          <a:p>
            <a:r>
              <a:rPr lang="es-CR" sz="1600" dirty="0"/>
              <a:t>- sirve a muchos usuarios (administrativos)</a:t>
            </a:r>
          </a:p>
        </p:txBody>
      </p:sp>
    </p:spTree>
    <p:extLst>
      <p:ext uri="{BB962C8B-B14F-4D97-AF65-F5344CB8AC3E}">
        <p14:creationId xmlns:p14="http://schemas.microsoft.com/office/powerpoint/2010/main" val="3143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La Arquitectura de un AD viene determinada por su situación central como fuente de información para las herramientas de análisis.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211263" y="3405188"/>
            <a:ext cx="1209675" cy="99695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0450" y="3748088"/>
            <a:ext cx="14843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000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000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909638" y="3233738"/>
            <a:ext cx="1814512" cy="1325562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389188" y="3181350"/>
            <a:ext cx="98266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es-ES" sz="1000" noProof="1">
                <a:latin typeface="Arial" panose="020B0604020202020204" pitchFamily="34" charset="0"/>
                <a:ea typeface="Batang" pitchFamily="18" charset="-127"/>
              </a:rPr>
              <a:t>Fuentes Internas</a:t>
            </a:r>
            <a:endParaRPr lang="es-ES" altLang="es-ES" sz="1000"/>
          </a:p>
        </p:txBody>
      </p:sp>
      <p:grpSp>
        <p:nvGrpSpPr>
          <p:cNvPr id="121864" name="Group 8"/>
          <p:cNvGrpSpPr>
            <a:grpSpLocks/>
          </p:cNvGrpSpPr>
          <p:nvPr/>
        </p:nvGrpSpPr>
        <p:grpSpPr bwMode="auto">
          <a:xfrm>
            <a:off x="909638" y="4606925"/>
            <a:ext cx="2220912" cy="1703388"/>
            <a:chOff x="703" y="2433"/>
            <a:chExt cx="1399" cy="1073"/>
          </a:xfrm>
        </p:grpSpPr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483" y="3111"/>
              <a:ext cx="6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/>
            </a:p>
          </p:txBody>
        </p:sp>
        <p:grpSp>
          <p:nvGrpSpPr>
            <p:cNvPr id="121866" name="Group 10"/>
            <p:cNvGrpSpPr>
              <a:grpSpLocks/>
            </p:cNvGrpSpPr>
            <p:nvPr/>
          </p:nvGrpSpPr>
          <p:grpSpPr bwMode="auto">
            <a:xfrm>
              <a:off x="872" y="2973"/>
              <a:ext cx="381" cy="372"/>
              <a:chOff x="10527" y="12221"/>
              <a:chExt cx="1172" cy="981"/>
            </a:xfrm>
          </p:grpSpPr>
          <p:sp>
            <p:nvSpPr>
              <p:cNvPr id="121867" name="AutoShape 11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18000" bIns="36000"/>
              <a:lstStyle/>
              <a:p>
                <a:endParaRPr lang="es-CR"/>
              </a:p>
            </p:txBody>
          </p:sp>
          <p:sp>
            <p:nvSpPr>
              <p:cNvPr id="121868" name="Text Box 12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8000" bIns="36000"/>
              <a:lstStyle/>
              <a:p>
                <a:pPr algn="ctr"/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Fuente de Datos </a:t>
                </a:r>
                <a:endParaRPr lang="es-ES" altLang="es-ES" sz="800"/>
              </a:p>
            </p:txBody>
          </p:sp>
        </p:grpSp>
        <p:sp>
          <p:nvSpPr>
            <p:cNvPr id="121869" name="AutoShape 13"/>
            <p:cNvSpPr>
              <a:spLocks noChangeArrowheads="1"/>
            </p:cNvSpPr>
            <p:nvPr/>
          </p:nvSpPr>
          <p:spPr bwMode="auto">
            <a:xfrm>
              <a:off x="1311" y="2757"/>
              <a:ext cx="293" cy="33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274" y="2800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 bIns="36000"/>
            <a:lstStyle/>
            <a:p>
              <a:pPr algn="ctr"/>
              <a:r>
                <a:rPr lang="es-ES" altLang="es-ES" sz="800" noProof="1">
                  <a:latin typeface="Arial Narrow" panose="020B0606020202030204" pitchFamily="34" charset="0"/>
                  <a:ea typeface="Batang" pitchFamily="18" charset="-127"/>
                </a:rPr>
                <a:t>Fuente de Datos 3</a:t>
              </a:r>
              <a:endParaRPr lang="es-ES" altLang="es-ES" sz="800"/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1284" y="2996"/>
              <a:ext cx="1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ctr"/>
              <a:r>
                <a:rPr lang="es-ES" altLang="es-ES" sz="400" noProof="1">
                  <a:latin typeface="Arial Narrow" panose="020B0606020202030204" pitchFamily="34" charset="0"/>
                  <a:ea typeface="Batang" pitchFamily="18" charset="-127"/>
                </a:rPr>
                <a:t>HTML</a:t>
              </a:r>
              <a:endParaRPr lang="es-ES" altLang="es-ES"/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703" y="2433"/>
              <a:ext cx="952" cy="97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73" name="Group 17"/>
            <p:cNvGrpSpPr>
              <a:grpSpLocks/>
            </p:cNvGrpSpPr>
            <p:nvPr/>
          </p:nvGrpSpPr>
          <p:grpSpPr bwMode="auto">
            <a:xfrm>
              <a:off x="703" y="2541"/>
              <a:ext cx="571" cy="359"/>
              <a:chOff x="8702" y="12345"/>
              <a:chExt cx="1573" cy="779"/>
            </a:xfrm>
          </p:grpSpPr>
          <p:sp>
            <p:nvSpPr>
              <p:cNvPr id="121874" name="AutoShape 18"/>
              <p:cNvSpPr>
                <a:spLocks noChangeArrowheads="1"/>
              </p:cNvSpPr>
              <p:nvPr/>
            </p:nvSpPr>
            <p:spPr bwMode="auto">
              <a:xfrm>
                <a:off x="9015" y="12345"/>
                <a:ext cx="1260" cy="720"/>
              </a:xfrm>
              <a:prstGeom prst="flowChartInputOutput">
                <a:avLst/>
              </a:prstGeom>
              <a:solidFill>
                <a:srgbClr val="FFE6D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endParaRPr lang="es-CR"/>
              </a:p>
            </p:txBody>
          </p:sp>
          <p:sp>
            <p:nvSpPr>
              <p:cNvPr id="121875" name="Text Box 19"/>
              <p:cNvSpPr txBox="1">
                <a:spLocks noChangeArrowheads="1"/>
              </p:cNvSpPr>
              <p:nvPr/>
            </p:nvSpPr>
            <p:spPr bwMode="auto">
              <a:xfrm>
                <a:off x="9143" y="12419"/>
                <a:ext cx="10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es-ES" sz="800" noProof="1">
                    <a:latin typeface="Arial Narrow" panose="020B0606020202030204" pitchFamily="34" charset="0"/>
                    <a:ea typeface="Batang" pitchFamily="18" charset="-127"/>
                  </a:rPr>
                  <a:t>Fuente de Datos 1</a:t>
                </a:r>
                <a:endParaRPr lang="es-ES" altLang="es-ES" sz="800"/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8702" y="12810"/>
                <a:ext cx="102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ko-KR" sz="600">
                    <a:latin typeface="Arial Narrow" panose="020B0606020202030204" pitchFamily="34" charset="0"/>
                    <a:ea typeface="Batang" pitchFamily="18" charset="-127"/>
                  </a:rPr>
                  <a:t>texto</a:t>
                </a:r>
                <a:endParaRPr lang="es-ES" altLang="es-ES" sz="600"/>
              </a:p>
            </p:txBody>
          </p:sp>
        </p:grpSp>
      </p:grpSp>
      <p:grpSp>
        <p:nvGrpSpPr>
          <p:cNvPr id="121877" name="Group 21"/>
          <p:cNvGrpSpPr>
            <a:grpSpLocks/>
          </p:cNvGrpSpPr>
          <p:nvPr/>
        </p:nvGrpSpPr>
        <p:grpSpPr bwMode="auto">
          <a:xfrm>
            <a:off x="2438400" y="3962400"/>
            <a:ext cx="3943350" cy="1447800"/>
            <a:chOff x="1666" y="2027"/>
            <a:chExt cx="2484" cy="912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1784" y="2164"/>
              <a:ext cx="476" cy="3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1666" y="2562"/>
              <a:ext cx="588" cy="3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80" name="Group 24"/>
            <p:cNvGrpSpPr>
              <a:grpSpLocks/>
            </p:cNvGrpSpPr>
            <p:nvPr/>
          </p:nvGrpSpPr>
          <p:grpSpPr bwMode="auto">
            <a:xfrm>
              <a:off x="2266" y="2027"/>
              <a:ext cx="1884" cy="912"/>
              <a:chOff x="2266" y="2027"/>
              <a:chExt cx="1884" cy="912"/>
            </a:xfrm>
          </p:grpSpPr>
          <p:sp>
            <p:nvSpPr>
              <p:cNvPr id="121881" name="AutoShape 25"/>
              <p:cNvSpPr>
                <a:spLocks noChangeArrowheads="1"/>
              </p:cNvSpPr>
              <p:nvPr/>
            </p:nvSpPr>
            <p:spPr bwMode="auto">
              <a:xfrm>
                <a:off x="2872" y="2027"/>
                <a:ext cx="547" cy="912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2" name="Text Box 26"/>
              <p:cNvSpPr txBox="1">
                <a:spLocks noChangeArrowheads="1"/>
              </p:cNvSpPr>
              <p:nvPr/>
            </p:nvSpPr>
            <p:spPr bwMode="auto">
              <a:xfrm>
                <a:off x="2830" y="2332"/>
                <a:ext cx="63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s-ES" altLang="ko-KR" sz="1300">
                    <a:latin typeface="Arial" panose="020B0604020202020204" pitchFamily="34" charset="0"/>
                    <a:ea typeface="Batang" pitchFamily="18" charset="-127"/>
                  </a:rPr>
                  <a:t>Almacén de Datos</a:t>
                </a:r>
                <a:endParaRPr lang="es-ES" altLang="es-ES" sz="1300"/>
              </a:p>
            </p:txBody>
          </p:sp>
          <p:sp>
            <p:nvSpPr>
              <p:cNvPr id="121883" name="Line 27"/>
              <p:cNvSpPr>
                <a:spLocks noChangeShapeType="1"/>
              </p:cNvSpPr>
              <p:nvPr/>
            </p:nvSpPr>
            <p:spPr bwMode="auto">
              <a:xfrm flipV="1">
                <a:off x="2584" y="2496"/>
                <a:ext cx="272" cy="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4" name="Text Box 28"/>
              <p:cNvSpPr txBox="1">
                <a:spLocks noChangeArrowheads="1"/>
              </p:cNvSpPr>
              <p:nvPr/>
            </p:nvSpPr>
            <p:spPr bwMode="auto">
              <a:xfrm>
                <a:off x="2266" y="2382"/>
                <a:ext cx="298" cy="25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400">
                    <a:latin typeface="Arial Narrow" panose="020B0606020202030204" pitchFamily="34" charset="0"/>
                    <a:ea typeface="Batang" pitchFamily="18" charset="-127"/>
                  </a:rPr>
                  <a:t>ETL</a:t>
                </a:r>
                <a:endParaRPr lang="es-ES" altLang="es-ES" sz="1400"/>
              </a:p>
            </p:txBody>
          </p:sp>
          <p:sp>
            <p:nvSpPr>
              <p:cNvPr id="121885" name="Line 29"/>
              <p:cNvSpPr>
                <a:spLocks noChangeShapeType="1"/>
              </p:cNvSpPr>
              <p:nvPr/>
            </p:nvSpPr>
            <p:spPr bwMode="auto">
              <a:xfrm flipV="1">
                <a:off x="3431" y="2514"/>
                <a:ext cx="219" cy="0"/>
              </a:xfrm>
              <a:prstGeom prst="line">
                <a:avLst/>
              </a:prstGeom>
              <a:noFill/>
              <a:ln w="31750">
                <a:solidFill>
                  <a:srgbClr val="FF9900"/>
                </a:solidFill>
                <a:prstDash val="sysDot"/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6" name="Text Box 30"/>
              <p:cNvSpPr txBox="1">
                <a:spLocks noChangeArrowheads="1"/>
              </p:cNvSpPr>
              <p:nvPr/>
            </p:nvSpPr>
            <p:spPr bwMode="auto">
              <a:xfrm>
                <a:off x="3668" y="2358"/>
                <a:ext cx="482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Interfaz y Operadores</a:t>
                </a:r>
                <a:endParaRPr lang="es-ES" altLang="es-ES" sz="1000"/>
              </a:p>
            </p:txBody>
          </p:sp>
        </p:grpSp>
      </p:grp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6415088" y="3771900"/>
            <a:ext cx="276225" cy="722313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88" name="laptop"/>
          <p:cNvSpPr>
            <a:spLocks noEditPoints="1" noChangeArrowheads="1"/>
          </p:cNvSpPr>
          <p:nvPr/>
        </p:nvSpPr>
        <p:spPr bwMode="auto">
          <a:xfrm>
            <a:off x="6653213" y="3405188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89" name="laptop"/>
          <p:cNvSpPr>
            <a:spLocks noEditPoints="1" noChangeArrowheads="1"/>
          </p:cNvSpPr>
          <p:nvPr/>
        </p:nvSpPr>
        <p:spPr bwMode="auto">
          <a:xfrm>
            <a:off x="6846888" y="4081463"/>
            <a:ext cx="303212" cy="34448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0" name="laptop"/>
          <p:cNvSpPr>
            <a:spLocks noEditPoints="1" noChangeArrowheads="1"/>
          </p:cNvSpPr>
          <p:nvPr/>
        </p:nvSpPr>
        <p:spPr bwMode="auto">
          <a:xfrm>
            <a:off x="6913563" y="4968875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1" name="laptop"/>
          <p:cNvSpPr>
            <a:spLocks noEditPoints="1" noChangeArrowheads="1"/>
          </p:cNvSpPr>
          <p:nvPr/>
        </p:nvSpPr>
        <p:spPr bwMode="auto">
          <a:xfrm>
            <a:off x="6669088" y="5776913"/>
            <a:ext cx="301625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V="1">
            <a:off x="6415088" y="4402138"/>
            <a:ext cx="392112" cy="2825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6430963" y="4884738"/>
            <a:ext cx="487362" cy="222250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6338888" y="5027613"/>
            <a:ext cx="365125" cy="6889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6964363" y="3238500"/>
            <a:ext cx="890587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consultas e informes</a:t>
            </a:r>
            <a:endParaRPr lang="es-ES" altLang="es-ES" sz="900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7121525" y="4056063"/>
            <a:ext cx="90963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EIS</a:t>
            </a:r>
            <a:endParaRPr lang="es-ES" altLang="es-ES" sz="900"/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7145338" y="4945063"/>
            <a:ext cx="8921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OLAP</a:t>
            </a:r>
            <a:endParaRPr lang="es-ES" altLang="es-ES" sz="900"/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6945313" y="5549900"/>
            <a:ext cx="9747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 Minería de Datos</a:t>
            </a:r>
            <a:endParaRPr lang="es-ES" altLang="es-ES" sz="900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7008813" y="4468813"/>
            <a:ext cx="20637" cy="449262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 flipH="1">
            <a:off x="6859588" y="5359400"/>
            <a:ext cx="168275" cy="404813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4" name="AutoShape 48"/>
          <p:cNvSpPr>
            <a:spLocks noChangeArrowheads="1"/>
          </p:cNvSpPr>
          <p:nvPr/>
        </p:nvSpPr>
        <p:spPr bwMode="auto">
          <a:xfrm>
            <a:off x="4506913" y="5692775"/>
            <a:ext cx="571500" cy="28733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4799013" y="54562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4278313" y="5449888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600" i="1">
                <a:latin typeface="Arial" panose="020B0604020202020204" pitchFamily="34" charset="0"/>
                <a:ea typeface="Batang" pitchFamily="18" charset="-127"/>
              </a:rPr>
              <a:t>Copias de Seguridad</a:t>
            </a:r>
            <a:endParaRPr lang="es-ES" altLang="es-ES"/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894531-7DD2-4323-805B-3C992915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93A5535-F3BC-4943-83E4-654D85F0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0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 a Minería de Datos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 ETL (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Extraction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Transformation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Load</a:t>
            </a: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s-ES_tradnl" altLang="es-ES" sz="2000" dirty="0">
                <a:latin typeface="Arial" panose="020B0604020202020204" pitchFamily="34" charset="0"/>
              </a:rPr>
              <a:t>realiza las funciones de </a:t>
            </a:r>
            <a:r>
              <a:rPr lang="es-ES_tradnl" altLang="es-ES" sz="2000" i="1" dirty="0">
                <a:latin typeface="Arial" panose="020B0604020202020204" pitchFamily="34" charset="0"/>
              </a:rPr>
              <a:t>extracción</a:t>
            </a:r>
            <a:r>
              <a:rPr lang="es-ES_tradnl" altLang="es-ES" sz="2000" dirty="0">
                <a:latin typeface="Arial" panose="020B0604020202020204" pitchFamily="34" charset="0"/>
              </a:rPr>
              <a:t> de las fuentes de datos (transaccionales o externas), </a:t>
            </a:r>
            <a:r>
              <a:rPr lang="es-ES_tradnl" altLang="es-ES" sz="2000" i="1" dirty="0">
                <a:latin typeface="Arial" panose="020B0604020202020204" pitchFamily="34" charset="0"/>
              </a:rPr>
              <a:t>transformación</a:t>
            </a:r>
            <a:r>
              <a:rPr lang="es-ES_tradnl" altLang="es-ES" sz="2000" dirty="0">
                <a:latin typeface="Arial" panose="020B0604020202020204" pitchFamily="34" charset="0"/>
              </a:rPr>
              <a:t> (limpieza, consolidación, ...) y la </a:t>
            </a:r>
            <a:r>
              <a:rPr lang="es-ES_tradnl" altLang="es-ES" sz="2000" i="1" dirty="0">
                <a:latin typeface="Arial" panose="020B0604020202020204" pitchFamily="34" charset="0"/>
              </a:rPr>
              <a:t>carga</a:t>
            </a:r>
            <a:r>
              <a:rPr lang="es-ES_tradnl" altLang="es-ES" sz="2000" dirty="0">
                <a:latin typeface="Arial" panose="020B0604020202020204" pitchFamily="34" charset="0"/>
              </a:rPr>
              <a:t> del AD, realizando: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extracción de los datos.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filtrado de los datos: limpieza, consolidación,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carga inicial del almacén: ordenación, agregaciones,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refresco del almacén: operación periódica que propaga los cambios de las fuentes externas al almacén de datos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B87903E-FE00-461F-8586-31F25CBC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2B4B9B9-67CF-45FA-A753-4D669D14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435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Repositorio Propio de Datos: información relevante, metadatos.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Interfaces y Gestores de Consulta: permiten acceder a los datos y sobre ellos se conectan herramientas más sofisticadas (OLAP, EIS, minería de datos).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Sistemas de Integridad y Seguridad: se encargan de un mantenimiento global, copias de seguridad, ...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9D8ABD-F8B2-4747-8B6B-726290D6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BA5649-C71F-45E2-BFA7-5CAAAB47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112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Organización (Externa) de Los Datos…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32025" y="2565400"/>
            <a:ext cx="4616450" cy="101917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Las herramientas de explotación de los almacenes de datos han adoptado un </a:t>
            </a:r>
            <a:r>
              <a:rPr lang="es-ES_tradnl" altLang="es-ES" sz="2000" b="1">
                <a:latin typeface="Arial" panose="020B0604020202020204" pitchFamily="34" charset="0"/>
              </a:rPr>
              <a:t>modelo multidimensional de datos</a:t>
            </a:r>
            <a:r>
              <a:rPr lang="es-ES_tradnl" altLang="es-E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55750" y="5011738"/>
            <a:ext cx="5737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s-ES_tradnl" altLang="es-ES" sz="2000">
                <a:latin typeface="Arial" panose="020B0604020202020204" pitchFamily="34" charset="0"/>
              </a:rPr>
              <a:t>Se ofrece al usuario una visión multidimensional de los datos que son objeto de análisis.</a:t>
            </a:r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4176713" y="3867150"/>
            <a:ext cx="555625" cy="615950"/>
          </a:xfrm>
          <a:prstGeom prst="downArrow">
            <a:avLst>
              <a:gd name="adj1" fmla="val 50000"/>
              <a:gd name="adj2" fmla="val 2771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DBB66B4-38A0-46F2-8E73-70695D5E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F5CB7A-74C1-4274-A75A-B1655534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870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1550" y="1989138"/>
            <a:ext cx="7532688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_tradnl" altLang="es-ES" sz="2800" dirty="0">
                <a:solidFill>
                  <a:schemeClr val="accent2"/>
                </a:solidFill>
                <a:latin typeface="Arial" panose="020B0604020202020204" pitchFamily="34" charset="0"/>
              </a:rPr>
              <a:t>EJEMPLO</a:t>
            </a:r>
          </a:p>
          <a:p>
            <a:pPr eaLnBrk="1" hangingPunct="1">
              <a:spcBef>
                <a:spcPct val="75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Organización:</a:t>
            </a:r>
            <a:r>
              <a:rPr lang="es-ES_tradnl" altLang="es-ES" sz="1800" dirty="0">
                <a:latin typeface="Arial" panose="020B0604020202020204" pitchFamily="34" charset="0"/>
              </a:rPr>
              <a:t> Cadena de supermercados.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Actividad objeto de análisis:</a:t>
            </a:r>
            <a:r>
              <a:rPr lang="es-ES_tradnl" altLang="es-ES" sz="1800" dirty="0">
                <a:latin typeface="Arial" panose="020B0604020202020204" pitchFamily="34" charset="0"/>
              </a:rPr>
              <a:t> ventas de productos.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Información registrada sobre una venta:</a:t>
            </a:r>
            <a:r>
              <a:rPr lang="es-ES_tradnl" altLang="es-ES" sz="1800" dirty="0">
                <a:latin typeface="Arial" panose="020B0604020202020204" pitchFamily="34" charset="0"/>
              </a:rPr>
              <a:t> “del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producto</a:t>
            </a:r>
            <a:r>
              <a:rPr lang="es-ES_tradnl" altLang="es-ES" sz="1800" dirty="0">
                <a:latin typeface="Arial" panose="020B0604020202020204" pitchFamily="34" charset="0"/>
              </a:rPr>
              <a:t> “Cloro 33cl” se han vendido en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1800" dirty="0">
                <a:latin typeface="Arial" panose="020B0604020202020204" pitchFamily="34" charset="0"/>
              </a:rPr>
              <a:t> “Almacén nro.1”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día</a:t>
            </a:r>
            <a:r>
              <a:rPr lang="es-ES_tradnl" altLang="es-ES" sz="1800" dirty="0">
                <a:latin typeface="Arial" panose="020B0604020202020204" pitchFamily="34" charset="0"/>
              </a:rPr>
              <a:t> 17/7/2003, 5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unidades</a:t>
            </a:r>
            <a:r>
              <a:rPr lang="es-ES_tradnl" altLang="es-ES" sz="1800" dirty="0">
                <a:latin typeface="Arial" panose="020B0604020202020204" pitchFamily="34" charset="0"/>
              </a:rPr>
              <a:t> por un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importe</a:t>
            </a:r>
            <a:r>
              <a:rPr lang="es-ES_tradnl" altLang="es-ES" sz="1800" dirty="0">
                <a:latin typeface="Arial" panose="020B0604020202020204" pitchFamily="34" charset="0"/>
              </a:rPr>
              <a:t> de 103,19 euros.”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460806" y="5195132"/>
            <a:ext cx="6578600" cy="915988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Para hacer el análisis no interesa la venta individual (ticket) realizada a un cliente sino las ventas diarias de productos en los distintos almacenes de la cadena.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575FA74-79C0-4FE8-AFCC-BB6CD697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1DEB7E-BAFA-429B-898B-F5C0322C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2243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3924300" y="3213100"/>
            <a:ext cx="1014413" cy="1709738"/>
            <a:chOff x="2510" y="1704"/>
            <a:chExt cx="639" cy="1077"/>
          </a:xfrm>
        </p:grpSpPr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4724400" y="4916488"/>
            <a:ext cx="2289175" cy="1658937"/>
            <a:chOff x="3054" y="2737"/>
            <a:chExt cx="1442" cy="1045"/>
          </a:xfrm>
        </p:grpSpPr>
        <p:sp>
          <p:nvSpPr>
            <p:cNvPr id="146442" name="Text Box 10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3222" y="2769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3177" y="2987"/>
              <a:ext cx="6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Ciudad</a:t>
              </a:r>
            </a:p>
          </p:txBody>
        </p:sp>
        <p:sp>
          <p:nvSpPr>
            <p:cNvPr id="146445" name="Text Box 13"/>
            <p:cNvSpPr txBox="1">
              <a:spLocks noChangeArrowheads="1"/>
            </p:cNvSpPr>
            <p:nvPr/>
          </p:nvSpPr>
          <p:spPr bwMode="auto">
            <a:xfrm>
              <a:off x="3280" y="3265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Región</a:t>
              </a: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3524" y="3076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Tipo</a:t>
              </a:r>
            </a:p>
          </p:txBody>
        </p:sp>
        <p:sp>
          <p:nvSpPr>
            <p:cNvPr id="146447" name="Line 15"/>
            <p:cNvSpPr>
              <a:spLocks noChangeShapeType="1"/>
            </p:cNvSpPr>
            <p:nvPr/>
          </p:nvSpPr>
          <p:spPr bwMode="auto">
            <a:xfrm>
              <a:off x="3063" y="2737"/>
              <a:ext cx="518" cy="104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3054" y="2738"/>
              <a:ext cx="1418" cy="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46449" name="Group 17"/>
          <p:cNvGrpSpPr>
            <a:grpSpLocks/>
          </p:cNvGrpSpPr>
          <p:nvPr/>
        </p:nvGrpSpPr>
        <p:grpSpPr bwMode="auto">
          <a:xfrm>
            <a:off x="1165225" y="1914525"/>
            <a:ext cx="2763838" cy="2381250"/>
            <a:chOff x="812" y="846"/>
            <a:chExt cx="1741" cy="1500"/>
          </a:xfrm>
        </p:grpSpPr>
        <p:sp>
          <p:nvSpPr>
            <p:cNvPr id="146450" name="Line 18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6451" name="Group 19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6452" name="Text Box 20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6453" name="Text Box 21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6454" name="Text Box 22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6455" name="Text Box 23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6456" name="Text Box 24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6457" name="Text Box 25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6468" name="Group 36"/>
          <p:cNvGrpSpPr>
            <a:grpSpLocks/>
          </p:cNvGrpSpPr>
          <p:nvPr/>
        </p:nvGrpSpPr>
        <p:grpSpPr bwMode="auto">
          <a:xfrm>
            <a:off x="4768850" y="1822450"/>
            <a:ext cx="2833688" cy="2338388"/>
            <a:chOff x="3082" y="788"/>
            <a:chExt cx="1785" cy="1473"/>
          </a:xfrm>
        </p:grpSpPr>
        <p:grpSp>
          <p:nvGrpSpPr>
            <p:cNvPr id="146469" name="Group 37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6470" name="Text Box 38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6471" name="Text Box 39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6472" name="Text Box 40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6473" name="Text Box 41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6474" name="Line 42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5" name="Line 43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6" name="Text Box 44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4323" y="1843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38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A70FF7-5D8A-4CDB-8D81-CF671BF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F89077-A9D3-4078-8E42-AAE909D6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9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3952875" y="3225800"/>
            <a:ext cx="1014413" cy="1709738"/>
            <a:chOff x="2510" y="1704"/>
            <a:chExt cx="639" cy="1077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624013" y="33528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546350" y="3582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966913" y="3040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403350" y="23844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411288" y="37433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1754188" y="1884363"/>
            <a:ext cx="2165350" cy="1963737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1276350" y="38608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873625" y="35607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664200" y="3328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5487988" y="2709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4840288" y="18224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4857750" y="38433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4879975" y="5018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5049838" y="53768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5111750" y="57673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5499100" y="54673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4767263" y="49291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4752975" y="49307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5840413" y="37385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1581150" y="2740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Descripción</a:t>
            </a:r>
          </a:p>
        </p:txBody>
      </p:sp>
      <p:grpSp>
        <p:nvGrpSpPr>
          <p:cNvPr id="147483" name="Group 27"/>
          <p:cNvGrpSpPr>
            <a:grpSpLocks/>
          </p:cNvGrpSpPr>
          <p:nvPr/>
        </p:nvGrpSpPr>
        <p:grpSpPr bwMode="auto">
          <a:xfrm>
            <a:off x="971550" y="4508500"/>
            <a:ext cx="3238500" cy="1882775"/>
            <a:chOff x="672" y="2472"/>
            <a:chExt cx="2056" cy="1200"/>
          </a:xfrm>
        </p:grpSpPr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672" y="3088"/>
              <a:ext cx="2056" cy="584"/>
            </a:xfrm>
            <a:prstGeom prst="rect">
              <a:avLst/>
            </a:prstGeom>
            <a:solidFill>
              <a:srgbClr val="F3C6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Actividad que es objeto de análisis con los indicadores que interesa analizar</a:t>
              </a:r>
              <a:endParaRPr lang="es-ES" altLang="es-ES" sz="1800">
                <a:latin typeface="Arial" panose="020B0604020202020204" pitchFamily="34" charset="0"/>
              </a:endParaRPr>
            </a:p>
          </p:txBody>
        </p:sp>
        <p:grpSp>
          <p:nvGrpSpPr>
            <p:cNvPr id="147485" name="Group 29"/>
            <p:cNvGrpSpPr>
              <a:grpSpLocks/>
            </p:cNvGrpSpPr>
            <p:nvPr/>
          </p:nvGrpSpPr>
          <p:grpSpPr bwMode="auto">
            <a:xfrm>
              <a:off x="1216" y="2472"/>
              <a:ext cx="1280" cy="640"/>
              <a:chOff x="1216" y="2472"/>
              <a:chExt cx="1280" cy="640"/>
            </a:xfrm>
          </p:grpSpPr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 flipV="1">
                <a:off x="1216" y="2472"/>
                <a:ext cx="0" cy="64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216" y="2472"/>
                <a:ext cx="1280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2863850" y="1422400"/>
            <a:ext cx="3035300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Dimensiones (puntos de vista) desde los que se puede analizar la actividad.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47489" name="Group 33"/>
          <p:cNvGrpSpPr>
            <a:grpSpLocks/>
          </p:cNvGrpSpPr>
          <p:nvPr/>
        </p:nvGrpSpPr>
        <p:grpSpPr bwMode="auto">
          <a:xfrm>
            <a:off x="1193800" y="1574800"/>
            <a:ext cx="1593850" cy="2032000"/>
            <a:chOff x="812" y="624"/>
            <a:chExt cx="1004" cy="1280"/>
          </a:xfrm>
        </p:grpSpPr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 rot="-5551310">
              <a:off x="559" y="1420"/>
              <a:ext cx="737" cy="231"/>
            </a:xfrm>
            <a:prstGeom prst="rect">
              <a:avLst/>
            </a:prstGeom>
            <a:solidFill>
              <a:srgbClr val="98F8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Producto</a:t>
              </a:r>
            </a:p>
          </p:txBody>
        </p:sp>
        <p:grpSp>
          <p:nvGrpSpPr>
            <p:cNvPr id="147491" name="Group 35"/>
            <p:cNvGrpSpPr>
              <a:grpSpLocks/>
            </p:cNvGrpSpPr>
            <p:nvPr/>
          </p:nvGrpSpPr>
          <p:grpSpPr bwMode="auto">
            <a:xfrm>
              <a:off x="880" y="624"/>
              <a:ext cx="936" cy="512"/>
              <a:chOff x="880" y="624"/>
              <a:chExt cx="936" cy="512"/>
            </a:xfrm>
          </p:grpSpPr>
          <p:sp>
            <p:nvSpPr>
              <p:cNvPr id="147492" name="Line 36"/>
              <p:cNvSpPr>
                <a:spLocks noChangeShapeType="1"/>
              </p:cNvSpPr>
              <p:nvPr/>
            </p:nvSpPr>
            <p:spPr bwMode="auto">
              <a:xfrm flipH="1" flipV="1">
                <a:off x="880" y="624"/>
                <a:ext cx="936" cy="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auto">
              <a:xfrm>
                <a:off x="880" y="624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5886450" y="1549400"/>
            <a:ext cx="1203325" cy="1828800"/>
            <a:chOff x="3768" y="608"/>
            <a:chExt cx="758" cy="1152"/>
          </a:xfrm>
        </p:grpSpPr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 rot="-5462304">
              <a:off x="4042" y="1276"/>
              <a:ext cx="737" cy="231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Tiempo</a:t>
              </a:r>
            </a:p>
          </p:txBody>
        </p:sp>
        <p:grpSp>
          <p:nvGrpSpPr>
            <p:cNvPr id="147496" name="Group 40"/>
            <p:cNvGrpSpPr>
              <a:grpSpLocks/>
            </p:cNvGrpSpPr>
            <p:nvPr/>
          </p:nvGrpSpPr>
          <p:grpSpPr bwMode="auto">
            <a:xfrm>
              <a:off x="3768" y="608"/>
              <a:ext cx="592" cy="408"/>
              <a:chOff x="3768" y="608"/>
              <a:chExt cx="592" cy="408"/>
            </a:xfrm>
          </p:grpSpPr>
          <p:sp>
            <p:nvSpPr>
              <p:cNvPr id="147497" name="Line 41"/>
              <p:cNvSpPr>
                <a:spLocks noChangeShapeType="1"/>
              </p:cNvSpPr>
              <p:nvPr/>
            </p:nvSpPr>
            <p:spPr bwMode="auto">
              <a:xfrm>
                <a:off x="3768" y="608"/>
                <a:ext cx="5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8" name="Line 42"/>
              <p:cNvSpPr>
                <a:spLocks noChangeShapeType="1"/>
              </p:cNvSpPr>
              <p:nvPr/>
            </p:nvSpPr>
            <p:spPr bwMode="auto">
              <a:xfrm>
                <a:off x="4360" y="60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9" name="Group 43"/>
          <p:cNvGrpSpPr>
            <a:grpSpLocks/>
          </p:cNvGrpSpPr>
          <p:nvPr/>
        </p:nvGrpSpPr>
        <p:grpSpPr bwMode="auto">
          <a:xfrm>
            <a:off x="5899150" y="1447800"/>
            <a:ext cx="2374900" cy="4949825"/>
            <a:chOff x="3776" y="544"/>
            <a:chExt cx="1496" cy="3118"/>
          </a:xfrm>
        </p:grpSpPr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grpSp>
          <p:nvGrpSpPr>
            <p:cNvPr id="147501" name="Group 45"/>
            <p:cNvGrpSpPr>
              <a:grpSpLocks/>
            </p:cNvGrpSpPr>
            <p:nvPr/>
          </p:nvGrpSpPr>
          <p:grpSpPr bwMode="auto">
            <a:xfrm>
              <a:off x="3776" y="544"/>
              <a:ext cx="1496" cy="2728"/>
              <a:chOff x="3776" y="544"/>
              <a:chExt cx="1496" cy="2728"/>
            </a:xfrm>
          </p:grpSpPr>
          <p:sp>
            <p:nvSpPr>
              <p:cNvPr id="147502" name="Line 46"/>
              <p:cNvSpPr>
                <a:spLocks noChangeShapeType="1"/>
              </p:cNvSpPr>
              <p:nvPr/>
            </p:nvSpPr>
            <p:spPr bwMode="auto">
              <a:xfrm>
                <a:off x="3776" y="544"/>
                <a:ext cx="149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3" name="Line 47"/>
              <p:cNvSpPr>
                <a:spLocks noChangeShapeType="1"/>
              </p:cNvSpPr>
              <p:nvPr/>
            </p:nvSpPr>
            <p:spPr bwMode="auto">
              <a:xfrm flipH="1">
                <a:off x="5264" y="544"/>
                <a:ext cx="8" cy="272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4" name="Line 48"/>
              <p:cNvSpPr>
                <a:spLocks noChangeShapeType="1"/>
              </p:cNvSpPr>
              <p:nvPr/>
            </p:nvSpPr>
            <p:spPr bwMode="auto">
              <a:xfrm flipH="1">
                <a:off x="4608" y="3272"/>
                <a:ext cx="65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6704013" y="34972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714C1F1-203D-4118-AF3F-83D9ADA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1D04EBD-86F8-47CD-A838-9FC41393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332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76708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solidFill>
                  <a:srgbClr val="000099"/>
                </a:solidFill>
                <a:latin typeface="Arial" panose="020B0604020202020204" pitchFamily="34" charset="0"/>
              </a:rPr>
              <a:t>Modelo multidimensional: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 en un esquema multidimensional se representa una actividad que es objeto de análisis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(hecho)</a:t>
            </a:r>
            <a:r>
              <a:rPr lang="es-ES_tradnl" altLang="es-ES" sz="2000" dirty="0">
                <a:latin typeface="Arial" panose="020B0604020202020204" pitchFamily="34" charset="0"/>
              </a:rPr>
              <a:t> y las dimensiones que caracterizan la actividad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(dimensiones).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relevante sobre el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hecho</a:t>
            </a:r>
            <a:r>
              <a:rPr lang="es-ES_tradnl" altLang="es-ES" sz="2000" dirty="0">
                <a:latin typeface="Arial" panose="020B0604020202020204" pitchFamily="34" charset="0"/>
              </a:rPr>
              <a:t> (actividad) se representa por un conjunto de indicadores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(medidas o atributos de hecho).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descriptiva de cada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dimensión</a:t>
            </a:r>
            <a:r>
              <a:rPr lang="es-ES_tradnl" altLang="es-ES" sz="2000" dirty="0">
                <a:latin typeface="Arial" panose="020B0604020202020204" pitchFamily="34" charset="0"/>
              </a:rPr>
              <a:t> se representa por un conjunto de atributos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(atributos de dimensión).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48DA05C-1E15-44E4-AD74-F3DE1377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1D51CDC-2EF4-4365-9F45-A4CC4C78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55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4017963" y="3143250"/>
            <a:ext cx="1014412" cy="1709738"/>
            <a:chOff x="2510" y="1704"/>
            <a:chExt cx="639" cy="1077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Ventas</a:t>
              </a:r>
              <a:endParaRPr lang="es-ES_tradnl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9511" name="Text Box 7"/>
          <p:cNvSpPr txBox="1">
            <a:spLocks noChangeArrowheads="1"/>
          </p:cNvSpPr>
          <p:nvPr/>
        </p:nvSpPr>
        <p:spPr bwMode="auto">
          <a:xfrm rot="-5454634">
            <a:off x="6338888" y="5546725"/>
            <a:ext cx="11699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084763" y="4897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102225" y="534511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405438" y="5913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5678488" y="54991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4832350" y="484663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818063" y="484822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258888" y="1844675"/>
            <a:ext cx="2763837" cy="2381250"/>
            <a:chOff x="812" y="846"/>
            <a:chExt cx="1741" cy="1500"/>
          </a:xfrm>
        </p:grpSpPr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9520" name="Group 16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9521" name="Text Box 17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9522" name="Text Box 18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9523" name="Text Box 19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9524" name="Text Box 20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9525" name="Text Box 21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9526" name="Text Box 22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28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9529" name="Group 25"/>
          <p:cNvGrpSpPr>
            <a:grpSpLocks/>
          </p:cNvGrpSpPr>
          <p:nvPr/>
        </p:nvGrpSpPr>
        <p:grpSpPr bwMode="auto">
          <a:xfrm>
            <a:off x="2230438" y="2241550"/>
            <a:ext cx="2825750" cy="3140075"/>
            <a:chOff x="1424" y="1096"/>
            <a:chExt cx="1780" cy="1978"/>
          </a:xfrm>
        </p:grpSpPr>
        <p:sp>
          <p:nvSpPr>
            <p:cNvPr id="149530" name="Text Box 26"/>
            <p:cNvSpPr txBox="1">
              <a:spLocks noChangeArrowheads="1"/>
            </p:cNvSpPr>
            <p:nvPr/>
          </p:nvSpPr>
          <p:spPr bwMode="auto">
            <a:xfrm>
              <a:off x="2556" y="1096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hecho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>
              <a:off x="2880" y="1320"/>
              <a:ext cx="0" cy="49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1424" y="282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medidas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 flipV="1">
              <a:off x="1936" y="2448"/>
              <a:ext cx="664" cy="4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 flipV="1">
              <a:off x="1944" y="2640"/>
              <a:ext cx="616" cy="2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35" name="Group 31"/>
          <p:cNvGrpSpPr>
            <a:grpSpLocks/>
          </p:cNvGrpSpPr>
          <p:nvPr/>
        </p:nvGrpSpPr>
        <p:grpSpPr bwMode="auto">
          <a:xfrm>
            <a:off x="3932238" y="4819650"/>
            <a:ext cx="4965700" cy="1565275"/>
            <a:chOff x="2496" y="2720"/>
            <a:chExt cx="3128" cy="986"/>
          </a:xfrm>
        </p:grpSpPr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4728" y="2720"/>
              <a:ext cx="8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dimensión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7" name="Text Box 33"/>
            <p:cNvSpPr txBox="1">
              <a:spLocks noChangeArrowheads="1"/>
            </p:cNvSpPr>
            <p:nvPr/>
          </p:nvSpPr>
          <p:spPr bwMode="auto">
            <a:xfrm>
              <a:off x="2496" y="34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atributos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 flipH="1">
              <a:off x="4512" y="2944"/>
              <a:ext cx="424" cy="36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2880" y="2880"/>
              <a:ext cx="512" cy="60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 flipV="1">
              <a:off x="2880" y="3184"/>
              <a:ext cx="472" cy="304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V="1">
              <a:off x="2880" y="3256"/>
              <a:ext cx="992" cy="232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2880" y="3488"/>
              <a:ext cx="744" cy="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43" name="Group 39"/>
          <p:cNvGrpSpPr>
            <a:grpSpLocks/>
          </p:cNvGrpSpPr>
          <p:nvPr/>
        </p:nvGrpSpPr>
        <p:grpSpPr bwMode="auto">
          <a:xfrm>
            <a:off x="4862513" y="1752600"/>
            <a:ext cx="2693987" cy="2338388"/>
            <a:chOff x="3082" y="788"/>
            <a:chExt cx="1697" cy="1473"/>
          </a:xfrm>
        </p:grpSpPr>
        <p:grpSp>
          <p:nvGrpSpPr>
            <p:cNvPr id="149544" name="Group 40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9545" name="Text Box 41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9546" name="Text Box 42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9547" name="Text Box 43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9548" name="Text Box 44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9549" name="Line 45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0" name="Line 46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1" name="Text Box 47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9552" name="Text Box 48"/>
            <p:cNvSpPr txBox="1">
              <a:spLocks noChangeArrowheads="1"/>
            </p:cNvSpPr>
            <p:nvPr/>
          </p:nvSpPr>
          <p:spPr bwMode="auto">
            <a:xfrm>
              <a:off x="4235" y="1867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51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332AD6-4AA2-45BF-B9DF-399AC672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0A5033-A3EB-4EF8-9B83-6066C4AF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69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Entre los atributos de una dimensión se definen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jerarquías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8388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5233988" y="30035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763713" y="4292600"/>
            <a:ext cx="12700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790950" y="3997325"/>
            <a:ext cx="12430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934075" y="3995738"/>
            <a:ext cx="11271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3059113" y="4140200"/>
            <a:ext cx="601662" cy="2968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5146675" y="4140200"/>
            <a:ext cx="736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790950" y="4556125"/>
            <a:ext cx="12573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059113" y="4508500"/>
            <a:ext cx="617537" cy="1968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1387475" y="3671888"/>
            <a:ext cx="6061075" cy="132556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693863" y="5565775"/>
            <a:ext cx="6858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057525" y="5607050"/>
            <a:ext cx="587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6229350" y="5592763"/>
            <a:ext cx="7842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2414588" y="57245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5518150" y="5737225"/>
            <a:ext cx="60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1403350" y="5303838"/>
            <a:ext cx="6061075" cy="129381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316038" y="2619375"/>
            <a:ext cx="6103937" cy="619125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6411913" y="2387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6423025" y="3506788"/>
            <a:ext cx="1341438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6519863" y="5181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589088" y="2824163"/>
            <a:ext cx="1471612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nro. producto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37433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3138488" y="29781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4406900" y="55943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>
            <a:off x="3678238" y="57372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3635375" y="61658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50559" name="Line 31"/>
          <p:cNvSpPr>
            <a:spLocks noChangeShapeType="1"/>
          </p:cNvSpPr>
          <p:nvPr/>
        </p:nvSpPr>
        <p:spPr bwMode="auto">
          <a:xfrm>
            <a:off x="2401888" y="5768975"/>
            <a:ext cx="1147762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 flipV="1">
            <a:off x="4694238" y="5851525"/>
            <a:ext cx="1376362" cy="476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C4DC042-8F09-401C-B5AC-97D694CD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A1E25A7-DDFF-4226-AF40-5F4D40E0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920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Este esquema multidimensional recibe varios nombres: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estrella: si la jerarquía de dimensiones es lineal</a:t>
            </a:r>
          </a:p>
        </p:txBody>
      </p: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1042988" y="436562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 jerárquica o copo de nieve: si la jerarquía no es lineal.</a:t>
            </a:r>
          </a:p>
        </p:txBody>
      </p:sp>
      <p:sp>
        <p:nvSpPr>
          <p:cNvPr id="153676" name="AutoShape 76"/>
          <p:cNvSpPr>
            <a:spLocks noChangeArrowheads="1"/>
          </p:cNvSpPr>
          <p:nvPr/>
        </p:nvSpPr>
        <p:spPr bwMode="auto">
          <a:xfrm>
            <a:off x="3924300" y="3213100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77" name="Text Box 77"/>
          <p:cNvSpPr txBox="1">
            <a:spLocks noChangeArrowheads="1"/>
          </p:cNvSpPr>
          <p:nvPr/>
        </p:nvSpPr>
        <p:spPr bwMode="auto">
          <a:xfrm>
            <a:off x="3943350" y="3494088"/>
            <a:ext cx="763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1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PERSONAL</a:t>
            </a:r>
            <a:endParaRPr lang="es-ES" altLang="es-ES" sz="1100"/>
          </a:p>
        </p:txBody>
      </p:sp>
      <p:sp>
        <p:nvSpPr>
          <p:cNvPr id="153679" name="Line 79"/>
          <p:cNvSpPr>
            <a:spLocks noChangeShapeType="1"/>
          </p:cNvSpPr>
          <p:nvPr/>
        </p:nvSpPr>
        <p:spPr bwMode="auto">
          <a:xfrm rot="-1728647">
            <a:off x="5027613" y="3309938"/>
            <a:ext cx="223837" cy="68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0" name="Line 80"/>
          <p:cNvSpPr>
            <a:spLocks noChangeShapeType="1"/>
          </p:cNvSpPr>
          <p:nvPr/>
        </p:nvSpPr>
        <p:spPr bwMode="auto">
          <a:xfrm rot="-1728647">
            <a:off x="4627563" y="3298825"/>
            <a:ext cx="114300" cy="114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1" name="Line 81"/>
          <p:cNvSpPr>
            <a:spLocks noChangeShapeType="1"/>
          </p:cNvSpPr>
          <p:nvPr/>
        </p:nvSpPr>
        <p:spPr bwMode="auto">
          <a:xfrm rot="-1728647">
            <a:off x="4819650" y="3341688"/>
            <a:ext cx="19050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3" name="Line 83"/>
          <p:cNvSpPr>
            <a:spLocks noChangeShapeType="1"/>
          </p:cNvSpPr>
          <p:nvPr/>
        </p:nvSpPr>
        <p:spPr bwMode="auto">
          <a:xfrm rot="10800000">
            <a:off x="3395663" y="3468688"/>
            <a:ext cx="36195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4" name="Line 84"/>
          <p:cNvSpPr>
            <a:spLocks noChangeShapeType="1"/>
          </p:cNvSpPr>
          <p:nvPr/>
        </p:nvSpPr>
        <p:spPr bwMode="auto">
          <a:xfrm rot="10800000">
            <a:off x="3148013" y="3394075"/>
            <a:ext cx="247650" cy="952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8" name="Line 88"/>
          <p:cNvSpPr>
            <a:spLocks noChangeShapeType="1"/>
          </p:cNvSpPr>
          <p:nvPr/>
        </p:nvSpPr>
        <p:spPr bwMode="auto">
          <a:xfrm rot="10800000">
            <a:off x="3756025" y="3546475"/>
            <a:ext cx="160338" cy="63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9" name="Line 89"/>
          <p:cNvSpPr>
            <a:spLocks noChangeShapeType="1"/>
          </p:cNvSpPr>
          <p:nvPr/>
        </p:nvSpPr>
        <p:spPr bwMode="auto">
          <a:xfrm rot="10800000">
            <a:off x="2889250" y="3368675"/>
            <a:ext cx="257175" cy="20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690" name="Group 90"/>
          <p:cNvGrpSpPr>
            <a:grpSpLocks/>
          </p:cNvGrpSpPr>
          <p:nvPr/>
        </p:nvGrpSpPr>
        <p:grpSpPr bwMode="auto">
          <a:xfrm>
            <a:off x="4605338" y="3886200"/>
            <a:ext cx="555625" cy="239713"/>
            <a:chOff x="3100" y="5044"/>
            <a:chExt cx="876" cy="378"/>
          </a:xfrm>
        </p:grpSpPr>
        <p:sp>
          <p:nvSpPr>
            <p:cNvPr id="153691" name="Line 91"/>
            <p:cNvSpPr>
              <a:spLocks noChangeShapeType="1"/>
            </p:cNvSpPr>
            <p:nvPr/>
          </p:nvSpPr>
          <p:spPr bwMode="auto">
            <a:xfrm>
              <a:off x="3353" y="5145"/>
              <a:ext cx="304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2" name="Line 92"/>
            <p:cNvSpPr>
              <a:spLocks noChangeShapeType="1"/>
            </p:cNvSpPr>
            <p:nvPr/>
          </p:nvSpPr>
          <p:spPr bwMode="auto">
            <a:xfrm>
              <a:off x="3657" y="5287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3" name="Line 93"/>
            <p:cNvSpPr>
              <a:spLocks noChangeShapeType="1"/>
            </p:cNvSpPr>
            <p:nvPr/>
          </p:nvSpPr>
          <p:spPr bwMode="auto">
            <a:xfrm>
              <a:off x="3100" y="5044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694" name="AutoShape 94"/>
          <p:cNvSpPr>
            <a:spLocks noChangeArrowheads="1"/>
          </p:cNvSpPr>
          <p:nvPr/>
        </p:nvSpPr>
        <p:spPr bwMode="auto">
          <a:xfrm>
            <a:off x="4033838" y="5318125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95" name="Text Box 95"/>
          <p:cNvSpPr txBox="1">
            <a:spLocks noChangeArrowheads="1"/>
          </p:cNvSpPr>
          <p:nvPr/>
        </p:nvSpPr>
        <p:spPr bwMode="auto">
          <a:xfrm>
            <a:off x="4052888" y="5597525"/>
            <a:ext cx="763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2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VENTAS</a:t>
            </a:r>
            <a:endParaRPr lang="es-ES" altLang="es-ES"/>
          </a:p>
        </p:txBody>
      </p:sp>
      <p:grpSp>
        <p:nvGrpSpPr>
          <p:cNvPr id="153696" name="Group 96"/>
          <p:cNvGrpSpPr>
            <a:grpSpLocks/>
          </p:cNvGrpSpPr>
          <p:nvPr/>
        </p:nvGrpSpPr>
        <p:grpSpPr bwMode="auto">
          <a:xfrm rot="8862686">
            <a:off x="3652838" y="5910263"/>
            <a:ext cx="457200" cy="230187"/>
            <a:chOff x="5841" y="4861"/>
            <a:chExt cx="720" cy="363"/>
          </a:xfrm>
        </p:grpSpPr>
        <p:sp>
          <p:nvSpPr>
            <p:cNvPr id="153697" name="Line 97"/>
            <p:cNvSpPr>
              <a:spLocks noChangeShapeType="1"/>
            </p:cNvSpPr>
            <p:nvPr/>
          </p:nvSpPr>
          <p:spPr bwMode="auto">
            <a:xfrm>
              <a:off x="5841" y="4861"/>
              <a:ext cx="720" cy="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8" name="Line 98"/>
            <p:cNvSpPr>
              <a:spLocks noChangeShapeType="1"/>
            </p:cNvSpPr>
            <p:nvPr/>
          </p:nvSpPr>
          <p:spPr bwMode="auto">
            <a:xfrm>
              <a:off x="5841" y="4864"/>
              <a:ext cx="180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9" name="Line 99"/>
            <p:cNvSpPr>
              <a:spLocks noChangeShapeType="1"/>
            </p:cNvSpPr>
            <p:nvPr/>
          </p:nvSpPr>
          <p:spPr bwMode="auto">
            <a:xfrm>
              <a:off x="6081" y="5101"/>
              <a:ext cx="300" cy="1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0" name="Line 100"/>
          <p:cNvSpPr>
            <a:spLocks noChangeShapeType="1"/>
          </p:cNvSpPr>
          <p:nvPr/>
        </p:nvSpPr>
        <p:spPr bwMode="auto">
          <a:xfrm rot="10800000" flipV="1">
            <a:off x="3632200" y="5364163"/>
            <a:ext cx="338138" cy="14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1" name="Group 101"/>
          <p:cNvGrpSpPr>
            <a:grpSpLocks/>
          </p:cNvGrpSpPr>
          <p:nvPr/>
        </p:nvGrpSpPr>
        <p:grpSpPr bwMode="auto">
          <a:xfrm>
            <a:off x="3497263" y="5168900"/>
            <a:ext cx="641350" cy="266700"/>
            <a:chOff x="5361" y="5249"/>
            <a:chExt cx="1011" cy="420"/>
          </a:xfrm>
        </p:grpSpPr>
        <p:sp>
          <p:nvSpPr>
            <p:cNvPr id="153702" name="Line 102"/>
            <p:cNvSpPr>
              <a:spLocks noChangeShapeType="1"/>
            </p:cNvSpPr>
            <p:nvPr/>
          </p:nvSpPr>
          <p:spPr bwMode="auto">
            <a:xfrm rot="10800000">
              <a:off x="5739" y="5249"/>
              <a:ext cx="375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3" name="Line 103"/>
            <p:cNvSpPr>
              <a:spLocks noChangeShapeType="1"/>
            </p:cNvSpPr>
            <p:nvPr/>
          </p:nvSpPr>
          <p:spPr bwMode="auto">
            <a:xfrm rot="10800000" flipV="1">
              <a:off x="5364" y="5250"/>
              <a:ext cx="345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4" name="Line 104"/>
            <p:cNvSpPr>
              <a:spLocks noChangeShapeType="1"/>
            </p:cNvSpPr>
            <p:nvPr/>
          </p:nvSpPr>
          <p:spPr bwMode="auto">
            <a:xfrm rot="10800000">
              <a:off x="6119" y="5568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5" name="Line 105"/>
            <p:cNvSpPr>
              <a:spLocks noChangeShapeType="1"/>
            </p:cNvSpPr>
            <p:nvPr/>
          </p:nvSpPr>
          <p:spPr bwMode="auto">
            <a:xfrm rot="10800000" flipH="1" flipV="1">
              <a:off x="5361" y="5305"/>
              <a:ext cx="219" cy="2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6" name="Line 106"/>
          <p:cNvSpPr>
            <a:spLocks noChangeShapeType="1"/>
          </p:cNvSpPr>
          <p:nvPr/>
        </p:nvSpPr>
        <p:spPr bwMode="auto">
          <a:xfrm>
            <a:off x="5002213" y="5788025"/>
            <a:ext cx="192087" cy="85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7" name="Group 107"/>
          <p:cNvGrpSpPr>
            <a:grpSpLocks/>
          </p:cNvGrpSpPr>
          <p:nvPr/>
        </p:nvGrpSpPr>
        <p:grpSpPr bwMode="auto">
          <a:xfrm>
            <a:off x="4840288" y="5724525"/>
            <a:ext cx="568325" cy="239713"/>
            <a:chOff x="7462" y="6123"/>
            <a:chExt cx="894" cy="378"/>
          </a:xfrm>
        </p:grpSpPr>
        <p:sp>
          <p:nvSpPr>
            <p:cNvPr id="153708" name="Line 108"/>
            <p:cNvSpPr>
              <a:spLocks noChangeShapeType="1"/>
            </p:cNvSpPr>
            <p:nvPr/>
          </p:nvSpPr>
          <p:spPr bwMode="auto">
            <a:xfrm>
              <a:off x="8019" y="6366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9" name="Line 109"/>
            <p:cNvSpPr>
              <a:spLocks noChangeShapeType="1"/>
            </p:cNvSpPr>
            <p:nvPr/>
          </p:nvSpPr>
          <p:spPr bwMode="auto">
            <a:xfrm>
              <a:off x="7462" y="6123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10" name="Line 110"/>
            <p:cNvSpPr>
              <a:spLocks noChangeShapeType="1"/>
            </p:cNvSpPr>
            <p:nvPr/>
          </p:nvSpPr>
          <p:spPr bwMode="auto">
            <a:xfrm flipV="1">
              <a:off x="8043" y="6208"/>
              <a:ext cx="313" cy="16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11" name="Text Box 111"/>
          <p:cNvSpPr txBox="1">
            <a:spLocks noChangeArrowheads="1"/>
          </p:cNvSpPr>
          <p:nvPr/>
        </p:nvSpPr>
        <p:spPr bwMode="auto">
          <a:xfrm>
            <a:off x="3011488" y="310197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2" name="Text Box 112"/>
          <p:cNvSpPr txBox="1">
            <a:spLocks noChangeArrowheads="1"/>
          </p:cNvSpPr>
          <p:nvPr/>
        </p:nvSpPr>
        <p:spPr bwMode="auto">
          <a:xfrm>
            <a:off x="3792538" y="50863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3" name="Text Box 113"/>
          <p:cNvSpPr txBox="1">
            <a:spLocks noChangeArrowheads="1"/>
          </p:cNvSpPr>
          <p:nvPr/>
        </p:nvSpPr>
        <p:spPr bwMode="auto">
          <a:xfrm>
            <a:off x="5076825" y="544512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producto</a:t>
            </a:r>
            <a:endParaRPr lang="es-ES" altLang="es-ES"/>
          </a:p>
        </p:txBody>
      </p:sp>
      <p:sp>
        <p:nvSpPr>
          <p:cNvPr id="153714" name="Text Box 114"/>
          <p:cNvSpPr txBox="1">
            <a:spLocks noChangeArrowheads="1"/>
          </p:cNvSpPr>
          <p:nvPr/>
        </p:nvSpPr>
        <p:spPr bwMode="auto">
          <a:xfrm>
            <a:off x="3276600" y="57340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lugar</a:t>
            </a:r>
            <a:endParaRPr lang="es-ES" altLang="es-ES"/>
          </a:p>
        </p:txBody>
      </p:sp>
      <p:sp>
        <p:nvSpPr>
          <p:cNvPr id="153715" name="Text Box 115"/>
          <p:cNvSpPr txBox="1">
            <a:spLocks noChangeArrowheads="1"/>
          </p:cNvSpPr>
          <p:nvPr/>
        </p:nvSpPr>
        <p:spPr bwMode="auto">
          <a:xfrm>
            <a:off x="4932363" y="299720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proyecto</a:t>
            </a:r>
            <a:endParaRPr lang="es-ES" altLang="es-ES"/>
          </a:p>
        </p:txBody>
      </p:sp>
      <p:sp>
        <p:nvSpPr>
          <p:cNvPr id="153716" name="Text Box 116"/>
          <p:cNvSpPr txBox="1">
            <a:spLocks noChangeArrowheads="1"/>
          </p:cNvSpPr>
          <p:nvPr/>
        </p:nvSpPr>
        <p:spPr bwMode="auto">
          <a:xfrm>
            <a:off x="4932363" y="3789363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equipo</a:t>
            </a:r>
            <a:endParaRPr lang="es-ES" altLang="es-ES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137D783-9950-471B-BF90-5FFF4F32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64AA10-F03B-4D10-8BF8-C8D944C9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649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dirty="0"/>
              <a:t>Almacenes de Datos</a:t>
            </a:r>
          </a:p>
          <a:p>
            <a:pPr lvl="1"/>
            <a:r>
              <a:rPr lang="es-ES" altLang="es-ES" sz="2400" dirty="0"/>
              <a:t>Introducción a los Almacenes de Datos.</a:t>
            </a:r>
          </a:p>
          <a:p>
            <a:pPr lvl="1"/>
            <a:r>
              <a:rPr lang="es-ES" altLang="es-ES" sz="2400" dirty="0"/>
              <a:t>Arquitectura de un Sistema de Almacén de Datos.</a:t>
            </a:r>
          </a:p>
          <a:p>
            <a:pPr lvl="1"/>
            <a:r>
              <a:rPr lang="es-ES" altLang="es-ES" sz="2400" dirty="0"/>
              <a:t>Explotación de un Almacén de Datos: </a:t>
            </a:r>
            <a:r>
              <a:rPr lang="es-ES" altLang="es-ES" sz="2400" i="1" dirty="0"/>
              <a:t>Herramientas OLAP</a:t>
            </a:r>
            <a:r>
              <a:rPr lang="es-ES" altLang="es-ES" sz="2400" dirty="0"/>
              <a:t>.</a:t>
            </a:r>
          </a:p>
          <a:p>
            <a:pPr lvl="1"/>
            <a:r>
              <a:rPr lang="es-ES" altLang="es-ES" sz="2400" dirty="0"/>
              <a:t>Sistemas ROLAP y MOLAP.</a:t>
            </a:r>
            <a:endParaRPr lang="es-ES_tradnl" altLang="es-ES" sz="2400" dirty="0">
              <a:solidFill>
                <a:srgbClr val="0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99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37" name="Group 85"/>
          <p:cNvGrpSpPr>
            <a:grpSpLocks/>
          </p:cNvGrpSpPr>
          <p:nvPr/>
        </p:nvGrpSpPr>
        <p:grpSpPr bwMode="auto">
          <a:xfrm>
            <a:off x="3317875" y="3668713"/>
            <a:ext cx="5568950" cy="2386012"/>
            <a:chOff x="2090" y="2311"/>
            <a:chExt cx="3508" cy="1503"/>
          </a:xfrm>
        </p:grpSpPr>
        <p:grpSp>
          <p:nvGrpSpPr>
            <p:cNvPr id="151555" name="Group 3"/>
            <p:cNvGrpSpPr>
              <a:grpSpLocks/>
            </p:cNvGrpSpPr>
            <p:nvPr/>
          </p:nvGrpSpPr>
          <p:grpSpPr bwMode="auto">
            <a:xfrm>
              <a:off x="2971" y="2886"/>
              <a:ext cx="167" cy="137"/>
              <a:chOff x="6020" y="3784"/>
              <a:chExt cx="614" cy="546"/>
            </a:xfrm>
          </p:grpSpPr>
          <p:sp>
            <p:nvSpPr>
              <p:cNvPr id="151556" name="Rectangle 4"/>
              <p:cNvSpPr>
                <a:spLocks noChangeArrowheads="1"/>
              </p:cNvSpPr>
              <p:nvPr/>
            </p:nvSpPr>
            <p:spPr bwMode="auto">
              <a:xfrm>
                <a:off x="6021" y="3967"/>
                <a:ext cx="360" cy="360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7" name="AutoShape 5"/>
              <p:cNvSpPr>
                <a:spLocks noChangeArrowheads="1"/>
              </p:cNvSpPr>
              <p:nvPr/>
            </p:nvSpPr>
            <p:spPr bwMode="auto">
              <a:xfrm>
                <a:off x="6020" y="3785"/>
                <a:ext cx="614" cy="188"/>
              </a:xfrm>
              <a:prstGeom prst="parallelogram">
                <a:avLst>
                  <a:gd name="adj" fmla="val 140104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8" name="AutoShape 6"/>
              <p:cNvSpPr>
                <a:spLocks noChangeArrowheads="1"/>
              </p:cNvSpPr>
              <p:nvPr/>
            </p:nvSpPr>
            <p:spPr bwMode="auto">
              <a:xfrm rot="16166087" flipH="1">
                <a:off x="6235" y="3930"/>
                <a:ext cx="546" cy="253"/>
              </a:xfrm>
              <a:prstGeom prst="parallelogram">
                <a:avLst>
                  <a:gd name="adj" fmla="val 72446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1559" name="Group 7"/>
            <p:cNvGrpSpPr>
              <a:grpSpLocks/>
            </p:cNvGrpSpPr>
            <p:nvPr/>
          </p:nvGrpSpPr>
          <p:grpSpPr bwMode="auto">
            <a:xfrm>
              <a:off x="2971" y="2435"/>
              <a:ext cx="886" cy="760"/>
              <a:chOff x="1776" y="2009"/>
              <a:chExt cx="1300" cy="1115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816" cy="7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1" name="AutoShape 9"/>
              <p:cNvSpPr>
                <a:spLocks noChangeArrowheads="1"/>
              </p:cNvSpPr>
              <p:nvPr/>
            </p:nvSpPr>
            <p:spPr bwMode="auto">
              <a:xfrm>
                <a:off x="1776" y="2016"/>
                <a:ext cx="1300" cy="336"/>
              </a:xfrm>
              <a:prstGeom prst="parallelogram">
                <a:avLst>
                  <a:gd name="adj" fmla="val 1462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2" name="AutoShape 10"/>
              <p:cNvSpPr>
                <a:spLocks noChangeArrowheads="1"/>
              </p:cNvSpPr>
              <p:nvPr/>
            </p:nvSpPr>
            <p:spPr bwMode="auto">
              <a:xfrm rot="5409261" flipV="1">
                <a:off x="2282" y="2326"/>
                <a:ext cx="1101" cy="481"/>
              </a:xfrm>
              <a:prstGeom prst="parallelogram">
                <a:avLst>
                  <a:gd name="adj" fmla="val 7022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3" name="Line 11"/>
              <p:cNvSpPr>
                <a:spLocks noChangeShapeType="1"/>
              </p:cNvSpPr>
              <p:nvPr/>
            </p:nvSpPr>
            <p:spPr bwMode="auto">
              <a:xfrm>
                <a:off x="1776" y="24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4" name="Line 12"/>
              <p:cNvSpPr>
                <a:spLocks noChangeShapeType="1"/>
              </p:cNvSpPr>
              <p:nvPr/>
            </p:nvSpPr>
            <p:spPr bwMode="auto">
              <a:xfrm>
                <a:off x="1776" y="26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5" name="Line 13"/>
              <p:cNvSpPr>
                <a:spLocks noChangeShapeType="1"/>
              </p:cNvSpPr>
              <p:nvPr/>
            </p:nvSpPr>
            <p:spPr bwMode="auto">
              <a:xfrm>
                <a:off x="1776" y="2740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6" name="Line 14"/>
              <p:cNvSpPr>
                <a:spLocks noChangeShapeType="1"/>
              </p:cNvSpPr>
              <p:nvPr/>
            </p:nvSpPr>
            <p:spPr bwMode="auto">
              <a:xfrm>
                <a:off x="1780" y="2872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7" name="Line 15"/>
              <p:cNvSpPr>
                <a:spLocks noChangeShapeType="1"/>
              </p:cNvSpPr>
              <p:nvPr/>
            </p:nvSpPr>
            <p:spPr bwMode="auto">
              <a:xfrm>
                <a:off x="1776" y="299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8" name="Line 16"/>
              <p:cNvSpPr>
                <a:spLocks noChangeShapeType="1"/>
              </p:cNvSpPr>
              <p:nvPr/>
            </p:nvSpPr>
            <p:spPr bwMode="auto">
              <a:xfrm flipV="1">
                <a:off x="2591" y="214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9" name="Line 17"/>
              <p:cNvSpPr>
                <a:spLocks noChangeShapeType="1"/>
              </p:cNvSpPr>
              <p:nvPr/>
            </p:nvSpPr>
            <p:spPr bwMode="auto">
              <a:xfrm flipV="1">
                <a:off x="2589" y="2272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0" name="Line 18"/>
              <p:cNvSpPr>
                <a:spLocks noChangeShapeType="1"/>
              </p:cNvSpPr>
              <p:nvPr/>
            </p:nvSpPr>
            <p:spPr bwMode="auto">
              <a:xfrm flipV="1">
                <a:off x="2590" y="240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1" name="Line 19"/>
              <p:cNvSpPr>
                <a:spLocks noChangeShapeType="1"/>
              </p:cNvSpPr>
              <p:nvPr/>
            </p:nvSpPr>
            <p:spPr bwMode="auto">
              <a:xfrm flipV="1">
                <a:off x="2592" y="252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2" name="Line 20"/>
              <p:cNvSpPr>
                <a:spLocks noChangeShapeType="1"/>
              </p:cNvSpPr>
              <p:nvPr/>
            </p:nvSpPr>
            <p:spPr bwMode="auto">
              <a:xfrm flipV="1">
                <a:off x="2590" y="265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3" name="Line 21"/>
              <p:cNvSpPr>
                <a:spLocks noChangeShapeType="1"/>
              </p:cNvSpPr>
              <p:nvPr/>
            </p:nvSpPr>
            <p:spPr bwMode="auto">
              <a:xfrm flipV="1">
                <a:off x="1922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4" name="Line 22"/>
              <p:cNvSpPr>
                <a:spLocks noChangeShapeType="1"/>
              </p:cNvSpPr>
              <p:nvPr/>
            </p:nvSpPr>
            <p:spPr bwMode="auto">
              <a:xfrm flipV="1">
                <a:off x="2064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5" name="Line 23"/>
              <p:cNvSpPr>
                <a:spLocks noChangeShapeType="1"/>
              </p:cNvSpPr>
              <p:nvPr/>
            </p:nvSpPr>
            <p:spPr bwMode="auto">
              <a:xfrm flipV="1">
                <a:off x="2196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6" name="Line 24"/>
              <p:cNvSpPr>
                <a:spLocks noChangeShapeType="1"/>
              </p:cNvSpPr>
              <p:nvPr/>
            </p:nvSpPr>
            <p:spPr bwMode="auto">
              <a:xfrm flipV="1">
                <a:off x="2323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7" name="Line 25"/>
              <p:cNvSpPr>
                <a:spLocks noChangeShapeType="1"/>
              </p:cNvSpPr>
              <p:nvPr/>
            </p:nvSpPr>
            <p:spPr bwMode="auto">
              <a:xfrm flipV="1">
                <a:off x="2464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8" name="Line 26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9" name="Line 27"/>
              <p:cNvSpPr>
                <a:spLocks noChangeShapeType="1"/>
              </p:cNvSpPr>
              <p:nvPr/>
            </p:nvSpPr>
            <p:spPr bwMode="auto">
              <a:xfrm>
                <a:off x="2061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0" name="Line 28"/>
              <p:cNvSpPr>
                <a:spLocks noChangeShapeType="1"/>
              </p:cNvSpPr>
              <p:nvPr/>
            </p:nvSpPr>
            <p:spPr bwMode="auto">
              <a:xfrm>
                <a:off x="2195" y="2356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1" name="Line 29"/>
              <p:cNvSpPr>
                <a:spLocks noChangeShapeType="1"/>
              </p:cNvSpPr>
              <p:nvPr/>
            </p:nvSpPr>
            <p:spPr bwMode="auto">
              <a:xfrm>
                <a:off x="2326" y="235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2" name="Line 30"/>
              <p:cNvSpPr>
                <a:spLocks noChangeShapeType="1"/>
              </p:cNvSpPr>
              <p:nvPr/>
            </p:nvSpPr>
            <p:spPr bwMode="auto">
              <a:xfrm>
                <a:off x="2460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3" name="Line 31"/>
              <p:cNvSpPr>
                <a:spLocks noChangeShapeType="1"/>
              </p:cNvSpPr>
              <p:nvPr/>
            </p:nvSpPr>
            <p:spPr bwMode="auto">
              <a:xfrm>
                <a:off x="1872" y="22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4" name="Line 32"/>
              <p:cNvSpPr>
                <a:spLocks noChangeShapeType="1"/>
              </p:cNvSpPr>
              <p:nvPr/>
            </p:nvSpPr>
            <p:spPr bwMode="auto">
              <a:xfrm>
                <a:off x="1961" y="2221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5" name="Line 33"/>
              <p:cNvSpPr>
                <a:spLocks noChangeShapeType="1"/>
              </p:cNvSpPr>
              <p:nvPr/>
            </p:nvSpPr>
            <p:spPr bwMode="auto">
              <a:xfrm>
                <a:off x="2050" y="2169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6" name="Line 34"/>
              <p:cNvSpPr>
                <a:spLocks noChangeShapeType="1"/>
              </p:cNvSpPr>
              <p:nvPr/>
            </p:nvSpPr>
            <p:spPr bwMode="auto">
              <a:xfrm>
                <a:off x="2125" y="21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7" name="Line 35"/>
              <p:cNvSpPr>
                <a:spLocks noChangeShapeType="1"/>
              </p:cNvSpPr>
              <p:nvPr/>
            </p:nvSpPr>
            <p:spPr bwMode="auto">
              <a:xfrm>
                <a:off x="2198" y="2065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8" name="Line 36"/>
              <p:cNvSpPr>
                <a:spLocks noChangeShapeType="1"/>
              </p:cNvSpPr>
              <p:nvPr/>
            </p:nvSpPr>
            <p:spPr bwMode="auto">
              <a:xfrm>
                <a:off x="2682" y="229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9" name="Line 37"/>
              <p:cNvSpPr>
                <a:spLocks noChangeShapeType="1"/>
              </p:cNvSpPr>
              <p:nvPr/>
            </p:nvSpPr>
            <p:spPr bwMode="auto">
              <a:xfrm>
                <a:off x="2774" y="222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0" name="Line 38"/>
              <p:cNvSpPr>
                <a:spLocks noChangeShapeType="1"/>
              </p:cNvSpPr>
              <p:nvPr/>
            </p:nvSpPr>
            <p:spPr bwMode="auto">
              <a:xfrm>
                <a:off x="2853" y="21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1" name="Line 39"/>
              <p:cNvSpPr>
                <a:spLocks noChangeShapeType="1"/>
              </p:cNvSpPr>
              <p:nvPr/>
            </p:nvSpPr>
            <p:spPr bwMode="auto">
              <a:xfrm>
                <a:off x="2927" y="21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2" name="Line 40"/>
              <p:cNvSpPr>
                <a:spLocks noChangeShapeType="1"/>
              </p:cNvSpPr>
              <p:nvPr/>
            </p:nvSpPr>
            <p:spPr bwMode="auto">
              <a:xfrm>
                <a:off x="3004" y="20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  <p:sp>
          <p:nvSpPr>
            <p:cNvPr id="151593" name="Text Box 41"/>
            <p:cNvSpPr txBox="1">
              <a:spLocks noChangeArrowheads="1"/>
            </p:cNvSpPr>
            <p:nvPr/>
          </p:nvSpPr>
          <p:spPr bwMode="auto">
            <a:xfrm>
              <a:off x="2578" y="2668"/>
              <a:ext cx="4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Zumo Piña 1l.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4" name="Text Box 42"/>
            <p:cNvSpPr txBox="1">
              <a:spLocks noChangeArrowheads="1"/>
            </p:cNvSpPr>
            <p:nvPr/>
          </p:nvSpPr>
          <p:spPr bwMode="auto">
            <a:xfrm>
              <a:off x="2608" y="2755"/>
              <a:ext cx="3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Cola Cola 33cl.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5" name="Text Box 43"/>
            <p:cNvSpPr txBox="1">
              <a:spLocks noChangeArrowheads="1"/>
            </p:cNvSpPr>
            <p:nvPr/>
          </p:nvSpPr>
          <p:spPr bwMode="auto">
            <a:xfrm>
              <a:off x="2434" y="3102"/>
              <a:ext cx="5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Leche Entera Pino 1l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6" name="Text Box 44"/>
            <p:cNvSpPr txBox="1">
              <a:spLocks noChangeArrowheads="1"/>
            </p:cNvSpPr>
            <p:nvPr/>
          </p:nvSpPr>
          <p:spPr bwMode="auto">
            <a:xfrm>
              <a:off x="2550" y="2928"/>
              <a:ext cx="4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Cloro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33cl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7" name="Text Box 45"/>
            <p:cNvSpPr txBox="1">
              <a:spLocks noChangeArrowheads="1"/>
            </p:cNvSpPr>
            <p:nvPr/>
          </p:nvSpPr>
          <p:spPr bwMode="auto">
            <a:xfrm>
              <a:off x="2442" y="3015"/>
              <a:ext cx="5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Cerveza </a:t>
              </a: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Imperial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20 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8" name="Text Box 46"/>
            <p:cNvSpPr txBox="1">
              <a:spLocks noChangeArrowheads="1"/>
            </p:cNvSpPr>
            <p:nvPr/>
          </p:nvSpPr>
          <p:spPr bwMode="auto">
            <a:xfrm>
              <a:off x="2525" y="2842"/>
              <a:ext cx="4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Jabón Ariel IK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9" name="Text Box 47"/>
            <p:cNvSpPr txBox="1">
              <a:spLocks noChangeArrowheads="1"/>
            </p:cNvSpPr>
            <p:nvPr/>
          </p:nvSpPr>
          <p:spPr bwMode="auto">
            <a:xfrm>
              <a:off x="2971" y="3192"/>
              <a:ext cx="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0" name="Text Box 48"/>
            <p:cNvSpPr txBox="1">
              <a:spLocks noChangeArrowheads="1"/>
            </p:cNvSpPr>
            <p:nvPr/>
          </p:nvSpPr>
          <p:spPr bwMode="auto">
            <a:xfrm>
              <a:off x="306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1" name="Text Box 49"/>
            <p:cNvSpPr txBox="1">
              <a:spLocks noChangeArrowheads="1"/>
            </p:cNvSpPr>
            <p:nvPr/>
          </p:nvSpPr>
          <p:spPr bwMode="auto">
            <a:xfrm>
              <a:off x="3155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2" name="Text Box 50"/>
            <p:cNvSpPr txBox="1">
              <a:spLocks noChangeArrowheads="1"/>
            </p:cNvSpPr>
            <p:nvPr/>
          </p:nvSpPr>
          <p:spPr bwMode="auto">
            <a:xfrm>
              <a:off x="3243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4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3" name="Text Box 51"/>
            <p:cNvSpPr txBox="1">
              <a:spLocks noChangeArrowheads="1"/>
            </p:cNvSpPr>
            <p:nvPr/>
          </p:nvSpPr>
          <p:spPr bwMode="auto">
            <a:xfrm>
              <a:off x="3331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4" name="Text Box 52"/>
            <p:cNvSpPr txBox="1">
              <a:spLocks noChangeArrowheads="1"/>
            </p:cNvSpPr>
            <p:nvPr/>
          </p:nvSpPr>
          <p:spPr bwMode="auto">
            <a:xfrm>
              <a:off x="342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5" name="Text Box 53"/>
            <p:cNvSpPr txBox="1">
              <a:spLocks noChangeArrowheads="1"/>
            </p:cNvSpPr>
            <p:nvPr/>
          </p:nvSpPr>
          <p:spPr bwMode="auto">
            <a:xfrm>
              <a:off x="2882" y="3376"/>
              <a:ext cx="71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TIEMPO: </a:t>
              </a:r>
              <a:r>
                <a:rPr lang="es-ES" altLang="ko-KR" sz="12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938" y="2496"/>
              <a:ext cx="34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Cartago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2821" y="2536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Puntarenas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2777" y="2583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San  José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2991" y="2458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Limón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3019" y="2422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Heredia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1" name="Text Box 59"/>
            <p:cNvSpPr txBox="1">
              <a:spLocks noChangeArrowheads="1"/>
            </p:cNvSpPr>
            <p:nvPr/>
          </p:nvSpPr>
          <p:spPr bwMode="auto">
            <a:xfrm>
              <a:off x="3095" y="2380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Alajuela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2" name="Text Box 60"/>
            <p:cNvSpPr txBox="1">
              <a:spLocks noChangeArrowheads="1"/>
            </p:cNvSpPr>
            <p:nvPr/>
          </p:nvSpPr>
          <p:spPr bwMode="auto">
            <a:xfrm>
              <a:off x="2946" y="2654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3" name="Text Box 61"/>
            <p:cNvSpPr txBox="1">
              <a:spLocks noChangeArrowheads="1"/>
            </p:cNvSpPr>
            <p:nvPr/>
          </p:nvSpPr>
          <p:spPr bwMode="auto">
            <a:xfrm>
              <a:off x="2946" y="274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57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4" name="Text Box 62"/>
            <p:cNvSpPr txBox="1">
              <a:spLocks noChangeArrowheads="1"/>
            </p:cNvSpPr>
            <p:nvPr/>
          </p:nvSpPr>
          <p:spPr bwMode="auto">
            <a:xfrm>
              <a:off x="2946" y="2830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93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5" name="Text Box 63"/>
            <p:cNvSpPr txBox="1">
              <a:spLocks noChangeArrowheads="1"/>
            </p:cNvSpPr>
            <p:nvPr/>
          </p:nvSpPr>
          <p:spPr bwMode="auto">
            <a:xfrm>
              <a:off x="2946" y="3005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5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2946" y="309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2181" y="2339"/>
              <a:ext cx="42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 dirty="0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Ventas en miles de Colones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106" y="2368"/>
              <a:ext cx="14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 i="1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Jerarquía de dimensiones: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9" name="Text Box 67"/>
            <p:cNvSpPr txBox="1">
              <a:spLocks noChangeArrowheads="1"/>
            </p:cNvSpPr>
            <p:nvPr/>
          </p:nvSpPr>
          <p:spPr bwMode="auto">
            <a:xfrm>
              <a:off x="4106" y="2656"/>
              <a:ext cx="491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Categoría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Gama     Prov.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0" name="Text Box 68"/>
            <p:cNvSpPr txBox="1">
              <a:spLocks noChangeArrowheads="1"/>
            </p:cNvSpPr>
            <p:nvPr/>
          </p:nvSpPr>
          <p:spPr bwMode="auto">
            <a:xfrm>
              <a:off x="4538" y="2656"/>
              <a:ext cx="556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Supermercado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1" name="Text Box 69"/>
            <p:cNvSpPr txBox="1">
              <a:spLocks noChangeArrowheads="1"/>
            </p:cNvSpPr>
            <p:nvPr/>
          </p:nvSpPr>
          <p:spPr bwMode="auto">
            <a:xfrm>
              <a:off x="5042" y="2656"/>
              <a:ext cx="55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Año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\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</a:t>
              </a: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     \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Mes   Semana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Día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|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Hora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2" name="Text Box 70"/>
            <p:cNvSpPr txBox="1">
              <a:spLocks noChangeArrowheads="1"/>
            </p:cNvSpPr>
            <p:nvPr/>
          </p:nvSpPr>
          <p:spPr bwMode="auto">
            <a:xfrm>
              <a:off x="2090" y="2728"/>
              <a:ext cx="5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PRODUCTO: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3" name="Text Box 71"/>
            <p:cNvSpPr txBox="1">
              <a:spLocks noChangeArrowheads="1"/>
            </p:cNvSpPr>
            <p:nvPr/>
          </p:nvSpPr>
          <p:spPr bwMode="auto">
            <a:xfrm>
              <a:off x="2485" y="2311"/>
              <a:ext cx="6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LUGAR: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4" name="Text Box 72"/>
            <p:cNvSpPr txBox="1">
              <a:spLocks noChangeArrowheads="1"/>
            </p:cNvSpPr>
            <p:nvPr/>
          </p:nvSpPr>
          <p:spPr bwMode="auto">
            <a:xfrm>
              <a:off x="4072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5" name="Text Box 73"/>
            <p:cNvSpPr txBox="1">
              <a:spLocks noChangeArrowheads="1"/>
            </p:cNvSpPr>
            <p:nvPr/>
          </p:nvSpPr>
          <p:spPr bwMode="auto">
            <a:xfrm>
              <a:off x="4535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5028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7" name="Text Box 75"/>
            <p:cNvSpPr txBox="1">
              <a:spLocks noChangeArrowheads="1"/>
            </p:cNvSpPr>
            <p:nvPr/>
          </p:nvSpPr>
          <p:spPr bwMode="auto">
            <a:xfrm>
              <a:off x="3048" y="3275"/>
              <a:ext cx="2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2014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325" y="3273"/>
              <a:ext cx="28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2015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9" name="Oval 77"/>
            <p:cNvSpPr>
              <a:spLocks noChangeArrowheads="1"/>
            </p:cNvSpPr>
            <p:nvPr/>
          </p:nvSpPr>
          <p:spPr bwMode="auto">
            <a:xfrm>
              <a:off x="4202" y="3138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0" name="Oval 78"/>
            <p:cNvSpPr>
              <a:spLocks noChangeArrowheads="1"/>
            </p:cNvSpPr>
            <p:nvPr/>
          </p:nvSpPr>
          <p:spPr bwMode="auto">
            <a:xfrm>
              <a:off x="4656" y="2911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1" name="Oval 79"/>
            <p:cNvSpPr>
              <a:spLocks noChangeArrowheads="1"/>
            </p:cNvSpPr>
            <p:nvPr/>
          </p:nvSpPr>
          <p:spPr bwMode="auto">
            <a:xfrm>
              <a:off x="5019" y="2911"/>
              <a:ext cx="358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2" name="Text Box 80"/>
            <p:cNvSpPr txBox="1">
              <a:spLocks noChangeArrowheads="1"/>
            </p:cNvSpPr>
            <p:nvPr/>
          </p:nvSpPr>
          <p:spPr bwMode="auto">
            <a:xfrm>
              <a:off x="2946" y="2917"/>
              <a:ext cx="22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</p:grpSp>
      <p:sp>
        <p:nvSpPr>
          <p:cNvPr id="151634" name="Text Box 82"/>
          <p:cNvSpPr txBox="1">
            <a:spLocks noChangeArrowheads="1"/>
          </p:cNvSpPr>
          <p:nvPr/>
        </p:nvSpPr>
        <p:spPr bwMode="auto">
          <a:xfrm>
            <a:off x="533400" y="1676400"/>
            <a:ext cx="80010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dirty="0">
                <a:latin typeface="Arial" panose="020B0604020202020204" pitchFamily="34" charset="0"/>
              </a:rPr>
              <a:t>Se pueden obtener hechos a diferentes niveles de agregación: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 dirty="0">
                <a:latin typeface="Arial" panose="020B0604020202020204" pitchFamily="34" charset="0"/>
              </a:rPr>
              <a:t>obtención de </a:t>
            </a:r>
            <a:r>
              <a:rPr lang="es-ES_tradnl" altLang="es-ES" sz="2000" dirty="0">
                <a:solidFill>
                  <a:srgbClr val="8000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condiciones impuestas sobre las dimensiones</a:t>
            </a:r>
          </a:p>
        </p:txBody>
      </p:sp>
      <p:sp>
        <p:nvSpPr>
          <p:cNvPr id="151635" name="Text Box 83"/>
          <p:cNvSpPr txBox="1">
            <a:spLocks noChangeArrowheads="1"/>
          </p:cNvSpPr>
          <p:nvPr/>
        </p:nvSpPr>
        <p:spPr bwMode="auto">
          <a:xfrm>
            <a:off x="1066800" y="5943600"/>
            <a:ext cx="6588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Un nivel de agregación para un conjunto de dimensiones se denomina cubo.</a:t>
            </a:r>
          </a:p>
        </p:txBody>
      </p:sp>
      <p:sp>
        <p:nvSpPr>
          <p:cNvPr id="151636" name="Text Box 84"/>
          <p:cNvSpPr txBox="1">
            <a:spLocks noChangeArrowheads="1"/>
          </p:cNvSpPr>
          <p:nvPr/>
        </p:nvSpPr>
        <p:spPr bwMode="auto">
          <a:xfrm>
            <a:off x="427038" y="3930650"/>
            <a:ext cx="28781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ko-KR" sz="2000" b="1" i="1" dirty="0">
                <a:solidFill>
                  <a:srgbClr val="3AA537"/>
                </a:solidFill>
                <a:latin typeface="Arial" panose="020B0604020202020204" pitchFamily="34" charset="0"/>
                <a:ea typeface="굴림" charset="-127"/>
              </a:rPr>
              <a:t>HECHO</a:t>
            </a:r>
            <a:r>
              <a:rPr lang="es-ES" altLang="ko-KR" sz="2000" b="1" i="1" dirty="0">
                <a:latin typeface="Arial" panose="020B0604020202020204" pitchFamily="34" charset="0"/>
                <a:ea typeface="굴림" charset="-127"/>
              </a:rPr>
              <a:t>: 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“El primer </a:t>
            </a:r>
            <a:r>
              <a:rPr lang="es-ES" altLang="ko-KR" sz="2000" i="1" dirty="0">
                <a:solidFill>
                  <a:schemeClr val="accent2"/>
                </a:solidFill>
                <a:latin typeface="Arial" panose="020B0604020202020204" pitchFamily="34" charset="0"/>
                <a:ea typeface="굴림" charset="-127"/>
              </a:rPr>
              <a:t>trimestre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2014 la empresa vendió en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San José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por un </a:t>
            </a:r>
            <a:r>
              <a:rPr lang="es-ES" altLang="ko-KR" sz="2000" i="1" dirty="0">
                <a:solidFill>
                  <a:srgbClr val="800000"/>
                </a:solidFill>
                <a:latin typeface="Arial" panose="020B0604020202020204" pitchFamily="34" charset="0"/>
                <a:ea typeface="굴림" charset="-127"/>
              </a:rPr>
              <a:t>total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2200000 colones del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producto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cloro 33 cl.”</a:t>
            </a:r>
            <a:endParaRPr lang="es-ES_tradnl" altLang="es-E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442217-94B2-4B50-96EE-7BF1EE81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B46ABDD-266B-4C10-B26B-132DBB7A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3917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9073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¿Se puede recopilar toda la información necesaria en un único esquema estrella o copo de nieve?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 NO : necesidad de varios esquemas.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Cada uno de estos esquemas se denomina datamart.</a:t>
            </a:r>
          </a:p>
        </p:txBody>
      </p:sp>
      <p:grpSp>
        <p:nvGrpSpPr>
          <p:cNvPr id="152674" name="Group 98"/>
          <p:cNvGrpSpPr>
            <a:grpSpLocks/>
          </p:cNvGrpSpPr>
          <p:nvPr/>
        </p:nvGrpSpPr>
        <p:grpSpPr bwMode="auto">
          <a:xfrm>
            <a:off x="1219200" y="4038600"/>
            <a:ext cx="5748338" cy="2520950"/>
            <a:chOff x="1020" y="2568"/>
            <a:chExt cx="3621" cy="1588"/>
          </a:xfrm>
        </p:grpSpPr>
        <p:sp>
          <p:nvSpPr>
            <p:cNvPr id="152580" name="AutoShape 4"/>
            <p:cNvSpPr>
              <a:spLocks noChangeArrowheads="1"/>
            </p:cNvSpPr>
            <p:nvPr/>
          </p:nvSpPr>
          <p:spPr bwMode="auto">
            <a:xfrm>
              <a:off x="1882" y="275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81" name="Text Box 5"/>
            <p:cNvSpPr txBox="1">
              <a:spLocks noChangeArrowheads="1"/>
            </p:cNvSpPr>
            <p:nvPr/>
          </p:nvSpPr>
          <p:spPr bwMode="auto">
            <a:xfrm>
              <a:off x="1894" y="2933"/>
              <a:ext cx="4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VENTAS</a:t>
              </a:r>
              <a:endParaRPr lang="es-ES" altLang="es-ES"/>
            </a:p>
          </p:txBody>
        </p:sp>
        <p:grpSp>
          <p:nvGrpSpPr>
            <p:cNvPr id="152582" name="Group 6"/>
            <p:cNvGrpSpPr>
              <a:grpSpLocks/>
            </p:cNvGrpSpPr>
            <p:nvPr/>
          </p:nvGrpSpPr>
          <p:grpSpPr bwMode="auto">
            <a:xfrm rot="-1728647">
              <a:off x="2329" y="2753"/>
              <a:ext cx="288" cy="145"/>
              <a:chOff x="5841" y="4861"/>
              <a:chExt cx="720" cy="363"/>
            </a:xfrm>
          </p:grpSpPr>
          <p:sp>
            <p:nvSpPr>
              <p:cNvPr id="152583" name="Line 7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4" name="Line 8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5" name="Line 9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86" name="Group 10"/>
            <p:cNvGrpSpPr>
              <a:grpSpLocks/>
            </p:cNvGrpSpPr>
            <p:nvPr/>
          </p:nvGrpSpPr>
          <p:grpSpPr bwMode="auto">
            <a:xfrm rot="10800000">
              <a:off x="1231" y="2822"/>
              <a:ext cx="648" cy="184"/>
              <a:chOff x="3788" y="3863"/>
              <a:chExt cx="1620" cy="461"/>
            </a:xfrm>
          </p:grpSpPr>
          <p:sp>
            <p:nvSpPr>
              <p:cNvPr id="152587" name="Line 11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8" name="Line 12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9" name="Line 13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0" name="Line 14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1" name="Line 15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2" name="Line 16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3" name="Line 17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94" name="Group 18"/>
            <p:cNvGrpSpPr>
              <a:grpSpLocks/>
            </p:cNvGrpSpPr>
            <p:nvPr/>
          </p:nvGrpSpPr>
          <p:grpSpPr bwMode="auto">
            <a:xfrm>
              <a:off x="2315" y="3188"/>
              <a:ext cx="350" cy="151"/>
              <a:chOff x="3100" y="5044"/>
              <a:chExt cx="876" cy="378"/>
            </a:xfrm>
          </p:grpSpPr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598" name="AutoShape 22"/>
            <p:cNvSpPr>
              <a:spLocks noChangeArrowheads="1"/>
            </p:cNvSpPr>
            <p:nvPr/>
          </p:nvSpPr>
          <p:spPr bwMode="auto">
            <a:xfrm>
              <a:off x="1667" y="340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1679" y="3582"/>
              <a:ext cx="48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1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PERSONAL</a:t>
              </a:r>
              <a:endParaRPr lang="es-ES" altLang="es-ES" sz="1100"/>
            </a:p>
          </p:txBody>
        </p:sp>
        <p:grpSp>
          <p:nvGrpSpPr>
            <p:cNvPr id="152600" name="Group 24"/>
            <p:cNvGrpSpPr>
              <a:grpSpLocks/>
            </p:cNvGrpSpPr>
            <p:nvPr/>
          </p:nvGrpSpPr>
          <p:grpSpPr bwMode="auto">
            <a:xfrm rot="8862686">
              <a:off x="1427" y="3779"/>
              <a:ext cx="288" cy="145"/>
              <a:chOff x="5841" y="4861"/>
              <a:chExt cx="720" cy="363"/>
            </a:xfrm>
          </p:grpSpPr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3" name="Line 27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rot="10800000" flipV="1">
              <a:off x="1414" y="3435"/>
              <a:ext cx="213" cy="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05" name="Group 29"/>
            <p:cNvGrpSpPr>
              <a:grpSpLocks/>
            </p:cNvGrpSpPr>
            <p:nvPr/>
          </p:nvGrpSpPr>
          <p:grpSpPr bwMode="auto">
            <a:xfrm>
              <a:off x="1329" y="3312"/>
              <a:ext cx="404" cy="168"/>
              <a:chOff x="5361" y="5249"/>
              <a:chExt cx="1011" cy="420"/>
            </a:xfrm>
          </p:grpSpPr>
          <p:sp>
            <p:nvSpPr>
              <p:cNvPr id="152606" name="Line 30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7" name="Line 31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8" name="Line 32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9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2277" y="3702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1" name="Group 35"/>
            <p:cNvGrpSpPr>
              <a:grpSpLocks/>
            </p:cNvGrpSpPr>
            <p:nvPr/>
          </p:nvGrpSpPr>
          <p:grpSpPr bwMode="auto">
            <a:xfrm>
              <a:off x="2175" y="3662"/>
              <a:ext cx="358" cy="151"/>
              <a:chOff x="7462" y="6123"/>
              <a:chExt cx="894" cy="378"/>
            </a:xfrm>
          </p:grpSpPr>
          <p:sp>
            <p:nvSpPr>
              <p:cNvPr id="152612" name="Line 36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3" name="Line 37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4" name="Line 38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5" name="AutoShape 39"/>
            <p:cNvSpPr>
              <a:spLocks noChangeArrowheads="1"/>
            </p:cNvSpPr>
            <p:nvPr/>
          </p:nvSpPr>
          <p:spPr bwMode="auto">
            <a:xfrm>
              <a:off x="3320" y="2844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16" name="Text Box 40"/>
            <p:cNvSpPr txBox="1">
              <a:spLocks noChangeArrowheads="1"/>
            </p:cNvSpPr>
            <p:nvPr/>
          </p:nvSpPr>
          <p:spPr bwMode="auto">
            <a:xfrm>
              <a:off x="3323" y="3046"/>
              <a:ext cx="50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PRODUCCIÓN</a:t>
              </a:r>
              <a:endParaRPr lang="es-ES" altLang="es-ES"/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rot="10800000" flipV="1">
              <a:off x="3857" y="2759"/>
              <a:ext cx="169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8" name="Group 42"/>
            <p:cNvGrpSpPr>
              <a:grpSpLocks/>
            </p:cNvGrpSpPr>
            <p:nvPr/>
          </p:nvGrpSpPr>
          <p:grpSpPr bwMode="auto">
            <a:xfrm rot="30166436">
              <a:off x="3765" y="2780"/>
              <a:ext cx="404" cy="168"/>
              <a:chOff x="5361" y="5249"/>
              <a:chExt cx="1011" cy="420"/>
            </a:xfrm>
          </p:grpSpPr>
          <p:sp>
            <p:nvSpPr>
              <p:cNvPr id="152619" name="Line 43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1" name="Line 45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2" name="Line 46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23" name="Group 47"/>
            <p:cNvGrpSpPr>
              <a:grpSpLocks/>
            </p:cNvGrpSpPr>
            <p:nvPr/>
          </p:nvGrpSpPr>
          <p:grpSpPr bwMode="auto">
            <a:xfrm rot="8280767">
              <a:off x="2947" y="3089"/>
              <a:ext cx="358" cy="151"/>
              <a:chOff x="10171" y="3884"/>
              <a:chExt cx="894" cy="378"/>
            </a:xfrm>
          </p:grpSpPr>
          <p:sp>
            <p:nvSpPr>
              <p:cNvPr id="152624" name="Line 48"/>
              <p:cNvSpPr>
                <a:spLocks noChangeShapeType="1"/>
              </p:cNvSpPr>
              <p:nvPr/>
            </p:nvSpPr>
            <p:spPr bwMode="auto">
              <a:xfrm>
                <a:off x="10424" y="398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52625" name="Group 49"/>
              <p:cNvGrpSpPr>
                <a:grpSpLocks/>
              </p:cNvGrpSpPr>
              <p:nvPr/>
            </p:nvGrpSpPr>
            <p:grpSpPr bwMode="auto">
              <a:xfrm>
                <a:off x="10171" y="3884"/>
                <a:ext cx="894" cy="378"/>
                <a:chOff x="7462" y="6123"/>
                <a:chExt cx="894" cy="378"/>
              </a:xfrm>
            </p:grpSpPr>
            <p:sp>
              <p:nvSpPr>
                <p:cNvPr id="152626" name="Line 50"/>
                <p:cNvSpPr>
                  <a:spLocks noChangeShapeType="1"/>
                </p:cNvSpPr>
                <p:nvPr/>
              </p:nvSpPr>
              <p:spPr bwMode="auto">
                <a:xfrm>
                  <a:off x="8019" y="6366"/>
                  <a:ext cx="319" cy="135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7" name="Line 51"/>
                <p:cNvSpPr>
                  <a:spLocks noChangeShapeType="1"/>
                </p:cNvSpPr>
                <p:nvPr/>
              </p:nvSpPr>
              <p:spPr bwMode="auto">
                <a:xfrm>
                  <a:off x="7462" y="6123"/>
                  <a:ext cx="253" cy="10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8043" y="6208"/>
                  <a:ext cx="313" cy="16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grpSp>
          <p:nvGrpSpPr>
            <p:cNvPr id="152629" name="Group 53"/>
            <p:cNvGrpSpPr>
              <a:grpSpLocks/>
            </p:cNvGrpSpPr>
            <p:nvPr/>
          </p:nvGrpSpPr>
          <p:grpSpPr bwMode="auto">
            <a:xfrm rot="-344306">
              <a:off x="3759" y="3241"/>
              <a:ext cx="648" cy="185"/>
              <a:chOff x="3788" y="3863"/>
              <a:chExt cx="1620" cy="461"/>
            </a:xfrm>
          </p:grpSpPr>
          <p:sp>
            <p:nvSpPr>
              <p:cNvPr id="152630" name="Line 54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1" name="Line 55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2" name="Line 56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3" name="Line 57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4" name="Line 58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5" name="Line 59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6" name="Line 60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37" name="Group 61"/>
            <p:cNvGrpSpPr>
              <a:grpSpLocks/>
            </p:cNvGrpSpPr>
            <p:nvPr/>
          </p:nvGrpSpPr>
          <p:grpSpPr bwMode="auto">
            <a:xfrm rot="11496445">
              <a:off x="3063" y="2731"/>
              <a:ext cx="350" cy="151"/>
              <a:chOff x="3100" y="5044"/>
              <a:chExt cx="876" cy="378"/>
            </a:xfrm>
          </p:grpSpPr>
          <p:sp>
            <p:nvSpPr>
              <p:cNvPr id="152638" name="Line 62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9" name="Line 63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0" name="Line 64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1" name="AutoShape 65"/>
            <p:cNvSpPr>
              <a:spLocks noChangeArrowheads="1"/>
            </p:cNvSpPr>
            <p:nvPr/>
          </p:nvSpPr>
          <p:spPr bwMode="auto">
            <a:xfrm>
              <a:off x="3129" y="3605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42" name="Text Box 66"/>
            <p:cNvSpPr txBox="1">
              <a:spLocks noChangeArrowheads="1"/>
            </p:cNvSpPr>
            <p:nvPr/>
          </p:nvSpPr>
          <p:spPr bwMode="auto">
            <a:xfrm>
              <a:off x="3134" y="3786"/>
              <a:ext cx="4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CAMPAÑA</a:t>
              </a:r>
              <a:endParaRPr lang="es-ES" altLang="es-ES"/>
            </a:p>
          </p:txBody>
        </p:sp>
        <p:sp>
          <p:nvSpPr>
            <p:cNvPr id="152643" name="Line 67"/>
            <p:cNvSpPr>
              <a:spLocks noChangeShapeType="1"/>
            </p:cNvSpPr>
            <p:nvPr/>
          </p:nvSpPr>
          <p:spPr bwMode="auto">
            <a:xfrm rot="10501352">
              <a:off x="2932" y="3585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44" name="Group 68"/>
            <p:cNvGrpSpPr>
              <a:grpSpLocks/>
            </p:cNvGrpSpPr>
            <p:nvPr/>
          </p:nvGrpSpPr>
          <p:grpSpPr bwMode="auto">
            <a:xfrm rot="10460794">
              <a:off x="2831" y="3545"/>
              <a:ext cx="357" cy="151"/>
              <a:chOff x="7462" y="6123"/>
              <a:chExt cx="894" cy="378"/>
            </a:xfrm>
          </p:grpSpPr>
          <p:sp>
            <p:nvSpPr>
              <p:cNvPr id="152645" name="Line 69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6" name="Line 70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7" name="Line 71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8" name="Text Box 72"/>
            <p:cNvSpPr txBox="1">
              <a:spLocks noChangeArrowheads="1"/>
            </p:cNvSpPr>
            <p:nvPr/>
          </p:nvSpPr>
          <p:spPr bwMode="auto">
            <a:xfrm>
              <a:off x="1307" y="268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49" name="Text Box 73"/>
            <p:cNvSpPr txBox="1">
              <a:spLocks noChangeArrowheads="1"/>
            </p:cNvSpPr>
            <p:nvPr/>
          </p:nvSpPr>
          <p:spPr bwMode="auto">
            <a:xfrm>
              <a:off x="3849" y="314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0" name="Text Box 74"/>
            <p:cNvSpPr txBox="1">
              <a:spLocks noChangeArrowheads="1"/>
            </p:cNvSpPr>
            <p:nvPr/>
          </p:nvSpPr>
          <p:spPr bwMode="auto">
            <a:xfrm>
              <a:off x="1515" y="326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1" name="Text Box 75"/>
            <p:cNvSpPr txBox="1">
              <a:spLocks noChangeArrowheads="1"/>
            </p:cNvSpPr>
            <p:nvPr/>
          </p:nvSpPr>
          <p:spPr bwMode="auto">
            <a:xfrm>
              <a:off x="2531" y="3838"/>
              <a:ext cx="3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2" name="Text Box 76"/>
            <p:cNvSpPr txBox="1">
              <a:spLocks noChangeArrowheads="1"/>
            </p:cNvSpPr>
            <p:nvPr/>
          </p:nvSpPr>
          <p:spPr bwMode="auto">
            <a:xfrm>
              <a:off x="2171" y="261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3" name="Text Box 77"/>
            <p:cNvSpPr txBox="1">
              <a:spLocks noChangeArrowheads="1"/>
            </p:cNvSpPr>
            <p:nvPr/>
          </p:nvSpPr>
          <p:spPr bwMode="auto">
            <a:xfrm>
              <a:off x="2387" y="311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4" name="Text Box 78"/>
            <p:cNvSpPr txBox="1">
              <a:spLocks noChangeArrowheads="1"/>
            </p:cNvSpPr>
            <p:nvPr/>
          </p:nvSpPr>
          <p:spPr bwMode="auto">
            <a:xfrm>
              <a:off x="2243" y="355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proyecto</a:t>
              </a:r>
              <a:endParaRPr lang="es-ES" altLang="es-ES"/>
            </a:p>
          </p:txBody>
        </p:sp>
        <p:sp>
          <p:nvSpPr>
            <p:cNvPr id="152655" name="Text Box 79"/>
            <p:cNvSpPr txBox="1">
              <a:spLocks noChangeArrowheads="1"/>
            </p:cNvSpPr>
            <p:nvPr/>
          </p:nvSpPr>
          <p:spPr bwMode="auto">
            <a:xfrm>
              <a:off x="1235" y="3622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equipo</a:t>
              </a:r>
              <a:endParaRPr lang="es-ES" altLang="es-ES"/>
            </a:p>
          </p:txBody>
        </p:sp>
        <p:sp>
          <p:nvSpPr>
            <p:cNvPr id="152656" name="Text Box 80"/>
            <p:cNvSpPr txBox="1">
              <a:spLocks noChangeArrowheads="1"/>
            </p:cNvSpPr>
            <p:nvPr/>
          </p:nvSpPr>
          <p:spPr bwMode="auto">
            <a:xfrm>
              <a:off x="3971" y="2614"/>
              <a:ext cx="4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7" name="Text Box 81"/>
            <p:cNvSpPr txBox="1">
              <a:spLocks noChangeArrowheads="1"/>
            </p:cNvSpPr>
            <p:nvPr/>
          </p:nvSpPr>
          <p:spPr bwMode="auto">
            <a:xfrm>
              <a:off x="3107" y="2614"/>
              <a:ext cx="4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proveedor</a:t>
              </a:r>
              <a:endParaRPr lang="es-ES" altLang="es-ES"/>
            </a:p>
          </p:txBody>
        </p:sp>
        <p:sp>
          <p:nvSpPr>
            <p:cNvPr id="152658" name="Text Box 82"/>
            <p:cNvSpPr txBox="1">
              <a:spLocks noChangeArrowheads="1"/>
            </p:cNvSpPr>
            <p:nvPr/>
          </p:nvSpPr>
          <p:spPr bwMode="auto">
            <a:xfrm>
              <a:off x="2868" y="2993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9" name="Line 83"/>
            <p:cNvSpPr>
              <a:spLocks noChangeShapeType="1"/>
            </p:cNvSpPr>
            <p:nvPr/>
          </p:nvSpPr>
          <p:spPr bwMode="auto">
            <a:xfrm rot="10800000" flipH="1">
              <a:off x="2890" y="4016"/>
              <a:ext cx="209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60" name="Group 84"/>
            <p:cNvGrpSpPr>
              <a:grpSpLocks/>
            </p:cNvGrpSpPr>
            <p:nvPr/>
          </p:nvGrpSpPr>
          <p:grpSpPr bwMode="auto">
            <a:xfrm rot="-762010">
              <a:off x="2787" y="3911"/>
              <a:ext cx="404" cy="168"/>
              <a:chOff x="5361" y="5249"/>
              <a:chExt cx="1011" cy="420"/>
            </a:xfrm>
          </p:grpSpPr>
          <p:sp>
            <p:nvSpPr>
              <p:cNvPr id="152661" name="Line 85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2" name="Line 86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3" name="Line 87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4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65" name="Text Box 89"/>
            <p:cNvSpPr txBox="1">
              <a:spLocks noChangeArrowheads="1"/>
            </p:cNvSpPr>
            <p:nvPr/>
          </p:nvSpPr>
          <p:spPr bwMode="auto">
            <a:xfrm>
              <a:off x="2891" y="347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66" name="Line 90"/>
            <p:cNvSpPr>
              <a:spLocks noChangeShapeType="1"/>
            </p:cNvSpPr>
            <p:nvPr/>
          </p:nvSpPr>
          <p:spPr bwMode="auto">
            <a:xfrm rot="-344306">
              <a:off x="3638" y="3845"/>
              <a:ext cx="288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7" name="Line 91"/>
            <p:cNvSpPr>
              <a:spLocks noChangeShapeType="1"/>
            </p:cNvSpPr>
            <p:nvPr/>
          </p:nvSpPr>
          <p:spPr bwMode="auto">
            <a:xfrm rot="-344306">
              <a:off x="3930" y="3827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8" name="Line 92"/>
            <p:cNvSpPr>
              <a:spLocks noChangeShapeType="1"/>
            </p:cNvSpPr>
            <p:nvPr/>
          </p:nvSpPr>
          <p:spPr bwMode="auto">
            <a:xfrm rot="-344306">
              <a:off x="3642" y="3857"/>
              <a:ext cx="72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9" name="Line 93"/>
            <p:cNvSpPr>
              <a:spLocks noChangeShapeType="1"/>
            </p:cNvSpPr>
            <p:nvPr/>
          </p:nvSpPr>
          <p:spPr bwMode="auto">
            <a:xfrm rot="-344306">
              <a:off x="3746" y="3939"/>
              <a:ext cx="120" cy="4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0" name="Line 94"/>
            <p:cNvSpPr>
              <a:spLocks noChangeShapeType="1"/>
            </p:cNvSpPr>
            <p:nvPr/>
          </p:nvSpPr>
          <p:spPr bwMode="auto">
            <a:xfrm rot="21255694" flipV="1">
              <a:off x="3865" y="3926"/>
              <a:ext cx="168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1" name="Line 95"/>
            <p:cNvSpPr>
              <a:spLocks noChangeShapeType="1"/>
            </p:cNvSpPr>
            <p:nvPr/>
          </p:nvSpPr>
          <p:spPr bwMode="auto">
            <a:xfrm rot="-344306">
              <a:off x="4032" y="3911"/>
              <a:ext cx="162" cy="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2" name="Text Box 96"/>
            <p:cNvSpPr txBox="1">
              <a:spLocks noChangeArrowheads="1"/>
            </p:cNvSpPr>
            <p:nvPr/>
          </p:nvSpPr>
          <p:spPr bwMode="auto">
            <a:xfrm>
              <a:off x="3634" y="370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73" name="Rectangle 97"/>
            <p:cNvSpPr>
              <a:spLocks noChangeArrowheads="1"/>
            </p:cNvSpPr>
            <p:nvPr/>
          </p:nvSpPr>
          <p:spPr bwMode="auto">
            <a:xfrm>
              <a:off x="1020" y="2568"/>
              <a:ext cx="3621" cy="158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52675" name="Text Box 99"/>
          <p:cNvSpPr txBox="1">
            <a:spLocks noChangeArrowheads="1"/>
          </p:cNvSpPr>
          <p:nvPr/>
        </p:nvSpPr>
        <p:spPr bwMode="auto">
          <a:xfrm>
            <a:off x="7004050" y="4703763"/>
            <a:ext cx="1635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Symbol" panose="05050102010706020507" pitchFamily="18" charset="2"/>
              <a:buNone/>
            </a:pPr>
            <a:r>
              <a:rPr lang="es-ES_tradnl" altLang="es-ES" sz="2000" i="1">
                <a:solidFill>
                  <a:srgbClr val="000000"/>
                </a:solidFill>
                <a:latin typeface="Arial" panose="020B0604020202020204" pitchFamily="34" charset="0"/>
              </a:rPr>
              <a:t>Almacén formado por 4 datamarts.</a:t>
            </a:r>
          </a:p>
        </p:txBody>
      </p:sp>
      <p:sp>
        <p:nvSpPr>
          <p:cNvPr id="10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43AE3DB-4719-413D-8C3F-D5127B6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E79D589-06C1-46EB-879C-51D6BEC4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902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puede estar formado por varios datamarts y, opcionalmente, por tablas adicionales.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rgbClr val="3333CC"/>
                </a:solidFill>
                <a:latin typeface="Arial" panose="020B0604020202020204" pitchFamily="34" charset="0"/>
              </a:rPr>
              <a:t>Data mart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5006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se definen para satisfacer las necesidades de un departamento o sección de la organización.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contiene menos información de detalle y más información agregada.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429000" y="2743200"/>
            <a:ext cx="4346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" altLang="es-ES" sz="2000">
                <a:latin typeface="Arial" panose="020B0604020202020204" pitchFamily="34" charset="0"/>
              </a:rPr>
              <a:t>subconjunto de un almacén de datos, generalmente en forma de estrella o copo de nieve.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2795588" y="3057525"/>
            <a:ext cx="455612" cy="254000"/>
          </a:xfrm>
          <a:prstGeom prst="rightArrow">
            <a:avLst>
              <a:gd name="adj1" fmla="val 50000"/>
              <a:gd name="adj2" fmla="val 4484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BCCDE3-44BD-43DF-BFE8-F608865D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17F10CE-A71E-417F-9BB3-D41F56C7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918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FC8FC-76E2-4065-A11B-F014D296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Las herramientas de OLAP presentan al usuario una visión multidimensional de los datos (esquema multidimensional) para cada actividad que es objeto de análisis.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El usuario formula consultas a la herramienta OLAP seleccionando atributos de este esquema multidimensional sin conocer la estructura interna (esquema físico) del almacén de datos.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 herramienta OLAP genera la correspondiente consulta y la envía al gestor de consultas del sistema (p.ej. mediante una sentencia SELECT).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47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914400" y="1628775"/>
            <a:ext cx="71659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Una consulta a un almacén de datos consiste generalmente en la obtención de </a:t>
            </a:r>
            <a:r>
              <a:rPr lang="es-ES_tradnl" altLang="es-ES" sz="2000" dirty="0">
                <a:solidFill>
                  <a:srgbClr val="6633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</a:t>
            </a:r>
            <a:r>
              <a:rPr lang="es-ES_tradnl" altLang="es-ES" sz="2000" dirty="0">
                <a:solidFill>
                  <a:srgbClr val="CC0000"/>
                </a:solidFill>
                <a:latin typeface="Arial" panose="020B0604020202020204" pitchFamily="34" charset="0"/>
              </a:rPr>
              <a:t>condiciones</a:t>
            </a:r>
            <a:r>
              <a:rPr lang="es-ES_tradnl" altLang="es-ES" sz="2000" dirty="0">
                <a:latin typeface="Arial" panose="020B0604020202020204" pitchFamily="34" charset="0"/>
              </a:rPr>
              <a:t> impuestas sobre las dimensiones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39863" y="4227513"/>
            <a:ext cx="6759575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</a:t>
            </a:r>
            <a:r>
              <a:rPr lang="es-ES_tradnl" altLang="es-ES" sz="1800" dirty="0">
                <a:solidFill>
                  <a:srgbClr val="663300"/>
                </a:solidFill>
                <a:latin typeface="Arial" panose="020B0604020202020204" pitchFamily="34" charset="0"/>
              </a:rPr>
              <a:t>Suma</a:t>
            </a:r>
            <a:r>
              <a:rPr lang="es-ES_tradnl" altLang="es-ES" sz="1800" dirty="0">
                <a:latin typeface="Arial" panose="020B0604020202020204" pitchFamily="34" charset="0"/>
              </a:rPr>
              <a:t> total de las </a:t>
            </a:r>
            <a:r>
              <a:rPr lang="es-ES_tradnl" altLang="es-ES" sz="1800" dirty="0">
                <a:solidFill>
                  <a:srgbClr val="3AA537"/>
                </a:solidFill>
                <a:latin typeface="Arial" panose="020B0604020202020204" pitchFamily="34" charset="0"/>
              </a:rPr>
              <a:t>ventas</a:t>
            </a:r>
            <a:r>
              <a:rPr lang="es-ES_tradnl" altLang="es-ES" sz="1800" dirty="0">
                <a:latin typeface="Arial" panose="020B0604020202020204" pitchFamily="34" charset="0"/>
              </a:rPr>
              <a:t> durante </a:t>
            </a:r>
            <a:r>
              <a:rPr lang="es-ES_tradnl" altLang="es-ES" sz="1800" dirty="0">
                <a:solidFill>
                  <a:srgbClr val="CC0000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rgbClr val="CC0000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 y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4430713" y="3100388"/>
            <a:ext cx="0" cy="6048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079500" y="5243513"/>
            <a:ext cx="743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CC0000"/>
                </a:solidFill>
                <a:latin typeface="Arial" panose="020B0604020202020204" pitchFamily="34" charset="0"/>
              </a:rPr>
              <a:t>Restricciones</a:t>
            </a: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1951038" y="3490913"/>
            <a:ext cx="158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663300"/>
                </a:solidFill>
                <a:latin typeface="Arial" panose="020B0604020202020204" pitchFamily="34" charset="0"/>
              </a:rPr>
              <a:t>medida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>
            <a:off x="2414588" y="3808413"/>
            <a:ext cx="1587" cy="4794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138738" y="35226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3AA537"/>
                </a:solidFill>
                <a:latin typeface="Arial" panose="020B0604020202020204" pitchFamily="34" charset="0"/>
              </a:rPr>
              <a:t>hecho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H="1">
            <a:off x="4257675" y="3836988"/>
            <a:ext cx="1323975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1079500" y="5713413"/>
            <a:ext cx="655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 y por trimestre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87F4A-D1EF-4C74-8B99-B365ABC6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70249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55652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55653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55658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55661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55664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</p:grpSpPr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  Suma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55672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 y trimestre”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55688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89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90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F0DAE-4222-4CE2-B5EF-1526FDC7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84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4067175" y="1916113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1763713" y="1412875"/>
            <a:ext cx="5283200" cy="387350"/>
            <a:chOff x="744" y="632"/>
            <a:chExt cx="3328" cy="244"/>
          </a:xfrm>
          <a:solidFill>
            <a:srgbClr val="92D050"/>
          </a:solidFill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total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6408738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 rot="-1987625">
            <a:off x="2767013" y="4668838"/>
            <a:ext cx="36703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INFORME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E6621-6C0A-4EC1-B4C0-7CF11AC3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8734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029200" y="1981200"/>
            <a:ext cx="2120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tabular (relacional) de los datos seleccionados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547813" y="15509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593975" y="15509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3713163" y="15652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4910138" y="1563688"/>
            <a:ext cx="952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547813" y="15573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1584325" y="22860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563688" y="4421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570038" y="27543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1563688" y="3328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1557338" y="3898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516063" y="168116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668588" y="168116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836988" y="168116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855788" y="23637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2990850" y="59007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2990850" y="49418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3003550" y="3443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990850" y="23590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2990850" y="54022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733800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3746500" y="34639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3733800" y="49942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3733800" y="59086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3733800" y="54165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1557338" y="49164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1536700" y="5399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2990850" y="4459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3733800" y="44735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1557338" y="53911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1536700" y="5861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2990850" y="4011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1544638" y="6330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3019425" y="28987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733800" y="29130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1566863" y="237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1566863" y="292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1579563" y="3424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1566863" y="4033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566863" y="4529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1566863" y="49863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1566863" y="546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1566863" y="5938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3733800" y="4024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5029200" y="5257800"/>
            <a:ext cx="29083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Se asumen dos categorías en el departamento de </a:t>
            </a:r>
            <a:r>
              <a:rPr lang="es-ES" altLang="es-ES" sz="1600" i="1">
                <a:solidFill>
                  <a:srgbClr val="000099"/>
                </a:solidFill>
                <a:latin typeface="Arial" panose="020B0604020202020204" pitchFamily="34" charset="0"/>
              </a:rPr>
              <a:t>Bebidas</a:t>
            </a: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: Refrescos y Zumos.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4356-A5C9-46A2-B23C-252F50AA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55352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357313" y="2760663"/>
            <a:ext cx="1009650" cy="1327150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366963" y="2082800"/>
            <a:ext cx="3303587" cy="692150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341438" y="410368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219450" y="2070100"/>
            <a:ext cx="0" cy="207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060825" y="2049463"/>
            <a:ext cx="0" cy="2078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1358900" y="3457575"/>
            <a:ext cx="4357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4916488" y="2079625"/>
            <a:ext cx="12700" cy="203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5680075" y="2049463"/>
            <a:ext cx="1588" cy="203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5106988" y="22701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308475" y="22653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436938" y="225901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433638" y="2293938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1338263" y="207803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1463675" y="3543300"/>
            <a:ext cx="830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1387475" y="2959100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327150" y="2054225"/>
            <a:ext cx="105410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308100" y="2463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47813" y="2060575"/>
            <a:ext cx="1008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rgbClr val="006699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916613" y="2066925"/>
            <a:ext cx="25257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(multidimensional) de los datos seleccionados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990600" y="4572000"/>
            <a:ext cx="7197725" cy="1311275"/>
          </a:xfrm>
          <a:prstGeom prst="rect">
            <a:avLst/>
          </a:prstGeom>
          <a:solidFill>
            <a:srgbClr val="F3C6AF"/>
          </a:solidFill>
          <a:ln w="12700">
            <a:solidFill>
              <a:srgbClr val="0066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Los parámetros de la consulta (“por trimestre” y “por categoría”) determinan los criterios de </a:t>
            </a:r>
            <a:r>
              <a:rPr lang="es-ES_tradnl" altLang="es-ES" sz="1800">
                <a:latin typeface="Arial" panose="020B0604020202020204" pitchFamily="34" charset="0"/>
              </a:rPr>
              <a:t>agrupación</a:t>
            </a:r>
            <a:r>
              <a:rPr lang="es-ES" altLang="es-ES" sz="1800">
                <a:latin typeface="Arial" panose="020B0604020202020204" pitchFamily="34" charset="0"/>
              </a:rPr>
              <a:t> de los datos seleccionados (ventas de productos del departamento </a:t>
            </a:r>
            <a:r>
              <a:rPr lang="es-ES" altLang="es-ES" sz="1800" i="1">
                <a:latin typeface="Arial" panose="020B0604020202020204" pitchFamily="34" charset="0"/>
              </a:rPr>
              <a:t>Bebidas</a:t>
            </a:r>
            <a:r>
              <a:rPr lang="es-ES" altLang="es-ES" sz="1800">
                <a:latin typeface="Arial" panose="020B0604020202020204" pitchFamily="34" charset="0"/>
              </a:rPr>
              <a:t> durante este año). La agrupación se realiza sobre dos dimensiones </a:t>
            </a:r>
            <a:r>
              <a:rPr lang="es-ES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(Producto, Tiempo).</a:t>
            </a:r>
            <a:r>
              <a:rPr lang="es-ES" altLang="es-E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23590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197225" y="294005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4086225" y="29400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609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2371725" y="359410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35325" y="359410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4073525" y="359410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886325" y="359410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 flipV="1">
            <a:off x="1357313" y="2051050"/>
            <a:ext cx="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8EA5-4CF2-4205-8E92-812009D9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428810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81375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3425" indent="-165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interesante no es poder realizar consultas que, en cierto modo, se pueden hacer con selecciones, proyecciones, concatenaciones y agrupamientos tradicionales.</a:t>
            </a:r>
          </a:p>
          <a:p>
            <a:pPr>
              <a:spcBef>
                <a:spcPct val="50000"/>
              </a:spcBef>
            </a:pPr>
            <a:endParaRPr lang="es-ES" altLang="es-ES" sz="1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realmente interesante de las herramientas OLAP son sus </a:t>
            </a:r>
            <a:r>
              <a:rPr lang="es-ES" altLang="es-ES" b="1" u="sng" dirty="0">
                <a:latin typeface="Arial" panose="020B0604020202020204" pitchFamily="34" charset="0"/>
              </a:rPr>
              <a:t>operadores de refinamiento o manipulación de consultas</a:t>
            </a:r>
            <a:r>
              <a:rPr lang="es-ES" altLang="es-ES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DRILL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ROLL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SLICE &amp; DICE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PIVOT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F266E-22D8-42FB-9A8B-193046F0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48744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Conocer las ventajas y casos donde es aconsejable recopilar información interna y externa en un Almacén de Datos.</a:t>
            </a:r>
          </a:p>
          <a:p>
            <a:endParaRPr lang="es-ES" sz="2400" dirty="0"/>
          </a:p>
          <a:p>
            <a:r>
              <a:rPr lang="es-ES" sz="2400" dirty="0"/>
              <a:t>Conocer el modelo multidimensional de los almacenes de datos y los operadores de refinamiento asociados: drill, roll, </a:t>
            </a:r>
            <a:r>
              <a:rPr lang="es-ES" sz="2400" dirty="0" err="1"/>
              <a:t>slice</a:t>
            </a:r>
            <a:r>
              <a:rPr lang="es-ES" sz="2400" dirty="0"/>
              <a:t> &amp; dice, </a:t>
            </a:r>
            <a:r>
              <a:rPr lang="es-ES" sz="2400" dirty="0" err="1"/>
              <a:t>pivot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Conocer la arquitectura y diferentes implementaciones (ROLAP, MOLAP) de Almacenes de Datos.</a:t>
            </a:r>
          </a:p>
          <a:p>
            <a:endParaRPr lang="es-ES" sz="2400" dirty="0"/>
          </a:p>
          <a:p>
            <a:r>
              <a:rPr lang="es-ES" sz="2400" dirty="0"/>
              <a:t>Reconocer pautas para el diseño y mantenimiento de </a:t>
            </a:r>
            <a:r>
              <a:rPr lang="es-ES" sz="2400" dirty="0" err="1"/>
              <a:t>ADs</a:t>
            </a:r>
            <a:r>
              <a:rPr lang="es-ES" sz="2400" dirty="0"/>
              <a:t>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543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El carácter agregado de las consultas en el Análisis de Datos, aconseja la definición de nuevos operadores que faciliten la agregación</a:t>
            </a:r>
            <a:r>
              <a:rPr lang="es-ES_tradnl" altLang="es-ES" dirty="0">
                <a:latin typeface="Arial" panose="020B0604020202020204" pitchFamily="34" charset="0"/>
              </a:rPr>
              <a:t> (consolidación)</a:t>
            </a:r>
            <a:r>
              <a:rPr lang="es-ES" altLang="es-ES" dirty="0">
                <a:latin typeface="Arial" panose="020B0604020202020204" pitchFamily="34" charset="0"/>
              </a:rPr>
              <a:t> y la disgregación</a:t>
            </a:r>
            <a:r>
              <a:rPr lang="es-ES_tradnl" altLang="es-ES" dirty="0">
                <a:latin typeface="Arial" panose="020B0604020202020204" pitchFamily="34" charset="0"/>
              </a:rPr>
              <a:t> (división)</a:t>
            </a:r>
            <a:r>
              <a:rPr lang="es-ES" altLang="es-ES" dirty="0">
                <a:latin typeface="Arial" panose="020B0604020202020204" pitchFamily="34" charset="0"/>
              </a:rPr>
              <a:t> de los datos: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 dirty="0">
                <a:latin typeface="Arial" panose="020B0604020202020204" pitchFamily="34" charset="0"/>
              </a:rPr>
              <a:t>agregación (</a:t>
            </a:r>
            <a:r>
              <a:rPr lang="es-ES" altLang="es-ES" sz="2200" dirty="0">
                <a:solidFill>
                  <a:srgbClr val="3333CC"/>
                </a:solidFill>
                <a:latin typeface="Arial" panose="020B0604020202020204" pitchFamily="34" charset="0"/>
              </a:rPr>
              <a:t>roll</a:t>
            </a:r>
            <a:r>
              <a:rPr lang="es-ES" altLang="es-ES" sz="2200" dirty="0">
                <a:latin typeface="Arial" panose="020B0604020202020204" pitchFamily="34" charset="0"/>
              </a:rPr>
              <a:t>): permite eliminar un </a:t>
            </a:r>
            <a:r>
              <a:rPr lang="es-ES_tradnl" altLang="es-ES" sz="2200" dirty="0">
                <a:latin typeface="Arial" panose="020B0604020202020204" pitchFamily="34" charset="0"/>
              </a:rPr>
              <a:t>criterio</a:t>
            </a:r>
            <a:r>
              <a:rPr lang="es-ES" altLang="es-ES" sz="2200" dirty="0">
                <a:latin typeface="Arial" panose="020B0604020202020204" pitchFamily="34" charset="0"/>
              </a:rPr>
              <a:t> de </a:t>
            </a:r>
            <a:r>
              <a:rPr lang="es-ES_tradnl" altLang="es-ES" sz="2200" dirty="0">
                <a:latin typeface="Arial" panose="020B0604020202020204" pitchFamily="34" charset="0"/>
              </a:rPr>
              <a:t>agrupación</a:t>
            </a:r>
            <a:r>
              <a:rPr lang="es-ES" altLang="es-ES" sz="2200" dirty="0">
                <a:latin typeface="Arial" panose="020B0604020202020204" pitchFamily="34" charset="0"/>
              </a:rPr>
              <a:t> en el análisis, agregando los grupos actuales.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 dirty="0">
                <a:latin typeface="Arial" panose="020B0604020202020204" pitchFamily="34" charset="0"/>
              </a:rPr>
              <a:t>disgregación (</a:t>
            </a:r>
            <a:r>
              <a:rPr lang="es-ES" altLang="es-ES" sz="2200" dirty="0">
                <a:solidFill>
                  <a:srgbClr val="3333CC"/>
                </a:solidFill>
                <a:latin typeface="Arial" panose="020B0604020202020204" pitchFamily="34" charset="0"/>
              </a:rPr>
              <a:t>drill</a:t>
            </a:r>
            <a:r>
              <a:rPr lang="es-ES" altLang="es-ES" sz="2200" dirty="0">
                <a:latin typeface="Arial" panose="020B0604020202020204" pitchFamily="34" charset="0"/>
              </a:rPr>
              <a:t>): permite introducir un nuevo </a:t>
            </a:r>
            <a:r>
              <a:rPr lang="es-ES_tradnl" altLang="es-ES" sz="2200" dirty="0">
                <a:latin typeface="Arial" panose="020B0604020202020204" pitchFamily="34" charset="0"/>
              </a:rPr>
              <a:t>criterio</a:t>
            </a:r>
            <a:r>
              <a:rPr lang="es-ES" altLang="es-ES" sz="2200" dirty="0">
                <a:latin typeface="Arial" panose="020B0604020202020204" pitchFamily="34" charset="0"/>
              </a:rPr>
              <a:t> de </a:t>
            </a:r>
            <a:r>
              <a:rPr lang="es-ES_tradnl" altLang="es-ES" sz="2200" dirty="0">
                <a:latin typeface="Arial" panose="020B0604020202020204" pitchFamily="34" charset="0"/>
              </a:rPr>
              <a:t>agrupación</a:t>
            </a:r>
            <a:r>
              <a:rPr lang="es-ES" altLang="es-ES" sz="2200" dirty="0">
                <a:latin typeface="Arial" panose="020B0604020202020204" pitchFamily="34" charset="0"/>
              </a:rPr>
              <a:t> en el análisis, disgregando los grupos actuales.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Monotype Sorts" pitchFamily="2" charset="2"/>
              <a:buChar char="3"/>
            </a:pPr>
            <a:endParaRPr lang="es-ES" altLang="es-ES" sz="22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0882" y="256889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 sz="4000"/>
              <a:t>Herramientas OLAP</a:t>
            </a:r>
            <a:endParaRPr lang="es-ES_tradnl" altLang="es-ES" sz="4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7416073-59E8-4B18-8F8D-A5B9B90F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6970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introducir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2000">
                <a:latin typeface="Arial" panose="020B0604020202020204" pitchFamily="34" charset="0"/>
              </a:rPr>
              <a:t> en el análisis anterior e incluir un nuevo criterio de agrupación sobre la ciudad del almacén: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455738" y="3394075"/>
            <a:ext cx="5921375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“Suma total de las ventas durante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latin typeface="Arial" panose="020B0604020202020204" pitchFamily="34" charset="0"/>
              </a:rPr>
              <a:t>y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por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ciudad del almacén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77900" y="4867275"/>
            <a:ext cx="7400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Restricciones: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993775" y="5410200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producto, por trimestre y por ciudad del almacén.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409FF-85DD-4646-BE11-B9851454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2360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282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282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282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  <a:solidFill>
            <a:srgbClr val="00B0F0"/>
          </a:solidFill>
        </p:grpSpPr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dirty="0">
                  <a:latin typeface="Arial" panose="020B0604020202020204" pitchFamily="34" charset="0"/>
                </a:rPr>
                <a:t>s</a:t>
              </a:r>
              <a:r>
                <a:rPr lang="es-ES_tradnl" altLang="es-ES" sz="1400" dirty="0">
                  <a:latin typeface="Arial" panose="020B0604020202020204" pitchFamily="34" charset="0"/>
                </a:rPr>
                <a:t>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categoría, trimestre y ciudad”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5410200" y="49530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61" name="Text Box 45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B37-A19A-4CB1-8E29-303C183A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3156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88975" y="2714625"/>
            <a:ext cx="3367088" cy="58102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03263" y="2249488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14850" y="2795588"/>
            <a:ext cx="3871913" cy="687387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514850" y="2074863"/>
            <a:ext cx="3859213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4529138" y="1697038"/>
            <a:ext cx="384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508500" y="2433638"/>
            <a:ext cx="385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4533900" y="3155950"/>
            <a:ext cx="3821113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473575" y="1727200"/>
            <a:ext cx="1060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5424488" y="1727200"/>
            <a:ext cx="995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7345363" y="1727200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375400" y="1727200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Ciudad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688013" y="282416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688013" y="2116138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7391400" y="2827338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3</a:t>
            </a:r>
            <a:r>
              <a:rPr lang="es-ES" altLang="es-ES" sz="1400" dirty="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5688013" y="315912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7416800" y="3159125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700000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475163" y="24749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5688013" y="252571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6419850" y="21161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5445125" y="170497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H="1">
            <a:off x="6383338" y="171450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H="1">
            <a:off x="7318375" y="1706563"/>
            <a:ext cx="0" cy="179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9" name="AutoShape 25"/>
          <p:cNvSpPr>
            <a:spLocks noChangeArrowheads="1"/>
          </p:cNvSpPr>
          <p:nvPr/>
        </p:nvSpPr>
        <p:spPr bwMode="auto">
          <a:xfrm>
            <a:off x="4103688" y="2384425"/>
            <a:ext cx="303212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0" name="AutoShape 26"/>
          <p:cNvSpPr>
            <a:spLocks noChangeArrowheads="1"/>
          </p:cNvSpPr>
          <p:nvPr/>
        </p:nvSpPr>
        <p:spPr bwMode="auto">
          <a:xfrm>
            <a:off x="4083050" y="2927350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 rot="-5350715">
            <a:off x="3503571" y="3821781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682625" y="1501775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 flipH="1">
            <a:off x="1728788" y="1501775"/>
            <a:ext cx="0" cy="481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H="1">
            <a:off x="2847975" y="1516063"/>
            <a:ext cx="0" cy="477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H="1">
            <a:off x="4054475" y="1514475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82625" y="15081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>
            <a:off x="719138" y="22367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698500" y="43719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704850" y="27051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98500" y="3279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692150" y="38496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650875" y="167640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1803400" y="16764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2971800" y="16764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990600" y="23145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2125663" y="58515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2125663" y="48926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2138363" y="3394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09" name="Text Box 45"/>
          <p:cNvSpPr txBox="1">
            <a:spLocks noChangeArrowheads="1"/>
          </p:cNvSpPr>
          <p:nvPr/>
        </p:nvSpPr>
        <p:spPr bwMode="auto">
          <a:xfrm>
            <a:off x="2125663" y="23098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2125663" y="535305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11" name="Text Box 47"/>
          <p:cNvSpPr txBox="1">
            <a:spLocks noChangeArrowheads="1"/>
          </p:cNvSpPr>
          <p:nvPr/>
        </p:nvSpPr>
        <p:spPr bwMode="auto">
          <a:xfrm>
            <a:off x="2868613" y="2324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12" name="Text Box 48"/>
          <p:cNvSpPr txBox="1">
            <a:spLocks noChangeArrowheads="1"/>
          </p:cNvSpPr>
          <p:nvPr/>
        </p:nvSpPr>
        <p:spPr bwMode="auto">
          <a:xfrm>
            <a:off x="2881313" y="3414713"/>
            <a:ext cx="107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2868613" y="4945063"/>
            <a:ext cx="893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2868613" y="5859463"/>
            <a:ext cx="1084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2868613" y="5367338"/>
            <a:ext cx="1020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4916" name="Line 52"/>
          <p:cNvSpPr>
            <a:spLocks noChangeShapeType="1"/>
          </p:cNvSpPr>
          <p:nvPr/>
        </p:nvSpPr>
        <p:spPr bwMode="auto">
          <a:xfrm>
            <a:off x="692150" y="4867275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7" name="Line 53"/>
          <p:cNvSpPr>
            <a:spLocks noChangeShapeType="1"/>
          </p:cNvSpPr>
          <p:nvPr/>
        </p:nvSpPr>
        <p:spPr bwMode="auto">
          <a:xfrm>
            <a:off x="671513" y="5349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8" name="Text Box 54"/>
          <p:cNvSpPr txBox="1">
            <a:spLocks noChangeArrowheads="1"/>
          </p:cNvSpPr>
          <p:nvPr/>
        </p:nvSpPr>
        <p:spPr bwMode="auto">
          <a:xfrm>
            <a:off x="2125663" y="4410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9" name="Text Box 55"/>
          <p:cNvSpPr txBox="1">
            <a:spLocks noChangeArrowheads="1"/>
          </p:cNvSpPr>
          <p:nvPr/>
        </p:nvSpPr>
        <p:spPr bwMode="auto">
          <a:xfrm>
            <a:off x="2868613" y="4424363"/>
            <a:ext cx="104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0" name="Line 56"/>
          <p:cNvSpPr>
            <a:spLocks noChangeShapeType="1"/>
          </p:cNvSpPr>
          <p:nvPr/>
        </p:nvSpPr>
        <p:spPr bwMode="auto">
          <a:xfrm>
            <a:off x="692150" y="53419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1" name="Line 57"/>
          <p:cNvSpPr>
            <a:spLocks noChangeShapeType="1"/>
          </p:cNvSpPr>
          <p:nvPr/>
        </p:nvSpPr>
        <p:spPr bwMode="auto">
          <a:xfrm>
            <a:off x="671513" y="58118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2" name="Text Box 58"/>
          <p:cNvSpPr txBox="1">
            <a:spLocks noChangeArrowheads="1"/>
          </p:cNvSpPr>
          <p:nvPr/>
        </p:nvSpPr>
        <p:spPr bwMode="auto">
          <a:xfrm>
            <a:off x="2125663" y="396240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23" name="Line 59"/>
          <p:cNvSpPr>
            <a:spLocks noChangeShapeType="1"/>
          </p:cNvSpPr>
          <p:nvPr/>
        </p:nvSpPr>
        <p:spPr bwMode="auto">
          <a:xfrm>
            <a:off x="679450" y="62817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4" name="Text Box 60"/>
          <p:cNvSpPr txBox="1">
            <a:spLocks noChangeArrowheads="1"/>
          </p:cNvSpPr>
          <p:nvPr/>
        </p:nvSpPr>
        <p:spPr bwMode="auto">
          <a:xfrm>
            <a:off x="2154238" y="284956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2868613" y="2863850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701675" y="2320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7" name="Text Box 63"/>
          <p:cNvSpPr txBox="1">
            <a:spLocks noChangeArrowheads="1"/>
          </p:cNvSpPr>
          <p:nvPr/>
        </p:nvSpPr>
        <p:spPr bwMode="auto">
          <a:xfrm>
            <a:off x="701675" y="287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8" name="Text Box 64"/>
          <p:cNvSpPr txBox="1">
            <a:spLocks noChangeArrowheads="1"/>
          </p:cNvSpPr>
          <p:nvPr/>
        </p:nvSpPr>
        <p:spPr bwMode="auto">
          <a:xfrm>
            <a:off x="714375" y="33750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9" name="Text Box 65"/>
          <p:cNvSpPr txBox="1">
            <a:spLocks noChangeArrowheads="1"/>
          </p:cNvSpPr>
          <p:nvPr/>
        </p:nvSpPr>
        <p:spPr bwMode="auto">
          <a:xfrm>
            <a:off x="701675" y="3984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0" name="Text Box 66"/>
          <p:cNvSpPr txBox="1">
            <a:spLocks noChangeArrowheads="1"/>
          </p:cNvSpPr>
          <p:nvPr/>
        </p:nvSpPr>
        <p:spPr bwMode="auto">
          <a:xfrm>
            <a:off x="701675" y="4479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701675" y="49371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701675" y="541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701675" y="5889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4" name="Text Box 70"/>
          <p:cNvSpPr txBox="1">
            <a:spLocks noChangeArrowheads="1"/>
          </p:cNvSpPr>
          <p:nvPr/>
        </p:nvSpPr>
        <p:spPr bwMode="auto">
          <a:xfrm>
            <a:off x="2868613" y="3975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6419850" y="2446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Moravia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4500563" y="21320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7" name="Text Box 73"/>
          <p:cNvSpPr txBox="1">
            <a:spLocks noChangeArrowheads="1"/>
          </p:cNvSpPr>
          <p:nvPr/>
        </p:nvSpPr>
        <p:spPr bwMode="auto">
          <a:xfrm>
            <a:off x="4513263" y="28178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8" name="Text Box 74"/>
          <p:cNvSpPr txBox="1">
            <a:spLocks noChangeArrowheads="1"/>
          </p:cNvSpPr>
          <p:nvPr/>
        </p:nvSpPr>
        <p:spPr bwMode="auto">
          <a:xfrm>
            <a:off x="4513263" y="31861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9" name="Line 75"/>
          <p:cNvSpPr>
            <a:spLocks noChangeShapeType="1"/>
          </p:cNvSpPr>
          <p:nvPr/>
        </p:nvSpPr>
        <p:spPr bwMode="auto">
          <a:xfrm flipV="1">
            <a:off x="45212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0" name="Line 76"/>
          <p:cNvSpPr>
            <a:spLocks noChangeShapeType="1"/>
          </p:cNvSpPr>
          <p:nvPr/>
        </p:nvSpPr>
        <p:spPr bwMode="auto">
          <a:xfrm flipV="1">
            <a:off x="83693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1" name="Text Box 77"/>
          <p:cNvSpPr txBox="1">
            <a:spLocks noChangeArrowheads="1"/>
          </p:cNvSpPr>
          <p:nvPr/>
        </p:nvSpPr>
        <p:spPr bwMode="auto">
          <a:xfrm>
            <a:off x="6419850" y="2827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Quesada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42" name="Text Box 78"/>
          <p:cNvSpPr txBox="1">
            <a:spLocks noChangeArrowheads="1"/>
          </p:cNvSpPr>
          <p:nvPr/>
        </p:nvSpPr>
        <p:spPr bwMode="auto">
          <a:xfrm>
            <a:off x="6419850" y="31575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4943" name="Text Box 79"/>
          <p:cNvSpPr txBox="1">
            <a:spLocks noChangeArrowheads="1"/>
          </p:cNvSpPr>
          <p:nvPr/>
        </p:nvSpPr>
        <p:spPr bwMode="auto">
          <a:xfrm>
            <a:off x="7364413" y="21082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4" name="Text Box 80"/>
          <p:cNvSpPr txBox="1">
            <a:spLocks noChangeArrowheads="1"/>
          </p:cNvSpPr>
          <p:nvPr/>
        </p:nvSpPr>
        <p:spPr bwMode="auto">
          <a:xfrm>
            <a:off x="7377113" y="24638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5" name="Text Box 81"/>
          <p:cNvSpPr txBox="1">
            <a:spLocks noChangeArrowheads="1"/>
          </p:cNvSpPr>
          <p:nvPr/>
        </p:nvSpPr>
        <p:spPr bwMode="auto">
          <a:xfrm>
            <a:off x="4673600" y="5926793"/>
            <a:ext cx="378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* Se asumen dos ciudades: Quesada y Moravia.</a:t>
            </a:r>
          </a:p>
        </p:txBody>
      </p:sp>
      <p:sp>
        <p:nvSpPr>
          <p:cNvPr id="164946" name="Text Box 82"/>
          <p:cNvSpPr txBox="1">
            <a:spLocks noChangeArrowheads="1"/>
          </p:cNvSpPr>
          <p:nvPr/>
        </p:nvSpPr>
        <p:spPr bwMode="auto">
          <a:xfrm>
            <a:off x="4673600" y="4138613"/>
            <a:ext cx="3797300" cy="13144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latin typeface="Arial" panose="020B0604020202020204" pitchFamily="34" charset="0"/>
              </a:rPr>
              <a:t>Cada grupo (categoría-trimestre) de la consulta original se disgrega en dos nuevos grupos (categoría-trimestre-ciudad) para las ciudades de Moravia y Quesada.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6A931-1F1E-4F8B-9DCD-B954CD91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638360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592263" y="2798763"/>
            <a:ext cx="966787" cy="1471612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>
            <a:off x="1577975" y="2813050"/>
            <a:ext cx="0" cy="295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1577975" y="5741988"/>
            <a:ext cx="421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V="1">
            <a:off x="1592263" y="1716088"/>
            <a:ext cx="3248025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1577975" y="2798763"/>
            <a:ext cx="418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2559050" y="279876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3635375" y="28352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4697413" y="283051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5761038" y="28225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3354388" y="2206625"/>
            <a:ext cx="35496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V="1">
            <a:off x="5762625" y="1716088"/>
            <a:ext cx="2093913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4868863" y="1701800"/>
            <a:ext cx="303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1809750" y="574198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844800" y="573563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954463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037138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1563688" y="4284663"/>
            <a:ext cx="419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 rot="-1136475">
            <a:off x="1979613" y="21336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 rot="-5400000">
            <a:off x="973931" y="3277394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 rot="-5388973">
            <a:off x="789781" y="4775994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 rot="-1353612">
            <a:off x="3465802" y="1678087"/>
            <a:ext cx="976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2574925" y="1687513"/>
            <a:ext cx="3073400" cy="1111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3641725" y="1701800"/>
            <a:ext cx="2713038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4695825" y="1701800"/>
            <a:ext cx="2424113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5762625" y="4341813"/>
            <a:ext cx="2122488" cy="140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7870825" y="17018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1635125" y="4852988"/>
            <a:ext cx="935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1720850" y="3465513"/>
            <a:ext cx="858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300000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2695575" y="4852988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400000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2692400" y="3465513"/>
            <a:ext cx="820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3738563" y="4852988"/>
            <a:ext cx="90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3756025" y="3465513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</a:t>
            </a: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4776788" y="4852988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4733925" y="3465513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6254750" y="5453063"/>
            <a:ext cx="252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de los datos seleccionados.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6EB1E-738C-4ACB-8319-97CCBF04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25228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3BEBA-7655-4C32-8116-68439D7B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EF7-2A03-4A6C-965B-6BDB6DE9EB7D}" type="slidenum">
              <a:rPr lang="en-US" altLang="es-ES"/>
              <a:pPr/>
              <a:t>45</a:t>
            </a:fld>
            <a:endParaRPr lang="en-US" alt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71550" y="2205038"/>
            <a:ext cx="6970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eliminar el criterio de agrupación sobre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Tiempo</a:t>
            </a:r>
            <a:r>
              <a:rPr lang="es-ES_tradnl" altLang="es-ES" sz="2000">
                <a:latin typeface="Arial" panose="020B0604020202020204" pitchFamily="34" charset="0"/>
              </a:rPr>
              <a:t> en la consulta original: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872163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>
                <a:latin typeface="Arial" panose="020B0604020202020204" pitchFamily="34" charset="0"/>
              </a:rPr>
              <a:t>“Importe total de las ventas durante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>
                <a:latin typeface="Arial" panose="020B0604020202020204" pitchFamily="34" charset="0"/>
              </a:rPr>
              <a:t>, por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>
                <a:latin typeface="Arial" panose="020B0604020202020204" pitchFamily="34" charset="0"/>
              </a:rPr>
              <a:t>” </a:t>
            </a: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endParaRPr lang="es-ES_tradnl" altLang="es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8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902D6-87E6-4D53-99F4-28E1A514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4" name="Marcador de número de diapositiva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18AC-9F23-4282-A6BF-D6BE7499F3F9}" type="slidenum">
              <a:rPr lang="en-US" altLang="es-ES"/>
              <a:pPr/>
              <a:t>46</a:t>
            </a:fld>
            <a:endParaRPr lang="en-US" altLang="es-ES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794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794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794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794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7952" name="Group 16"/>
          <p:cNvGrpSpPr>
            <a:grpSpLocks/>
          </p:cNvGrpSpPr>
          <p:nvPr/>
        </p:nvGrpSpPr>
        <p:grpSpPr bwMode="auto">
          <a:xfrm>
            <a:off x="4264025" y="2849563"/>
            <a:ext cx="1014413" cy="1717675"/>
            <a:chOff x="2510" y="1699"/>
            <a:chExt cx="639" cy="1082"/>
          </a:xfrm>
          <a:solidFill>
            <a:srgbClr val="00B0F0"/>
          </a:solidFill>
        </p:grpSpPr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797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797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0064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categorías”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7977" name="Rectangle 41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6964363" y="31670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7979" name="Text Box 43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1B49E-AB5E-494D-AE5C-942C1E53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FB2-9F65-448C-80CA-69B72230FE60}" type="slidenum">
              <a:rPr lang="en-US" altLang="es-ES"/>
              <a:pPr/>
              <a:t>47</a:t>
            </a:fld>
            <a:endParaRPr lang="en-US" altLang="es-E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>
            <a:off x="3902075" y="19843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6193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5" name="AutoShape 5"/>
          <p:cNvSpPr>
            <a:spLocks noChangeArrowheads="1"/>
          </p:cNvSpPr>
          <p:nvPr/>
        </p:nvSpPr>
        <p:spPr bwMode="auto">
          <a:xfrm>
            <a:off x="5997575" y="35337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 rot="-1576119">
            <a:off x="2857500" y="3227388"/>
            <a:ext cx="2527300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ROLL ACROSS Tiempo (Trimestre)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3927475" y="43592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5108575"/>
            <a:ext cx="2425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9" name="Text Box 9"/>
          <p:cNvSpPr txBox="1">
            <a:spLocks noChangeArrowheads="1"/>
          </p:cNvSpPr>
          <p:nvPr/>
        </p:nvSpPr>
        <p:spPr bwMode="auto">
          <a:xfrm rot="-1712240">
            <a:off x="3101975" y="5553075"/>
            <a:ext cx="2514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Informe mas agregado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1565275" y="1468427"/>
            <a:ext cx="5422900" cy="400050"/>
            <a:chOff x="832" y="576"/>
            <a:chExt cx="3416" cy="25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832" y="57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trimestre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2112" y="600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3544" y="608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264275" y="30511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ROLL se realiza sobre el informe original !</a:t>
            </a:r>
          </a:p>
        </p:txBody>
      </p:sp>
    </p:spTree>
    <p:extLst>
      <p:ext uri="{BB962C8B-B14F-4D97-AF65-F5344CB8AC3E}">
        <p14:creationId xmlns:p14="http://schemas.microsoft.com/office/powerpoint/2010/main" val="35458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 autoUpdateAnimBg="0"/>
      <p:bldP spid="168969" grpId="0" animBg="1" autoUpdateAnimBg="0"/>
      <p:bldP spid="16897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0104CB-2E15-448A-9B3D-CC73B00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6" name="Marcador de número de diapositiva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D51C-4EFA-4D8F-8DB2-41BF58F5DB58}" type="slidenum">
              <a:rPr lang="en-US" altLang="es-ES"/>
              <a:pPr/>
              <a:t>48</a:t>
            </a:fld>
            <a:endParaRPr lang="en-US" altLang="es-E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Herramientas OLAP</a:t>
            </a:r>
            <a:endParaRPr lang="es-ES_tradnl" altLang="es-ES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262063" y="2438400"/>
            <a:ext cx="3365500" cy="210820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262063" y="4559300"/>
            <a:ext cx="3365500" cy="19177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089650" y="4448175"/>
            <a:ext cx="1730375" cy="561975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075363" y="3943350"/>
            <a:ext cx="1746250" cy="5048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6097588" y="3394075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076950" y="4465638"/>
            <a:ext cx="173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991225" y="3527425"/>
            <a:ext cx="10525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873875" y="3519488"/>
            <a:ext cx="998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065838" y="4041775"/>
            <a:ext cx="1047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956425" y="4044950"/>
            <a:ext cx="95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6143625" y="4562475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6918325" y="4591050"/>
            <a:ext cx="979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12900000</a:t>
            </a:r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H="1">
            <a:off x="6981825" y="3387725"/>
            <a:ext cx="0" cy="163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 rot="-5350715">
            <a:off x="4475163" y="4149725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roll-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AutoShape 17"/>
          <p:cNvSpPr>
            <a:spLocks/>
          </p:cNvSpPr>
          <p:nvPr/>
        </p:nvSpPr>
        <p:spPr bwMode="auto">
          <a:xfrm>
            <a:off x="4694238" y="2359025"/>
            <a:ext cx="187325" cy="2236788"/>
          </a:xfrm>
          <a:prstGeom prst="rightBrace">
            <a:avLst>
              <a:gd name="adj1" fmla="val 99506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2" name="AutoShape 18"/>
          <p:cNvSpPr>
            <a:spLocks/>
          </p:cNvSpPr>
          <p:nvPr/>
        </p:nvSpPr>
        <p:spPr bwMode="auto">
          <a:xfrm>
            <a:off x="4679950" y="4611688"/>
            <a:ext cx="258763" cy="1846262"/>
          </a:xfrm>
          <a:prstGeom prst="rightBrace">
            <a:avLst>
              <a:gd name="adj1" fmla="val 59458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4938713" y="3427413"/>
            <a:ext cx="996950" cy="6635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V="1">
            <a:off x="5026025" y="4683125"/>
            <a:ext cx="938213" cy="865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075363" y="33909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7840663" y="33909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258888" y="1693863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2305050" y="1693863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3424238" y="1708150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 flipH="1">
            <a:off x="4630738" y="1706563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1258888" y="170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>
            <a:off x="1295400" y="2428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>
            <a:off x="1274763" y="45640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1281113" y="2897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1274763" y="34718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1268413" y="4041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7" name="Text Box 33"/>
          <p:cNvSpPr txBox="1">
            <a:spLocks noChangeArrowheads="1"/>
          </p:cNvSpPr>
          <p:nvPr/>
        </p:nvSpPr>
        <p:spPr bwMode="auto">
          <a:xfrm>
            <a:off x="1227138" y="1868488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2379663" y="1868488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3548063" y="1868488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1566863" y="25066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2701925" y="6043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701925" y="508476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2714625" y="3586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2701925" y="25019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2701925" y="55451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444875" y="2516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457575" y="36068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3444875" y="513715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0029" name="Text Box 45"/>
          <p:cNvSpPr txBox="1">
            <a:spLocks noChangeArrowheads="1"/>
          </p:cNvSpPr>
          <p:nvPr/>
        </p:nvSpPr>
        <p:spPr bwMode="auto">
          <a:xfrm>
            <a:off x="3444875" y="605155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>
            <a:off x="3444875" y="5559425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>
            <a:off x="1268413" y="5059363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>
            <a:off x="1247775" y="55419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2701925" y="4602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444875" y="461645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35" name="Line 51"/>
          <p:cNvSpPr>
            <a:spLocks noChangeShapeType="1"/>
          </p:cNvSpPr>
          <p:nvPr/>
        </p:nvSpPr>
        <p:spPr bwMode="auto">
          <a:xfrm>
            <a:off x="1268413" y="55340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6" name="Line 52"/>
          <p:cNvSpPr>
            <a:spLocks noChangeShapeType="1"/>
          </p:cNvSpPr>
          <p:nvPr/>
        </p:nvSpPr>
        <p:spPr bwMode="auto">
          <a:xfrm>
            <a:off x="1247775" y="60039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7" name="Text Box 53"/>
          <p:cNvSpPr txBox="1">
            <a:spLocks noChangeArrowheads="1"/>
          </p:cNvSpPr>
          <p:nvPr/>
        </p:nvSpPr>
        <p:spPr bwMode="auto">
          <a:xfrm>
            <a:off x="2701925" y="41544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1255713" y="64738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9" name="Text Box 55"/>
          <p:cNvSpPr txBox="1">
            <a:spLocks noChangeArrowheads="1"/>
          </p:cNvSpPr>
          <p:nvPr/>
        </p:nvSpPr>
        <p:spPr bwMode="auto">
          <a:xfrm>
            <a:off x="2730500" y="3041650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40" name="Text Box 56"/>
          <p:cNvSpPr txBox="1">
            <a:spLocks noChangeArrowheads="1"/>
          </p:cNvSpPr>
          <p:nvPr/>
        </p:nvSpPr>
        <p:spPr bwMode="auto">
          <a:xfrm>
            <a:off x="3444875" y="3055938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41" name="Text Box 57"/>
          <p:cNvSpPr txBox="1">
            <a:spLocks noChangeArrowheads="1"/>
          </p:cNvSpPr>
          <p:nvPr/>
        </p:nvSpPr>
        <p:spPr bwMode="auto">
          <a:xfrm>
            <a:off x="1277938" y="2513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1277938" y="307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3" name="Text Box 59"/>
          <p:cNvSpPr txBox="1">
            <a:spLocks noChangeArrowheads="1"/>
          </p:cNvSpPr>
          <p:nvPr/>
        </p:nvSpPr>
        <p:spPr bwMode="auto">
          <a:xfrm>
            <a:off x="1290638" y="35671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4" name="Text Box 60"/>
          <p:cNvSpPr txBox="1">
            <a:spLocks noChangeArrowheads="1"/>
          </p:cNvSpPr>
          <p:nvPr/>
        </p:nvSpPr>
        <p:spPr bwMode="auto">
          <a:xfrm>
            <a:off x="1277938" y="4176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5" name="Text Box 61"/>
          <p:cNvSpPr txBox="1">
            <a:spLocks noChangeArrowheads="1"/>
          </p:cNvSpPr>
          <p:nvPr/>
        </p:nvSpPr>
        <p:spPr bwMode="auto">
          <a:xfrm>
            <a:off x="1277938" y="4672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6" name="Text Box 62"/>
          <p:cNvSpPr txBox="1">
            <a:spLocks noChangeArrowheads="1"/>
          </p:cNvSpPr>
          <p:nvPr/>
        </p:nvSpPr>
        <p:spPr bwMode="auto">
          <a:xfrm>
            <a:off x="1277938" y="51292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7" name="Text Box 63"/>
          <p:cNvSpPr txBox="1">
            <a:spLocks noChangeArrowheads="1"/>
          </p:cNvSpPr>
          <p:nvPr/>
        </p:nvSpPr>
        <p:spPr bwMode="auto">
          <a:xfrm>
            <a:off x="1277938" y="561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8" name="Text Box 64"/>
          <p:cNvSpPr txBox="1">
            <a:spLocks noChangeArrowheads="1"/>
          </p:cNvSpPr>
          <p:nvPr/>
        </p:nvSpPr>
        <p:spPr bwMode="auto">
          <a:xfrm>
            <a:off x="1277938" y="6081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9" name="Text Box 65"/>
          <p:cNvSpPr txBox="1">
            <a:spLocks noChangeArrowheads="1"/>
          </p:cNvSpPr>
          <p:nvPr/>
        </p:nvSpPr>
        <p:spPr bwMode="auto">
          <a:xfrm>
            <a:off x="3444875" y="4167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672791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142AF-E4E0-4D55-9173-D3C3A10C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D395-7587-44D3-9AC2-459FF94E67B8}" type="slidenum">
              <a:rPr lang="en-US" altLang="es-ES"/>
              <a:pPr/>
              <a:t>49</a:t>
            </a:fld>
            <a:endParaRPr lang="en-US" alt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971550" y="1989138"/>
            <a:ext cx="73866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5163" indent="-207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</a:rPr>
              <a:t>Las operaciones de agregación (</a:t>
            </a:r>
            <a:r>
              <a:rPr lang="es-ES_tradnl" altLang="es-ES" sz="2000" dirty="0">
                <a:latin typeface="Arial" panose="020B0604020202020204" pitchFamily="34" charset="0"/>
              </a:rPr>
              <a:t>DRILL</a:t>
            </a:r>
            <a:r>
              <a:rPr lang="es-ES" altLang="es-ES" sz="2000" dirty="0">
                <a:latin typeface="Arial" panose="020B0604020202020204" pitchFamily="34" charset="0"/>
              </a:rPr>
              <a:t>) y disgregación (</a:t>
            </a:r>
            <a:r>
              <a:rPr lang="es-ES_tradnl" altLang="es-ES" sz="2000" dirty="0">
                <a:latin typeface="Arial" panose="020B0604020202020204" pitchFamily="34" charset="0"/>
              </a:rPr>
              <a:t>ROLL</a:t>
            </a:r>
            <a:r>
              <a:rPr lang="es-ES" altLang="es-ES" sz="2000" dirty="0">
                <a:latin typeface="Arial" panose="020B0604020202020204" pitchFamily="34" charset="0"/>
              </a:rPr>
              <a:t>) se pueden hacer sobre: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atributos de una dimensión sobre los que se </a:t>
            </a:r>
            <a:r>
              <a:rPr lang="es-ES_tradnl" altLang="es-ES" sz="2000" dirty="0">
                <a:latin typeface="Arial" panose="020B0604020202020204" pitchFamily="34" charset="0"/>
              </a:rPr>
              <a:t>ha definido</a:t>
            </a:r>
            <a:r>
              <a:rPr lang="es-ES" altLang="es-ES" sz="2000" dirty="0">
                <a:latin typeface="Arial" panose="020B0604020202020204" pitchFamily="34" charset="0"/>
              </a:rPr>
              <a:t> una jerarquía</a:t>
            </a:r>
            <a:r>
              <a:rPr lang="es-ES_tradnl" altLang="es-ES" sz="2000" dirty="0">
                <a:latin typeface="Arial" panose="020B0604020202020204" pitchFamily="34" charset="0"/>
              </a:rPr>
              <a:t>: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DRILL-DOWN, ROLL-UP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2000" dirty="0">
                <a:latin typeface="Arial" panose="020B0604020202020204" pitchFamily="34" charset="0"/>
              </a:rPr>
              <a:t>departamento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categoría - producto  (Producto)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año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-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trimestre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mes</a:t>
            </a:r>
            <a:r>
              <a:rPr lang="es-ES_tradnl" altLang="es-ES" sz="2000" dirty="0">
                <a:latin typeface="Arial" panose="020B0604020202020204" pitchFamily="34" charset="0"/>
              </a:rPr>
              <a:t> - día</a:t>
            </a:r>
            <a:r>
              <a:rPr lang="es-ES" altLang="es-ES" sz="2000" dirty="0">
                <a:latin typeface="Arial" panose="020B0604020202020204" pitchFamily="34" charset="0"/>
              </a:rPr>
              <a:t> (Tiempo)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sobre dimensiones independiente</a:t>
            </a:r>
            <a:r>
              <a:rPr lang="es-ES_tradnl" altLang="es-ES" sz="2000" dirty="0">
                <a:latin typeface="Arial" panose="020B0604020202020204" pitchFamily="34" charset="0"/>
              </a:rPr>
              <a:t>s: 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DRILL-ACROSS, ROLL-ACROSS</a:t>
            </a:r>
            <a:endParaRPr lang="es-ES_tradnl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Producto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Almacén</a:t>
            </a:r>
            <a:r>
              <a:rPr lang="es-ES_tradnl" altLang="es-ES" sz="2000" dirty="0">
                <a:latin typeface="Arial" panose="020B0604020202020204" pitchFamily="34" charset="0"/>
              </a:rPr>
              <a:t> -Tiempo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Generalmente, la información que se quiere investigar sobre un cierto dominio de la organización se encuentra en bases de datos y otras fuentes muy diversas, tanto internas como externas.</a:t>
            </a:r>
          </a:p>
          <a:p>
            <a:endParaRPr lang="es-ES" sz="2400" dirty="0"/>
          </a:p>
          <a:p>
            <a:r>
              <a:rPr lang="es-ES" sz="2400" dirty="0"/>
              <a:t>Muchas de estas fuentes son las que se utilizan para el trabajo diario (bases de datos operacionales).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418386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112C7-C617-4380-8DC2-23C33AD2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20-3C6C-4156-BC38-55E6DA13C8F2}" type="slidenum">
              <a:rPr lang="en-US" altLang="es-ES"/>
              <a:pPr/>
              <a:t>50</a:t>
            </a:fld>
            <a:endParaRPr lang="en-US" altLang="es-E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2035" name="AutoShape 3"/>
          <p:cNvSpPr>
            <a:spLocks noChangeArrowheads="1"/>
          </p:cNvSpPr>
          <p:nvPr/>
        </p:nvSpPr>
        <p:spPr bwMode="auto">
          <a:xfrm>
            <a:off x="3960813" y="19081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1676400" y="1447800"/>
            <a:ext cx="5283200" cy="387350"/>
            <a:chOff x="744" y="632"/>
            <a:chExt cx="3328" cy="24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2037" name="Text Box 5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25431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6056313" y="34575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 rot="-1576119">
            <a:off x="3008313" y="3209925"/>
            <a:ext cx="2308225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b="1" dirty="0">
                <a:latin typeface="Arial" panose="020B0604020202020204" pitchFamily="34" charset="0"/>
              </a:rPr>
              <a:t>DRILL DOWN</a:t>
            </a:r>
            <a:r>
              <a:rPr lang="es-ES_tradnl" altLang="es-ES" sz="1800" dirty="0">
                <a:latin typeface="Arial" panose="020B0604020202020204" pitchFamily="34" charset="0"/>
              </a:rPr>
              <a:t>  Tiempo (mes)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3986213" y="42830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720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867275"/>
            <a:ext cx="51308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6323013" y="29749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DRILL se realiza sobre el informe original !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 rot="-2079585">
            <a:off x="3587750" y="4970463"/>
            <a:ext cx="2887663" cy="10699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dirty="0">
                <a:latin typeface="Arial" panose="020B0604020202020204" pitchFamily="34" charset="0"/>
              </a:rPr>
              <a:t>“Suma total de ventas en este año, del departamento de “Bebidas”, por categoría y mes”</a:t>
            </a:r>
            <a:endParaRPr lang="es-ES" altLang="es-E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 animBg="1" autoUpdateAnimBg="0"/>
      <p:bldP spid="172045" grpId="0" animBg="1" autoUpdateAnimBg="0"/>
      <p:bldP spid="17204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F2C3A-E66F-4067-89A5-06716E86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7" name="Marcador de número de diapositiva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B0B3-A5BE-437D-8644-0053809BB0EF}" type="slidenum">
              <a:rPr lang="en-US" altLang="es-ES"/>
              <a:pPr/>
              <a:t>51</a:t>
            </a:fld>
            <a:endParaRPr lang="en-US" altLang="es-ES"/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833438" y="2979738"/>
            <a:ext cx="336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847725" y="2514600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4659313" y="3060700"/>
            <a:ext cx="3871912" cy="382588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4659313" y="2339975"/>
            <a:ext cx="3859212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4673600" y="1962150"/>
            <a:ext cx="384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V="1">
            <a:off x="4652963" y="2698750"/>
            <a:ext cx="385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>
            <a:off x="4678363" y="3421063"/>
            <a:ext cx="382111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4618038" y="1992313"/>
            <a:ext cx="1060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5568950" y="1992313"/>
            <a:ext cx="995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489825" y="1992313"/>
            <a:ext cx="1006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6519863" y="199231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Mes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5832475" y="308927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</a:t>
            </a:r>
            <a:r>
              <a:rPr lang="es-ES_tradnl" altLang="es-ES" sz="1600">
                <a:latin typeface="Arial" panose="020B0604020202020204" pitchFamily="34" charset="0"/>
              </a:rPr>
              <a:t>1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5832475" y="238125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7535863" y="3092450"/>
            <a:ext cx="931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4619625" y="27400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086" name="Text Box 30"/>
          <p:cNvSpPr txBox="1">
            <a:spLocks noChangeArrowheads="1"/>
          </p:cNvSpPr>
          <p:nvPr/>
        </p:nvSpPr>
        <p:spPr bwMode="auto">
          <a:xfrm>
            <a:off x="5832475" y="279082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7" name="Text Box 31"/>
          <p:cNvSpPr txBox="1">
            <a:spLocks noChangeArrowheads="1"/>
          </p:cNvSpPr>
          <p:nvPr/>
        </p:nvSpPr>
        <p:spPr bwMode="auto">
          <a:xfrm>
            <a:off x="6564313" y="23812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Enero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088" name="Line 32"/>
          <p:cNvSpPr>
            <a:spLocks noChangeShapeType="1"/>
          </p:cNvSpPr>
          <p:nvPr/>
        </p:nvSpPr>
        <p:spPr bwMode="auto">
          <a:xfrm>
            <a:off x="5589588" y="1970088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 flipH="1">
            <a:off x="6527800" y="1979613"/>
            <a:ext cx="0" cy="144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0" name="Line 34"/>
          <p:cNvSpPr>
            <a:spLocks noChangeShapeType="1"/>
          </p:cNvSpPr>
          <p:nvPr/>
        </p:nvSpPr>
        <p:spPr bwMode="auto">
          <a:xfrm flipH="1">
            <a:off x="7462838" y="1971675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4248150" y="2649538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 rot="-5350715">
            <a:off x="3717132" y="3377406"/>
            <a:ext cx="1433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down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3093" name="Line 37"/>
          <p:cNvSpPr>
            <a:spLocks noChangeShapeType="1"/>
          </p:cNvSpPr>
          <p:nvPr/>
        </p:nvSpPr>
        <p:spPr bwMode="auto">
          <a:xfrm>
            <a:off x="827088" y="17668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4" name="Line 38"/>
          <p:cNvSpPr>
            <a:spLocks noChangeShapeType="1"/>
          </p:cNvSpPr>
          <p:nvPr/>
        </p:nvSpPr>
        <p:spPr bwMode="auto">
          <a:xfrm flipH="1">
            <a:off x="1873250" y="17668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5" name="Line 39"/>
          <p:cNvSpPr>
            <a:spLocks noChangeShapeType="1"/>
          </p:cNvSpPr>
          <p:nvPr/>
        </p:nvSpPr>
        <p:spPr bwMode="auto">
          <a:xfrm flipH="1">
            <a:off x="2992438" y="17811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6" name="Line 40"/>
          <p:cNvSpPr>
            <a:spLocks noChangeShapeType="1"/>
          </p:cNvSpPr>
          <p:nvPr/>
        </p:nvSpPr>
        <p:spPr bwMode="auto">
          <a:xfrm flipH="1">
            <a:off x="4198938" y="1779588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7" name="Line 41"/>
          <p:cNvSpPr>
            <a:spLocks noChangeShapeType="1"/>
          </p:cNvSpPr>
          <p:nvPr/>
        </p:nvSpPr>
        <p:spPr bwMode="auto">
          <a:xfrm>
            <a:off x="827088" y="17732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8" name="Line 42"/>
          <p:cNvSpPr>
            <a:spLocks noChangeShapeType="1"/>
          </p:cNvSpPr>
          <p:nvPr/>
        </p:nvSpPr>
        <p:spPr bwMode="auto">
          <a:xfrm>
            <a:off x="863600" y="2501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9" name="Line 43"/>
          <p:cNvSpPr>
            <a:spLocks noChangeShapeType="1"/>
          </p:cNvSpPr>
          <p:nvPr/>
        </p:nvSpPr>
        <p:spPr bwMode="auto">
          <a:xfrm>
            <a:off x="842963" y="4637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0" name="Line 44"/>
          <p:cNvSpPr>
            <a:spLocks noChangeShapeType="1"/>
          </p:cNvSpPr>
          <p:nvPr/>
        </p:nvSpPr>
        <p:spPr bwMode="auto">
          <a:xfrm>
            <a:off x="849313" y="297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1" name="Line 45"/>
          <p:cNvSpPr>
            <a:spLocks noChangeShapeType="1"/>
          </p:cNvSpPr>
          <p:nvPr/>
        </p:nvSpPr>
        <p:spPr bwMode="auto">
          <a:xfrm>
            <a:off x="842963" y="35448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2" name="Line 46"/>
          <p:cNvSpPr>
            <a:spLocks noChangeShapeType="1"/>
          </p:cNvSpPr>
          <p:nvPr/>
        </p:nvSpPr>
        <p:spPr bwMode="auto">
          <a:xfrm>
            <a:off x="836613" y="41148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795338" y="194151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1947863" y="194151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5" name="Text Box 49"/>
          <p:cNvSpPr txBox="1">
            <a:spLocks noChangeArrowheads="1"/>
          </p:cNvSpPr>
          <p:nvPr/>
        </p:nvSpPr>
        <p:spPr bwMode="auto">
          <a:xfrm>
            <a:off x="3116263" y="194151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1135063" y="25796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3107" name="Text Box 51"/>
          <p:cNvSpPr txBox="1">
            <a:spLocks noChangeArrowheads="1"/>
          </p:cNvSpPr>
          <p:nvPr/>
        </p:nvSpPr>
        <p:spPr bwMode="auto">
          <a:xfrm>
            <a:off x="2270125" y="61166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2270125" y="51577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2282825" y="3659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0" name="Text Box 54"/>
          <p:cNvSpPr txBox="1">
            <a:spLocks noChangeArrowheads="1"/>
          </p:cNvSpPr>
          <p:nvPr/>
        </p:nvSpPr>
        <p:spPr bwMode="auto">
          <a:xfrm>
            <a:off x="2270125" y="25749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2270125" y="5618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2" name="Text Box 56"/>
          <p:cNvSpPr txBox="1">
            <a:spLocks noChangeArrowheads="1"/>
          </p:cNvSpPr>
          <p:nvPr/>
        </p:nvSpPr>
        <p:spPr bwMode="auto">
          <a:xfrm>
            <a:off x="3013075" y="2589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13" name="Text Box 57"/>
          <p:cNvSpPr txBox="1">
            <a:spLocks noChangeArrowheads="1"/>
          </p:cNvSpPr>
          <p:nvPr/>
        </p:nvSpPr>
        <p:spPr bwMode="auto">
          <a:xfrm>
            <a:off x="3025775" y="36798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3013075" y="52101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3115" name="Text Box 59"/>
          <p:cNvSpPr txBox="1">
            <a:spLocks noChangeArrowheads="1"/>
          </p:cNvSpPr>
          <p:nvPr/>
        </p:nvSpPr>
        <p:spPr bwMode="auto">
          <a:xfrm>
            <a:off x="3013075" y="61245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3116" name="Text Box 60"/>
          <p:cNvSpPr txBox="1">
            <a:spLocks noChangeArrowheads="1"/>
          </p:cNvSpPr>
          <p:nvPr/>
        </p:nvSpPr>
        <p:spPr bwMode="auto">
          <a:xfrm>
            <a:off x="3013075" y="56324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3117" name="Line 61"/>
          <p:cNvSpPr>
            <a:spLocks noChangeShapeType="1"/>
          </p:cNvSpPr>
          <p:nvPr/>
        </p:nvSpPr>
        <p:spPr bwMode="auto">
          <a:xfrm>
            <a:off x="836613" y="51323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8" name="Line 62"/>
          <p:cNvSpPr>
            <a:spLocks noChangeShapeType="1"/>
          </p:cNvSpPr>
          <p:nvPr/>
        </p:nvSpPr>
        <p:spPr bwMode="auto">
          <a:xfrm>
            <a:off x="815975" y="5614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9" name="Text Box 63"/>
          <p:cNvSpPr txBox="1">
            <a:spLocks noChangeArrowheads="1"/>
          </p:cNvSpPr>
          <p:nvPr/>
        </p:nvSpPr>
        <p:spPr bwMode="auto">
          <a:xfrm>
            <a:off x="2270125" y="4675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20" name="Text Box 64"/>
          <p:cNvSpPr txBox="1">
            <a:spLocks noChangeArrowheads="1"/>
          </p:cNvSpPr>
          <p:nvPr/>
        </p:nvSpPr>
        <p:spPr bwMode="auto">
          <a:xfrm>
            <a:off x="3013075" y="46894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1" name="Line 65"/>
          <p:cNvSpPr>
            <a:spLocks noChangeShapeType="1"/>
          </p:cNvSpPr>
          <p:nvPr/>
        </p:nvSpPr>
        <p:spPr bwMode="auto">
          <a:xfrm>
            <a:off x="836613" y="5607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2" name="Line 66"/>
          <p:cNvSpPr>
            <a:spLocks noChangeShapeType="1"/>
          </p:cNvSpPr>
          <p:nvPr/>
        </p:nvSpPr>
        <p:spPr bwMode="auto">
          <a:xfrm>
            <a:off x="815975" y="6076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2270125" y="42275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24" name="Line 68"/>
          <p:cNvSpPr>
            <a:spLocks noChangeShapeType="1"/>
          </p:cNvSpPr>
          <p:nvPr/>
        </p:nvSpPr>
        <p:spPr bwMode="auto">
          <a:xfrm>
            <a:off x="823913" y="65468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5" name="Text Box 69"/>
          <p:cNvSpPr txBox="1">
            <a:spLocks noChangeArrowheads="1"/>
          </p:cNvSpPr>
          <p:nvPr/>
        </p:nvSpPr>
        <p:spPr bwMode="auto">
          <a:xfrm>
            <a:off x="2298700" y="31146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26" name="Text Box 70"/>
          <p:cNvSpPr txBox="1">
            <a:spLocks noChangeArrowheads="1"/>
          </p:cNvSpPr>
          <p:nvPr/>
        </p:nvSpPr>
        <p:spPr bwMode="auto">
          <a:xfrm>
            <a:off x="3013075" y="31289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7" name="Text Box 71"/>
          <p:cNvSpPr txBox="1">
            <a:spLocks noChangeArrowheads="1"/>
          </p:cNvSpPr>
          <p:nvPr/>
        </p:nvSpPr>
        <p:spPr bwMode="auto">
          <a:xfrm>
            <a:off x="846138" y="2586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8" name="Text Box 72"/>
          <p:cNvSpPr txBox="1">
            <a:spLocks noChangeArrowheads="1"/>
          </p:cNvSpPr>
          <p:nvPr/>
        </p:nvSpPr>
        <p:spPr bwMode="auto">
          <a:xfrm>
            <a:off x="846138" y="314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858838" y="364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0" name="Text Box 74"/>
          <p:cNvSpPr txBox="1">
            <a:spLocks noChangeArrowheads="1"/>
          </p:cNvSpPr>
          <p:nvPr/>
        </p:nvSpPr>
        <p:spPr bwMode="auto">
          <a:xfrm>
            <a:off x="846138" y="4249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1" name="Text Box 75"/>
          <p:cNvSpPr txBox="1">
            <a:spLocks noChangeArrowheads="1"/>
          </p:cNvSpPr>
          <p:nvPr/>
        </p:nvSpPr>
        <p:spPr bwMode="auto">
          <a:xfrm>
            <a:off x="846138" y="4745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2" name="Text Box 76"/>
          <p:cNvSpPr txBox="1">
            <a:spLocks noChangeArrowheads="1"/>
          </p:cNvSpPr>
          <p:nvPr/>
        </p:nvSpPr>
        <p:spPr bwMode="auto">
          <a:xfrm>
            <a:off x="846138" y="5202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3" name="Text Box 77"/>
          <p:cNvSpPr txBox="1">
            <a:spLocks noChangeArrowheads="1"/>
          </p:cNvSpPr>
          <p:nvPr/>
        </p:nvSpPr>
        <p:spPr bwMode="auto">
          <a:xfrm>
            <a:off x="846138" y="568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4" name="Text Box 78"/>
          <p:cNvSpPr txBox="1">
            <a:spLocks noChangeArrowheads="1"/>
          </p:cNvSpPr>
          <p:nvPr/>
        </p:nvSpPr>
        <p:spPr bwMode="auto">
          <a:xfrm>
            <a:off x="846138" y="6154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3013075" y="4240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6564313" y="2711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Febrero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37" name="Text Box 81"/>
          <p:cNvSpPr txBox="1">
            <a:spLocks noChangeArrowheads="1"/>
          </p:cNvSpPr>
          <p:nvPr/>
        </p:nvSpPr>
        <p:spPr bwMode="auto">
          <a:xfrm>
            <a:off x="4645025" y="23971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8" name="Text Box 82"/>
          <p:cNvSpPr txBox="1">
            <a:spLocks noChangeArrowheads="1"/>
          </p:cNvSpPr>
          <p:nvPr/>
        </p:nvSpPr>
        <p:spPr bwMode="auto">
          <a:xfrm>
            <a:off x="4670425" y="30829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9" name="Line 83"/>
          <p:cNvSpPr>
            <a:spLocks noChangeShapeType="1"/>
          </p:cNvSpPr>
          <p:nvPr/>
        </p:nvSpPr>
        <p:spPr bwMode="auto">
          <a:xfrm flipV="1">
            <a:off x="46656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0" name="Line 84"/>
          <p:cNvSpPr>
            <a:spLocks noChangeShapeType="1"/>
          </p:cNvSpPr>
          <p:nvPr/>
        </p:nvSpPr>
        <p:spPr bwMode="auto">
          <a:xfrm flipV="1">
            <a:off x="85137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1" name="Text Box 85"/>
          <p:cNvSpPr txBox="1">
            <a:spLocks noChangeArrowheads="1"/>
          </p:cNvSpPr>
          <p:nvPr/>
        </p:nvSpPr>
        <p:spPr bwMode="auto">
          <a:xfrm>
            <a:off x="6564313" y="3092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Marzo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42" name="Text Box 86"/>
          <p:cNvSpPr txBox="1">
            <a:spLocks noChangeArrowheads="1"/>
          </p:cNvSpPr>
          <p:nvPr/>
        </p:nvSpPr>
        <p:spPr bwMode="auto">
          <a:xfrm>
            <a:off x="7508875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43" name="Text Box 87"/>
          <p:cNvSpPr txBox="1">
            <a:spLocks noChangeArrowheads="1"/>
          </p:cNvSpPr>
          <p:nvPr/>
        </p:nvSpPr>
        <p:spPr bwMode="auto">
          <a:xfrm>
            <a:off x="7521575" y="27289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144" name="Text Box 88"/>
          <p:cNvSpPr txBox="1">
            <a:spLocks noChangeArrowheads="1"/>
          </p:cNvSpPr>
          <p:nvPr/>
        </p:nvSpPr>
        <p:spPr bwMode="auto">
          <a:xfrm>
            <a:off x="4411663" y="4594225"/>
            <a:ext cx="41148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Cada grupo (categoría-trimestre) de la consulta original se disgrega en dos nuevos grupos (categoría-trimestre-</a:t>
            </a:r>
            <a:r>
              <a:rPr lang="es-ES_tradnl" altLang="es-ES" sz="1600">
                <a:latin typeface="Arial" panose="020B0604020202020204" pitchFamily="34" charset="0"/>
              </a:rPr>
              <a:t>mes</a:t>
            </a:r>
            <a:r>
              <a:rPr lang="es-ES" altLang="es-ES" sz="1600">
                <a:latin typeface="Arial" panose="020B0604020202020204" pitchFamily="34" charset="0"/>
              </a:rPr>
              <a:t>)</a:t>
            </a:r>
            <a:r>
              <a:rPr lang="es-ES_tradnl" altLang="es-ES" sz="1600">
                <a:latin typeface="Arial" panose="020B0604020202020204" pitchFamily="34" charset="0"/>
              </a:rPr>
              <a:t>.</a:t>
            </a:r>
            <a:endParaRPr lang="es-ES" altLang="es-E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07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2E506-A021-4A83-A194-5C782293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17EC-AF3C-4014-A0C4-9249181A2460}" type="slidenum">
              <a:rPr lang="en-US" altLang="es-ES"/>
              <a:pPr/>
              <a:t>52</a:t>
            </a:fld>
            <a:endParaRPr lang="en-US" altLang="es-E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6653213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5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Otras operaciones de OLAP</a:t>
            </a:r>
            <a:r>
              <a:rPr lang="es-ES" altLang="es-ES" sz="2800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s-ES" altLang="es-ES" sz="28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SLICE &amp; DICE</a:t>
            </a:r>
            <a:r>
              <a:rPr lang="es-ES_tradnl" altLang="es-ES" dirty="0">
                <a:latin typeface="Arial" panose="020B0604020202020204" pitchFamily="34" charset="0"/>
              </a:rPr>
              <a:t>: seleccionar y proyectar datos en el informe.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PIVOT</a:t>
            </a:r>
            <a:r>
              <a:rPr lang="es-ES_tradnl" altLang="es-ES" dirty="0">
                <a:latin typeface="Arial" panose="020B0604020202020204" pitchFamily="34" charset="0"/>
              </a:rPr>
              <a:t>: reorientación de las dimensiones en el informe.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4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DB70F-11EB-46FE-866D-6CC30ECC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19AB-965A-4DB7-B1DD-7CF6D9CF0CA5}" type="slidenum">
              <a:rPr lang="en-US" altLang="es-ES"/>
              <a:pPr/>
              <a:t>53</a:t>
            </a:fld>
            <a:endParaRPr lang="en-US" altLang="es-ES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042988" y="2133600"/>
            <a:ext cx="2706687" cy="4587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58863" y="31734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 rot="16200000">
            <a:off x="364331" y="3629819"/>
            <a:ext cx="1144588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389188" y="31718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58863" y="43275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 rot="16200000">
            <a:off x="365918" y="4783932"/>
            <a:ext cx="1141413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384425" y="43259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1062038" y="27035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238601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07816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076575" y="31734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078163" y="43307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99088" y="2095500"/>
            <a:ext cx="2719387" cy="4714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414963" y="31480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 rot="16200000">
            <a:off x="4720431" y="3604419"/>
            <a:ext cx="1144588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 1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745288" y="31464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5414963" y="43021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 rot="16200000">
            <a:off x="4722018" y="4758532"/>
            <a:ext cx="1141413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Store 2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740525" y="43005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5418138" y="26781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674211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743426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7432675" y="31480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7434263" y="43053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31" name="AutoShape 27"/>
          <p:cNvSpPr>
            <a:spLocks noChangeArrowheads="1"/>
          </p:cNvSpPr>
          <p:nvPr/>
        </p:nvSpPr>
        <p:spPr bwMode="auto">
          <a:xfrm>
            <a:off x="4071938" y="3678238"/>
            <a:ext cx="822325" cy="773112"/>
          </a:xfrm>
          <a:prstGeom prst="rightArrow">
            <a:avLst>
              <a:gd name="adj1" fmla="val 50000"/>
              <a:gd name="adj2" fmla="val 5318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3946525" y="46990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>
                <a:solidFill>
                  <a:srgbClr val="000099"/>
                </a:solidFill>
                <a:latin typeface="Arial" panose="020B0604020202020204" pitchFamily="34" charset="0"/>
              </a:rPr>
              <a:t>PIVOT</a:t>
            </a:r>
            <a:endParaRPr lang="es-ES" altLang="es-ES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65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6B8AD-1088-46D3-99B4-8CD070EC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B19-E2D3-4292-9ED6-4472E91BE034}" type="slidenum">
              <a:rPr lang="en-US" altLang="es-ES"/>
              <a:pPr/>
              <a:t>54</a:t>
            </a:fld>
            <a:endParaRPr lang="en-US" altLang="es-E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295400" y="4337050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285875" y="3195638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255713" y="2052638"/>
            <a:ext cx="2719387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1271588" y="3181350"/>
            <a:ext cx="1319212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 rot="16200000">
            <a:off x="577056" y="3637757"/>
            <a:ext cx="1144587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601913" y="3179763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1271588" y="4335463"/>
            <a:ext cx="1314450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 rot="16200000">
            <a:off x="578644" y="4791869"/>
            <a:ext cx="1141412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2597150" y="4333875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1274763" y="271145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259873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329088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289300" y="3181350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290888" y="4338638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5610225" y="2490788"/>
            <a:ext cx="2058988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626100" y="36195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 rot="16200000">
            <a:off x="5095081" y="38520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956425" y="36179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629275" y="314960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6953250" y="3149600"/>
            <a:ext cx="677863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622925" y="43434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 rot="16200000">
            <a:off x="5091906" y="45759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953250" y="43418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</a:p>
        </p:txBody>
      </p:sp>
      <p:sp>
        <p:nvSpPr>
          <p:cNvPr id="176154" name="AutoShape 26"/>
          <p:cNvSpPr>
            <a:spLocks noChangeArrowheads="1"/>
          </p:cNvSpPr>
          <p:nvPr/>
        </p:nvSpPr>
        <p:spPr bwMode="auto">
          <a:xfrm>
            <a:off x="4191000" y="3124200"/>
            <a:ext cx="809625" cy="2143125"/>
          </a:xfrm>
          <a:prstGeom prst="rightArrow">
            <a:avLst>
              <a:gd name="adj1" fmla="val 50000"/>
              <a:gd name="adj2" fmla="val 50005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213225" y="5345113"/>
            <a:ext cx="113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b="1">
                <a:solidFill>
                  <a:srgbClr val="000099"/>
                </a:solidFill>
                <a:latin typeface="Arial" panose="020B0604020202020204" pitchFamily="34" charset="0"/>
              </a:rPr>
              <a:t>SLICE &amp; DICE</a:t>
            </a:r>
            <a:endParaRPr lang="es-ES" altLang="es-ES" sz="20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98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DB65E-5E73-46A1-B225-8D5A1004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D61-A3C2-468D-87BA-2C7C69FE871C}" type="slidenum">
              <a:rPr lang="en-US" altLang="es-ES"/>
              <a:pPr/>
              <a:t>55</a:t>
            </a:fld>
            <a:endParaRPr lang="en-US" alt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62000" y="1622425"/>
            <a:ext cx="740092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latin typeface="Arial" panose="020B0604020202020204" pitchFamily="34" charset="0"/>
              </a:rPr>
              <a:t>Las herramientas de OLAP se caracterizan</a:t>
            </a:r>
            <a:r>
              <a:rPr lang="es-ES_tradnl" altLang="es-ES" sz="2000" b="1">
                <a:latin typeface="Arial" panose="020B0604020202020204" pitchFamily="34" charset="0"/>
              </a:rPr>
              <a:t>*</a:t>
            </a:r>
            <a:r>
              <a:rPr lang="es-ES" altLang="es-ES" sz="2000" b="1">
                <a:latin typeface="Arial" panose="020B0604020202020204" pitchFamily="34" charset="0"/>
              </a:rPr>
              <a:t> por: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una visión multidimensional de los datos (matricial)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sz="1800">
                <a:latin typeface="Arial" panose="020B0604020202020204" pitchFamily="34" charset="0"/>
              </a:rPr>
              <a:t>no imponer restricciones sobre el número de dimensiones.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simetría para las dimensiones.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permitir definir de forma flexible (sin limitaciones) sobre las dimensiones: restricciones, agregaciones y jerarquías entre ellas.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operadores intuitivos de manipulación: </a:t>
            </a:r>
            <a:r>
              <a:rPr lang="es-ES" altLang="es-ES" sz="1800" i="1">
                <a:latin typeface="Arial" panose="020B0604020202020204" pitchFamily="34" charset="0"/>
              </a:rPr>
              <a:t>drill-down, roll-u</a:t>
            </a:r>
            <a:r>
              <a:rPr lang="es-ES_tradnl" altLang="es-ES" sz="1800" i="1">
                <a:latin typeface="Arial" panose="020B0604020202020204" pitchFamily="34" charset="0"/>
              </a:rPr>
              <a:t>p, slice-and-dice, pivot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ser transparentes al tipo de tecnología que soporta el almacén de datos (ROLAP o MOLAP)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*Subconjunto de las 12 reglas propuestas por E.F. Codd para A.D.</a:t>
            </a:r>
            <a:endParaRPr lang="es-ES" altLang="es-ES" sz="1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0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89F68-7213-4949-8D9F-185F030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2D36-8EE1-4985-8912-4B54BA2444B0}" type="slidenum">
              <a:rPr lang="en-US" altLang="es-ES"/>
              <a:pPr/>
              <a:t>56</a:t>
            </a:fld>
            <a:endParaRPr lang="en-US" altLang="es-E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y las herramientas OLAP se pueden basar </a:t>
            </a:r>
            <a:r>
              <a:rPr lang="es-ES_tradnl" altLang="es-ES" i="1">
                <a:solidFill>
                  <a:srgbClr val="000000"/>
                </a:solidFill>
                <a:latin typeface="Arial" panose="020B0604020202020204" pitchFamily="34" charset="0"/>
              </a:rPr>
              <a:t>físicamente</a:t>
            </a: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 en varias organizaciones: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258888" y="4292600"/>
            <a:ext cx="6869112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MOLAP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disponen de estructuras de almacenamiento específicas (arrays) y técnicas de compactación de datos que favorecen el rendimiento del almacén.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295400" y="2781300"/>
            <a:ext cx="67818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ROLAP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 implementan sobre tecnología relacional, pero disponen de algunas facilidades para mejorar el rendimiento (índices de mapas de bits, índices de JOIN).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252538" y="5805488"/>
            <a:ext cx="694848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HOLAP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sistemas híbridos entre ambos.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0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63FAE1-6C0D-448D-987F-60EF8125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FB35-3B10-4E31-9085-0915B20C42D7}" type="slidenum">
              <a:rPr lang="en-US" altLang="es-ES"/>
              <a:pPr/>
              <a:t>57</a:t>
            </a:fld>
            <a:endParaRPr lang="en-US" alt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FD3D5A-C4A6-4386-8BE1-1926B1B5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226300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El almacén de datos se construye sobre un SGBD Relacional.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Los fabricantes de SGBD relacionales ofrecen extensiones y herramientas para poder utilizar el SGBDR como un Sistema Gestor de Almacenes de Datos.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05400" y="30377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777414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20447-5B89-49F8-A423-DBE100AA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0A6-A56A-47FE-95B5-D51B425D8273}" type="slidenum">
              <a:rPr lang="en-US" altLang="es-ES"/>
              <a:pPr/>
              <a:t>58</a:t>
            </a:fld>
            <a:endParaRPr lang="en-US" altLang="es-E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5057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Extensiones de los SGBD relacionales: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mapa de bits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JOIN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particionamiento de los datos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optimizadores de consultas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extensiones del SQL (operador CUBE, roll-up)</a:t>
            </a:r>
            <a:endParaRPr lang="es-ES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4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096A6-3AE0-4A11-8657-F926925B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27A-8E42-41DF-9038-91F8C34D2348}" type="slidenum">
              <a:rPr lang="en-US" altLang="es-ES"/>
              <a:pPr/>
              <a:t>59</a:t>
            </a:fld>
            <a:endParaRPr lang="en-US" altLang="es-E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505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solidFill>
                  <a:srgbClr val="000099"/>
                </a:solidFill>
                <a:latin typeface="Arial" panose="020B0604020202020204" pitchFamily="34" charset="0"/>
              </a:rPr>
              <a:t>Sistemas MOLAP.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Sistema de propósito específico: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estructuras de datos (arrays)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compactación.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915988" y="4745038"/>
            <a:ext cx="7315200" cy="100647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El objetivo de los sistemas MOLAP es almacenar físicamente los datos en estructuras multidimensionales de forma que la representación externa y la representación interna coincidan.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Sobre estas mismas bases de datos de trabajo ya se puede extraer conocimiento (visión tradicional).</a:t>
            </a:r>
          </a:p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pPr lvl="1"/>
            <a:r>
              <a:rPr lang="es-ES" sz="1600" dirty="0"/>
              <a:t>Se mantiene el trabajo transaccional diario de los sistemas de información originales (conocido como </a:t>
            </a:r>
            <a:r>
              <a:rPr lang="es-ES" sz="1600" b="1" dirty="0"/>
              <a:t>OLTP, On-Line </a:t>
            </a:r>
            <a:r>
              <a:rPr lang="es-ES" sz="1600" b="1" dirty="0" err="1"/>
              <a:t>Transactional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</a:t>
            </a:r>
          </a:p>
          <a:p>
            <a:endParaRPr lang="es-ES" sz="2000" dirty="0"/>
          </a:p>
          <a:p>
            <a:pPr lvl="1"/>
            <a:r>
              <a:rPr lang="es-ES" sz="1600" dirty="0"/>
              <a:t>Se hace análisis de los datos en tiempo real sobre la misma base de datos (conocido como </a:t>
            </a:r>
            <a:r>
              <a:rPr lang="es-ES" sz="1600" b="1" dirty="0"/>
              <a:t>OLAP, On-Line </a:t>
            </a:r>
            <a:r>
              <a:rPr lang="es-ES" sz="1600" b="1" dirty="0" err="1"/>
              <a:t>Analytical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626064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4364D-644C-435D-BC7C-3C03CBF2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45C-A914-43A3-A612-7D007C557724}" type="slidenum">
              <a:rPr lang="en-US" altLang="es-ES"/>
              <a:pPr/>
              <a:t>60</a:t>
            </a:fld>
            <a:endParaRPr lang="en-US" altLang="es-E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7043738" y="597217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4729163" y="2338388"/>
            <a:ext cx="2946400" cy="3340100"/>
            <a:chOff x="2792" y="1016"/>
            <a:chExt cx="1856" cy="210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1126" name="Group 6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1127" name="Group 7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112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1129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0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1132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3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34" name="Group 14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11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1136" name="AutoShap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7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1139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0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1" name="Group 21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114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1143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4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4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114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7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8" name="Group 28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1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1150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1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5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1153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4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55" name="Group 35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1156" name="Group 36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115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1158" name="AutoShap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9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1161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2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63" name="Group 43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11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1165" name="AutoShap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1168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9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0" name="Group 50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117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1172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3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1175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6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7" name="Group 57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117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1179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0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1182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3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84" name="Group 64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1185" name="Group 65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1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1187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8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1190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1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2" name="Group 72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11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1194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5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96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1197" name="AutoShap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8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9" name="Group 79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120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1201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2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1204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5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06" name="Group 86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1207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1208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9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1211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2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213" name="Group 93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1214" name="Group 94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121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1216" name="AutoShap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7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1219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0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1" name="Group 101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122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1223" name="AutoShap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4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25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1226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7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8" name="Group 108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122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1230" name="AutoShap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1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1233" name="AutoShap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4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35" name="Group 115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1236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1237" name="AutoShap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8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1240" name="AutoShap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41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1242" name="Rectangle 122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1243" name="Group 123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1244" name="Line 124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5" name="Line 125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1246" name="Group 126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1247" name="Line 127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8" name="Line 128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1250" name="Rectangle 130"/>
          <p:cNvSpPr>
            <a:spLocks noChangeArrowheads="1"/>
          </p:cNvSpPr>
          <p:nvPr/>
        </p:nvSpPr>
        <p:spPr bwMode="auto">
          <a:xfrm>
            <a:off x="685800" y="1981200"/>
            <a:ext cx="3808413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El servidor MOLAP construye y almacena datos en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La herramienta de OLAP presenta estas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61251" name="Group 131"/>
          <p:cNvGrpSpPr>
            <a:grpSpLocks/>
          </p:cNvGrpSpPr>
          <p:nvPr/>
        </p:nvGrpSpPr>
        <p:grpSpPr bwMode="auto">
          <a:xfrm>
            <a:off x="5224463" y="5730875"/>
            <a:ext cx="1577975" cy="654050"/>
            <a:chOff x="3120" y="3161"/>
            <a:chExt cx="994" cy="412"/>
          </a:xfrm>
        </p:grpSpPr>
        <p:sp>
          <p:nvSpPr>
            <p:cNvPr id="261252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4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1255" name="Group 135"/>
          <p:cNvGrpSpPr>
            <a:grpSpLocks/>
          </p:cNvGrpSpPr>
          <p:nvPr/>
        </p:nvGrpSpPr>
        <p:grpSpPr bwMode="auto">
          <a:xfrm>
            <a:off x="6172200" y="2432050"/>
            <a:ext cx="890588" cy="849313"/>
            <a:chOff x="3653" y="1083"/>
            <a:chExt cx="561" cy="535"/>
          </a:xfrm>
        </p:grpSpPr>
        <p:grpSp>
          <p:nvGrpSpPr>
            <p:cNvPr id="261256" name="Group 136"/>
            <p:cNvGrpSpPr>
              <a:grpSpLocks/>
            </p:cNvGrpSpPr>
            <p:nvPr/>
          </p:nvGrpSpPr>
          <p:grpSpPr bwMode="auto">
            <a:xfrm>
              <a:off x="3653" y="1101"/>
              <a:ext cx="447" cy="517"/>
              <a:chOff x="3653" y="1101"/>
              <a:chExt cx="447" cy="517"/>
            </a:xfrm>
          </p:grpSpPr>
          <p:sp>
            <p:nvSpPr>
              <p:cNvPr id="261257" name="Freeform 137"/>
              <p:cNvSpPr>
                <a:spLocks/>
              </p:cNvSpPr>
              <p:nvPr/>
            </p:nvSpPr>
            <p:spPr bwMode="auto">
              <a:xfrm>
                <a:off x="3659" y="135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8" name="Freeform 138"/>
              <p:cNvSpPr>
                <a:spLocks/>
              </p:cNvSpPr>
              <p:nvPr/>
            </p:nvSpPr>
            <p:spPr bwMode="auto">
              <a:xfrm>
                <a:off x="3653" y="131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9" name="Freeform 139"/>
              <p:cNvSpPr>
                <a:spLocks/>
              </p:cNvSpPr>
              <p:nvPr/>
            </p:nvSpPr>
            <p:spPr bwMode="auto">
              <a:xfrm>
                <a:off x="3657" y="140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0" name="Freeform 140"/>
              <p:cNvSpPr>
                <a:spLocks/>
              </p:cNvSpPr>
              <p:nvPr/>
            </p:nvSpPr>
            <p:spPr bwMode="auto">
              <a:xfrm>
                <a:off x="3785" y="149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1" name="Freeform 141"/>
              <p:cNvSpPr>
                <a:spLocks/>
              </p:cNvSpPr>
              <p:nvPr/>
            </p:nvSpPr>
            <p:spPr bwMode="auto">
              <a:xfrm>
                <a:off x="3788" y="148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2" name="Line 142"/>
              <p:cNvSpPr>
                <a:spLocks noChangeShapeType="1"/>
              </p:cNvSpPr>
              <p:nvPr/>
            </p:nvSpPr>
            <p:spPr bwMode="auto">
              <a:xfrm flipV="1">
                <a:off x="3796" y="140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3" name="Freeform 143"/>
              <p:cNvSpPr>
                <a:spLocks/>
              </p:cNvSpPr>
              <p:nvPr/>
            </p:nvSpPr>
            <p:spPr bwMode="auto">
              <a:xfrm>
                <a:off x="3796" y="140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4" name="Freeform 144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5" name="Freeform 145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6" name="Freeform 146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7" name="Freeform 147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8" name="Freeform 148"/>
              <p:cNvSpPr>
                <a:spLocks/>
              </p:cNvSpPr>
              <p:nvPr/>
            </p:nvSpPr>
            <p:spPr bwMode="auto">
              <a:xfrm>
                <a:off x="3670" y="114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9" name="Freeform 149"/>
              <p:cNvSpPr>
                <a:spLocks/>
              </p:cNvSpPr>
              <p:nvPr/>
            </p:nvSpPr>
            <p:spPr bwMode="auto">
              <a:xfrm>
                <a:off x="3665" y="112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0" name="Freeform 150"/>
              <p:cNvSpPr>
                <a:spLocks/>
              </p:cNvSpPr>
              <p:nvPr/>
            </p:nvSpPr>
            <p:spPr bwMode="auto">
              <a:xfrm>
                <a:off x="3670" y="117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1" name="Freeform 151"/>
              <p:cNvSpPr>
                <a:spLocks/>
              </p:cNvSpPr>
              <p:nvPr/>
            </p:nvSpPr>
            <p:spPr bwMode="auto">
              <a:xfrm>
                <a:off x="3729" y="117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2" name="Freeform 152"/>
              <p:cNvSpPr>
                <a:spLocks/>
              </p:cNvSpPr>
              <p:nvPr/>
            </p:nvSpPr>
            <p:spPr bwMode="auto">
              <a:xfrm>
                <a:off x="3809" y="116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3" name="Freeform 153"/>
              <p:cNvSpPr>
                <a:spLocks/>
              </p:cNvSpPr>
              <p:nvPr/>
            </p:nvSpPr>
            <p:spPr bwMode="auto">
              <a:xfrm>
                <a:off x="3721" y="110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74" name="Freeform 154"/>
            <p:cNvSpPr>
              <a:spLocks/>
            </p:cNvSpPr>
            <p:nvPr/>
          </p:nvSpPr>
          <p:spPr bwMode="auto">
            <a:xfrm>
              <a:off x="3843" y="108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5" name="Line 155"/>
            <p:cNvSpPr>
              <a:spLocks noChangeShapeType="1"/>
            </p:cNvSpPr>
            <p:nvPr/>
          </p:nvSpPr>
          <p:spPr bwMode="auto">
            <a:xfrm flipH="1">
              <a:off x="4052" y="116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6" name="Line 156"/>
            <p:cNvSpPr>
              <a:spLocks noChangeShapeType="1"/>
            </p:cNvSpPr>
            <p:nvPr/>
          </p:nvSpPr>
          <p:spPr bwMode="auto">
            <a:xfrm flipH="1">
              <a:off x="4061" y="114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7" name="Line 157"/>
            <p:cNvSpPr>
              <a:spLocks noChangeShapeType="1"/>
            </p:cNvSpPr>
            <p:nvPr/>
          </p:nvSpPr>
          <p:spPr bwMode="auto">
            <a:xfrm flipH="1">
              <a:off x="4059" y="120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8" name="Freeform 158"/>
            <p:cNvSpPr>
              <a:spLocks/>
            </p:cNvSpPr>
            <p:nvPr/>
          </p:nvSpPr>
          <p:spPr bwMode="auto">
            <a:xfrm>
              <a:off x="3962" y="110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1279" name="Group 159"/>
            <p:cNvGrpSpPr>
              <a:grpSpLocks/>
            </p:cNvGrpSpPr>
            <p:nvPr/>
          </p:nvGrpSpPr>
          <p:grpSpPr bwMode="auto">
            <a:xfrm>
              <a:off x="3979" y="1130"/>
              <a:ext cx="207" cy="249"/>
              <a:chOff x="3979" y="1130"/>
              <a:chExt cx="207" cy="249"/>
            </a:xfrm>
          </p:grpSpPr>
          <p:grpSp>
            <p:nvGrpSpPr>
              <p:cNvPr id="261280" name="Group 160"/>
              <p:cNvGrpSpPr>
                <a:grpSpLocks/>
              </p:cNvGrpSpPr>
              <p:nvPr/>
            </p:nvGrpSpPr>
            <p:grpSpPr bwMode="auto">
              <a:xfrm>
                <a:off x="3979" y="1130"/>
                <a:ext cx="207" cy="249"/>
                <a:chOff x="3979" y="1130"/>
                <a:chExt cx="207" cy="249"/>
              </a:xfrm>
            </p:grpSpPr>
            <p:sp>
              <p:nvSpPr>
                <p:cNvPr id="261281" name="Freeform 161"/>
                <p:cNvSpPr>
                  <a:spLocks/>
                </p:cNvSpPr>
                <p:nvPr/>
              </p:nvSpPr>
              <p:spPr bwMode="auto">
                <a:xfrm>
                  <a:off x="3980" y="118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2" name="Freeform 162"/>
                <p:cNvSpPr>
                  <a:spLocks/>
                </p:cNvSpPr>
                <p:nvPr/>
              </p:nvSpPr>
              <p:spPr bwMode="auto">
                <a:xfrm>
                  <a:off x="4044" y="115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3" name="Freeform 163"/>
                <p:cNvSpPr>
                  <a:spLocks/>
                </p:cNvSpPr>
                <p:nvPr/>
              </p:nvSpPr>
              <p:spPr bwMode="auto">
                <a:xfrm>
                  <a:off x="3980" y="113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4" name="Freeform 164"/>
                <p:cNvSpPr>
                  <a:spLocks/>
                </p:cNvSpPr>
                <p:nvPr/>
              </p:nvSpPr>
              <p:spPr bwMode="auto">
                <a:xfrm>
                  <a:off x="4013" y="114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5" name="Freeform 165"/>
                <p:cNvSpPr>
                  <a:spLocks/>
                </p:cNvSpPr>
                <p:nvPr/>
              </p:nvSpPr>
              <p:spPr bwMode="auto">
                <a:xfrm>
                  <a:off x="3979" y="118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6" name="Freeform 166"/>
                <p:cNvSpPr>
                  <a:spLocks/>
                </p:cNvSpPr>
                <p:nvPr/>
              </p:nvSpPr>
              <p:spPr bwMode="auto">
                <a:xfrm>
                  <a:off x="4101" y="113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7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61" y="120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1288" name="Freeform 168"/>
                <p:cNvSpPr>
                  <a:spLocks/>
                </p:cNvSpPr>
                <p:nvPr/>
              </p:nvSpPr>
              <p:spPr bwMode="auto">
                <a:xfrm>
                  <a:off x="4064" y="120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1289" name="Group 169"/>
              <p:cNvGrpSpPr>
                <a:grpSpLocks/>
              </p:cNvGrpSpPr>
              <p:nvPr/>
            </p:nvGrpSpPr>
            <p:grpSpPr bwMode="auto">
              <a:xfrm>
                <a:off x="4075" y="1233"/>
                <a:ext cx="78" cy="72"/>
                <a:chOff x="4075" y="1233"/>
                <a:chExt cx="78" cy="72"/>
              </a:xfrm>
            </p:grpSpPr>
            <p:sp>
              <p:nvSpPr>
                <p:cNvPr id="261290" name="Freeform 170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1" name="Freeform 171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2" name="Freeform 172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3" name="Freeform 173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4" name="Freeform 174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5" name="Freeform 175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6" name="Freeform 176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7" name="Freeform 177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8" name="Freeform 178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9" name="Freeform 179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0" name="Freeform 180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1" name="Freeform 181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2" name="Freeform 182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3" name="Freeform 183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4" name="Freeform 184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5" name="Freeform 185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6" name="Freeform 186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7" name="Freeform 187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8" name="Freeform 188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9" name="Freeform 189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0" name="Freeform 190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1" name="Freeform 191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2" name="Freeform 192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3" name="Freeform 193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4" name="Freeform 194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5" name="Freeform 195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6" name="Freeform 196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7" name="Freeform 197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8" name="Freeform 198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9" name="Freeform 199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0" name="Freeform 200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1" name="Freeform 201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2" name="Freeform 202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3" name="Freeform 203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4" name="Freeform 204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5" name="Freeform 205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6" name="Freeform 206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7" name="Freeform 207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8" name="Freeform 208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9" name="Freeform 209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0" name="Freeform 210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1" name="Freeform 211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2" name="Freeform 212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3" name="Freeform 213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4" name="Freeform 214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5" name="Freeform 215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6" name="Freeform 216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7" name="Freeform 217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8" name="Freeform 218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9" name="Freeform 219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0" name="Freeform 220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1" name="Freeform 221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2" name="Freeform 222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3" name="Freeform 223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4" name="Freeform 224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5" name="Freeform 225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6" name="Freeform 226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7" name="Freeform 227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8" name="Freeform 228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9" name="Freeform 229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0" name="Freeform 230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1" name="Freeform 231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2" name="Freeform 232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3" name="Freeform 233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4" name="Freeform 234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5" name="Freeform 235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6" name="Freeform 236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7" name="Freeform 237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8" name="Freeform 238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9" name="Freeform 239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0" name="Freeform 240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1" name="Freeform 241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2" name="Freeform 242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3" name="Freeform 243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4" name="Freeform 244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5" name="Freeform 245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6" name="Freeform 246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7" name="Freeform 247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8" name="Freeform 248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9" name="Freeform 249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0" name="Freeform 250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1" name="Freeform 251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2" name="Freeform 252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3" name="Freeform 253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4" name="Freeform 254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5" name="Freeform 255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6" name="Freeform 256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7" name="Freeform 257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8" name="Freeform 258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9" name="Freeform 259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0" name="Freeform 260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1" name="Freeform 261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2" name="Freeform 262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3" name="Freeform 263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4" name="Freeform 264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5" name="Freeform 265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6" name="Freeform 266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7" name="Freeform 267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8" name="Freeform 268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9" name="Freeform 269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0" name="Freeform 270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1" name="Freeform 271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2" name="Freeform 272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3" name="Freeform 273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4" name="Freeform 274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5" name="Freeform 275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6" name="Freeform 276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7" name="Freeform 277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8" name="Freeform 278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9" name="Freeform 279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0" name="Freeform 280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1" name="Freeform 281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2" name="Freeform 282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3" name="Freeform 283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4" name="Freeform 284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5" name="Freeform 285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6" name="Freeform 286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7" name="Freeform 287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8" name="Freeform 288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9" name="Freeform 289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0" name="Freeform 290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1" name="Freeform 291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2" name="Freeform 292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3" name="Freeform 293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4" name="Freeform 294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5" name="Freeform 295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6" name="Freeform 296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7" name="Freeform 297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8" name="Freeform 298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9" name="Freeform 299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0" name="Freeform 300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1" name="Freeform 301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2" name="Freeform 302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3" name="Freeform 303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4" name="Freeform 304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5" name="Freeform 305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6" name="Freeform 306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7" name="Freeform 307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8" name="Freeform 308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9" name="Freeform 309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0" name="Freeform 310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1" name="Freeform 311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2" name="Freeform 312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3" name="Freeform 313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4" name="Freeform 314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5" name="Freeform 315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6" name="Freeform 316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7" name="Freeform 317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8" name="Freeform 318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9" name="Freeform 319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0" name="Freeform 320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1" name="Freeform 321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2" name="Freeform 322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3" name="Freeform 323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4" name="Freeform 324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5" name="Freeform 325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6" name="Freeform 326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7" name="Freeform 327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8" name="Freeform 328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9" name="Freeform 329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0" name="Freeform 330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1" name="Freeform 331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1452" name="Rectangle 332"/>
          <p:cNvSpPr>
            <a:spLocks noChangeArrowheads="1"/>
          </p:cNvSpPr>
          <p:nvPr/>
        </p:nvSpPr>
        <p:spPr bwMode="auto">
          <a:xfrm>
            <a:off x="7275513" y="1527175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3" name="Rectangle 333"/>
          <p:cNvSpPr>
            <a:spLocks noChangeArrowheads="1"/>
          </p:cNvSpPr>
          <p:nvPr/>
        </p:nvSpPr>
        <p:spPr bwMode="auto">
          <a:xfrm>
            <a:off x="4786313" y="1489075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4" name="Line 334"/>
          <p:cNvSpPr>
            <a:spLocks noChangeShapeType="1"/>
          </p:cNvSpPr>
          <p:nvPr/>
        </p:nvSpPr>
        <p:spPr bwMode="auto">
          <a:xfrm>
            <a:off x="5653088" y="2008188"/>
            <a:ext cx="38100" cy="5461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1455" name="Line 335"/>
          <p:cNvSpPr>
            <a:spLocks noChangeShapeType="1"/>
          </p:cNvSpPr>
          <p:nvPr/>
        </p:nvSpPr>
        <p:spPr bwMode="auto">
          <a:xfrm flipH="1">
            <a:off x="7065963" y="1944688"/>
            <a:ext cx="635000" cy="6477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5623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315B4-B87B-478D-A637-5FDB70F6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93E5-2897-4721-A8D4-ED34F847C886}" type="slidenum">
              <a:rPr lang="en-US" altLang="es-ES"/>
              <a:pPr/>
              <a:t>61</a:t>
            </a:fld>
            <a:endParaRPr lang="en-US" altLang="es-E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39750" y="1700213"/>
            <a:ext cx="420052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s-ES" altLang="es-ES" sz="2000" dirty="0"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" altLang="es-ES" sz="2000" dirty="0" err="1">
                <a:latin typeface="Arial" panose="020B0604020202020204" pitchFamily="34" charset="0"/>
              </a:rPr>
              <a:t>Dat</a:t>
            </a:r>
            <a:r>
              <a:rPr lang="es-ES_tradnl" altLang="es-ES" sz="2000" dirty="0">
                <a:latin typeface="Arial" panose="020B0604020202020204" pitchFamily="34" charset="0"/>
              </a:rPr>
              <a:t>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" altLang="es-ES" sz="1800" dirty="0" err="1">
                <a:latin typeface="Arial" panose="020B0604020202020204" pitchFamily="34" charset="0"/>
              </a:rPr>
              <a:t>Arrays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_tradnl" altLang="es-ES" sz="1800" dirty="0">
                <a:latin typeface="Arial" panose="020B0604020202020204" pitchFamily="34" charset="0"/>
              </a:rPr>
              <a:t>Extraídos del almacén de datos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almacenamiento y procesos eficientes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la complejidad de la BD se oculta a los usuarios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el análisis se hace sobre datos agregados y métricas o indicadores </a:t>
            </a:r>
            <a:r>
              <a:rPr lang="es-ES_tradnl" altLang="es-ES" sz="2000" dirty="0" err="1">
                <a:latin typeface="Arial" panose="020B0604020202020204" pitchFamily="34" charset="0"/>
              </a:rPr>
              <a:t>precalculados</a:t>
            </a:r>
            <a:r>
              <a:rPr lang="es-ES_tradnl" altLang="es-ES" sz="2000" dirty="0">
                <a:latin typeface="Arial" panose="020B0604020202020204" pitchFamily="34" charset="0"/>
              </a:rPr>
              <a:t>.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983413" y="578802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2149" name="Group 5"/>
          <p:cNvGrpSpPr>
            <a:grpSpLocks/>
          </p:cNvGrpSpPr>
          <p:nvPr/>
        </p:nvGrpSpPr>
        <p:grpSpPr bwMode="auto">
          <a:xfrm>
            <a:off x="5053013" y="1963738"/>
            <a:ext cx="2692400" cy="3340100"/>
            <a:chOff x="2792" y="1016"/>
            <a:chExt cx="1856" cy="2104"/>
          </a:xfrm>
        </p:grpSpPr>
        <p:grpSp>
          <p:nvGrpSpPr>
            <p:cNvPr id="262150" name="Group 6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2151" name="Group 7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2152" name="Group 8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215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2154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5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5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2157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8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59" name="Group 15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216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2161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2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6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2164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5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66" name="Group 22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21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2168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9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2171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2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73" name="Group 29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217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217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2178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9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180" name="Group 36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2181" name="Group 37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218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2183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4" name="AutoShap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8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2186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7" name="AutoShap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88" name="Group 44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218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2190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1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2193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4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95" name="Group 51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219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2197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8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220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1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02" name="Group 58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220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2204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5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0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2207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8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09" name="Group 65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2210" name="Group 66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221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2212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3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1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2215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6" name="AutoShap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17" name="Group 73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2218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2219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0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2222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3" name="AutoShap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24" name="Group 80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222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2226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7" name="AutoShap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2229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0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31" name="Group 87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223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223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4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3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2236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7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38" name="Group 94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2239" name="Group 95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2240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2241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2" name="AutoShap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4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2244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5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46" name="Group 102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224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2248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9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2251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2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53" name="Group 109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225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2255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6" name="AutoShap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7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2258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9" name="AutoShap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60" name="Group 116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2261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2262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3" name="AutoShap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6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2265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6" name="AutoShap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2267" name="Rectangle 123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2268" name="Group 124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2269" name="Line 125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0" name="Line 126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2271" name="Group 127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2272" name="Line 128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3" name="Line 129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74" name="Oval 130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5" name="Group 131"/>
          <p:cNvGrpSpPr>
            <a:grpSpLocks/>
          </p:cNvGrpSpPr>
          <p:nvPr/>
        </p:nvGrpSpPr>
        <p:grpSpPr bwMode="auto">
          <a:xfrm>
            <a:off x="5332413" y="5635625"/>
            <a:ext cx="1577975" cy="654050"/>
            <a:chOff x="3120" y="3161"/>
            <a:chExt cx="994" cy="412"/>
          </a:xfrm>
        </p:grpSpPr>
        <p:sp>
          <p:nvSpPr>
            <p:cNvPr id="262276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7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8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9" name="Group 135"/>
          <p:cNvGrpSpPr>
            <a:grpSpLocks/>
          </p:cNvGrpSpPr>
          <p:nvPr/>
        </p:nvGrpSpPr>
        <p:grpSpPr bwMode="auto">
          <a:xfrm>
            <a:off x="6329363" y="2100263"/>
            <a:ext cx="890587" cy="849312"/>
            <a:chOff x="3668" y="1038"/>
            <a:chExt cx="561" cy="535"/>
          </a:xfrm>
        </p:grpSpPr>
        <p:grpSp>
          <p:nvGrpSpPr>
            <p:cNvPr id="262280" name="Group 136"/>
            <p:cNvGrpSpPr>
              <a:grpSpLocks/>
            </p:cNvGrpSpPr>
            <p:nvPr/>
          </p:nvGrpSpPr>
          <p:grpSpPr bwMode="auto">
            <a:xfrm>
              <a:off x="3668" y="1056"/>
              <a:ext cx="447" cy="517"/>
              <a:chOff x="3668" y="1056"/>
              <a:chExt cx="447" cy="517"/>
            </a:xfrm>
          </p:grpSpPr>
          <p:sp>
            <p:nvSpPr>
              <p:cNvPr id="262281" name="Freeform 137"/>
              <p:cNvSpPr>
                <a:spLocks/>
              </p:cNvSpPr>
              <p:nvPr/>
            </p:nvSpPr>
            <p:spPr bwMode="auto">
              <a:xfrm>
                <a:off x="3674" y="1309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2" name="Freeform 138"/>
              <p:cNvSpPr>
                <a:spLocks/>
              </p:cNvSpPr>
              <p:nvPr/>
            </p:nvSpPr>
            <p:spPr bwMode="auto">
              <a:xfrm>
                <a:off x="3668" y="1272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3" name="Freeform 139"/>
              <p:cNvSpPr>
                <a:spLocks/>
              </p:cNvSpPr>
              <p:nvPr/>
            </p:nvSpPr>
            <p:spPr bwMode="auto">
              <a:xfrm>
                <a:off x="3672" y="1355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4" name="Freeform 140"/>
              <p:cNvSpPr>
                <a:spLocks/>
              </p:cNvSpPr>
              <p:nvPr/>
            </p:nvSpPr>
            <p:spPr bwMode="auto">
              <a:xfrm>
                <a:off x="3800" y="1447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5" name="Freeform 141"/>
              <p:cNvSpPr>
                <a:spLocks/>
              </p:cNvSpPr>
              <p:nvPr/>
            </p:nvSpPr>
            <p:spPr bwMode="auto">
              <a:xfrm>
                <a:off x="3803" y="1438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6" name="Line 142"/>
              <p:cNvSpPr>
                <a:spLocks noChangeShapeType="1"/>
              </p:cNvSpPr>
              <p:nvPr/>
            </p:nvSpPr>
            <p:spPr bwMode="auto">
              <a:xfrm flipV="1">
                <a:off x="3811" y="1362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7" name="Freeform 143"/>
              <p:cNvSpPr>
                <a:spLocks/>
              </p:cNvSpPr>
              <p:nvPr/>
            </p:nvSpPr>
            <p:spPr bwMode="auto">
              <a:xfrm>
                <a:off x="3811" y="1362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8" name="Freeform 144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9" name="Freeform 145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0" name="Freeform 146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1" name="Freeform 147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2" name="Freeform 148"/>
              <p:cNvSpPr>
                <a:spLocks/>
              </p:cNvSpPr>
              <p:nvPr/>
            </p:nvSpPr>
            <p:spPr bwMode="auto">
              <a:xfrm>
                <a:off x="3685" y="1096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3" name="Freeform 149"/>
              <p:cNvSpPr>
                <a:spLocks/>
              </p:cNvSpPr>
              <p:nvPr/>
            </p:nvSpPr>
            <p:spPr bwMode="auto">
              <a:xfrm>
                <a:off x="3680" y="1084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4" name="Freeform 150"/>
              <p:cNvSpPr>
                <a:spLocks/>
              </p:cNvSpPr>
              <p:nvPr/>
            </p:nvSpPr>
            <p:spPr bwMode="auto">
              <a:xfrm>
                <a:off x="3685" y="1127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5" name="Freeform 151"/>
              <p:cNvSpPr>
                <a:spLocks/>
              </p:cNvSpPr>
              <p:nvPr/>
            </p:nvSpPr>
            <p:spPr bwMode="auto">
              <a:xfrm>
                <a:off x="3744" y="1133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6" name="Freeform 152"/>
              <p:cNvSpPr>
                <a:spLocks/>
              </p:cNvSpPr>
              <p:nvPr/>
            </p:nvSpPr>
            <p:spPr bwMode="auto">
              <a:xfrm>
                <a:off x="3824" y="1121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7" name="Freeform 153"/>
              <p:cNvSpPr>
                <a:spLocks/>
              </p:cNvSpPr>
              <p:nvPr/>
            </p:nvSpPr>
            <p:spPr bwMode="auto">
              <a:xfrm>
                <a:off x="3736" y="1056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98" name="Freeform 154"/>
            <p:cNvSpPr>
              <a:spLocks/>
            </p:cNvSpPr>
            <p:nvPr/>
          </p:nvSpPr>
          <p:spPr bwMode="auto">
            <a:xfrm>
              <a:off x="3858" y="1038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299" name="Line 155"/>
            <p:cNvSpPr>
              <a:spLocks noChangeShapeType="1"/>
            </p:cNvSpPr>
            <p:nvPr/>
          </p:nvSpPr>
          <p:spPr bwMode="auto">
            <a:xfrm flipH="1">
              <a:off x="4067" y="1121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0" name="Line 156"/>
            <p:cNvSpPr>
              <a:spLocks noChangeShapeType="1"/>
            </p:cNvSpPr>
            <p:nvPr/>
          </p:nvSpPr>
          <p:spPr bwMode="auto">
            <a:xfrm flipH="1">
              <a:off x="4076" y="1103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1" name="Line 157"/>
            <p:cNvSpPr>
              <a:spLocks noChangeShapeType="1"/>
            </p:cNvSpPr>
            <p:nvPr/>
          </p:nvSpPr>
          <p:spPr bwMode="auto">
            <a:xfrm flipH="1">
              <a:off x="4074" y="1155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2" name="Freeform 158"/>
            <p:cNvSpPr>
              <a:spLocks/>
            </p:cNvSpPr>
            <p:nvPr/>
          </p:nvSpPr>
          <p:spPr bwMode="auto">
            <a:xfrm>
              <a:off x="3977" y="1063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2303" name="Group 159"/>
            <p:cNvGrpSpPr>
              <a:grpSpLocks/>
            </p:cNvGrpSpPr>
            <p:nvPr/>
          </p:nvGrpSpPr>
          <p:grpSpPr bwMode="auto">
            <a:xfrm>
              <a:off x="3994" y="1085"/>
              <a:ext cx="207" cy="249"/>
              <a:chOff x="3994" y="1085"/>
              <a:chExt cx="207" cy="249"/>
            </a:xfrm>
          </p:grpSpPr>
          <p:grpSp>
            <p:nvGrpSpPr>
              <p:cNvPr id="262304" name="Group 160"/>
              <p:cNvGrpSpPr>
                <a:grpSpLocks/>
              </p:cNvGrpSpPr>
              <p:nvPr/>
            </p:nvGrpSpPr>
            <p:grpSpPr bwMode="auto">
              <a:xfrm>
                <a:off x="3994" y="1085"/>
                <a:ext cx="207" cy="249"/>
                <a:chOff x="3994" y="1085"/>
                <a:chExt cx="207" cy="249"/>
              </a:xfrm>
            </p:grpSpPr>
            <p:sp>
              <p:nvSpPr>
                <p:cNvPr id="262305" name="Freeform 161"/>
                <p:cNvSpPr>
                  <a:spLocks/>
                </p:cNvSpPr>
                <p:nvPr/>
              </p:nvSpPr>
              <p:spPr bwMode="auto">
                <a:xfrm>
                  <a:off x="3995" y="1138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6" name="Freeform 162"/>
                <p:cNvSpPr>
                  <a:spLocks/>
                </p:cNvSpPr>
                <p:nvPr/>
              </p:nvSpPr>
              <p:spPr bwMode="auto">
                <a:xfrm>
                  <a:off x="4059" y="1111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7" name="Freeform 163"/>
                <p:cNvSpPr>
                  <a:spLocks/>
                </p:cNvSpPr>
                <p:nvPr/>
              </p:nvSpPr>
              <p:spPr bwMode="auto">
                <a:xfrm>
                  <a:off x="3995" y="1085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8" name="Freeform 164"/>
                <p:cNvSpPr>
                  <a:spLocks/>
                </p:cNvSpPr>
                <p:nvPr/>
              </p:nvSpPr>
              <p:spPr bwMode="auto">
                <a:xfrm>
                  <a:off x="4028" y="1097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9" name="Freeform 165"/>
                <p:cNvSpPr>
                  <a:spLocks/>
                </p:cNvSpPr>
                <p:nvPr/>
              </p:nvSpPr>
              <p:spPr bwMode="auto">
                <a:xfrm>
                  <a:off x="3994" y="1137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0" name="Freeform 166"/>
                <p:cNvSpPr>
                  <a:spLocks/>
                </p:cNvSpPr>
                <p:nvPr/>
              </p:nvSpPr>
              <p:spPr bwMode="auto">
                <a:xfrm>
                  <a:off x="4116" y="1085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1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76" y="1162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2312" name="Freeform 168"/>
                <p:cNvSpPr>
                  <a:spLocks/>
                </p:cNvSpPr>
                <p:nvPr/>
              </p:nvSpPr>
              <p:spPr bwMode="auto">
                <a:xfrm>
                  <a:off x="4079" y="1161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2313" name="Group 169"/>
              <p:cNvGrpSpPr>
                <a:grpSpLocks/>
              </p:cNvGrpSpPr>
              <p:nvPr/>
            </p:nvGrpSpPr>
            <p:grpSpPr bwMode="auto">
              <a:xfrm>
                <a:off x="4090" y="1188"/>
                <a:ext cx="78" cy="72"/>
                <a:chOff x="4090" y="1188"/>
                <a:chExt cx="78" cy="72"/>
              </a:xfrm>
            </p:grpSpPr>
            <p:sp>
              <p:nvSpPr>
                <p:cNvPr id="262314" name="Freeform 170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5" name="Freeform 171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6" name="Freeform 172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7" name="Freeform 173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8" name="Freeform 174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9" name="Freeform 175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0" name="Freeform 176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1" name="Freeform 177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2" name="Freeform 178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3" name="Freeform 179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4" name="Freeform 180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5" name="Freeform 181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6" name="Freeform 182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7" name="Freeform 183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8" name="Freeform 184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9" name="Freeform 185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0" name="Freeform 186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1" name="Freeform 187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2" name="Freeform 188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3" name="Freeform 189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4" name="Freeform 190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5" name="Freeform 191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6" name="Freeform 192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7" name="Freeform 193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8" name="Freeform 194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9" name="Freeform 195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0" name="Freeform 196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1" name="Freeform 197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2" name="Freeform 198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3" name="Freeform 199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4" name="Freeform 200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5" name="Freeform 201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6" name="Freeform 202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7" name="Freeform 203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8" name="Freeform 204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9" name="Freeform 205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0" name="Freeform 206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1" name="Freeform 207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2" name="Freeform 208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3" name="Freeform 209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4" name="Freeform 210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5" name="Freeform 211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6" name="Freeform 212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7" name="Freeform 213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8" name="Freeform 214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9" name="Freeform 215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0" name="Freeform 216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1" name="Freeform 217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2" name="Freeform 218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3" name="Freeform 219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4" name="Freeform 220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5" name="Freeform 221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6" name="Freeform 222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7" name="Freeform 223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8" name="Freeform 224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9" name="Freeform 225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0" name="Freeform 226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1" name="Freeform 227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2" name="Freeform 228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3" name="Freeform 229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4" name="Freeform 230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5" name="Freeform 231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6" name="Freeform 232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7" name="Freeform 233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8" name="Freeform 234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9" name="Freeform 235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0" name="Freeform 236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1" name="Freeform 237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2" name="Freeform 238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3" name="Freeform 239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4" name="Freeform 240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5" name="Freeform 241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6" name="Freeform 242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7" name="Freeform 243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8" name="Freeform 244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9" name="Freeform 245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0" name="Freeform 246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1" name="Freeform 247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2" name="Freeform 248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3" name="Freeform 249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4" name="Freeform 250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5" name="Freeform 251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6" name="Freeform 252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7" name="Freeform 253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8" name="Freeform 254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9" name="Freeform 255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0" name="Freeform 256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1" name="Freeform 257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2" name="Freeform 258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3" name="Freeform 259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4" name="Freeform 260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5" name="Freeform 261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6" name="Freeform 262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7" name="Freeform 263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8" name="Freeform 264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9" name="Freeform 265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0" name="Freeform 266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1" name="Freeform 267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2" name="Freeform 268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3" name="Freeform 269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4" name="Freeform 270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5" name="Freeform 271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6" name="Freeform 272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7" name="Freeform 273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8" name="Freeform 274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9" name="Freeform 275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0" name="Freeform 276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1" name="Freeform 277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2" name="Freeform 278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3" name="Freeform 279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4" name="Freeform 280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5" name="Freeform 281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6" name="Freeform 282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7" name="Freeform 283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8" name="Freeform 284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9" name="Freeform 285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0" name="Freeform 286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1" name="Freeform 287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2" name="Freeform 288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3" name="Freeform 289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4" name="Freeform 290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5" name="Freeform 291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6" name="Freeform 292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7" name="Freeform 293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8" name="Freeform 294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9" name="Freeform 295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0" name="Freeform 296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1" name="Freeform 297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2" name="Freeform 298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3" name="Freeform 299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4" name="Freeform 300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5" name="Freeform 301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6" name="Freeform 302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7" name="Freeform 303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8" name="Freeform 304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9" name="Freeform 305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0" name="Freeform 306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1" name="Freeform 307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2" name="Freeform 308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3" name="Freeform 309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4" name="Freeform 310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5" name="Freeform 311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6" name="Freeform 312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7" name="Freeform 313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8" name="Freeform 314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9" name="Freeform 315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0" name="Freeform 316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1" name="Freeform 317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2" name="Freeform 318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3" name="Freeform 319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4" name="Freeform 320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5" name="Freeform 321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6" name="Freeform 322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7" name="Freeform 323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8" name="Freeform 324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9" name="Freeform 325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0" name="Freeform 326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1" name="Freeform 327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2" name="Freeform 328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3" name="Freeform 329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4" name="Freeform 330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5" name="Freeform 331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2476" name="Rectangle 332"/>
          <p:cNvSpPr>
            <a:spLocks noChangeArrowheads="1"/>
          </p:cNvSpPr>
          <p:nvPr/>
        </p:nvSpPr>
        <p:spPr bwMode="auto">
          <a:xfrm>
            <a:off x="7192962" y="1490894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7" name="Rectangle 333"/>
          <p:cNvSpPr>
            <a:spLocks noChangeArrowheads="1"/>
          </p:cNvSpPr>
          <p:nvPr/>
        </p:nvSpPr>
        <p:spPr bwMode="auto">
          <a:xfrm>
            <a:off x="4716463" y="1468439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8" name="Line 334"/>
          <p:cNvSpPr>
            <a:spLocks noChangeShapeType="1"/>
          </p:cNvSpPr>
          <p:nvPr/>
        </p:nvSpPr>
        <p:spPr bwMode="auto">
          <a:xfrm flipH="1">
            <a:off x="5980113" y="1862138"/>
            <a:ext cx="38100" cy="3556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2479" name="Line 335"/>
          <p:cNvSpPr>
            <a:spLocks noChangeShapeType="1"/>
          </p:cNvSpPr>
          <p:nvPr/>
        </p:nvSpPr>
        <p:spPr bwMode="auto">
          <a:xfrm flipH="1">
            <a:off x="7227888" y="1862138"/>
            <a:ext cx="393700" cy="469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5186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8463B-DAFC-468F-BAE2-9894AC96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3504" name="Line 336"/>
          <p:cNvSpPr>
            <a:spLocks noChangeShapeType="1"/>
          </p:cNvSpPr>
          <p:nvPr/>
        </p:nvSpPr>
        <p:spPr bwMode="auto">
          <a:xfrm flipV="1">
            <a:off x="6286500" y="2976563"/>
            <a:ext cx="0" cy="19812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05" name="Group 337"/>
          <p:cNvGrpSpPr>
            <a:grpSpLocks/>
          </p:cNvGrpSpPr>
          <p:nvPr/>
        </p:nvGrpSpPr>
        <p:grpSpPr bwMode="auto">
          <a:xfrm>
            <a:off x="5411788" y="4035425"/>
            <a:ext cx="1860550" cy="879475"/>
            <a:chOff x="1561" y="2299"/>
            <a:chExt cx="1172" cy="554"/>
          </a:xfrm>
        </p:grpSpPr>
        <p:sp>
          <p:nvSpPr>
            <p:cNvPr id="263506" name="Rectangle 338"/>
            <p:cNvSpPr>
              <a:spLocks noChangeArrowheads="1"/>
            </p:cNvSpPr>
            <p:nvPr/>
          </p:nvSpPr>
          <p:spPr bwMode="auto">
            <a:xfrm>
              <a:off x="1561" y="2412"/>
              <a:ext cx="1172" cy="331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7" name="Oval 339"/>
            <p:cNvSpPr>
              <a:spLocks noChangeArrowheads="1"/>
            </p:cNvSpPr>
            <p:nvPr/>
          </p:nvSpPr>
          <p:spPr bwMode="auto">
            <a:xfrm>
              <a:off x="1561" y="2299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0000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8" name="Oval 340"/>
            <p:cNvSpPr>
              <a:spLocks noChangeArrowheads="1"/>
            </p:cNvSpPr>
            <p:nvPr/>
          </p:nvSpPr>
          <p:spPr bwMode="auto">
            <a:xfrm>
              <a:off x="1561" y="2641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3509" name="Line 341"/>
          <p:cNvSpPr>
            <a:spLocks noChangeShapeType="1"/>
          </p:cNvSpPr>
          <p:nvPr/>
        </p:nvSpPr>
        <p:spPr bwMode="auto">
          <a:xfrm>
            <a:off x="1768475" y="5011738"/>
            <a:ext cx="6091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10" name="Group 342"/>
          <p:cNvGrpSpPr>
            <a:grpSpLocks/>
          </p:cNvGrpSpPr>
          <p:nvPr/>
        </p:nvGrpSpPr>
        <p:grpSpPr bwMode="auto">
          <a:xfrm>
            <a:off x="5562600" y="4278313"/>
            <a:ext cx="1555750" cy="523875"/>
            <a:chOff x="1656" y="2452"/>
            <a:chExt cx="980" cy="330"/>
          </a:xfrm>
        </p:grpSpPr>
        <p:grpSp>
          <p:nvGrpSpPr>
            <p:cNvPr id="263511" name="Group 343"/>
            <p:cNvGrpSpPr>
              <a:grpSpLocks/>
            </p:cNvGrpSpPr>
            <p:nvPr/>
          </p:nvGrpSpPr>
          <p:grpSpPr bwMode="auto">
            <a:xfrm>
              <a:off x="1656" y="2452"/>
              <a:ext cx="308" cy="330"/>
              <a:chOff x="1656" y="2452"/>
              <a:chExt cx="308" cy="330"/>
            </a:xfrm>
          </p:grpSpPr>
          <p:grpSp>
            <p:nvGrpSpPr>
              <p:cNvPr id="263512" name="Group 344"/>
              <p:cNvGrpSpPr>
                <a:grpSpLocks/>
              </p:cNvGrpSpPr>
              <p:nvPr/>
            </p:nvGrpSpPr>
            <p:grpSpPr bwMode="auto">
              <a:xfrm>
                <a:off x="1656" y="2641"/>
                <a:ext cx="308" cy="141"/>
                <a:chOff x="1656" y="2641"/>
                <a:chExt cx="308" cy="141"/>
              </a:xfrm>
            </p:grpSpPr>
            <p:grpSp>
              <p:nvGrpSpPr>
                <p:cNvPr id="263513" name="Group 345"/>
                <p:cNvGrpSpPr>
                  <a:grpSpLocks/>
                </p:cNvGrpSpPr>
                <p:nvPr/>
              </p:nvGrpSpPr>
              <p:grpSpPr bwMode="auto">
                <a:xfrm>
                  <a:off x="1717" y="2641"/>
                  <a:ext cx="247" cy="72"/>
                  <a:chOff x="1717" y="2641"/>
                  <a:chExt cx="247" cy="72"/>
                </a:xfrm>
              </p:grpSpPr>
              <p:grpSp>
                <p:nvGrpSpPr>
                  <p:cNvPr id="263514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1717" y="2641"/>
                    <a:ext cx="127" cy="72"/>
                    <a:chOff x="1717" y="2641"/>
                    <a:chExt cx="127" cy="72"/>
                  </a:xfrm>
                </p:grpSpPr>
                <p:sp>
                  <p:nvSpPr>
                    <p:cNvPr id="263515" name="AutoShap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6" name="AutoShap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17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1837" y="2641"/>
                    <a:ext cx="127" cy="72"/>
                    <a:chOff x="1837" y="2641"/>
                    <a:chExt cx="127" cy="72"/>
                  </a:xfrm>
                </p:grpSpPr>
                <p:sp>
                  <p:nvSpPr>
                    <p:cNvPr id="263518" name="AutoShap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9" name="AutoShap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0" name="Group 352"/>
                <p:cNvGrpSpPr>
                  <a:grpSpLocks/>
                </p:cNvGrpSpPr>
                <p:nvPr/>
              </p:nvGrpSpPr>
              <p:grpSpPr bwMode="auto">
                <a:xfrm>
                  <a:off x="1697" y="2664"/>
                  <a:ext cx="246" cy="72"/>
                  <a:chOff x="1697" y="2664"/>
                  <a:chExt cx="246" cy="72"/>
                </a:xfrm>
              </p:grpSpPr>
              <p:grpSp>
                <p:nvGrpSpPr>
                  <p:cNvPr id="263521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1697" y="2664"/>
                    <a:ext cx="127" cy="72"/>
                    <a:chOff x="1697" y="2664"/>
                    <a:chExt cx="127" cy="72"/>
                  </a:xfrm>
                </p:grpSpPr>
                <p:sp>
                  <p:nvSpPr>
                    <p:cNvPr id="263522" name="AutoShap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3" name="AutoShap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2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816" y="2664"/>
                    <a:ext cx="127" cy="72"/>
                    <a:chOff x="1816" y="2664"/>
                    <a:chExt cx="127" cy="72"/>
                  </a:xfrm>
                </p:grpSpPr>
                <p:sp>
                  <p:nvSpPr>
                    <p:cNvPr id="263525" name="AutoShap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6" name="AutoShap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7" name="Group 359"/>
                <p:cNvGrpSpPr>
                  <a:grpSpLocks/>
                </p:cNvGrpSpPr>
                <p:nvPr/>
              </p:nvGrpSpPr>
              <p:grpSpPr bwMode="auto">
                <a:xfrm>
                  <a:off x="1677" y="2687"/>
                  <a:ext cx="246" cy="72"/>
                  <a:chOff x="1677" y="2687"/>
                  <a:chExt cx="246" cy="72"/>
                </a:xfrm>
              </p:grpSpPr>
              <p:grpSp>
                <p:nvGrpSpPr>
                  <p:cNvPr id="26352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1677" y="2687"/>
                    <a:ext cx="127" cy="72"/>
                    <a:chOff x="1677" y="2687"/>
                    <a:chExt cx="127" cy="72"/>
                  </a:xfrm>
                </p:grpSpPr>
                <p:sp>
                  <p:nvSpPr>
                    <p:cNvPr id="263529" name="AutoShap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0" name="AutoShape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1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1796" y="2687"/>
                    <a:ext cx="127" cy="72"/>
                    <a:chOff x="1796" y="2687"/>
                    <a:chExt cx="127" cy="72"/>
                  </a:xfrm>
                </p:grpSpPr>
                <p:sp>
                  <p:nvSpPr>
                    <p:cNvPr id="263532" name="AutoShape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3" name="AutoShape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34" name="Group 366"/>
                <p:cNvGrpSpPr>
                  <a:grpSpLocks/>
                </p:cNvGrpSpPr>
                <p:nvPr/>
              </p:nvGrpSpPr>
              <p:grpSpPr bwMode="auto">
                <a:xfrm>
                  <a:off x="1656" y="2710"/>
                  <a:ext cx="247" cy="72"/>
                  <a:chOff x="1656" y="2710"/>
                  <a:chExt cx="247" cy="72"/>
                </a:xfrm>
              </p:grpSpPr>
              <p:grpSp>
                <p:nvGrpSpPr>
                  <p:cNvPr id="263535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1656" y="2710"/>
                    <a:ext cx="127" cy="72"/>
                    <a:chOff x="1656" y="2710"/>
                    <a:chExt cx="127" cy="72"/>
                  </a:xfrm>
                </p:grpSpPr>
                <p:sp>
                  <p:nvSpPr>
                    <p:cNvPr id="263536" name="AutoShap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7" name="AutoShape 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8" name="Group 370"/>
                  <p:cNvGrpSpPr>
                    <a:grpSpLocks/>
                  </p:cNvGrpSpPr>
                  <p:nvPr/>
                </p:nvGrpSpPr>
                <p:grpSpPr bwMode="auto">
                  <a:xfrm>
                    <a:off x="1776" y="2710"/>
                    <a:ext cx="127" cy="72"/>
                    <a:chOff x="1776" y="2710"/>
                    <a:chExt cx="127" cy="72"/>
                  </a:xfrm>
                </p:grpSpPr>
                <p:sp>
                  <p:nvSpPr>
                    <p:cNvPr id="263539" name="AutoShape 3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0" name="AutoShape 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41" name="Group 373"/>
              <p:cNvGrpSpPr>
                <a:grpSpLocks/>
              </p:cNvGrpSpPr>
              <p:nvPr/>
            </p:nvGrpSpPr>
            <p:grpSpPr bwMode="auto">
              <a:xfrm>
                <a:off x="1656" y="2579"/>
                <a:ext cx="308" cy="141"/>
                <a:chOff x="1656" y="2579"/>
                <a:chExt cx="308" cy="141"/>
              </a:xfrm>
            </p:grpSpPr>
            <p:grpSp>
              <p:nvGrpSpPr>
                <p:cNvPr id="263542" name="Group 374"/>
                <p:cNvGrpSpPr>
                  <a:grpSpLocks/>
                </p:cNvGrpSpPr>
                <p:nvPr/>
              </p:nvGrpSpPr>
              <p:grpSpPr bwMode="auto">
                <a:xfrm>
                  <a:off x="1717" y="2579"/>
                  <a:ext cx="247" cy="72"/>
                  <a:chOff x="1717" y="2579"/>
                  <a:chExt cx="247" cy="72"/>
                </a:xfrm>
              </p:grpSpPr>
              <p:grpSp>
                <p:nvGrpSpPr>
                  <p:cNvPr id="263543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1717" y="2579"/>
                    <a:ext cx="127" cy="72"/>
                    <a:chOff x="1717" y="2579"/>
                    <a:chExt cx="127" cy="72"/>
                  </a:xfrm>
                </p:grpSpPr>
                <p:sp>
                  <p:nvSpPr>
                    <p:cNvPr id="263544" name="AutoShape 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5" name="AutoShape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4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1837" y="2579"/>
                    <a:ext cx="127" cy="72"/>
                    <a:chOff x="1837" y="2579"/>
                    <a:chExt cx="127" cy="72"/>
                  </a:xfrm>
                </p:grpSpPr>
                <p:sp>
                  <p:nvSpPr>
                    <p:cNvPr id="263547" name="AutoShap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8" name="AutoShap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49" name="Group 381"/>
                <p:cNvGrpSpPr>
                  <a:grpSpLocks/>
                </p:cNvGrpSpPr>
                <p:nvPr/>
              </p:nvGrpSpPr>
              <p:grpSpPr bwMode="auto">
                <a:xfrm>
                  <a:off x="1697" y="2602"/>
                  <a:ext cx="246" cy="72"/>
                  <a:chOff x="1697" y="2602"/>
                  <a:chExt cx="246" cy="72"/>
                </a:xfrm>
              </p:grpSpPr>
              <p:grpSp>
                <p:nvGrpSpPr>
                  <p:cNvPr id="263550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1697" y="2602"/>
                    <a:ext cx="127" cy="72"/>
                    <a:chOff x="1697" y="2602"/>
                    <a:chExt cx="127" cy="72"/>
                  </a:xfrm>
                </p:grpSpPr>
                <p:sp>
                  <p:nvSpPr>
                    <p:cNvPr id="263551" name="AutoShap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2" name="AutoShape 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53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1816" y="2602"/>
                    <a:ext cx="127" cy="72"/>
                    <a:chOff x="1816" y="2602"/>
                    <a:chExt cx="127" cy="72"/>
                  </a:xfrm>
                </p:grpSpPr>
                <p:sp>
                  <p:nvSpPr>
                    <p:cNvPr id="263554" name="AutoShap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5" name="AutoShap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56" name="Group 388"/>
                <p:cNvGrpSpPr>
                  <a:grpSpLocks/>
                </p:cNvGrpSpPr>
                <p:nvPr/>
              </p:nvGrpSpPr>
              <p:grpSpPr bwMode="auto">
                <a:xfrm>
                  <a:off x="1677" y="2625"/>
                  <a:ext cx="246" cy="72"/>
                  <a:chOff x="1677" y="2625"/>
                  <a:chExt cx="246" cy="72"/>
                </a:xfrm>
              </p:grpSpPr>
              <p:grpSp>
                <p:nvGrpSpPr>
                  <p:cNvPr id="263557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1677" y="2625"/>
                    <a:ext cx="127" cy="72"/>
                    <a:chOff x="1677" y="2625"/>
                    <a:chExt cx="127" cy="72"/>
                  </a:xfrm>
                </p:grpSpPr>
                <p:sp>
                  <p:nvSpPr>
                    <p:cNvPr id="263558" name="AutoShap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9" name="AutoShape 3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0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1796" y="2625"/>
                    <a:ext cx="127" cy="72"/>
                    <a:chOff x="1796" y="2625"/>
                    <a:chExt cx="127" cy="72"/>
                  </a:xfrm>
                </p:grpSpPr>
                <p:sp>
                  <p:nvSpPr>
                    <p:cNvPr id="263561" name="AutoShape 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2" name="AutoShape 3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63" name="Group 395"/>
                <p:cNvGrpSpPr>
                  <a:grpSpLocks/>
                </p:cNvGrpSpPr>
                <p:nvPr/>
              </p:nvGrpSpPr>
              <p:grpSpPr bwMode="auto">
                <a:xfrm>
                  <a:off x="1656" y="2648"/>
                  <a:ext cx="247" cy="72"/>
                  <a:chOff x="1656" y="2648"/>
                  <a:chExt cx="247" cy="72"/>
                </a:xfrm>
              </p:grpSpPr>
              <p:grpSp>
                <p:nvGrpSpPr>
                  <p:cNvPr id="263564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656" y="2648"/>
                    <a:ext cx="127" cy="72"/>
                    <a:chOff x="1656" y="2648"/>
                    <a:chExt cx="127" cy="72"/>
                  </a:xfrm>
                </p:grpSpPr>
                <p:sp>
                  <p:nvSpPr>
                    <p:cNvPr id="263565" name="AutoShap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6" name="AutoShap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7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1776" y="2648"/>
                    <a:ext cx="127" cy="72"/>
                    <a:chOff x="1776" y="2648"/>
                    <a:chExt cx="127" cy="72"/>
                  </a:xfrm>
                </p:grpSpPr>
                <p:sp>
                  <p:nvSpPr>
                    <p:cNvPr id="263568" name="AutoShape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9" name="AutoShap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70" name="Group 402"/>
              <p:cNvGrpSpPr>
                <a:grpSpLocks/>
              </p:cNvGrpSpPr>
              <p:nvPr/>
            </p:nvGrpSpPr>
            <p:grpSpPr bwMode="auto">
              <a:xfrm>
                <a:off x="1656" y="2516"/>
                <a:ext cx="308" cy="141"/>
                <a:chOff x="1656" y="2516"/>
                <a:chExt cx="308" cy="141"/>
              </a:xfrm>
            </p:grpSpPr>
            <p:grpSp>
              <p:nvGrpSpPr>
                <p:cNvPr id="263571" name="Group 403"/>
                <p:cNvGrpSpPr>
                  <a:grpSpLocks/>
                </p:cNvGrpSpPr>
                <p:nvPr/>
              </p:nvGrpSpPr>
              <p:grpSpPr bwMode="auto">
                <a:xfrm>
                  <a:off x="1717" y="2516"/>
                  <a:ext cx="247" cy="72"/>
                  <a:chOff x="1717" y="2516"/>
                  <a:chExt cx="247" cy="72"/>
                </a:xfrm>
              </p:grpSpPr>
              <p:grpSp>
                <p:nvGrpSpPr>
                  <p:cNvPr id="263572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1717" y="2516"/>
                    <a:ext cx="127" cy="72"/>
                    <a:chOff x="1717" y="2516"/>
                    <a:chExt cx="127" cy="72"/>
                  </a:xfrm>
                </p:grpSpPr>
                <p:sp>
                  <p:nvSpPr>
                    <p:cNvPr id="263573" name="AutoShape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4" name="AutoShap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75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1837" y="2516"/>
                    <a:ext cx="127" cy="72"/>
                    <a:chOff x="1837" y="2516"/>
                    <a:chExt cx="127" cy="72"/>
                  </a:xfrm>
                </p:grpSpPr>
                <p:sp>
                  <p:nvSpPr>
                    <p:cNvPr id="263576" name="AutoShape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7" name="AutoShap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78" name="Group 410"/>
                <p:cNvGrpSpPr>
                  <a:grpSpLocks/>
                </p:cNvGrpSpPr>
                <p:nvPr/>
              </p:nvGrpSpPr>
              <p:grpSpPr bwMode="auto">
                <a:xfrm>
                  <a:off x="1697" y="2539"/>
                  <a:ext cx="246" cy="72"/>
                  <a:chOff x="1697" y="2539"/>
                  <a:chExt cx="246" cy="72"/>
                </a:xfrm>
              </p:grpSpPr>
              <p:grpSp>
                <p:nvGrpSpPr>
                  <p:cNvPr id="263579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1697" y="2539"/>
                    <a:ext cx="127" cy="72"/>
                    <a:chOff x="1697" y="2539"/>
                    <a:chExt cx="127" cy="72"/>
                  </a:xfrm>
                </p:grpSpPr>
                <p:sp>
                  <p:nvSpPr>
                    <p:cNvPr id="263580" name="AutoShap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1" name="AutoShape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2" name="Group 414"/>
                  <p:cNvGrpSpPr>
                    <a:grpSpLocks/>
                  </p:cNvGrpSpPr>
                  <p:nvPr/>
                </p:nvGrpSpPr>
                <p:grpSpPr bwMode="auto">
                  <a:xfrm>
                    <a:off x="1816" y="2539"/>
                    <a:ext cx="127" cy="72"/>
                    <a:chOff x="1816" y="2539"/>
                    <a:chExt cx="127" cy="72"/>
                  </a:xfrm>
                </p:grpSpPr>
                <p:sp>
                  <p:nvSpPr>
                    <p:cNvPr id="263583" name="AutoShape 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4" name="AutoShape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85" name="Group 417"/>
                <p:cNvGrpSpPr>
                  <a:grpSpLocks/>
                </p:cNvGrpSpPr>
                <p:nvPr/>
              </p:nvGrpSpPr>
              <p:grpSpPr bwMode="auto">
                <a:xfrm>
                  <a:off x="1677" y="2561"/>
                  <a:ext cx="246" cy="73"/>
                  <a:chOff x="1677" y="2561"/>
                  <a:chExt cx="246" cy="73"/>
                </a:xfrm>
              </p:grpSpPr>
              <p:grpSp>
                <p:nvGrpSpPr>
                  <p:cNvPr id="26358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1677" y="2561"/>
                    <a:ext cx="127" cy="73"/>
                    <a:chOff x="1677" y="2561"/>
                    <a:chExt cx="127" cy="73"/>
                  </a:xfrm>
                </p:grpSpPr>
                <p:sp>
                  <p:nvSpPr>
                    <p:cNvPr id="263587" name="AutoShap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8" name="AutoShape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9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796" y="2561"/>
                    <a:ext cx="127" cy="73"/>
                    <a:chOff x="1796" y="2561"/>
                    <a:chExt cx="127" cy="73"/>
                  </a:xfrm>
                </p:grpSpPr>
                <p:sp>
                  <p:nvSpPr>
                    <p:cNvPr id="263590" name="AutoShape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1" name="AutoShape 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92" name="Group 424"/>
                <p:cNvGrpSpPr>
                  <a:grpSpLocks/>
                </p:cNvGrpSpPr>
                <p:nvPr/>
              </p:nvGrpSpPr>
              <p:grpSpPr bwMode="auto">
                <a:xfrm>
                  <a:off x="1656" y="2585"/>
                  <a:ext cx="247" cy="72"/>
                  <a:chOff x="1656" y="2585"/>
                  <a:chExt cx="247" cy="72"/>
                </a:xfrm>
              </p:grpSpPr>
              <p:grpSp>
                <p:nvGrpSpPr>
                  <p:cNvPr id="263593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656" y="2585"/>
                    <a:ext cx="127" cy="72"/>
                    <a:chOff x="1656" y="2585"/>
                    <a:chExt cx="127" cy="72"/>
                  </a:xfrm>
                </p:grpSpPr>
                <p:sp>
                  <p:nvSpPr>
                    <p:cNvPr id="263594" name="AutoShape 4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5" name="AutoShape 4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96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776" y="2585"/>
                    <a:ext cx="127" cy="72"/>
                    <a:chOff x="1776" y="2585"/>
                    <a:chExt cx="127" cy="72"/>
                  </a:xfrm>
                </p:grpSpPr>
                <p:sp>
                  <p:nvSpPr>
                    <p:cNvPr id="263597" name="AutoShape 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8" name="AutoShape 4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99" name="Group 431"/>
              <p:cNvGrpSpPr>
                <a:grpSpLocks/>
              </p:cNvGrpSpPr>
              <p:nvPr/>
            </p:nvGrpSpPr>
            <p:grpSpPr bwMode="auto">
              <a:xfrm>
                <a:off x="1656" y="2452"/>
                <a:ext cx="308" cy="141"/>
                <a:chOff x="1656" y="2452"/>
                <a:chExt cx="308" cy="141"/>
              </a:xfrm>
            </p:grpSpPr>
            <p:grpSp>
              <p:nvGrpSpPr>
                <p:cNvPr id="263600" name="Group 432"/>
                <p:cNvGrpSpPr>
                  <a:grpSpLocks/>
                </p:cNvGrpSpPr>
                <p:nvPr/>
              </p:nvGrpSpPr>
              <p:grpSpPr bwMode="auto">
                <a:xfrm>
                  <a:off x="1717" y="2452"/>
                  <a:ext cx="247" cy="72"/>
                  <a:chOff x="1717" y="2452"/>
                  <a:chExt cx="247" cy="72"/>
                </a:xfrm>
              </p:grpSpPr>
              <p:grpSp>
                <p:nvGrpSpPr>
                  <p:cNvPr id="263601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717" y="2452"/>
                    <a:ext cx="127" cy="72"/>
                    <a:chOff x="1717" y="2452"/>
                    <a:chExt cx="127" cy="72"/>
                  </a:xfrm>
                </p:grpSpPr>
                <p:sp>
                  <p:nvSpPr>
                    <p:cNvPr id="263602" name="AutoShape 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3" name="AutoShap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04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1837" y="2452"/>
                    <a:ext cx="127" cy="72"/>
                    <a:chOff x="1837" y="2452"/>
                    <a:chExt cx="127" cy="72"/>
                  </a:xfrm>
                </p:grpSpPr>
                <p:sp>
                  <p:nvSpPr>
                    <p:cNvPr id="263605" name="AutoShape 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6" name="AutoShape 4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07" name="Group 439"/>
                <p:cNvGrpSpPr>
                  <a:grpSpLocks/>
                </p:cNvGrpSpPr>
                <p:nvPr/>
              </p:nvGrpSpPr>
              <p:grpSpPr bwMode="auto">
                <a:xfrm>
                  <a:off x="1697" y="2475"/>
                  <a:ext cx="246" cy="72"/>
                  <a:chOff x="1697" y="2475"/>
                  <a:chExt cx="246" cy="72"/>
                </a:xfrm>
              </p:grpSpPr>
              <p:grpSp>
                <p:nvGrpSpPr>
                  <p:cNvPr id="263608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1697" y="2475"/>
                    <a:ext cx="127" cy="72"/>
                    <a:chOff x="1697" y="2475"/>
                    <a:chExt cx="127" cy="72"/>
                  </a:xfrm>
                </p:grpSpPr>
                <p:sp>
                  <p:nvSpPr>
                    <p:cNvPr id="263609" name="AutoShape 4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0" name="AutoShape 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1" name="Group 443"/>
                  <p:cNvGrpSpPr>
                    <a:grpSpLocks/>
                  </p:cNvGrpSpPr>
                  <p:nvPr/>
                </p:nvGrpSpPr>
                <p:grpSpPr bwMode="auto">
                  <a:xfrm>
                    <a:off x="1816" y="2475"/>
                    <a:ext cx="127" cy="72"/>
                    <a:chOff x="1816" y="2475"/>
                    <a:chExt cx="127" cy="72"/>
                  </a:xfrm>
                </p:grpSpPr>
                <p:sp>
                  <p:nvSpPr>
                    <p:cNvPr id="263612" name="AutoShape 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3" name="AutoShape 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14" name="Group 446"/>
                <p:cNvGrpSpPr>
                  <a:grpSpLocks/>
                </p:cNvGrpSpPr>
                <p:nvPr/>
              </p:nvGrpSpPr>
              <p:grpSpPr bwMode="auto">
                <a:xfrm>
                  <a:off x="1677" y="2498"/>
                  <a:ext cx="246" cy="72"/>
                  <a:chOff x="1677" y="2498"/>
                  <a:chExt cx="246" cy="72"/>
                </a:xfrm>
              </p:grpSpPr>
              <p:grpSp>
                <p:nvGrpSpPr>
                  <p:cNvPr id="263615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1677" y="2498"/>
                    <a:ext cx="127" cy="72"/>
                    <a:chOff x="1677" y="2498"/>
                    <a:chExt cx="127" cy="72"/>
                  </a:xfrm>
                </p:grpSpPr>
                <p:sp>
                  <p:nvSpPr>
                    <p:cNvPr id="263616" name="AutoShap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7" name="AutoShape 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8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1796" y="2498"/>
                    <a:ext cx="127" cy="72"/>
                    <a:chOff x="1796" y="2498"/>
                    <a:chExt cx="127" cy="72"/>
                  </a:xfrm>
                </p:grpSpPr>
                <p:sp>
                  <p:nvSpPr>
                    <p:cNvPr id="263619" name="AutoShap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0" name="AutoShap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21" name="Group 453"/>
                <p:cNvGrpSpPr>
                  <a:grpSpLocks/>
                </p:cNvGrpSpPr>
                <p:nvPr/>
              </p:nvGrpSpPr>
              <p:grpSpPr bwMode="auto">
                <a:xfrm>
                  <a:off x="1656" y="2521"/>
                  <a:ext cx="247" cy="72"/>
                  <a:chOff x="1656" y="2521"/>
                  <a:chExt cx="247" cy="72"/>
                </a:xfrm>
              </p:grpSpPr>
              <p:grpSp>
                <p:nvGrpSpPr>
                  <p:cNvPr id="263622" name="Group 454"/>
                  <p:cNvGrpSpPr>
                    <a:grpSpLocks/>
                  </p:cNvGrpSpPr>
                  <p:nvPr/>
                </p:nvGrpSpPr>
                <p:grpSpPr bwMode="auto">
                  <a:xfrm>
                    <a:off x="1656" y="2521"/>
                    <a:ext cx="127" cy="72"/>
                    <a:chOff x="1656" y="2521"/>
                    <a:chExt cx="127" cy="72"/>
                  </a:xfrm>
                </p:grpSpPr>
                <p:sp>
                  <p:nvSpPr>
                    <p:cNvPr id="263623" name="AutoShap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4" name="AutoShape 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25" name="Group 457"/>
                  <p:cNvGrpSpPr>
                    <a:grpSpLocks/>
                  </p:cNvGrpSpPr>
                  <p:nvPr/>
                </p:nvGrpSpPr>
                <p:grpSpPr bwMode="auto">
                  <a:xfrm>
                    <a:off x="1776" y="2521"/>
                    <a:ext cx="127" cy="72"/>
                    <a:chOff x="1776" y="2521"/>
                    <a:chExt cx="127" cy="72"/>
                  </a:xfrm>
                </p:grpSpPr>
                <p:sp>
                  <p:nvSpPr>
                    <p:cNvPr id="263626" name="AutoShap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7" name="AutoShap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628" name="Group 460"/>
            <p:cNvGrpSpPr>
              <a:grpSpLocks/>
            </p:cNvGrpSpPr>
            <p:nvPr/>
          </p:nvGrpSpPr>
          <p:grpSpPr bwMode="auto">
            <a:xfrm>
              <a:off x="1992" y="2452"/>
              <a:ext cx="308" cy="330"/>
              <a:chOff x="1992" y="2452"/>
              <a:chExt cx="308" cy="330"/>
            </a:xfrm>
          </p:grpSpPr>
          <p:grpSp>
            <p:nvGrpSpPr>
              <p:cNvPr id="263629" name="Group 461"/>
              <p:cNvGrpSpPr>
                <a:grpSpLocks/>
              </p:cNvGrpSpPr>
              <p:nvPr/>
            </p:nvGrpSpPr>
            <p:grpSpPr bwMode="auto">
              <a:xfrm>
                <a:off x="1992" y="2641"/>
                <a:ext cx="308" cy="141"/>
                <a:chOff x="1992" y="2641"/>
                <a:chExt cx="308" cy="141"/>
              </a:xfrm>
            </p:grpSpPr>
            <p:grpSp>
              <p:nvGrpSpPr>
                <p:cNvPr id="263630" name="Group 462"/>
                <p:cNvGrpSpPr>
                  <a:grpSpLocks/>
                </p:cNvGrpSpPr>
                <p:nvPr/>
              </p:nvGrpSpPr>
              <p:grpSpPr bwMode="auto">
                <a:xfrm>
                  <a:off x="2053" y="2641"/>
                  <a:ext cx="247" cy="72"/>
                  <a:chOff x="2053" y="2641"/>
                  <a:chExt cx="247" cy="72"/>
                </a:xfrm>
              </p:grpSpPr>
              <p:grpSp>
                <p:nvGrpSpPr>
                  <p:cNvPr id="26363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2053" y="2641"/>
                    <a:ext cx="127" cy="72"/>
                    <a:chOff x="2053" y="2641"/>
                    <a:chExt cx="127" cy="72"/>
                  </a:xfrm>
                </p:grpSpPr>
                <p:sp>
                  <p:nvSpPr>
                    <p:cNvPr id="263632" name="AutoShap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3" name="AutoShap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34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2173" y="2641"/>
                    <a:ext cx="127" cy="72"/>
                    <a:chOff x="2173" y="2641"/>
                    <a:chExt cx="127" cy="72"/>
                  </a:xfrm>
                </p:grpSpPr>
                <p:sp>
                  <p:nvSpPr>
                    <p:cNvPr id="263635" name="AutoShap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6" name="AutoShap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37" name="Group 469"/>
                <p:cNvGrpSpPr>
                  <a:grpSpLocks/>
                </p:cNvGrpSpPr>
                <p:nvPr/>
              </p:nvGrpSpPr>
              <p:grpSpPr bwMode="auto">
                <a:xfrm>
                  <a:off x="2033" y="2664"/>
                  <a:ext cx="246" cy="72"/>
                  <a:chOff x="2033" y="2664"/>
                  <a:chExt cx="246" cy="72"/>
                </a:xfrm>
              </p:grpSpPr>
              <p:grpSp>
                <p:nvGrpSpPr>
                  <p:cNvPr id="263638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2033" y="2664"/>
                    <a:ext cx="127" cy="72"/>
                    <a:chOff x="2033" y="2664"/>
                    <a:chExt cx="127" cy="72"/>
                  </a:xfrm>
                </p:grpSpPr>
                <p:sp>
                  <p:nvSpPr>
                    <p:cNvPr id="263639" name="AutoShap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0" name="AutoShap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1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2152" y="2664"/>
                    <a:ext cx="127" cy="72"/>
                    <a:chOff x="2152" y="2664"/>
                    <a:chExt cx="127" cy="72"/>
                  </a:xfrm>
                </p:grpSpPr>
                <p:sp>
                  <p:nvSpPr>
                    <p:cNvPr id="263642" name="AutoShap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3" name="AutoShap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44" name="Group 476"/>
                <p:cNvGrpSpPr>
                  <a:grpSpLocks/>
                </p:cNvGrpSpPr>
                <p:nvPr/>
              </p:nvGrpSpPr>
              <p:grpSpPr bwMode="auto">
                <a:xfrm>
                  <a:off x="2013" y="2687"/>
                  <a:ext cx="246" cy="72"/>
                  <a:chOff x="2013" y="2687"/>
                  <a:chExt cx="246" cy="72"/>
                </a:xfrm>
              </p:grpSpPr>
              <p:grpSp>
                <p:nvGrpSpPr>
                  <p:cNvPr id="263645" name="Group 477"/>
                  <p:cNvGrpSpPr>
                    <a:grpSpLocks/>
                  </p:cNvGrpSpPr>
                  <p:nvPr/>
                </p:nvGrpSpPr>
                <p:grpSpPr bwMode="auto">
                  <a:xfrm>
                    <a:off x="2013" y="2687"/>
                    <a:ext cx="127" cy="72"/>
                    <a:chOff x="2013" y="2687"/>
                    <a:chExt cx="127" cy="72"/>
                  </a:xfrm>
                </p:grpSpPr>
                <p:sp>
                  <p:nvSpPr>
                    <p:cNvPr id="263646" name="AutoShap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7" name="AutoShap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2132" y="2687"/>
                    <a:ext cx="127" cy="72"/>
                    <a:chOff x="2132" y="2687"/>
                    <a:chExt cx="127" cy="72"/>
                  </a:xfrm>
                </p:grpSpPr>
                <p:sp>
                  <p:nvSpPr>
                    <p:cNvPr id="263649" name="AutoShap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0" name="AutoShap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51" name="Group 483"/>
                <p:cNvGrpSpPr>
                  <a:grpSpLocks/>
                </p:cNvGrpSpPr>
                <p:nvPr/>
              </p:nvGrpSpPr>
              <p:grpSpPr bwMode="auto">
                <a:xfrm>
                  <a:off x="1992" y="2710"/>
                  <a:ext cx="247" cy="72"/>
                  <a:chOff x="1992" y="2710"/>
                  <a:chExt cx="247" cy="72"/>
                </a:xfrm>
              </p:grpSpPr>
              <p:grpSp>
                <p:nvGrpSpPr>
                  <p:cNvPr id="26365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992" y="2710"/>
                    <a:ext cx="127" cy="72"/>
                    <a:chOff x="1992" y="2710"/>
                    <a:chExt cx="127" cy="72"/>
                  </a:xfrm>
                </p:grpSpPr>
                <p:sp>
                  <p:nvSpPr>
                    <p:cNvPr id="263653" name="AutoShap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4" name="AutoShap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55" name="Group 487"/>
                  <p:cNvGrpSpPr>
                    <a:grpSpLocks/>
                  </p:cNvGrpSpPr>
                  <p:nvPr/>
                </p:nvGrpSpPr>
                <p:grpSpPr bwMode="auto">
                  <a:xfrm>
                    <a:off x="2112" y="2710"/>
                    <a:ext cx="127" cy="72"/>
                    <a:chOff x="2112" y="2710"/>
                    <a:chExt cx="127" cy="72"/>
                  </a:xfrm>
                </p:grpSpPr>
                <p:sp>
                  <p:nvSpPr>
                    <p:cNvPr id="263656" name="AutoShap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7" name="AutoShap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58" name="Group 490"/>
              <p:cNvGrpSpPr>
                <a:grpSpLocks/>
              </p:cNvGrpSpPr>
              <p:nvPr/>
            </p:nvGrpSpPr>
            <p:grpSpPr bwMode="auto">
              <a:xfrm>
                <a:off x="1992" y="2579"/>
                <a:ext cx="308" cy="141"/>
                <a:chOff x="1992" y="2579"/>
                <a:chExt cx="308" cy="141"/>
              </a:xfrm>
            </p:grpSpPr>
            <p:grpSp>
              <p:nvGrpSpPr>
                <p:cNvPr id="263659" name="Group 491"/>
                <p:cNvGrpSpPr>
                  <a:grpSpLocks/>
                </p:cNvGrpSpPr>
                <p:nvPr/>
              </p:nvGrpSpPr>
              <p:grpSpPr bwMode="auto">
                <a:xfrm>
                  <a:off x="2053" y="2579"/>
                  <a:ext cx="247" cy="72"/>
                  <a:chOff x="2053" y="2579"/>
                  <a:chExt cx="247" cy="72"/>
                </a:xfrm>
              </p:grpSpPr>
              <p:grpSp>
                <p:nvGrpSpPr>
                  <p:cNvPr id="263660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053" y="2579"/>
                    <a:ext cx="127" cy="72"/>
                    <a:chOff x="2053" y="2579"/>
                    <a:chExt cx="127" cy="72"/>
                  </a:xfrm>
                </p:grpSpPr>
                <p:sp>
                  <p:nvSpPr>
                    <p:cNvPr id="263661" name="AutoShap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2" name="AutoShap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63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2173" y="2579"/>
                    <a:ext cx="127" cy="72"/>
                    <a:chOff x="2173" y="2579"/>
                    <a:chExt cx="127" cy="72"/>
                  </a:xfrm>
                </p:grpSpPr>
                <p:sp>
                  <p:nvSpPr>
                    <p:cNvPr id="263664" name="AutoShap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5" name="AutoShap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66" name="Group 498"/>
                <p:cNvGrpSpPr>
                  <a:grpSpLocks/>
                </p:cNvGrpSpPr>
                <p:nvPr/>
              </p:nvGrpSpPr>
              <p:grpSpPr bwMode="auto">
                <a:xfrm>
                  <a:off x="2033" y="2602"/>
                  <a:ext cx="246" cy="72"/>
                  <a:chOff x="2033" y="2602"/>
                  <a:chExt cx="246" cy="72"/>
                </a:xfrm>
              </p:grpSpPr>
              <p:grpSp>
                <p:nvGrpSpPr>
                  <p:cNvPr id="263667" name="Group 499"/>
                  <p:cNvGrpSpPr>
                    <a:grpSpLocks/>
                  </p:cNvGrpSpPr>
                  <p:nvPr/>
                </p:nvGrpSpPr>
                <p:grpSpPr bwMode="auto">
                  <a:xfrm>
                    <a:off x="2033" y="2602"/>
                    <a:ext cx="127" cy="72"/>
                    <a:chOff x="2033" y="2602"/>
                    <a:chExt cx="127" cy="72"/>
                  </a:xfrm>
                </p:grpSpPr>
                <p:sp>
                  <p:nvSpPr>
                    <p:cNvPr id="263668" name="AutoShap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9" name="AutoShap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0" name="Group 502"/>
                  <p:cNvGrpSpPr>
                    <a:grpSpLocks/>
                  </p:cNvGrpSpPr>
                  <p:nvPr/>
                </p:nvGrpSpPr>
                <p:grpSpPr bwMode="auto">
                  <a:xfrm>
                    <a:off x="2152" y="2602"/>
                    <a:ext cx="127" cy="72"/>
                    <a:chOff x="2152" y="2602"/>
                    <a:chExt cx="127" cy="72"/>
                  </a:xfrm>
                </p:grpSpPr>
                <p:sp>
                  <p:nvSpPr>
                    <p:cNvPr id="263671" name="AutoShape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2" name="AutoShape 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73" name="Group 505"/>
                <p:cNvGrpSpPr>
                  <a:grpSpLocks/>
                </p:cNvGrpSpPr>
                <p:nvPr/>
              </p:nvGrpSpPr>
              <p:grpSpPr bwMode="auto">
                <a:xfrm>
                  <a:off x="2013" y="2625"/>
                  <a:ext cx="246" cy="72"/>
                  <a:chOff x="2013" y="2625"/>
                  <a:chExt cx="246" cy="72"/>
                </a:xfrm>
              </p:grpSpPr>
              <p:grpSp>
                <p:nvGrpSpPr>
                  <p:cNvPr id="263674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013" y="2625"/>
                    <a:ext cx="127" cy="72"/>
                    <a:chOff x="2013" y="2625"/>
                    <a:chExt cx="127" cy="72"/>
                  </a:xfrm>
                </p:grpSpPr>
                <p:sp>
                  <p:nvSpPr>
                    <p:cNvPr id="263675" name="AutoShape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6" name="AutoShape 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7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2132" y="2625"/>
                    <a:ext cx="127" cy="72"/>
                    <a:chOff x="2132" y="2625"/>
                    <a:chExt cx="127" cy="72"/>
                  </a:xfrm>
                </p:grpSpPr>
                <p:sp>
                  <p:nvSpPr>
                    <p:cNvPr id="263678" name="AutoShape 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9" name="AutoShap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80" name="Group 512"/>
                <p:cNvGrpSpPr>
                  <a:grpSpLocks/>
                </p:cNvGrpSpPr>
                <p:nvPr/>
              </p:nvGrpSpPr>
              <p:grpSpPr bwMode="auto">
                <a:xfrm>
                  <a:off x="1992" y="2648"/>
                  <a:ext cx="247" cy="72"/>
                  <a:chOff x="1992" y="2648"/>
                  <a:chExt cx="247" cy="72"/>
                </a:xfrm>
              </p:grpSpPr>
              <p:grpSp>
                <p:nvGrpSpPr>
                  <p:cNvPr id="263681" name="Group 513"/>
                  <p:cNvGrpSpPr>
                    <a:grpSpLocks/>
                  </p:cNvGrpSpPr>
                  <p:nvPr/>
                </p:nvGrpSpPr>
                <p:grpSpPr bwMode="auto">
                  <a:xfrm>
                    <a:off x="1992" y="2648"/>
                    <a:ext cx="127" cy="72"/>
                    <a:chOff x="1992" y="2648"/>
                    <a:chExt cx="127" cy="72"/>
                  </a:xfrm>
                </p:grpSpPr>
                <p:sp>
                  <p:nvSpPr>
                    <p:cNvPr id="263682" name="AutoShape 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3" name="AutoShape 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84" name="Group 516"/>
                  <p:cNvGrpSpPr>
                    <a:grpSpLocks/>
                  </p:cNvGrpSpPr>
                  <p:nvPr/>
                </p:nvGrpSpPr>
                <p:grpSpPr bwMode="auto">
                  <a:xfrm>
                    <a:off x="2112" y="2648"/>
                    <a:ext cx="127" cy="72"/>
                    <a:chOff x="2112" y="2648"/>
                    <a:chExt cx="127" cy="72"/>
                  </a:xfrm>
                </p:grpSpPr>
                <p:sp>
                  <p:nvSpPr>
                    <p:cNvPr id="263685" name="AutoShape 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6" name="AutoShap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87" name="Group 519"/>
              <p:cNvGrpSpPr>
                <a:grpSpLocks/>
              </p:cNvGrpSpPr>
              <p:nvPr/>
            </p:nvGrpSpPr>
            <p:grpSpPr bwMode="auto">
              <a:xfrm>
                <a:off x="1992" y="2516"/>
                <a:ext cx="308" cy="141"/>
                <a:chOff x="1992" y="2516"/>
                <a:chExt cx="308" cy="141"/>
              </a:xfrm>
            </p:grpSpPr>
            <p:grpSp>
              <p:nvGrpSpPr>
                <p:cNvPr id="263688" name="Group 520"/>
                <p:cNvGrpSpPr>
                  <a:grpSpLocks/>
                </p:cNvGrpSpPr>
                <p:nvPr/>
              </p:nvGrpSpPr>
              <p:grpSpPr bwMode="auto">
                <a:xfrm>
                  <a:off x="2053" y="2516"/>
                  <a:ext cx="247" cy="72"/>
                  <a:chOff x="2053" y="2516"/>
                  <a:chExt cx="247" cy="72"/>
                </a:xfrm>
              </p:grpSpPr>
              <p:grpSp>
                <p:nvGrpSpPr>
                  <p:cNvPr id="263689" name="Group 521"/>
                  <p:cNvGrpSpPr>
                    <a:grpSpLocks/>
                  </p:cNvGrpSpPr>
                  <p:nvPr/>
                </p:nvGrpSpPr>
                <p:grpSpPr bwMode="auto">
                  <a:xfrm>
                    <a:off x="2053" y="2516"/>
                    <a:ext cx="127" cy="72"/>
                    <a:chOff x="2053" y="2516"/>
                    <a:chExt cx="127" cy="72"/>
                  </a:xfrm>
                </p:grpSpPr>
                <p:sp>
                  <p:nvSpPr>
                    <p:cNvPr id="263690" name="AutoShap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1" name="AutoShape 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2" name="Group 524"/>
                  <p:cNvGrpSpPr>
                    <a:grpSpLocks/>
                  </p:cNvGrpSpPr>
                  <p:nvPr/>
                </p:nvGrpSpPr>
                <p:grpSpPr bwMode="auto">
                  <a:xfrm>
                    <a:off x="2173" y="2516"/>
                    <a:ext cx="127" cy="72"/>
                    <a:chOff x="2173" y="2516"/>
                    <a:chExt cx="127" cy="72"/>
                  </a:xfrm>
                </p:grpSpPr>
                <p:sp>
                  <p:nvSpPr>
                    <p:cNvPr id="263693" name="AutoShap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4" name="AutoShape 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95" name="Group 527"/>
                <p:cNvGrpSpPr>
                  <a:grpSpLocks/>
                </p:cNvGrpSpPr>
                <p:nvPr/>
              </p:nvGrpSpPr>
              <p:grpSpPr bwMode="auto">
                <a:xfrm>
                  <a:off x="2033" y="2539"/>
                  <a:ext cx="246" cy="72"/>
                  <a:chOff x="2033" y="2539"/>
                  <a:chExt cx="246" cy="72"/>
                </a:xfrm>
              </p:grpSpPr>
              <p:grpSp>
                <p:nvGrpSpPr>
                  <p:cNvPr id="263696" name="Group 528"/>
                  <p:cNvGrpSpPr>
                    <a:grpSpLocks/>
                  </p:cNvGrpSpPr>
                  <p:nvPr/>
                </p:nvGrpSpPr>
                <p:grpSpPr bwMode="auto">
                  <a:xfrm>
                    <a:off x="2033" y="2539"/>
                    <a:ext cx="127" cy="72"/>
                    <a:chOff x="2033" y="2539"/>
                    <a:chExt cx="127" cy="72"/>
                  </a:xfrm>
                </p:grpSpPr>
                <p:sp>
                  <p:nvSpPr>
                    <p:cNvPr id="263697" name="AutoShape 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8" name="AutoShape 5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9" name="Group 531"/>
                  <p:cNvGrpSpPr>
                    <a:grpSpLocks/>
                  </p:cNvGrpSpPr>
                  <p:nvPr/>
                </p:nvGrpSpPr>
                <p:grpSpPr bwMode="auto">
                  <a:xfrm>
                    <a:off x="2152" y="2539"/>
                    <a:ext cx="127" cy="72"/>
                    <a:chOff x="2152" y="2539"/>
                    <a:chExt cx="127" cy="72"/>
                  </a:xfrm>
                </p:grpSpPr>
                <p:sp>
                  <p:nvSpPr>
                    <p:cNvPr id="263700" name="AutoShape 5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1" name="AutoShap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2" name="Group 534"/>
                <p:cNvGrpSpPr>
                  <a:grpSpLocks/>
                </p:cNvGrpSpPr>
                <p:nvPr/>
              </p:nvGrpSpPr>
              <p:grpSpPr bwMode="auto">
                <a:xfrm>
                  <a:off x="2013" y="2561"/>
                  <a:ext cx="246" cy="73"/>
                  <a:chOff x="2013" y="2561"/>
                  <a:chExt cx="246" cy="73"/>
                </a:xfrm>
              </p:grpSpPr>
              <p:grpSp>
                <p:nvGrpSpPr>
                  <p:cNvPr id="263703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2013" y="2561"/>
                    <a:ext cx="127" cy="73"/>
                    <a:chOff x="2013" y="2561"/>
                    <a:chExt cx="127" cy="73"/>
                  </a:xfrm>
                </p:grpSpPr>
                <p:sp>
                  <p:nvSpPr>
                    <p:cNvPr id="263704" name="AutoShape 5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5" name="AutoShape 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06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2132" y="2561"/>
                    <a:ext cx="127" cy="73"/>
                    <a:chOff x="2132" y="2561"/>
                    <a:chExt cx="127" cy="73"/>
                  </a:xfrm>
                </p:grpSpPr>
                <p:sp>
                  <p:nvSpPr>
                    <p:cNvPr id="263707" name="AutoShape 5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8" name="AutoShape 5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9" name="Group 541"/>
                <p:cNvGrpSpPr>
                  <a:grpSpLocks/>
                </p:cNvGrpSpPr>
                <p:nvPr/>
              </p:nvGrpSpPr>
              <p:grpSpPr bwMode="auto">
                <a:xfrm>
                  <a:off x="1992" y="2585"/>
                  <a:ext cx="247" cy="72"/>
                  <a:chOff x="1992" y="2585"/>
                  <a:chExt cx="247" cy="72"/>
                </a:xfrm>
              </p:grpSpPr>
              <p:grpSp>
                <p:nvGrpSpPr>
                  <p:cNvPr id="263710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1992" y="2585"/>
                    <a:ext cx="127" cy="72"/>
                    <a:chOff x="1992" y="2585"/>
                    <a:chExt cx="127" cy="72"/>
                  </a:xfrm>
                </p:grpSpPr>
                <p:sp>
                  <p:nvSpPr>
                    <p:cNvPr id="263711" name="AutoShape 5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2" name="AutoShape 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13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2112" y="2585"/>
                    <a:ext cx="127" cy="72"/>
                    <a:chOff x="2112" y="2585"/>
                    <a:chExt cx="127" cy="72"/>
                  </a:xfrm>
                </p:grpSpPr>
                <p:sp>
                  <p:nvSpPr>
                    <p:cNvPr id="263714" name="AutoShape 5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5" name="AutoShape 5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16" name="Group 548"/>
              <p:cNvGrpSpPr>
                <a:grpSpLocks/>
              </p:cNvGrpSpPr>
              <p:nvPr/>
            </p:nvGrpSpPr>
            <p:grpSpPr bwMode="auto">
              <a:xfrm>
                <a:off x="1992" y="2452"/>
                <a:ext cx="308" cy="141"/>
                <a:chOff x="1992" y="2452"/>
                <a:chExt cx="308" cy="141"/>
              </a:xfrm>
            </p:grpSpPr>
            <p:grpSp>
              <p:nvGrpSpPr>
                <p:cNvPr id="263717" name="Group 549"/>
                <p:cNvGrpSpPr>
                  <a:grpSpLocks/>
                </p:cNvGrpSpPr>
                <p:nvPr/>
              </p:nvGrpSpPr>
              <p:grpSpPr bwMode="auto">
                <a:xfrm>
                  <a:off x="2053" y="2452"/>
                  <a:ext cx="247" cy="72"/>
                  <a:chOff x="2053" y="2452"/>
                  <a:chExt cx="247" cy="72"/>
                </a:xfrm>
              </p:grpSpPr>
              <p:grpSp>
                <p:nvGrpSpPr>
                  <p:cNvPr id="263718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2053" y="2452"/>
                    <a:ext cx="127" cy="72"/>
                    <a:chOff x="2053" y="2452"/>
                    <a:chExt cx="127" cy="72"/>
                  </a:xfrm>
                </p:grpSpPr>
                <p:sp>
                  <p:nvSpPr>
                    <p:cNvPr id="263719" name="AutoShape 5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0" name="AutoShape 5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1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2173" y="2452"/>
                    <a:ext cx="127" cy="72"/>
                    <a:chOff x="2173" y="2452"/>
                    <a:chExt cx="127" cy="72"/>
                  </a:xfrm>
                </p:grpSpPr>
                <p:sp>
                  <p:nvSpPr>
                    <p:cNvPr id="263722" name="AutoShape 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3" name="AutoShap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24" name="Group 556"/>
                <p:cNvGrpSpPr>
                  <a:grpSpLocks/>
                </p:cNvGrpSpPr>
                <p:nvPr/>
              </p:nvGrpSpPr>
              <p:grpSpPr bwMode="auto">
                <a:xfrm>
                  <a:off x="2033" y="2475"/>
                  <a:ext cx="246" cy="72"/>
                  <a:chOff x="2033" y="2475"/>
                  <a:chExt cx="246" cy="72"/>
                </a:xfrm>
              </p:grpSpPr>
              <p:grpSp>
                <p:nvGrpSpPr>
                  <p:cNvPr id="263725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2033" y="2475"/>
                    <a:ext cx="127" cy="72"/>
                    <a:chOff x="2033" y="2475"/>
                    <a:chExt cx="127" cy="72"/>
                  </a:xfrm>
                </p:grpSpPr>
                <p:sp>
                  <p:nvSpPr>
                    <p:cNvPr id="263726" name="AutoShape 5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7" name="AutoShape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8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2152" y="2475"/>
                    <a:ext cx="127" cy="72"/>
                    <a:chOff x="2152" y="2475"/>
                    <a:chExt cx="127" cy="72"/>
                  </a:xfrm>
                </p:grpSpPr>
                <p:sp>
                  <p:nvSpPr>
                    <p:cNvPr id="263729" name="AutoShape 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0" name="AutoShape 5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1" name="Group 563"/>
                <p:cNvGrpSpPr>
                  <a:grpSpLocks/>
                </p:cNvGrpSpPr>
                <p:nvPr/>
              </p:nvGrpSpPr>
              <p:grpSpPr bwMode="auto">
                <a:xfrm>
                  <a:off x="2013" y="2498"/>
                  <a:ext cx="246" cy="72"/>
                  <a:chOff x="2013" y="2498"/>
                  <a:chExt cx="246" cy="72"/>
                </a:xfrm>
              </p:grpSpPr>
              <p:grpSp>
                <p:nvGrpSpPr>
                  <p:cNvPr id="263732" name="Group 564"/>
                  <p:cNvGrpSpPr>
                    <a:grpSpLocks/>
                  </p:cNvGrpSpPr>
                  <p:nvPr/>
                </p:nvGrpSpPr>
                <p:grpSpPr bwMode="auto">
                  <a:xfrm>
                    <a:off x="2013" y="2498"/>
                    <a:ext cx="127" cy="72"/>
                    <a:chOff x="2013" y="2498"/>
                    <a:chExt cx="127" cy="72"/>
                  </a:xfrm>
                </p:grpSpPr>
                <p:sp>
                  <p:nvSpPr>
                    <p:cNvPr id="263733" name="AutoShape 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4" name="AutoShape 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35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2132" y="2498"/>
                    <a:ext cx="127" cy="72"/>
                    <a:chOff x="2132" y="2498"/>
                    <a:chExt cx="127" cy="72"/>
                  </a:xfrm>
                </p:grpSpPr>
                <p:sp>
                  <p:nvSpPr>
                    <p:cNvPr id="263736" name="AutoShape 5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7" name="AutoShape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8" name="Group 570"/>
                <p:cNvGrpSpPr>
                  <a:grpSpLocks/>
                </p:cNvGrpSpPr>
                <p:nvPr/>
              </p:nvGrpSpPr>
              <p:grpSpPr bwMode="auto">
                <a:xfrm>
                  <a:off x="1992" y="2521"/>
                  <a:ext cx="247" cy="72"/>
                  <a:chOff x="1992" y="2521"/>
                  <a:chExt cx="247" cy="72"/>
                </a:xfrm>
              </p:grpSpPr>
              <p:grpSp>
                <p:nvGrpSpPr>
                  <p:cNvPr id="263739" name="Group 571"/>
                  <p:cNvGrpSpPr>
                    <a:grpSpLocks/>
                  </p:cNvGrpSpPr>
                  <p:nvPr/>
                </p:nvGrpSpPr>
                <p:grpSpPr bwMode="auto">
                  <a:xfrm>
                    <a:off x="1992" y="2521"/>
                    <a:ext cx="127" cy="72"/>
                    <a:chOff x="1992" y="2521"/>
                    <a:chExt cx="127" cy="72"/>
                  </a:xfrm>
                </p:grpSpPr>
                <p:sp>
                  <p:nvSpPr>
                    <p:cNvPr id="263740" name="AutoShape 5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1" name="AutoShape 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4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2112" y="2521"/>
                    <a:ext cx="127" cy="72"/>
                    <a:chOff x="2112" y="2521"/>
                    <a:chExt cx="127" cy="72"/>
                  </a:xfrm>
                </p:grpSpPr>
                <p:sp>
                  <p:nvSpPr>
                    <p:cNvPr id="263743" name="AutoShape 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4" name="AutoShape 5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745" name="Group 577"/>
            <p:cNvGrpSpPr>
              <a:grpSpLocks/>
            </p:cNvGrpSpPr>
            <p:nvPr/>
          </p:nvGrpSpPr>
          <p:grpSpPr bwMode="auto">
            <a:xfrm>
              <a:off x="2328" y="2452"/>
              <a:ext cx="308" cy="330"/>
              <a:chOff x="2328" y="2452"/>
              <a:chExt cx="308" cy="330"/>
            </a:xfrm>
          </p:grpSpPr>
          <p:grpSp>
            <p:nvGrpSpPr>
              <p:cNvPr id="263746" name="Group 578"/>
              <p:cNvGrpSpPr>
                <a:grpSpLocks/>
              </p:cNvGrpSpPr>
              <p:nvPr/>
            </p:nvGrpSpPr>
            <p:grpSpPr bwMode="auto">
              <a:xfrm>
                <a:off x="2328" y="2641"/>
                <a:ext cx="308" cy="141"/>
                <a:chOff x="2328" y="2641"/>
                <a:chExt cx="308" cy="141"/>
              </a:xfrm>
            </p:grpSpPr>
            <p:grpSp>
              <p:nvGrpSpPr>
                <p:cNvPr id="263747" name="Group 579"/>
                <p:cNvGrpSpPr>
                  <a:grpSpLocks/>
                </p:cNvGrpSpPr>
                <p:nvPr/>
              </p:nvGrpSpPr>
              <p:grpSpPr bwMode="auto">
                <a:xfrm>
                  <a:off x="2389" y="2641"/>
                  <a:ext cx="247" cy="72"/>
                  <a:chOff x="2389" y="2641"/>
                  <a:chExt cx="247" cy="72"/>
                </a:xfrm>
              </p:grpSpPr>
              <p:grpSp>
                <p:nvGrpSpPr>
                  <p:cNvPr id="263748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2389" y="2641"/>
                    <a:ext cx="127" cy="72"/>
                    <a:chOff x="2389" y="2641"/>
                    <a:chExt cx="127" cy="72"/>
                  </a:xfrm>
                </p:grpSpPr>
                <p:sp>
                  <p:nvSpPr>
                    <p:cNvPr id="263749" name="AutoShape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0" name="AutoShape 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1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2509" y="2641"/>
                    <a:ext cx="127" cy="72"/>
                    <a:chOff x="2509" y="2641"/>
                    <a:chExt cx="127" cy="72"/>
                  </a:xfrm>
                </p:grpSpPr>
                <p:sp>
                  <p:nvSpPr>
                    <p:cNvPr id="263752" name="AutoShape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3" name="AutoShap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54" name="Group 586"/>
                <p:cNvGrpSpPr>
                  <a:grpSpLocks/>
                </p:cNvGrpSpPr>
                <p:nvPr/>
              </p:nvGrpSpPr>
              <p:grpSpPr bwMode="auto">
                <a:xfrm>
                  <a:off x="2369" y="2664"/>
                  <a:ext cx="246" cy="72"/>
                  <a:chOff x="2369" y="2664"/>
                  <a:chExt cx="246" cy="72"/>
                </a:xfrm>
              </p:grpSpPr>
              <p:grpSp>
                <p:nvGrpSpPr>
                  <p:cNvPr id="263755" name="Group 587"/>
                  <p:cNvGrpSpPr>
                    <a:grpSpLocks/>
                  </p:cNvGrpSpPr>
                  <p:nvPr/>
                </p:nvGrpSpPr>
                <p:grpSpPr bwMode="auto">
                  <a:xfrm>
                    <a:off x="2369" y="2664"/>
                    <a:ext cx="127" cy="72"/>
                    <a:chOff x="2369" y="2664"/>
                    <a:chExt cx="127" cy="72"/>
                  </a:xfrm>
                </p:grpSpPr>
                <p:sp>
                  <p:nvSpPr>
                    <p:cNvPr id="263756" name="AutoShape 5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7" name="AutoShap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8" name="Group 590"/>
                  <p:cNvGrpSpPr>
                    <a:grpSpLocks/>
                  </p:cNvGrpSpPr>
                  <p:nvPr/>
                </p:nvGrpSpPr>
                <p:grpSpPr bwMode="auto">
                  <a:xfrm>
                    <a:off x="2488" y="2664"/>
                    <a:ext cx="127" cy="72"/>
                    <a:chOff x="2488" y="2664"/>
                    <a:chExt cx="127" cy="72"/>
                  </a:xfrm>
                </p:grpSpPr>
                <p:sp>
                  <p:nvSpPr>
                    <p:cNvPr id="263759" name="AutoShape 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0" name="AutoShape 5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1" name="Group 593"/>
                <p:cNvGrpSpPr>
                  <a:grpSpLocks/>
                </p:cNvGrpSpPr>
                <p:nvPr/>
              </p:nvGrpSpPr>
              <p:grpSpPr bwMode="auto">
                <a:xfrm>
                  <a:off x="2349" y="2687"/>
                  <a:ext cx="246" cy="72"/>
                  <a:chOff x="2349" y="2687"/>
                  <a:chExt cx="246" cy="72"/>
                </a:xfrm>
              </p:grpSpPr>
              <p:grpSp>
                <p:nvGrpSpPr>
                  <p:cNvPr id="263762" name="Group 594"/>
                  <p:cNvGrpSpPr>
                    <a:grpSpLocks/>
                  </p:cNvGrpSpPr>
                  <p:nvPr/>
                </p:nvGrpSpPr>
                <p:grpSpPr bwMode="auto">
                  <a:xfrm>
                    <a:off x="2349" y="2687"/>
                    <a:ext cx="127" cy="72"/>
                    <a:chOff x="2349" y="2687"/>
                    <a:chExt cx="127" cy="72"/>
                  </a:xfrm>
                </p:grpSpPr>
                <p:sp>
                  <p:nvSpPr>
                    <p:cNvPr id="263763" name="AutoShape 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4" name="AutoShape 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65" name="Group 597"/>
                  <p:cNvGrpSpPr>
                    <a:grpSpLocks/>
                  </p:cNvGrpSpPr>
                  <p:nvPr/>
                </p:nvGrpSpPr>
                <p:grpSpPr bwMode="auto">
                  <a:xfrm>
                    <a:off x="2468" y="2687"/>
                    <a:ext cx="127" cy="72"/>
                    <a:chOff x="2468" y="2687"/>
                    <a:chExt cx="127" cy="72"/>
                  </a:xfrm>
                </p:grpSpPr>
                <p:sp>
                  <p:nvSpPr>
                    <p:cNvPr id="263766" name="AutoShape 5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7" name="AutoShape 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8" name="Group 600"/>
                <p:cNvGrpSpPr>
                  <a:grpSpLocks/>
                </p:cNvGrpSpPr>
                <p:nvPr/>
              </p:nvGrpSpPr>
              <p:grpSpPr bwMode="auto">
                <a:xfrm>
                  <a:off x="2328" y="2710"/>
                  <a:ext cx="247" cy="72"/>
                  <a:chOff x="2328" y="2710"/>
                  <a:chExt cx="247" cy="72"/>
                </a:xfrm>
              </p:grpSpPr>
              <p:grpSp>
                <p:nvGrpSpPr>
                  <p:cNvPr id="263769" name="Group 601"/>
                  <p:cNvGrpSpPr>
                    <a:grpSpLocks/>
                  </p:cNvGrpSpPr>
                  <p:nvPr/>
                </p:nvGrpSpPr>
                <p:grpSpPr bwMode="auto">
                  <a:xfrm>
                    <a:off x="2328" y="2710"/>
                    <a:ext cx="127" cy="72"/>
                    <a:chOff x="2328" y="2710"/>
                    <a:chExt cx="127" cy="72"/>
                  </a:xfrm>
                </p:grpSpPr>
                <p:sp>
                  <p:nvSpPr>
                    <p:cNvPr id="263770" name="AutoShape 6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1" name="AutoShap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72" name="Group 604"/>
                  <p:cNvGrpSpPr>
                    <a:grpSpLocks/>
                  </p:cNvGrpSpPr>
                  <p:nvPr/>
                </p:nvGrpSpPr>
                <p:grpSpPr bwMode="auto">
                  <a:xfrm>
                    <a:off x="2448" y="2710"/>
                    <a:ext cx="127" cy="72"/>
                    <a:chOff x="2448" y="2710"/>
                    <a:chExt cx="127" cy="72"/>
                  </a:xfrm>
                </p:grpSpPr>
                <p:sp>
                  <p:nvSpPr>
                    <p:cNvPr id="263773" name="AutoShape 6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4" name="AutoShape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75" name="Group 607"/>
              <p:cNvGrpSpPr>
                <a:grpSpLocks/>
              </p:cNvGrpSpPr>
              <p:nvPr/>
            </p:nvGrpSpPr>
            <p:grpSpPr bwMode="auto">
              <a:xfrm>
                <a:off x="2328" y="2579"/>
                <a:ext cx="308" cy="141"/>
                <a:chOff x="2328" y="2579"/>
                <a:chExt cx="308" cy="141"/>
              </a:xfrm>
            </p:grpSpPr>
            <p:grpSp>
              <p:nvGrpSpPr>
                <p:cNvPr id="263776" name="Group 608"/>
                <p:cNvGrpSpPr>
                  <a:grpSpLocks/>
                </p:cNvGrpSpPr>
                <p:nvPr/>
              </p:nvGrpSpPr>
              <p:grpSpPr bwMode="auto">
                <a:xfrm>
                  <a:off x="2389" y="2579"/>
                  <a:ext cx="247" cy="72"/>
                  <a:chOff x="2389" y="2579"/>
                  <a:chExt cx="247" cy="72"/>
                </a:xfrm>
              </p:grpSpPr>
              <p:grpSp>
                <p:nvGrpSpPr>
                  <p:cNvPr id="263777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2389" y="2579"/>
                    <a:ext cx="127" cy="72"/>
                    <a:chOff x="2389" y="2579"/>
                    <a:chExt cx="127" cy="72"/>
                  </a:xfrm>
                </p:grpSpPr>
                <p:sp>
                  <p:nvSpPr>
                    <p:cNvPr id="263778" name="AutoShape 6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9" name="AutoShap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0" name="Group 612"/>
                  <p:cNvGrpSpPr>
                    <a:grpSpLocks/>
                  </p:cNvGrpSpPr>
                  <p:nvPr/>
                </p:nvGrpSpPr>
                <p:grpSpPr bwMode="auto">
                  <a:xfrm>
                    <a:off x="2509" y="2579"/>
                    <a:ext cx="127" cy="72"/>
                    <a:chOff x="2509" y="2579"/>
                    <a:chExt cx="127" cy="72"/>
                  </a:xfrm>
                </p:grpSpPr>
                <p:sp>
                  <p:nvSpPr>
                    <p:cNvPr id="263781" name="AutoShape 6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2" name="AutoShape 6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83" name="Group 615"/>
                <p:cNvGrpSpPr>
                  <a:grpSpLocks/>
                </p:cNvGrpSpPr>
                <p:nvPr/>
              </p:nvGrpSpPr>
              <p:grpSpPr bwMode="auto">
                <a:xfrm>
                  <a:off x="2369" y="2602"/>
                  <a:ext cx="246" cy="72"/>
                  <a:chOff x="2369" y="2602"/>
                  <a:chExt cx="246" cy="72"/>
                </a:xfrm>
              </p:grpSpPr>
              <p:grpSp>
                <p:nvGrpSpPr>
                  <p:cNvPr id="263784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2369" y="2602"/>
                    <a:ext cx="127" cy="72"/>
                    <a:chOff x="2369" y="2602"/>
                    <a:chExt cx="127" cy="72"/>
                  </a:xfrm>
                </p:grpSpPr>
                <p:sp>
                  <p:nvSpPr>
                    <p:cNvPr id="263785" name="AutoShape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6" name="AutoShape 6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7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2488" y="2602"/>
                    <a:ext cx="127" cy="72"/>
                    <a:chOff x="2488" y="2602"/>
                    <a:chExt cx="127" cy="72"/>
                  </a:xfrm>
                </p:grpSpPr>
                <p:sp>
                  <p:nvSpPr>
                    <p:cNvPr id="263788" name="AutoShape 6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9" name="AutoShap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0" name="Group 622"/>
                <p:cNvGrpSpPr>
                  <a:grpSpLocks/>
                </p:cNvGrpSpPr>
                <p:nvPr/>
              </p:nvGrpSpPr>
              <p:grpSpPr bwMode="auto">
                <a:xfrm>
                  <a:off x="2349" y="2625"/>
                  <a:ext cx="246" cy="72"/>
                  <a:chOff x="2349" y="2625"/>
                  <a:chExt cx="246" cy="72"/>
                </a:xfrm>
              </p:grpSpPr>
              <p:grpSp>
                <p:nvGrpSpPr>
                  <p:cNvPr id="263791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2349" y="2625"/>
                    <a:ext cx="127" cy="72"/>
                    <a:chOff x="2349" y="2625"/>
                    <a:chExt cx="127" cy="72"/>
                  </a:xfrm>
                </p:grpSpPr>
                <p:sp>
                  <p:nvSpPr>
                    <p:cNvPr id="263792" name="AutoShape 6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3" name="AutoShap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94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2468" y="2625"/>
                    <a:ext cx="127" cy="72"/>
                    <a:chOff x="2468" y="2625"/>
                    <a:chExt cx="127" cy="72"/>
                  </a:xfrm>
                </p:grpSpPr>
                <p:sp>
                  <p:nvSpPr>
                    <p:cNvPr id="263795" name="AutoShape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6" name="AutoShap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7" name="Group 629"/>
                <p:cNvGrpSpPr>
                  <a:grpSpLocks/>
                </p:cNvGrpSpPr>
                <p:nvPr/>
              </p:nvGrpSpPr>
              <p:grpSpPr bwMode="auto">
                <a:xfrm>
                  <a:off x="2328" y="2648"/>
                  <a:ext cx="247" cy="72"/>
                  <a:chOff x="2328" y="2648"/>
                  <a:chExt cx="247" cy="72"/>
                </a:xfrm>
              </p:grpSpPr>
              <p:grpSp>
                <p:nvGrpSpPr>
                  <p:cNvPr id="263798" name="Group 630"/>
                  <p:cNvGrpSpPr>
                    <a:grpSpLocks/>
                  </p:cNvGrpSpPr>
                  <p:nvPr/>
                </p:nvGrpSpPr>
                <p:grpSpPr bwMode="auto">
                  <a:xfrm>
                    <a:off x="2328" y="2648"/>
                    <a:ext cx="127" cy="72"/>
                    <a:chOff x="2328" y="2648"/>
                    <a:chExt cx="127" cy="72"/>
                  </a:xfrm>
                </p:grpSpPr>
                <p:sp>
                  <p:nvSpPr>
                    <p:cNvPr id="263799" name="AutoShap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0" name="AutoShape 6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1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2448" y="2648"/>
                    <a:ext cx="127" cy="72"/>
                    <a:chOff x="2448" y="2648"/>
                    <a:chExt cx="127" cy="72"/>
                  </a:xfrm>
                </p:grpSpPr>
                <p:sp>
                  <p:nvSpPr>
                    <p:cNvPr id="263802" name="AutoShape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3" name="AutoShape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04" name="Group 636"/>
              <p:cNvGrpSpPr>
                <a:grpSpLocks/>
              </p:cNvGrpSpPr>
              <p:nvPr/>
            </p:nvGrpSpPr>
            <p:grpSpPr bwMode="auto">
              <a:xfrm>
                <a:off x="2328" y="2516"/>
                <a:ext cx="308" cy="141"/>
                <a:chOff x="2328" y="2516"/>
                <a:chExt cx="308" cy="141"/>
              </a:xfrm>
            </p:grpSpPr>
            <p:grpSp>
              <p:nvGrpSpPr>
                <p:cNvPr id="263805" name="Group 637"/>
                <p:cNvGrpSpPr>
                  <a:grpSpLocks/>
                </p:cNvGrpSpPr>
                <p:nvPr/>
              </p:nvGrpSpPr>
              <p:grpSpPr bwMode="auto">
                <a:xfrm>
                  <a:off x="2389" y="2516"/>
                  <a:ext cx="247" cy="72"/>
                  <a:chOff x="2389" y="2516"/>
                  <a:chExt cx="247" cy="72"/>
                </a:xfrm>
              </p:grpSpPr>
              <p:grpSp>
                <p:nvGrpSpPr>
                  <p:cNvPr id="263806" name="Group 638"/>
                  <p:cNvGrpSpPr>
                    <a:grpSpLocks/>
                  </p:cNvGrpSpPr>
                  <p:nvPr/>
                </p:nvGrpSpPr>
                <p:grpSpPr bwMode="auto">
                  <a:xfrm>
                    <a:off x="2389" y="2516"/>
                    <a:ext cx="127" cy="72"/>
                    <a:chOff x="2389" y="2516"/>
                    <a:chExt cx="127" cy="72"/>
                  </a:xfrm>
                </p:grpSpPr>
                <p:sp>
                  <p:nvSpPr>
                    <p:cNvPr id="263807" name="AutoShap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8" name="AutoShape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9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2509" y="2516"/>
                    <a:ext cx="127" cy="72"/>
                    <a:chOff x="2509" y="2516"/>
                    <a:chExt cx="127" cy="72"/>
                  </a:xfrm>
                </p:grpSpPr>
                <p:sp>
                  <p:nvSpPr>
                    <p:cNvPr id="263810" name="AutoShape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1" name="AutoShape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2" name="Group 644"/>
                <p:cNvGrpSpPr>
                  <a:grpSpLocks/>
                </p:cNvGrpSpPr>
                <p:nvPr/>
              </p:nvGrpSpPr>
              <p:grpSpPr bwMode="auto">
                <a:xfrm>
                  <a:off x="2369" y="2539"/>
                  <a:ext cx="246" cy="72"/>
                  <a:chOff x="2369" y="2539"/>
                  <a:chExt cx="246" cy="72"/>
                </a:xfrm>
              </p:grpSpPr>
              <p:grpSp>
                <p:nvGrpSpPr>
                  <p:cNvPr id="263813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2369" y="2539"/>
                    <a:ext cx="127" cy="72"/>
                    <a:chOff x="2369" y="2539"/>
                    <a:chExt cx="127" cy="72"/>
                  </a:xfrm>
                </p:grpSpPr>
                <p:sp>
                  <p:nvSpPr>
                    <p:cNvPr id="263814" name="AutoShape 6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5" name="AutoShap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16" name="Group 648"/>
                  <p:cNvGrpSpPr>
                    <a:grpSpLocks/>
                  </p:cNvGrpSpPr>
                  <p:nvPr/>
                </p:nvGrpSpPr>
                <p:grpSpPr bwMode="auto">
                  <a:xfrm>
                    <a:off x="2488" y="2539"/>
                    <a:ext cx="127" cy="72"/>
                    <a:chOff x="2488" y="2539"/>
                    <a:chExt cx="127" cy="72"/>
                  </a:xfrm>
                </p:grpSpPr>
                <p:sp>
                  <p:nvSpPr>
                    <p:cNvPr id="263817" name="AutoShape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8" name="AutoShap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9" name="Group 651"/>
                <p:cNvGrpSpPr>
                  <a:grpSpLocks/>
                </p:cNvGrpSpPr>
                <p:nvPr/>
              </p:nvGrpSpPr>
              <p:grpSpPr bwMode="auto">
                <a:xfrm>
                  <a:off x="2349" y="2561"/>
                  <a:ext cx="246" cy="73"/>
                  <a:chOff x="2349" y="2561"/>
                  <a:chExt cx="246" cy="73"/>
                </a:xfrm>
              </p:grpSpPr>
              <p:grpSp>
                <p:nvGrpSpPr>
                  <p:cNvPr id="263820" name="Group 652"/>
                  <p:cNvGrpSpPr>
                    <a:grpSpLocks/>
                  </p:cNvGrpSpPr>
                  <p:nvPr/>
                </p:nvGrpSpPr>
                <p:grpSpPr bwMode="auto">
                  <a:xfrm>
                    <a:off x="2349" y="2561"/>
                    <a:ext cx="127" cy="73"/>
                    <a:chOff x="2349" y="2561"/>
                    <a:chExt cx="127" cy="73"/>
                  </a:xfrm>
                </p:grpSpPr>
                <p:sp>
                  <p:nvSpPr>
                    <p:cNvPr id="263821" name="AutoShape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2" name="AutoShape 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23" name="Group 655"/>
                  <p:cNvGrpSpPr>
                    <a:grpSpLocks/>
                  </p:cNvGrpSpPr>
                  <p:nvPr/>
                </p:nvGrpSpPr>
                <p:grpSpPr bwMode="auto">
                  <a:xfrm>
                    <a:off x="2468" y="2561"/>
                    <a:ext cx="127" cy="73"/>
                    <a:chOff x="2468" y="2561"/>
                    <a:chExt cx="127" cy="73"/>
                  </a:xfrm>
                </p:grpSpPr>
                <p:sp>
                  <p:nvSpPr>
                    <p:cNvPr id="263824" name="AutoShape 6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5" name="AutoShape 6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26" name="Group 658"/>
                <p:cNvGrpSpPr>
                  <a:grpSpLocks/>
                </p:cNvGrpSpPr>
                <p:nvPr/>
              </p:nvGrpSpPr>
              <p:grpSpPr bwMode="auto">
                <a:xfrm>
                  <a:off x="2328" y="2585"/>
                  <a:ext cx="247" cy="72"/>
                  <a:chOff x="2328" y="2585"/>
                  <a:chExt cx="247" cy="72"/>
                </a:xfrm>
              </p:grpSpPr>
              <p:grpSp>
                <p:nvGrpSpPr>
                  <p:cNvPr id="263827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2328" y="2585"/>
                    <a:ext cx="127" cy="72"/>
                    <a:chOff x="2328" y="2585"/>
                    <a:chExt cx="127" cy="72"/>
                  </a:xfrm>
                </p:grpSpPr>
                <p:sp>
                  <p:nvSpPr>
                    <p:cNvPr id="263828" name="AutoShape 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9" name="AutoShape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0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448" y="2585"/>
                    <a:ext cx="127" cy="72"/>
                    <a:chOff x="2448" y="2585"/>
                    <a:chExt cx="127" cy="72"/>
                  </a:xfrm>
                </p:grpSpPr>
                <p:sp>
                  <p:nvSpPr>
                    <p:cNvPr id="263831" name="AutoShap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2" name="AutoShape 6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33" name="Group 665"/>
              <p:cNvGrpSpPr>
                <a:grpSpLocks/>
              </p:cNvGrpSpPr>
              <p:nvPr/>
            </p:nvGrpSpPr>
            <p:grpSpPr bwMode="auto">
              <a:xfrm>
                <a:off x="2328" y="2452"/>
                <a:ext cx="308" cy="141"/>
                <a:chOff x="2328" y="2452"/>
                <a:chExt cx="308" cy="141"/>
              </a:xfrm>
            </p:grpSpPr>
            <p:grpSp>
              <p:nvGrpSpPr>
                <p:cNvPr id="263834" name="Group 666"/>
                <p:cNvGrpSpPr>
                  <a:grpSpLocks/>
                </p:cNvGrpSpPr>
                <p:nvPr/>
              </p:nvGrpSpPr>
              <p:grpSpPr bwMode="auto">
                <a:xfrm>
                  <a:off x="2389" y="2452"/>
                  <a:ext cx="247" cy="72"/>
                  <a:chOff x="2389" y="2452"/>
                  <a:chExt cx="247" cy="72"/>
                </a:xfrm>
              </p:grpSpPr>
              <p:grpSp>
                <p:nvGrpSpPr>
                  <p:cNvPr id="263835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2389" y="2452"/>
                    <a:ext cx="127" cy="72"/>
                    <a:chOff x="2389" y="2452"/>
                    <a:chExt cx="127" cy="72"/>
                  </a:xfrm>
                </p:grpSpPr>
                <p:sp>
                  <p:nvSpPr>
                    <p:cNvPr id="263836" name="AutoShape 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7" name="AutoShap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8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2509" y="2452"/>
                    <a:ext cx="127" cy="72"/>
                    <a:chOff x="2509" y="2452"/>
                    <a:chExt cx="127" cy="72"/>
                  </a:xfrm>
                </p:grpSpPr>
                <p:sp>
                  <p:nvSpPr>
                    <p:cNvPr id="263839" name="AutoShape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0" name="AutoShape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1" name="Group 673"/>
                <p:cNvGrpSpPr>
                  <a:grpSpLocks/>
                </p:cNvGrpSpPr>
                <p:nvPr/>
              </p:nvGrpSpPr>
              <p:grpSpPr bwMode="auto">
                <a:xfrm>
                  <a:off x="2369" y="2475"/>
                  <a:ext cx="246" cy="72"/>
                  <a:chOff x="2369" y="2475"/>
                  <a:chExt cx="246" cy="72"/>
                </a:xfrm>
              </p:grpSpPr>
              <p:grpSp>
                <p:nvGrpSpPr>
                  <p:cNvPr id="26384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2369" y="2475"/>
                    <a:ext cx="127" cy="72"/>
                    <a:chOff x="2369" y="2475"/>
                    <a:chExt cx="127" cy="72"/>
                  </a:xfrm>
                </p:grpSpPr>
                <p:sp>
                  <p:nvSpPr>
                    <p:cNvPr id="263843" name="AutoShape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4" name="AutoShape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45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2488" y="2475"/>
                    <a:ext cx="127" cy="72"/>
                    <a:chOff x="2488" y="2475"/>
                    <a:chExt cx="127" cy="72"/>
                  </a:xfrm>
                </p:grpSpPr>
                <p:sp>
                  <p:nvSpPr>
                    <p:cNvPr id="263846" name="AutoShape 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7" name="AutoShape 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8" name="Group 680"/>
                <p:cNvGrpSpPr>
                  <a:grpSpLocks/>
                </p:cNvGrpSpPr>
                <p:nvPr/>
              </p:nvGrpSpPr>
              <p:grpSpPr bwMode="auto">
                <a:xfrm>
                  <a:off x="2349" y="2498"/>
                  <a:ext cx="246" cy="72"/>
                  <a:chOff x="2349" y="2498"/>
                  <a:chExt cx="246" cy="72"/>
                </a:xfrm>
              </p:grpSpPr>
              <p:grpSp>
                <p:nvGrpSpPr>
                  <p:cNvPr id="263849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2349" y="2498"/>
                    <a:ext cx="127" cy="72"/>
                    <a:chOff x="2349" y="2498"/>
                    <a:chExt cx="127" cy="72"/>
                  </a:xfrm>
                </p:grpSpPr>
                <p:sp>
                  <p:nvSpPr>
                    <p:cNvPr id="263850" name="AutoShape 6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1" name="AutoShape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2" name="Group 684"/>
                  <p:cNvGrpSpPr>
                    <a:grpSpLocks/>
                  </p:cNvGrpSpPr>
                  <p:nvPr/>
                </p:nvGrpSpPr>
                <p:grpSpPr bwMode="auto">
                  <a:xfrm>
                    <a:off x="2468" y="2498"/>
                    <a:ext cx="127" cy="72"/>
                    <a:chOff x="2468" y="2498"/>
                    <a:chExt cx="127" cy="72"/>
                  </a:xfrm>
                </p:grpSpPr>
                <p:sp>
                  <p:nvSpPr>
                    <p:cNvPr id="263853" name="AutoShape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4" name="AutoShape 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55" name="Group 687"/>
                <p:cNvGrpSpPr>
                  <a:grpSpLocks/>
                </p:cNvGrpSpPr>
                <p:nvPr/>
              </p:nvGrpSpPr>
              <p:grpSpPr bwMode="auto">
                <a:xfrm>
                  <a:off x="2328" y="2521"/>
                  <a:ext cx="247" cy="72"/>
                  <a:chOff x="2328" y="2521"/>
                  <a:chExt cx="247" cy="72"/>
                </a:xfrm>
              </p:grpSpPr>
              <p:grpSp>
                <p:nvGrpSpPr>
                  <p:cNvPr id="263856" name="Group 688"/>
                  <p:cNvGrpSpPr>
                    <a:grpSpLocks/>
                  </p:cNvGrpSpPr>
                  <p:nvPr/>
                </p:nvGrpSpPr>
                <p:grpSpPr bwMode="auto">
                  <a:xfrm>
                    <a:off x="2328" y="2521"/>
                    <a:ext cx="127" cy="72"/>
                    <a:chOff x="2328" y="2521"/>
                    <a:chExt cx="127" cy="72"/>
                  </a:xfrm>
                </p:grpSpPr>
                <p:sp>
                  <p:nvSpPr>
                    <p:cNvPr id="263857" name="AutoShape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8" name="AutoShape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9" name="Group 691"/>
                  <p:cNvGrpSpPr>
                    <a:grpSpLocks/>
                  </p:cNvGrpSpPr>
                  <p:nvPr/>
                </p:nvGrpSpPr>
                <p:grpSpPr bwMode="auto">
                  <a:xfrm>
                    <a:off x="2448" y="2521"/>
                    <a:ext cx="127" cy="72"/>
                    <a:chOff x="2448" y="2521"/>
                    <a:chExt cx="127" cy="72"/>
                  </a:xfrm>
                </p:grpSpPr>
                <p:sp>
                  <p:nvSpPr>
                    <p:cNvPr id="263860" name="AutoShape 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61" name="AutoShape 6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</p:grpSp>
      <p:sp>
        <p:nvSpPr>
          <p:cNvPr id="263862" name="Rectangle 694"/>
          <p:cNvSpPr>
            <a:spLocks noChangeArrowheads="1"/>
          </p:cNvSpPr>
          <p:nvPr/>
        </p:nvSpPr>
        <p:spPr bwMode="auto">
          <a:xfrm>
            <a:off x="5610225" y="3325813"/>
            <a:ext cx="1470025" cy="635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3863" name="Line 695"/>
          <p:cNvSpPr>
            <a:spLocks noChangeShapeType="1"/>
          </p:cNvSpPr>
          <p:nvPr/>
        </p:nvSpPr>
        <p:spPr bwMode="auto">
          <a:xfrm flipV="1">
            <a:off x="6273800" y="4964113"/>
            <a:ext cx="1588" cy="80327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864" name="Group 696"/>
          <p:cNvGrpSpPr>
            <a:grpSpLocks/>
          </p:cNvGrpSpPr>
          <p:nvPr/>
        </p:nvGrpSpPr>
        <p:grpSpPr bwMode="auto">
          <a:xfrm>
            <a:off x="2411413" y="2792413"/>
            <a:ext cx="2363787" cy="1300162"/>
            <a:chOff x="3408" y="1488"/>
            <a:chExt cx="1489" cy="819"/>
          </a:xfrm>
        </p:grpSpPr>
        <p:grpSp>
          <p:nvGrpSpPr>
            <p:cNvPr id="263865" name="Group 697"/>
            <p:cNvGrpSpPr>
              <a:grpSpLocks/>
            </p:cNvGrpSpPr>
            <p:nvPr/>
          </p:nvGrpSpPr>
          <p:grpSpPr bwMode="auto">
            <a:xfrm>
              <a:off x="4020" y="1488"/>
              <a:ext cx="877" cy="778"/>
              <a:chOff x="4020" y="1488"/>
              <a:chExt cx="877" cy="778"/>
            </a:xfrm>
          </p:grpSpPr>
          <p:sp>
            <p:nvSpPr>
              <p:cNvPr id="263866" name="Freeform 698"/>
              <p:cNvSpPr>
                <a:spLocks/>
              </p:cNvSpPr>
              <p:nvPr/>
            </p:nvSpPr>
            <p:spPr bwMode="auto">
              <a:xfrm>
                <a:off x="4260" y="1752"/>
                <a:ext cx="381" cy="290"/>
              </a:xfrm>
              <a:custGeom>
                <a:avLst/>
                <a:gdLst>
                  <a:gd name="T0" fmla="*/ 198 w 381"/>
                  <a:gd name="T1" fmla="*/ 25 h 290"/>
                  <a:gd name="T2" fmla="*/ 164 w 381"/>
                  <a:gd name="T3" fmla="*/ 11 h 290"/>
                  <a:gd name="T4" fmla="*/ 125 w 381"/>
                  <a:gd name="T5" fmla="*/ 11 h 290"/>
                  <a:gd name="T6" fmla="*/ 80 w 381"/>
                  <a:gd name="T7" fmla="*/ 38 h 290"/>
                  <a:gd name="T8" fmla="*/ 68 w 381"/>
                  <a:gd name="T9" fmla="*/ 74 h 290"/>
                  <a:gd name="T10" fmla="*/ 96 w 381"/>
                  <a:gd name="T11" fmla="*/ 108 h 290"/>
                  <a:gd name="T12" fmla="*/ 68 w 381"/>
                  <a:gd name="T13" fmla="*/ 115 h 290"/>
                  <a:gd name="T14" fmla="*/ 26 w 381"/>
                  <a:gd name="T15" fmla="*/ 143 h 290"/>
                  <a:gd name="T16" fmla="*/ 15 w 381"/>
                  <a:gd name="T17" fmla="*/ 184 h 290"/>
                  <a:gd name="T18" fmla="*/ 36 w 381"/>
                  <a:gd name="T19" fmla="*/ 196 h 290"/>
                  <a:gd name="T20" fmla="*/ 67 w 381"/>
                  <a:gd name="T21" fmla="*/ 186 h 290"/>
                  <a:gd name="T22" fmla="*/ 52 w 381"/>
                  <a:gd name="T23" fmla="*/ 214 h 290"/>
                  <a:gd name="T24" fmla="*/ 64 w 381"/>
                  <a:gd name="T25" fmla="*/ 235 h 290"/>
                  <a:gd name="T26" fmla="*/ 83 w 381"/>
                  <a:gd name="T27" fmla="*/ 245 h 290"/>
                  <a:gd name="T28" fmla="*/ 103 w 381"/>
                  <a:gd name="T29" fmla="*/ 272 h 290"/>
                  <a:gd name="T30" fmla="*/ 154 w 381"/>
                  <a:gd name="T31" fmla="*/ 277 h 290"/>
                  <a:gd name="T32" fmla="*/ 187 w 381"/>
                  <a:gd name="T33" fmla="*/ 251 h 290"/>
                  <a:gd name="T34" fmla="*/ 192 w 381"/>
                  <a:gd name="T35" fmla="*/ 218 h 290"/>
                  <a:gd name="T36" fmla="*/ 177 w 381"/>
                  <a:gd name="T37" fmla="*/ 187 h 290"/>
                  <a:gd name="T38" fmla="*/ 171 w 381"/>
                  <a:gd name="T39" fmla="*/ 166 h 290"/>
                  <a:gd name="T40" fmla="*/ 198 w 381"/>
                  <a:gd name="T41" fmla="*/ 180 h 290"/>
                  <a:gd name="T42" fmla="*/ 235 w 381"/>
                  <a:gd name="T43" fmla="*/ 184 h 290"/>
                  <a:gd name="T44" fmla="*/ 253 w 381"/>
                  <a:gd name="T45" fmla="*/ 153 h 290"/>
                  <a:gd name="T46" fmla="*/ 233 w 381"/>
                  <a:gd name="T47" fmla="*/ 126 h 290"/>
                  <a:gd name="T48" fmla="*/ 190 w 381"/>
                  <a:gd name="T49" fmla="*/ 95 h 290"/>
                  <a:gd name="T50" fmla="*/ 161 w 381"/>
                  <a:gd name="T51" fmla="*/ 89 h 290"/>
                  <a:gd name="T52" fmla="*/ 221 w 381"/>
                  <a:gd name="T53" fmla="*/ 71 h 290"/>
                  <a:gd name="T54" fmla="*/ 296 w 381"/>
                  <a:gd name="T55" fmla="*/ 42 h 290"/>
                  <a:gd name="T56" fmla="*/ 319 w 381"/>
                  <a:gd name="T57" fmla="*/ 41 h 290"/>
                  <a:gd name="T58" fmla="*/ 245 w 381"/>
                  <a:gd name="T59" fmla="*/ 71 h 290"/>
                  <a:gd name="T60" fmla="*/ 221 w 381"/>
                  <a:gd name="T61" fmla="*/ 99 h 290"/>
                  <a:gd name="T62" fmla="*/ 334 w 381"/>
                  <a:gd name="T63" fmla="*/ 152 h 290"/>
                  <a:gd name="T64" fmla="*/ 375 w 381"/>
                  <a:gd name="T65" fmla="*/ 169 h 290"/>
                  <a:gd name="T66" fmla="*/ 261 w 381"/>
                  <a:gd name="T67" fmla="*/ 135 h 290"/>
                  <a:gd name="T68" fmla="*/ 265 w 381"/>
                  <a:gd name="T69" fmla="*/ 156 h 290"/>
                  <a:gd name="T70" fmla="*/ 256 w 381"/>
                  <a:gd name="T71" fmla="*/ 193 h 290"/>
                  <a:gd name="T72" fmla="*/ 210 w 381"/>
                  <a:gd name="T73" fmla="*/ 197 h 290"/>
                  <a:gd name="T74" fmla="*/ 211 w 381"/>
                  <a:gd name="T75" fmla="*/ 220 h 290"/>
                  <a:gd name="T76" fmla="*/ 195 w 381"/>
                  <a:gd name="T77" fmla="*/ 267 h 290"/>
                  <a:gd name="T78" fmla="*/ 144 w 381"/>
                  <a:gd name="T79" fmla="*/ 289 h 290"/>
                  <a:gd name="T80" fmla="*/ 88 w 381"/>
                  <a:gd name="T81" fmla="*/ 278 h 290"/>
                  <a:gd name="T82" fmla="*/ 73 w 381"/>
                  <a:gd name="T83" fmla="*/ 250 h 290"/>
                  <a:gd name="T84" fmla="*/ 50 w 381"/>
                  <a:gd name="T85" fmla="*/ 245 h 290"/>
                  <a:gd name="T86" fmla="*/ 42 w 381"/>
                  <a:gd name="T87" fmla="*/ 224 h 290"/>
                  <a:gd name="T88" fmla="*/ 45 w 381"/>
                  <a:gd name="T89" fmla="*/ 203 h 290"/>
                  <a:gd name="T90" fmla="*/ 7 w 381"/>
                  <a:gd name="T91" fmla="*/ 197 h 290"/>
                  <a:gd name="T92" fmla="*/ 0 w 381"/>
                  <a:gd name="T93" fmla="*/ 162 h 290"/>
                  <a:gd name="T94" fmla="*/ 22 w 381"/>
                  <a:gd name="T95" fmla="*/ 126 h 290"/>
                  <a:gd name="T96" fmla="*/ 56 w 381"/>
                  <a:gd name="T97" fmla="*/ 106 h 290"/>
                  <a:gd name="T98" fmla="*/ 61 w 381"/>
                  <a:gd name="T99" fmla="*/ 87 h 290"/>
                  <a:gd name="T100" fmla="*/ 61 w 381"/>
                  <a:gd name="T101" fmla="*/ 61 h 290"/>
                  <a:gd name="T102" fmla="*/ 80 w 381"/>
                  <a:gd name="T103" fmla="*/ 21 h 290"/>
                  <a:gd name="T104" fmla="*/ 130 w 381"/>
                  <a:gd name="T105" fmla="*/ 0 h 290"/>
                  <a:gd name="T106" fmla="*/ 190 w 381"/>
                  <a:gd name="T107" fmla="*/ 3 h 290"/>
                  <a:gd name="T108" fmla="*/ 206 w 381"/>
                  <a:gd name="T109" fmla="*/ 1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1" h="290">
                    <a:moveTo>
                      <a:pt x="206" y="14"/>
                    </a:moveTo>
                    <a:lnTo>
                      <a:pt x="198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49" y="7"/>
                    </a:lnTo>
                    <a:lnTo>
                      <a:pt x="125" y="11"/>
                    </a:lnTo>
                    <a:lnTo>
                      <a:pt x="98" y="23"/>
                    </a:lnTo>
                    <a:lnTo>
                      <a:pt x="80" y="38"/>
                    </a:lnTo>
                    <a:lnTo>
                      <a:pt x="73" y="55"/>
                    </a:lnTo>
                    <a:lnTo>
                      <a:pt x="68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4" y="113"/>
                    </a:lnTo>
                    <a:lnTo>
                      <a:pt x="68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4"/>
                    </a:lnTo>
                    <a:lnTo>
                      <a:pt x="22" y="194"/>
                    </a:lnTo>
                    <a:lnTo>
                      <a:pt x="36" y="196"/>
                    </a:lnTo>
                    <a:lnTo>
                      <a:pt x="60" y="190"/>
                    </a:lnTo>
                    <a:lnTo>
                      <a:pt x="67" y="186"/>
                    </a:lnTo>
                    <a:lnTo>
                      <a:pt x="61" y="193"/>
                    </a:lnTo>
                    <a:lnTo>
                      <a:pt x="52" y="214"/>
                    </a:lnTo>
                    <a:lnTo>
                      <a:pt x="52" y="224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5"/>
                    </a:lnTo>
                    <a:lnTo>
                      <a:pt x="88" y="264"/>
                    </a:lnTo>
                    <a:lnTo>
                      <a:pt x="103" y="272"/>
                    </a:lnTo>
                    <a:lnTo>
                      <a:pt x="130" y="277"/>
                    </a:lnTo>
                    <a:lnTo>
                      <a:pt x="154" y="277"/>
                    </a:lnTo>
                    <a:lnTo>
                      <a:pt x="177" y="265"/>
                    </a:lnTo>
                    <a:lnTo>
                      <a:pt x="187" y="251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0" y="201"/>
                    </a:lnTo>
                    <a:lnTo>
                      <a:pt x="177" y="187"/>
                    </a:lnTo>
                    <a:lnTo>
                      <a:pt x="167" y="169"/>
                    </a:lnTo>
                    <a:lnTo>
                      <a:pt x="171" y="166"/>
                    </a:lnTo>
                    <a:lnTo>
                      <a:pt x="187" y="174"/>
                    </a:lnTo>
                    <a:lnTo>
                      <a:pt x="198" y="180"/>
                    </a:lnTo>
                    <a:lnTo>
                      <a:pt x="218" y="184"/>
                    </a:lnTo>
                    <a:lnTo>
                      <a:pt x="235" y="184"/>
                    </a:lnTo>
                    <a:lnTo>
                      <a:pt x="250" y="174"/>
                    </a:lnTo>
                    <a:lnTo>
                      <a:pt x="253" y="153"/>
                    </a:lnTo>
                    <a:lnTo>
                      <a:pt x="248" y="140"/>
                    </a:lnTo>
                    <a:lnTo>
                      <a:pt x="233" y="126"/>
                    </a:lnTo>
                    <a:lnTo>
                      <a:pt x="215" y="109"/>
                    </a:lnTo>
                    <a:lnTo>
                      <a:pt x="190" y="95"/>
                    </a:lnTo>
                    <a:lnTo>
                      <a:pt x="173" y="91"/>
                    </a:lnTo>
                    <a:lnTo>
                      <a:pt x="161" y="89"/>
                    </a:lnTo>
                    <a:lnTo>
                      <a:pt x="171" y="82"/>
                    </a:lnTo>
                    <a:lnTo>
                      <a:pt x="221" y="71"/>
                    </a:lnTo>
                    <a:lnTo>
                      <a:pt x="253" y="61"/>
                    </a:lnTo>
                    <a:lnTo>
                      <a:pt x="296" y="42"/>
                    </a:lnTo>
                    <a:lnTo>
                      <a:pt x="318" y="31"/>
                    </a:lnTo>
                    <a:lnTo>
                      <a:pt x="319" y="41"/>
                    </a:lnTo>
                    <a:lnTo>
                      <a:pt x="273" y="59"/>
                    </a:lnTo>
                    <a:lnTo>
                      <a:pt x="245" y="71"/>
                    </a:lnTo>
                    <a:lnTo>
                      <a:pt x="214" y="89"/>
                    </a:lnTo>
                    <a:lnTo>
                      <a:pt x="221" y="99"/>
                    </a:lnTo>
                    <a:lnTo>
                      <a:pt x="280" y="129"/>
                    </a:lnTo>
                    <a:lnTo>
                      <a:pt x="334" y="152"/>
                    </a:lnTo>
                    <a:lnTo>
                      <a:pt x="380" y="166"/>
                    </a:lnTo>
                    <a:lnTo>
                      <a:pt x="375" y="169"/>
                    </a:lnTo>
                    <a:lnTo>
                      <a:pt x="306" y="149"/>
                    </a:lnTo>
                    <a:lnTo>
                      <a:pt x="261" y="135"/>
                    </a:lnTo>
                    <a:lnTo>
                      <a:pt x="257" y="140"/>
                    </a:lnTo>
                    <a:lnTo>
                      <a:pt x="265" y="156"/>
                    </a:lnTo>
                    <a:lnTo>
                      <a:pt x="265" y="174"/>
                    </a:lnTo>
                    <a:lnTo>
                      <a:pt x="256" y="193"/>
                    </a:lnTo>
                    <a:lnTo>
                      <a:pt x="235" y="197"/>
                    </a:lnTo>
                    <a:lnTo>
                      <a:pt x="210" y="197"/>
                    </a:lnTo>
                    <a:lnTo>
                      <a:pt x="204" y="197"/>
                    </a:lnTo>
                    <a:lnTo>
                      <a:pt x="211" y="220"/>
                    </a:lnTo>
                    <a:lnTo>
                      <a:pt x="206" y="241"/>
                    </a:lnTo>
                    <a:lnTo>
                      <a:pt x="195" y="267"/>
                    </a:lnTo>
                    <a:lnTo>
                      <a:pt x="171" y="285"/>
                    </a:lnTo>
                    <a:lnTo>
                      <a:pt x="144" y="289"/>
                    </a:lnTo>
                    <a:lnTo>
                      <a:pt x="106" y="287"/>
                    </a:lnTo>
                    <a:lnTo>
                      <a:pt x="88" y="278"/>
                    </a:lnTo>
                    <a:lnTo>
                      <a:pt x="76" y="267"/>
                    </a:lnTo>
                    <a:lnTo>
                      <a:pt x="73" y="250"/>
                    </a:lnTo>
                    <a:lnTo>
                      <a:pt x="73" y="245"/>
                    </a:lnTo>
                    <a:lnTo>
                      <a:pt x="50" y="245"/>
                    </a:lnTo>
                    <a:lnTo>
                      <a:pt x="42" y="235"/>
                    </a:lnTo>
                    <a:lnTo>
                      <a:pt x="42" y="224"/>
                    </a:lnTo>
                    <a:lnTo>
                      <a:pt x="42" y="213"/>
                    </a:lnTo>
                    <a:lnTo>
                      <a:pt x="45" y="203"/>
                    </a:lnTo>
                    <a:lnTo>
                      <a:pt x="29" y="204"/>
                    </a:lnTo>
                    <a:lnTo>
                      <a:pt x="7" y="197"/>
                    </a:lnTo>
                    <a:lnTo>
                      <a:pt x="2" y="183"/>
                    </a:lnTo>
                    <a:lnTo>
                      <a:pt x="0" y="162"/>
                    </a:lnTo>
                    <a:lnTo>
                      <a:pt x="7" y="143"/>
                    </a:lnTo>
                    <a:lnTo>
                      <a:pt x="22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1" y="106"/>
                    </a:lnTo>
                    <a:lnTo>
                      <a:pt x="61" y="87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8" y="41"/>
                    </a:lnTo>
                    <a:lnTo>
                      <a:pt x="80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0" y="3"/>
                    </a:lnTo>
                    <a:lnTo>
                      <a:pt x="202" y="7"/>
                    </a:lnTo>
                    <a:lnTo>
                      <a:pt x="206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7" name="Freeform 699"/>
              <p:cNvSpPr>
                <a:spLocks/>
              </p:cNvSpPr>
              <p:nvPr/>
            </p:nvSpPr>
            <p:spPr bwMode="auto">
              <a:xfrm>
                <a:off x="4370" y="1858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8" name="Freeform 700"/>
              <p:cNvSpPr>
                <a:spLocks/>
              </p:cNvSpPr>
              <p:nvPr/>
            </p:nvSpPr>
            <p:spPr bwMode="auto">
              <a:xfrm>
                <a:off x="4496" y="1674"/>
                <a:ext cx="272" cy="375"/>
              </a:xfrm>
              <a:custGeom>
                <a:avLst/>
                <a:gdLst>
                  <a:gd name="T0" fmla="*/ 73 w 272"/>
                  <a:gd name="T1" fmla="*/ 13 h 375"/>
                  <a:gd name="T2" fmla="*/ 13 w 272"/>
                  <a:gd name="T3" fmla="*/ 14 h 375"/>
                  <a:gd name="T4" fmla="*/ 0 w 272"/>
                  <a:gd name="T5" fmla="*/ 37 h 375"/>
                  <a:gd name="T6" fmla="*/ 27 w 272"/>
                  <a:gd name="T7" fmla="*/ 30 h 375"/>
                  <a:gd name="T8" fmla="*/ 58 w 272"/>
                  <a:gd name="T9" fmla="*/ 20 h 375"/>
                  <a:gd name="T10" fmla="*/ 86 w 272"/>
                  <a:gd name="T11" fmla="*/ 37 h 375"/>
                  <a:gd name="T12" fmla="*/ 63 w 272"/>
                  <a:gd name="T13" fmla="*/ 69 h 375"/>
                  <a:gd name="T14" fmla="*/ 67 w 272"/>
                  <a:gd name="T15" fmla="*/ 92 h 375"/>
                  <a:gd name="T16" fmla="*/ 90 w 272"/>
                  <a:gd name="T17" fmla="*/ 68 h 375"/>
                  <a:gd name="T18" fmla="*/ 109 w 272"/>
                  <a:gd name="T19" fmla="*/ 69 h 375"/>
                  <a:gd name="T20" fmla="*/ 147 w 272"/>
                  <a:gd name="T21" fmla="*/ 74 h 375"/>
                  <a:gd name="T22" fmla="*/ 189 w 272"/>
                  <a:gd name="T23" fmla="*/ 94 h 375"/>
                  <a:gd name="T24" fmla="*/ 202 w 272"/>
                  <a:gd name="T25" fmla="*/ 119 h 375"/>
                  <a:gd name="T26" fmla="*/ 198 w 272"/>
                  <a:gd name="T27" fmla="*/ 142 h 375"/>
                  <a:gd name="T28" fmla="*/ 167 w 272"/>
                  <a:gd name="T29" fmla="*/ 150 h 375"/>
                  <a:gd name="T30" fmla="*/ 143 w 272"/>
                  <a:gd name="T31" fmla="*/ 160 h 375"/>
                  <a:gd name="T32" fmla="*/ 212 w 272"/>
                  <a:gd name="T33" fmla="*/ 166 h 375"/>
                  <a:gd name="T34" fmla="*/ 251 w 272"/>
                  <a:gd name="T35" fmla="*/ 197 h 375"/>
                  <a:gd name="T36" fmla="*/ 251 w 272"/>
                  <a:gd name="T37" fmla="*/ 264 h 375"/>
                  <a:gd name="T38" fmla="*/ 229 w 272"/>
                  <a:gd name="T39" fmla="*/ 282 h 375"/>
                  <a:gd name="T40" fmla="*/ 241 w 272"/>
                  <a:gd name="T41" fmla="*/ 292 h 375"/>
                  <a:gd name="T42" fmla="*/ 259 w 272"/>
                  <a:gd name="T43" fmla="*/ 322 h 375"/>
                  <a:gd name="T44" fmla="*/ 240 w 272"/>
                  <a:gd name="T45" fmla="*/ 355 h 375"/>
                  <a:gd name="T46" fmla="*/ 187 w 272"/>
                  <a:gd name="T47" fmla="*/ 366 h 375"/>
                  <a:gd name="T48" fmla="*/ 132 w 272"/>
                  <a:gd name="T49" fmla="*/ 342 h 375"/>
                  <a:gd name="T50" fmla="*/ 108 w 272"/>
                  <a:gd name="T51" fmla="*/ 350 h 375"/>
                  <a:gd name="T52" fmla="*/ 173 w 272"/>
                  <a:gd name="T53" fmla="*/ 372 h 375"/>
                  <a:gd name="T54" fmla="*/ 247 w 272"/>
                  <a:gd name="T55" fmla="*/ 363 h 375"/>
                  <a:gd name="T56" fmla="*/ 271 w 272"/>
                  <a:gd name="T57" fmla="*/ 329 h 375"/>
                  <a:gd name="T58" fmla="*/ 263 w 272"/>
                  <a:gd name="T59" fmla="*/ 288 h 375"/>
                  <a:gd name="T60" fmla="*/ 260 w 272"/>
                  <a:gd name="T61" fmla="*/ 267 h 375"/>
                  <a:gd name="T62" fmla="*/ 264 w 272"/>
                  <a:gd name="T63" fmla="*/ 200 h 375"/>
                  <a:gd name="T64" fmla="*/ 233 w 272"/>
                  <a:gd name="T65" fmla="*/ 160 h 375"/>
                  <a:gd name="T66" fmla="*/ 218 w 272"/>
                  <a:gd name="T67" fmla="*/ 125 h 375"/>
                  <a:gd name="T68" fmla="*/ 185 w 272"/>
                  <a:gd name="T69" fmla="*/ 75 h 375"/>
                  <a:gd name="T70" fmla="*/ 137 w 272"/>
                  <a:gd name="T71" fmla="*/ 61 h 375"/>
                  <a:gd name="T72" fmla="*/ 109 w 272"/>
                  <a:gd name="T73" fmla="*/ 47 h 375"/>
                  <a:gd name="T74" fmla="*/ 131 w 272"/>
                  <a:gd name="T75" fmla="*/ 0 h 375"/>
                  <a:gd name="T76" fmla="*/ 92 w 272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2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3" y="20"/>
                    </a:lnTo>
                    <a:lnTo>
                      <a:pt x="58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1" y="84"/>
                    </a:lnTo>
                    <a:lnTo>
                      <a:pt x="90" y="68"/>
                    </a:lnTo>
                    <a:lnTo>
                      <a:pt x="98" y="61"/>
                    </a:lnTo>
                    <a:lnTo>
                      <a:pt x="109" y="69"/>
                    </a:lnTo>
                    <a:lnTo>
                      <a:pt x="120" y="72"/>
                    </a:lnTo>
                    <a:lnTo>
                      <a:pt x="147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2" y="119"/>
                    </a:lnTo>
                    <a:lnTo>
                      <a:pt x="201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3" y="155"/>
                    </a:lnTo>
                    <a:lnTo>
                      <a:pt x="143" y="160"/>
                    </a:lnTo>
                    <a:lnTo>
                      <a:pt x="175" y="160"/>
                    </a:lnTo>
                    <a:lnTo>
                      <a:pt x="212" y="166"/>
                    </a:lnTo>
                    <a:lnTo>
                      <a:pt x="237" y="179"/>
                    </a:lnTo>
                    <a:lnTo>
                      <a:pt x="251" y="197"/>
                    </a:lnTo>
                    <a:lnTo>
                      <a:pt x="256" y="233"/>
                    </a:lnTo>
                    <a:lnTo>
                      <a:pt x="251" y="264"/>
                    </a:lnTo>
                    <a:lnTo>
                      <a:pt x="241" y="274"/>
                    </a:lnTo>
                    <a:lnTo>
                      <a:pt x="229" y="282"/>
                    </a:lnTo>
                    <a:lnTo>
                      <a:pt x="221" y="287"/>
                    </a:lnTo>
                    <a:lnTo>
                      <a:pt x="241" y="292"/>
                    </a:lnTo>
                    <a:lnTo>
                      <a:pt x="255" y="304"/>
                    </a:lnTo>
                    <a:lnTo>
                      <a:pt x="259" y="322"/>
                    </a:lnTo>
                    <a:lnTo>
                      <a:pt x="252" y="345"/>
                    </a:lnTo>
                    <a:lnTo>
                      <a:pt x="240" y="355"/>
                    </a:lnTo>
                    <a:lnTo>
                      <a:pt x="218" y="366"/>
                    </a:lnTo>
                    <a:lnTo>
                      <a:pt x="187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6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6" y="374"/>
                    </a:lnTo>
                    <a:lnTo>
                      <a:pt x="247" y="363"/>
                    </a:lnTo>
                    <a:lnTo>
                      <a:pt x="263" y="348"/>
                    </a:lnTo>
                    <a:lnTo>
                      <a:pt x="271" y="329"/>
                    </a:lnTo>
                    <a:lnTo>
                      <a:pt x="267" y="305"/>
                    </a:lnTo>
                    <a:lnTo>
                      <a:pt x="263" y="288"/>
                    </a:lnTo>
                    <a:lnTo>
                      <a:pt x="255" y="282"/>
                    </a:lnTo>
                    <a:lnTo>
                      <a:pt x="260" y="267"/>
                    </a:lnTo>
                    <a:lnTo>
                      <a:pt x="266" y="240"/>
                    </a:lnTo>
                    <a:lnTo>
                      <a:pt x="264" y="200"/>
                    </a:lnTo>
                    <a:lnTo>
                      <a:pt x="252" y="179"/>
                    </a:lnTo>
                    <a:lnTo>
                      <a:pt x="233" y="160"/>
                    </a:lnTo>
                    <a:lnTo>
                      <a:pt x="212" y="146"/>
                    </a:lnTo>
                    <a:lnTo>
                      <a:pt x="218" y="125"/>
                    </a:lnTo>
                    <a:lnTo>
                      <a:pt x="209" y="92"/>
                    </a:lnTo>
                    <a:lnTo>
                      <a:pt x="185" y="75"/>
                    </a:lnTo>
                    <a:lnTo>
                      <a:pt x="162" y="69"/>
                    </a:lnTo>
                    <a:lnTo>
                      <a:pt x="137" y="61"/>
                    </a:lnTo>
                    <a:lnTo>
                      <a:pt x="120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8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9" name="Freeform 701"/>
              <p:cNvSpPr>
                <a:spLocks/>
              </p:cNvSpPr>
              <p:nvPr/>
            </p:nvSpPr>
            <p:spPr bwMode="auto">
              <a:xfrm>
                <a:off x="4744" y="1719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0" name="Freeform 702"/>
              <p:cNvSpPr>
                <a:spLocks/>
              </p:cNvSpPr>
              <p:nvPr/>
            </p:nvSpPr>
            <p:spPr bwMode="auto">
              <a:xfrm>
                <a:off x="4613" y="2152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1" name="Freeform 703"/>
              <p:cNvSpPr>
                <a:spLocks/>
              </p:cNvSpPr>
              <p:nvPr/>
            </p:nvSpPr>
            <p:spPr bwMode="auto">
              <a:xfrm>
                <a:off x="4213" y="1989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2" name="Freeform 704"/>
              <p:cNvSpPr>
                <a:spLocks/>
              </p:cNvSpPr>
              <p:nvPr/>
            </p:nvSpPr>
            <p:spPr bwMode="auto">
              <a:xfrm>
                <a:off x="4421" y="1488"/>
                <a:ext cx="70" cy="130"/>
              </a:xfrm>
              <a:custGeom>
                <a:avLst/>
                <a:gdLst>
                  <a:gd name="T0" fmla="*/ 2 w 70"/>
                  <a:gd name="T1" fmla="*/ 111 h 130"/>
                  <a:gd name="T2" fmla="*/ 23 w 70"/>
                  <a:gd name="T3" fmla="*/ 58 h 130"/>
                  <a:gd name="T4" fmla="*/ 46 w 70"/>
                  <a:gd name="T5" fmla="*/ 20 h 130"/>
                  <a:gd name="T6" fmla="*/ 69 w 70"/>
                  <a:gd name="T7" fmla="*/ 0 h 130"/>
                  <a:gd name="T8" fmla="*/ 54 w 70"/>
                  <a:gd name="T9" fmla="*/ 28 h 130"/>
                  <a:gd name="T10" fmla="*/ 35 w 70"/>
                  <a:gd name="T11" fmla="*/ 70 h 130"/>
                  <a:gd name="T12" fmla="*/ 23 w 70"/>
                  <a:gd name="T13" fmla="*/ 108 h 130"/>
                  <a:gd name="T14" fmla="*/ 13 w 70"/>
                  <a:gd name="T15" fmla="*/ 126 h 130"/>
                  <a:gd name="T16" fmla="*/ 2 w 70"/>
                  <a:gd name="T17" fmla="*/ 129 h 130"/>
                  <a:gd name="T18" fmla="*/ 0 w 70"/>
                  <a:gd name="T19" fmla="*/ 118 h 130"/>
                  <a:gd name="T20" fmla="*/ 2 w 70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6" y="20"/>
                    </a:lnTo>
                    <a:lnTo>
                      <a:pt x="69" y="0"/>
                    </a:lnTo>
                    <a:lnTo>
                      <a:pt x="54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3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3" name="Freeform 705"/>
              <p:cNvSpPr>
                <a:spLocks/>
              </p:cNvSpPr>
              <p:nvPr/>
            </p:nvSpPr>
            <p:spPr bwMode="auto">
              <a:xfrm>
                <a:off x="4419" y="1657"/>
                <a:ext cx="33" cy="21"/>
              </a:xfrm>
              <a:custGeom>
                <a:avLst/>
                <a:gdLst>
                  <a:gd name="T0" fmla="*/ 32 w 33"/>
                  <a:gd name="T1" fmla="*/ 7 h 21"/>
                  <a:gd name="T2" fmla="*/ 21 w 33"/>
                  <a:gd name="T3" fmla="*/ 0 h 21"/>
                  <a:gd name="T4" fmla="*/ 3 w 33"/>
                  <a:gd name="T5" fmla="*/ 0 h 21"/>
                  <a:gd name="T6" fmla="*/ 0 w 33"/>
                  <a:gd name="T7" fmla="*/ 10 h 21"/>
                  <a:gd name="T8" fmla="*/ 8 w 33"/>
                  <a:gd name="T9" fmla="*/ 20 h 21"/>
                  <a:gd name="T10" fmla="*/ 24 w 33"/>
                  <a:gd name="T11" fmla="*/ 20 h 21"/>
                  <a:gd name="T12" fmla="*/ 32 w 33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1">
                    <a:moveTo>
                      <a:pt x="32" y="7"/>
                    </a:moveTo>
                    <a:lnTo>
                      <a:pt x="21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8" y="20"/>
                    </a:lnTo>
                    <a:lnTo>
                      <a:pt x="24" y="20"/>
                    </a:lnTo>
                    <a:lnTo>
                      <a:pt x="32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4" name="Oval 706"/>
              <p:cNvSpPr>
                <a:spLocks noChangeArrowheads="1"/>
              </p:cNvSpPr>
              <p:nvPr/>
            </p:nvSpPr>
            <p:spPr bwMode="auto">
              <a:xfrm>
                <a:off x="4643" y="1521"/>
                <a:ext cx="33" cy="2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75" name="Freeform 707"/>
              <p:cNvSpPr>
                <a:spLocks/>
              </p:cNvSpPr>
              <p:nvPr/>
            </p:nvSpPr>
            <p:spPr bwMode="auto">
              <a:xfrm>
                <a:off x="4861" y="1583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6" name="Freeform 708"/>
              <p:cNvSpPr>
                <a:spLocks/>
              </p:cNvSpPr>
              <p:nvPr/>
            </p:nvSpPr>
            <p:spPr bwMode="auto">
              <a:xfrm>
                <a:off x="4638" y="1648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7" name="Freeform 709"/>
              <p:cNvSpPr>
                <a:spLocks/>
              </p:cNvSpPr>
              <p:nvPr/>
            </p:nvSpPr>
            <p:spPr bwMode="auto">
              <a:xfrm>
                <a:off x="4020" y="1611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8" name="Freeform 710"/>
              <p:cNvSpPr>
                <a:spLocks/>
              </p:cNvSpPr>
              <p:nvPr/>
            </p:nvSpPr>
            <p:spPr bwMode="auto">
              <a:xfrm>
                <a:off x="4161" y="1766"/>
                <a:ext cx="125" cy="73"/>
              </a:xfrm>
              <a:custGeom>
                <a:avLst/>
                <a:gdLst>
                  <a:gd name="T0" fmla="*/ 121 w 125"/>
                  <a:gd name="T1" fmla="*/ 72 h 73"/>
                  <a:gd name="T2" fmla="*/ 124 w 125"/>
                  <a:gd name="T3" fmla="*/ 62 h 73"/>
                  <a:gd name="T4" fmla="*/ 116 w 125"/>
                  <a:gd name="T5" fmla="*/ 52 h 73"/>
                  <a:gd name="T6" fmla="*/ 62 w 125"/>
                  <a:gd name="T7" fmla="*/ 20 h 73"/>
                  <a:gd name="T8" fmla="*/ 0 w 125"/>
                  <a:gd name="T9" fmla="*/ 0 h 73"/>
                  <a:gd name="T10" fmla="*/ 46 w 125"/>
                  <a:gd name="T11" fmla="*/ 27 h 73"/>
                  <a:gd name="T12" fmla="*/ 84 w 125"/>
                  <a:gd name="T13" fmla="*/ 48 h 73"/>
                  <a:gd name="T14" fmla="*/ 108 w 125"/>
                  <a:gd name="T15" fmla="*/ 69 h 73"/>
                  <a:gd name="T16" fmla="*/ 121 w 125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73">
                    <a:moveTo>
                      <a:pt x="121" y="72"/>
                    </a:moveTo>
                    <a:lnTo>
                      <a:pt x="124" y="62"/>
                    </a:lnTo>
                    <a:lnTo>
                      <a:pt x="116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6" y="27"/>
                    </a:lnTo>
                    <a:lnTo>
                      <a:pt x="84" y="48"/>
                    </a:lnTo>
                    <a:lnTo>
                      <a:pt x="108" y="69"/>
                    </a:lnTo>
                    <a:lnTo>
                      <a:pt x="121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3879" name="Group 711"/>
            <p:cNvGrpSpPr>
              <a:grpSpLocks/>
            </p:cNvGrpSpPr>
            <p:nvPr/>
          </p:nvGrpSpPr>
          <p:grpSpPr bwMode="auto">
            <a:xfrm>
              <a:off x="3408" y="1529"/>
              <a:ext cx="877" cy="778"/>
              <a:chOff x="3408" y="1529"/>
              <a:chExt cx="877" cy="778"/>
            </a:xfrm>
          </p:grpSpPr>
          <p:sp>
            <p:nvSpPr>
              <p:cNvPr id="263880" name="Freeform 712"/>
              <p:cNvSpPr>
                <a:spLocks/>
              </p:cNvSpPr>
              <p:nvPr/>
            </p:nvSpPr>
            <p:spPr bwMode="auto">
              <a:xfrm>
                <a:off x="3648" y="1792"/>
                <a:ext cx="382" cy="291"/>
              </a:xfrm>
              <a:custGeom>
                <a:avLst/>
                <a:gdLst>
                  <a:gd name="T0" fmla="*/ 199 w 382"/>
                  <a:gd name="T1" fmla="*/ 25 h 291"/>
                  <a:gd name="T2" fmla="*/ 164 w 382"/>
                  <a:gd name="T3" fmla="*/ 11 h 291"/>
                  <a:gd name="T4" fmla="*/ 125 w 382"/>
                  <a:gd name="T5" fmla="*/ 11 h 291"/>
                  <a:gd name="T6" fmla="*/ 81 w 382"/>
                  <a:gd name="T7" fmla="*/ 38 h 291"/>
                  <a:gd name="T8" fmla="*/ 69 w 382"/>
                  <a:gd name="T9" fmla="*/ 74 h 291"/>
                  <a:gd name="T10" fmla="*/ 96 w 382"/>
                  <a:gd name="T11" fmla="*/ 108 h 291"/>
                  <a:gd name="T12" fmla="*/ 69 w 382"/>
                  <a:gd name="T13" fmla="*/ 115 h 291"/>
                  <a:gd name="T14" fmla="*/ 26 w 382"/>
                  <a:gd name="T15" fmla="*/ 143 h 291"/>
                  <a:gd name="T16" fmla="*/ 15 w 382"/>
                  <a:gd name="T17" fmla="*/ 185 h 291"/>
                  <a:gd name="T18" fmla="*/ 36 w 382"/>
                  <a:gd name="T19" fmla="*/ 197 h 291"/>
                  <a:gd name="T20" fmla="*/ 67 w 382"/>
                  <a:gd name="T21" fmla="*/ 187 h 291"/>
                  <a:gd name="T22" fmla="*/ 52 w 382"/>
                  <a:gd name="T23" fmla="*/ 215 h 291"/>
                  <a:gd name="T24" fmla="*/ 64 w 382"/>
                  <a:gd name="T25" fmla="*/ 235 h 291"/>
                  <a:gd name="T26" fmla="*/ 83 w 382"/>
                  <a:gd name="T27" fmla="*/ 246 h 291"/>
                  <a:gd name="T28" fmla="*/ 104 w 382"/>
                  <a:gd name="T29" fmla="*/ 273 h 291"/>
                  <a:gd name="T30" fmla="*/ 154 w 382"/>
                  <a:gd name="T31" fmla="*/ 278 h 291"/>
                  <a:gd name="T32" fmla="*/ 187 w 382"/>
                  <a:gd name="T33" fmla="*/ 252 h 291"/>
                  <a:gd name="T34" fmla="*/ 192 w 382"/>
                  <a:gd name="T35" fmla="*/ 218 h 291"/>
                  <a:gd name="T36" fmla="*/ 177 w 382"/>
                  <a:gd name="T37" fmla="*/ 188 h 291"/>
                  <a:gd name="T38" fmla="*/ 172 w 382"/>
                  <a:gd name="T39" fmla="*/ 166 h 291"/>
                  <a:gd name="T40" fmla="*/ 199 w 382"/>
                  <a:gd name="T41" fmla="*/ 181 h 291"/>
                  <a:gd name="T42" fmla="*/ 235 w 382"/>
                  <a:gd name="T43" fmla="*/ 185 h 291"/>
                  <a:gd name="T44" fmla="*/ 254 w 382"/>
                  <a:gd name="T45" fmla="*/ 154 h 291"/>
                  <a:gd name="T46" fmla="*/ 233 w 382"/>
                  <a:gd name="T47" fmla="*/ 126 h 291"/>
                  <a:gd name="T48" fmla="*/ 191 w 382"/>
                  <a:gd name="T49" fmla="*/ 96 h 291"/>
                  <a:gd name="T50" fmla="*/ 161 w 382"/>
                  <a:gd name="T51" fmla="*/ 89 h 291"/>
                  <a:gd name="T52" fmla="*/ 222 w 382"/>
                  <a:gd name="T53" fmla="*/ 72 h 291"/>
                  <a:gd name="T54" fmla="*/ 297 w 382"/>
                  <a:gd name="T55" fmla="*/ 42 h 291"/>
                  <a:gd name="T56" fmla="*/ 320 w 382"/>
                  <a:gd name="T57" fmla="*/ 41 h 291"/>
                  <a:gd name="T58" fmla="*/ 245 w 382"/>
                  <a:gd name="T59" fmla="*/ 72 h 291"/>
                  <a:gd name="T60" fmla="*/ 222 w 382"/>
                  <a:gd name="T61" fmla="*/ 99 h 291"/>
                  <a:gd name="T62" fmla="*/ 335 w 382"/>
                  <a:gd name="T63" fmla="*/ 153 h 291"/>
                  <a:gd name="T64" fmla="*/ 376 w 382"/>
                  <a:gd name="T65" fmla="*/ 170 h 291"/>
                  <a:gd name="T66" fmla="*/ 262 w 382"/>
                  <a:gd name="T67" fmla="*/ 135 h 291"/>
                  <a:gd name="T68" fmla="*/ 266 w 382"/>
                  <a:gd name="T69" fmla="*/ 156 h 291"/>
                  <a:gd name="T70" fmla="*/ 257 w 382"/>
                  <a:gd name="T71" fmla="*/ 194 h 291"/>
                  <a:gd name="T72" fmla="*/ 210 w 382"/>
                  <a:gd name="T73" fmla="*/ 198 h 291"/>
                  <a:gd name="T74" fmla="*/ 212 w 382"/>
                  <a:gd name="T75" fmla="*/ 220 h 291"/>
                  <a:gd name="T76" fmla="*/ 195 w 382"/>
                  <a:gd name="T77" fmla="*/ 268 h 291"/>
                  <a:gd name="T78" fmla="*/ 145 w 382"/>
                  <a:gd name="T79" fmla="*/ 290 h 291"/>
                  <a:gd name="T80" fmla="*/ 88 w 382"/>
                  <a:gd name="T81" fmla="*/ 279 h 291"/>
                  <a:gd name="T82" fmla="*/ 73 w 382"/>
                  <a:gd name="T83" fmla="*/ 251 h 291"/>
                  <a:gd name="T84" fmla="*/ 50 w 382"/>
                  <a:gd name="T85" fmla="*/ 246 h 291"/>
                  <a:gd name="T86" fmla="*/ 42 w 382"/>
                  <a:gd name="T87" fmla="*/ 225 h 291"/>
                  <a:gd name="T88" fmla="*/ 46 w 382"/>
                  <a:gd name="T89" fmla="*/ 204 h 291"/>
                  <a:gd name="T90" fmla="*/ 7 w 382"/>
                  <a:gd name="T91" fmla="*/ 198 h 291"/>
                  <a:gd name="T92" fmla="*/ 0 w 382"/>
                  <a:gd name="T93" fmla="*/ 163 h 291"/>
                  <a:gd name="T94" fmla="*/ 23 w 382"/>
                  <a:gd name="T95" fmla="*/ 126 h 291"/>
                  <a:gd name="T96" fmla="*/ 56 w 382"/>
                  <a:gd name="T97" fmla="*/ 106 h 291"/>
                  <a:gd name="T98" fmla="*/ 61 w 382"/>
                  <a:gd name="T99" fmla="*/ 88 h 291"/>
                  <a:gd name="T100" fmla="*/ 61 w 382"/>
                  <a:gd name="T101" fmla="*/ 61 h 291"/>
                  <a:gd name="T102" fmla="*/ 81 w 382"/>
                  <a:gd name="T103" fmla="*/ 21 h 291"/>
                  <a:gd name="T104" fmla="*/ 130 w 382"/>
                  <a:gd name="T105" fmla="*/ 0 h 291"/>
                  <a:gd name="T106" fmla="*/ 191 w 382"/>
                  <a:gd name="T107" fmla="*/ 3 h 291"/>
                  <a:gd name="T108" fmla="*/ 207 w 382"/>
                  <a:gd name="T109" fmla="*/ 1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2" h="291">
                    <a:moveTo>
                      <a:pt x="207" y="14"/>
                    </a:moveTo>
                    <a:lnTo>
                      <a:pt x="199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50" y="8"/>
                    </a:lnTo>
                    <a:lnTo>
                      <a:pt x="125" y="11"/>
                    </a:lnTo>
                    <a:lnTo>
                      <a:pt x="98" y="24"/>
                    </a:lnTo>
                    <a:lnTo>
                      <a:pt x="81" y="38"/>
                    </a:lnTo>
                    <a:lnTo>
                      <a:pt x="73" y="55"/>
                    </a:lnTo>
                    <a:lnTo>
                      <a:pt x="69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5" y="113"/>
                    </a:lnTo>
                    <a:lnTo>
                      <a:pt x="69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5"/>
                    </a:lnTo>
                    <a:lnTo>
                      <a:pt x="23" y="195"/>
                    </a:lnTo>
                    <a:lnTo>
                      <a:pt x="36" y="197"/>
                    </a:lnTo>
                    <a:lnTo>
                      <a:pt x="60" y="191"/>
                    </a:lnTo>
                    <a:lnTo>
                      <a:pt x="67" y="187"/>
                    </a:lnTo>
                    <a:lnTo>
                      <a:pt x="61" y="194"/>
                    </a:lnTo>
                    <a:lnTo>
                      <a:pt x="52" y="215"/>
                    </a:lnTo>
                    <a:lnTo>
                      <a:pt x="52" y="225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6"/>
                    </a:lnTo>
                    <a:lnTo>
                      <a:pt x="88" y="265"/>
                    </a:lnTo>
                    <a:lnTo>
                      <a:pt x="104" y="273"/>
                    </a:lnTo>
                    <a:lnTo>
                      <a:pt x="130" y="278"/>
                    </a:lnTo>
                    <a:lnTo>
                      <a:pt x="154" y="278"/>
                    </a:lnTo>
                    <a:lnTo>
                      <a:pt x="177" y="266"/>
                    </a:lnTo>
                    <a:lnTo>
                      <a:pt x="187" y="252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1" y="202"/>
                    </a:lnTo>
                    <a:lnTo>
                      <a:pt x="177" y="188"/>
                    </a:lnTo>
                    <a:lnTo>
                      <a:pt x="168" y="170"/>
                    </a:lnTo>
                    <a:lnTo>
                      <a:pt x="172" y="166"/>
                    </a:lnTo>
                    <a:lnTo>
                      <a:pt x="187" y="174"/>
                    </a:lnTo>
                    <a:lnTo>
                      <a:pt x="199" y="181"/>
                    </a:lnTo>
                    <a:lnTo>
                      <a:pt x="218" y="185"/>
                    </a:lnTo>
                    <a:lnTo>
                      <a:pt x="235" y="185"/>
                    </a:lnTo>
                    <a:lnTo>
                      <a:pt x="250" y="174"/>
                    </a:lnTo>
                    <a:lnTo>
                      <a:pt x="254" y="154"/>
                    </a:lnTo>
                    <a:lnTo>
                      <a:pt x="249" y="140"/>
                    </a:lnTo>
                    <a:lnTo>
                      <a:pt x="233" y="126"/>
                    </a:lnTo>
                    <a:lnTo>
                      <a:pt x="216" y="110"/>
                    </a:lnTo>
                    <a:lnTo>
                      <a:pt x="191" y="96"/>
                    </a:lnTo>
                    <a:lnTo>
                      <a:pt x="173" y="92"/>
                    </a:lnTo>
                    <a:lnTo>
                      <a:pt x="161" y="89"/>
                    </a:lnTo>
                    <a:lnTo>
                      <a:pt x="172" y="82"/>
                    </a:lnTo>
                    <a:lnTo>
                      <a:pt x="222" y="72"/>
                    </a:lnTo>
                    <a:lnTo>
                      <a:pt x="254" y="61"/>
                    </a:lnTo>
                    <a:lnTo>
                      <a:pt x="297" y="42"/>
                    </a:lnTo>
                    <a:lnTo>
                      <a:pt x="319" y="32"/>
                    </a:lnTo>
                    <a:lnTo>
                      <a:pt x="320" y="41"/>
                    </a:lnTo>
                    <a:lnTo>
                      <a:pt x="273" y="59"/>
                    </a:lnTo>
                    <a:lnTo>
                      <a:pt x="245" y="72"/>
                    </a:lnTo>
                    <a:lnTo>
                      <a:pt x="215" y="89"/>
                    </a:lnTo>
                    <a:lnTo>
                      <a:pt x="222" y="99"/>
                    </a:lnTo>
                    <a:lnTo>
                      <a:pt x="281" y="129"/>
                    </a:lnTo>
                    <a:lnTo>
                      <a:pt x="335" y="153"/>
                    </a:lnTo>
                    <a:lnTo>
                      <a:pt x="381" y="166"/>
                    </a:lnTo>
                    <a:lnTo>
                      <a:pt x="376" y="170"/>
                    </a:lnTo>
                    <a:lnTo>
                      <a:pt x="307" y="149"/>
                    </a:lnTo>
                    <a:lnTo>
                      <a:pt x="262" y="135"/>
                    </a:lnTo>
                    <a:lnTo>
                      <a:pt x="258" y="140"/>
                    </a:lnTo>
                    <a:lnTo>
                      <a:pt x="266" y="156"/>
                    </a:lnTo>
                    <a:lnTo>
                      <a:pt x="266" y="174"/>
                    </a:lnTo>
                    <a:lnTo>
                      <a:pt x="257" y="194"/>
                    </a:lnTo>
                    <a:lnTo>
                      <a:pt x="235" y="198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12" y="220"/>
                    </a:lnTo>
                    <a:lnTo>
                      <a:pt x="207" y="242"/>
                    </a:lnTo>
                    <a:lnTo>
                      <a:pt x="195" y="268"/>
                    </a:lnTo>
                    <a:lnTo>
                      <a:pt x="172" y="286"/>
                    </a:lnTo>
                    <a:lnTo>
                      <a:pt x="145" y="290"/>
                    </a:lnTo>
                    <a:lnTo>
                      <a:pt x="106" y="288"/>
                    </a:lnTo>
                    <a:lnTo>
                      <a:pt x="88" y="279"/>
                    </a:lnTo>
                    <a:lnTo>
                      <a:pt x="76" y="268"/>
                    </a:lnTo>
                    <a:lnTo>
                      <a:pt x="73" y="251"/>
                    </a:lnTo>
                    <a:lnTo>
                      <a:pt x="73" y="246"/>
                    </a:lnTo>
                    <a:lnTo>
                      <a:pt x="50" y="246"/>
                    </a:lnTo>
                    <a:lnTo>
                      <a:pt x="42" y="235"/>
                    </a:lnTo>
                    <a:lnTo>
                      <a:pt x="42" y="225"/>
                    </a:lnTo>
                    <a:lnTo>
                      <a:pt x="42" y="214"/>
                    </a:lnTo>
                    <a:lnTo>
                      <a:pt x="46" y="204"/>
                    </a:lnTo>
                    <a:lnTo>
                      <a:pt x="29" y="205"/>
                    </a:lnTo>
                    <a:lnTo>
                      <a:pt x="7" y="198"/>
                    </a:lnTo>
                    <a:lnTo>
                      <a:pt x="2" y="184"/>
                    </a:lnTo>
                    <a:lnTo>
                      <a:pt x="0" y="163"/>
                    </a:lnTo>
                    <a:lnTo>
                      <a:pt x="7" y="143"/>
                    </a:lnTo>
                    <a:lnTo>
                      <a:pt x="23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2" y="106"/>
                    </a:lnTo>
                    <a:lnTo>
                      <a:pt x="61" y="88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9" y="41"/>
                    </a:lnTo>
                    <a:lnTo>
                      <a:pt x="81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1" y="3"/>
                    </a:lnTo>
                    <a:lnTo>
                      <a:pt x="202" y="8"/>
                    </a:lnTo>
                    <a:lnTo>
                      <a:pt x="207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1" name="Freeform 713"/>
              <p:cNvSpPr>
                <a:spLocks/>
              </p:cNvSpPr>
              <p:nvPr/>
            </p:nvSpPr>
            <p:spPr bwMode="auto">
              <a:xfrm>
                <a:off x="3758" y="1899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2" name="Freeform 714"/>
              <p:cNvSpPr>
                <a:spLocks/>
              </p:cNvSpPr>
              <p:nvPr/>
            </p:nvSpPr>
            <p:spPr bwMode="auto">
              <a:xfrm>
                <a:off x="3885" y="1715"/>
                <a:ext cx="271" cy="375"/>
              </a:xfrm>
              <a:custGeom>
                <a:avLst/>
                <a:gdLst>
                  <a:gd name="T0" fmla="*/ 73 w 271"/>
                  <a:gd name="T1" fmla="*/ 13 h 375"/>
                  <a:gd name="T2" fmla="*/ 13 w 271"/>
                  <a:gd name="T3" fmla="*/ 14 h 375"/>
                  <a:gd name="T4" fmla="*/ 0 w 271"/>
                  <a:gd name="T5" fmla="*/ 37 h 375"/>
                  <a:gd name="T6" fmla="*/ 27 w 271"/>
                  <a:gd name="T7" fmla="*/ 30 h 375"/>
                  <a:gd name="T8" fmla="*/ 57 w 271"/>
                  <a:gd name="T9" fmla="*/ 20 h 375"/>
                  <a:gd name="T10" fmla="*/ 86 w 271"/>
                  <a:gd name="T11" fmla="*/ 37 h 375"/>
                  <a:gd name="T12" fmla="*/ 63 w 271"/>
                  <a:gd name="T13" fmla="*/ 69 h 375"/>
                  <a:gd name="T14" fmla="*/ 67 w 271"/>
                  <a:gd name="T15" fmla="*/ 92 h 375"/>
                  <a:gd name="T16" fmla="*/ 90 w 271"/>
                  <a:gd name="T17" fmla="*/ 68 h 375"/>
                  <a:gd name="T18" fmla="*/ 109 w 271"/>
                  <a:gd name="T19" fmla="*/ 69 h 375"/>
                  <a:gd name="T20" fmla="*/ 146 w 271"/>
                  <a:gd name="T21" fmla="*/ 74 h 375"/>
                  <a:gd name="T22" fmla="*/ 189 w 271"/>
                  <a:gd name="T23" fmla="*/ 94 h 375"/>
                  <a:gd name="T24" fmla="*/ 201 w 271"/>
                  <a:gd name="T25" fmla="*/ 119 h 375"/>
                  <a:gd name="T26" fmla="*/ 198 w 271"/>
                  <a:gd name="T27" fmla="*/ 142 h 375"/>
                  <a:gd name="T28" fmla="*/ 167 w 271"/>
                  <a:gd name="T29" fmla="*/ 150 h 375"/>
                  <a:gd name="T30" fmla="*/ 142 w 271"/>
                  <a:gd name="T31" fmla="*/ 160 h 375"/>
                  <a:gd name="T32" fmla="*/ 212 w 271"/>
                  <a:gd name="T33" fmla="*/ 166 h 375"/>
                  <a:gd name="T34" fmla="*/ 250 w 271"/>
                  <a:gd name="T35" fmla="*/ 197 h 375"/>
                  <a:gd name="T36" fmla="*/ 250 w 271"/>
                  <a:gd name="T37" fmla="*/ 264 h 375"/>
                  <a:gd name="T38" fmla="*/ 228 w 271"/>
                  <a:gd name="T39" fmla="*/ 282 h 375"/>
                  <a:gd name="T40" fmla="*/ 240 w 271"/>
                  <a:gd name="T41" fmla="*/ 292 h 375"/>
                  <a:gd name="T42" fmla="*/ 258 w 271"/>
                  <a:gd name="T43" fmla="*/ 322 h 375"/>
                  <a:gd name="T44" fmla="*/ 239 w 271"/>
                  <a:gd name="T45" fmla="*/ 355 h 375"/>
                  <a:gd name="T46" fmla="*/ 186 w 271"/>
                  <a:gd name="T47" fmla="*/ 366 h 375"/>
                  <a:gd name="T48" fmla="*/ 132 w 271"/>
                  <a:gd name="T49" fmla="*/ 342 h 375"/>
                  <a:gd name="T50" fmla="*/ 108 w 271"/>
                  <a:gd name="T51" fmla="*/ 350 h 375"/>
                  <a:gd name="T52" fmla="*/ 173 w 271"/>
                  <a:gd name="T53" fmla="*/ 372 h 375"/>
                  <a:gd name="T54" fmla="*/ 246 w 271"/>
                  <a:gd name="T55" fmla="*/ 363 h 375"/>
                  <a:gd name="T56" fmla="*/ 270 w 271"/>
                  <a:gd name="T57" fmla="*/ 329 h 375"/>
                  <a:gd name="T58" fmla="*/ 262 w 271"/>
                  <a:gd name="T59" fmla="*/ 288 h 375"/>
                  <a:gd name="T60" fmla="*/ 259 w 271"/>
                  <a:gd name="T61" fmla="*/ 267 h 375"/>
                  <a:gd name="T62" fmla="*/ 263 w 271"/>
                  <a:gd name="T63" fmla="*/ 200 h 375"/>
                  <a:gd name="T64" fmla="*/ 232 w 271"/>
                  <a:gd name="T65" fmla="*/ 160 h 375"/>
                  <a:gd name="T66" fmla="*/ 217 w 271"/>
                  <a:gd name="T67" fmla="*/ 125 h 375"/>
                  <a:gd name="T68" fmla="*/ 184 w 271"/>
                  <a:gd name="T69" fmla="*/ 75 h 375"/>
                  <a:gd name="T70" fmla="*/ 136 w 271"/>
                  <a:gd name="T71" fmla="*/ 61 h 375"/>
                  <a:gd name="T72" fmla="*/ 109 w 271"/>
                  <a:gd name="T73" fmla="*/ 47 h 375"/>
                  <a:gd name="T74" fmla="*/ 131 w 271"/>
                  <a:gd name="T75" fmla="*/ 0 h 375"/>
                  <a:gd name="T76" fmla="*/ 92 w 271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1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2" y="20"/>
                    </a:lnTo>
                    <a:lnTo>
                      <a:pt x="57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0" y="84"/>
                    </a:lnTo>
                    <a:lnTo>
                      <a:pt x="90" y="68"/>
                    </a:lnTo>
                    <a:lnTo>
                      <a:pt x="97" y="61"/>
                    </a:lnTo>
                    <a:lnTo>
                      <a:pt x="109" y="69"/>
                    </a:lnTo>
                    <a:lnTo>
                      <a:pt x="119" y="72"/>
                    </a:lnTo>
                    <a:lnTo>
                      <a:pt x="146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1" y="119"/>
                    </a:lnTo>
                    <a:lnTo>
                      <a:pt x="200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2" y="155"/>
                    </a:lnTo>
                    <a:lnTo>
                      <a:pt x="142" y="160"/>
                    </a:lnTo>
                    <a:lnTo>
                      <a:pt x="174" y="160"/>
                    </a:lnTo>
                    <a:lnTo>
                      <a:pt x="212" y="166"/>
                    </a:lnTo>
                    <a:lnTo>
                      <a:pt x="236" y="179"/>
                    </a:lnTo>
                    <a:lnTo>
                      <a:pt x="250" y="197"/>
                    </a:lnTo>
                    <a:lnTo>
                      <a:pt x="255" y="233"/>
                    </a:lnTo>
                    <a:lnTo>
                      <a:pt x="250" y="264"/>
                    </a:lnTo>
                    <a:lnTo>
                      <a:pt x="240" y="274"/>
                    </a:lnTo>
                    <a:lnTo>
                      <a:pt x="228" y="282"/>
                    </a:lnTo>
                    <a:lnTo>
                      <a:pt x="221" y="287"/>
                    </a:lnTo>
                    <a:lnTo>
                      <a:pt x="240" y="292"/>
                    </a:lnTo>
                    <a:lnTo>
                      <a:pt x="254" y="304"/>
                    </a:lnTo>
                    <a:lnTo>
                      <a:pt x="258" y="322"/>
                    </a:lnTo>
                    <a:lnTo>
                      <a:pt x="251" y="345"/>
                    </a:lnTo>
                    <a:lnTo>
                      <a:pt x="239" y="355"/>
                    </a:lnTo>
                    <a:lnTo>
                      <a:pt x="217" y="366"/>
                    </a:lnTo>
                    <a:lnTo>
                      <a:pt x="186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5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5" y="374"/>
                    </a:lnTo>
                    <a:lnTo>
                      <a:pt x="246" y="363"/>
                    </a:lnTo>
                    <a:lnTo>
                      <a:pt x="262" y="348"/>
                    </a:lnTo>
                    <a:lnTo>
                      <a:pt x="270" y="329"/>
                    </a:lnTo>
                    <a:lnTo>
                      <a:pt x="266" y="305"/>
                    </a:lnTo>
                    <a:lnTo>
                      <a:pt x="262" y="288"/>
                    </a:lnTo>
                    <a:lnTo>
                      <a:pt x="254" y="282"/>
                    </a:lnTo>
                    <a:lnTo>
                      <a:pt x="259" y="267"/>
                    </a:lnTo>
                    <a:lnTo>
                      <a:pt x="265" y="240"/>
                    </a:lnTo>
                    <a:lnTo>
                      <a:pt x="263" y="200"/>
                    </a:lnTo>
                    <a:lnTo>
                      <a:pt x="251" y="179"/>
                    </a:lnTo>
                    <a:lnTo>
                      <a:pt x="232" y="160"/>
                    </a:lnTo>
                    <a:lnTo>
                      <a:pt x="212" y="146"/>
                    </a:lnTo>
                    <a:lnTo>
                      <a:pt x="217" y="125"/>
                    </a:lnTo>
                    <a:lnTo>
                      <a:pt x="208" y="92"/>
                    </a:lnTo>
                    <a:lnTo>
                      <a:pt x="184" y="75"/>
                    </a:lnTo>
                    <a:lnTo>
                      <a:pt x="161" y="69"/>
                    </a:lnTo>
                    <a:lnTo>
                      <a:pt x="136" y="61"/>
                    </a:lnTo>
                    <a:lnTo>
                      <a:pt x="119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7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3" name="Freeform 715"/>
              <p:cNvSpPr>
                <a:spLocks/>
              </p:cNvSpPr>
              <p:nvPr/>
            </p:nvSpPr>
            <p:spPr bwMode="auto">
              <a:xfrm>
                <a:off x="4132" y="1760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4" name="Freeform 716"/>
              <p:cNvSpPr>
                <a:spLocks/>
              </p:cNvSpPr>
              <p:nvPr/>
            </p:nvSpPr>
            <p:spPr bwMode="auto">
              <a:xfrm>
                <a:off x="4001" y="2193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5" name="Freeform 717"/>
              <p:cNvSpPr>
                <a:spLocks/>
              </p:cNvSpPr>
              <p:nvPr/>
            </p:nvSpPr>
            <p:spPr bwMode="auto">
              <a:xfrm>
                <a:off x="3601" y="2030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6" name="Freeform 718"/>
              <p:cNvSpPr>
                <a:spLocks/>
              </p:cNvSpPr>
              <p:nvPr/>
            </p:nvSpPr>
            <p:spPr bwMode="auto">
              <a:xfrm>
                <a:off x="3809" y="1529"/>
                <a:ext cx="71" cy="130"/>
              </a:xfrm>
              <a:custGeom>
                <a:avLst/>
                <a:gdLst>
                  <a:gd name="T0" fmla="*/ 2 w 71"/>
                  <a:gd name="T1" fmla="*/ 111 h 130"/>
                  <a:gd name="T2" fmla="*/ 23 w 71"/>
                  <a:gd name="T3" fmla="*/ 58 h 130"/>
                  <a:gd name="T4" fmla="*/ 47 w 71"/>
                  <a:gd name="T5" fmla="*/ 20 h 130"/>
                  <a:gd name="T6" fmla="*/ 70 w 71"/>
                  <a:gd name="T7" fmla="*/ 0 h 130"/>
                  <a:gd name="T8" fmla="*/ 55 w 71"/>
                  <a:gd name="T9" fmla="*/ 28 h 130"/>
                  <a:gd name="T10" fmla="*/ 35 w 71"/>
                  <a:gd name="T11" fmla="*/ 70 h 130"/>
                  <a:gd name="T12" fmla="*/ 23 w 71"/>
                  <a:gd name="T13" fmla="*/ 108 h 130"/>
                  <a:gd name="T14" fmla="*/ 14 w 71"/>
                  <a:gd name="T15" fmla="*/ 126 h 130"/>
                  <a:gd name="T16" fmla="*/ 2 w 71"/>
                  <a:gd name="T17" fmla="*/ 129 h 130"/>
                  <a:gd name="T18" fmla="*/ 0 w 71"/>
                  <a:gd name="T19" fmla="*/ 118 h 130"/>
                  <a:gd name="T20" fmla="*/ 2 w 71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7" y="20"/>
                    </a:lnTo>
                    <a:lnTo>
                      <a:pt x="70" y="0"/>
                    </a:lnTo>
                    <a:lnTo>
                      <a:pt x="55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4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7" name="Freeform 719"/>
              <p:cNvSpPr>
                <a:spLocks/>
              </p:cNvSpPr>
              <p:nvPr/>
            </p:nvSpPr>
            <p:spPr bwMode="auto">
              <a:xfrm>
                <a:off x="3808" y="1698"/>
                <a:ext cx="32" cy="21"/>
              </a:xfrm>
              <a:custGeom>
                <a:avLst/>
                <a:gdLst>
                  <a:gd name="T0" fmla="*/ 31 w 32"/>
                  <a:gd name="T1" fmla="*/ 7 h 21"/>
                  <a:gd name="T2" fmla="*/ 20 w 32"/>
                  <a:gd name="T3" fmla="*/ 0 h 21"/>
                  <a:gd name="T4" fmla="*/ 3 w 32"/>
                  <a:gd name="T5" fmla="*/ 0 h 21"/>
                  <a:gd name="T6" fmla="*/ 0 w 32"/>
                  <a:gd name="T7" fmla="*/ 10 h 21"/>
                  <a:gd name="T8" fmla="*/ 7 w 32"/>
                  <a:gd name="T9" fmla="*/ 20 h 21"/>
                  <a:gd name="T10" fmla="*/ 23 w 32"/>
                  <a:gd name="T11" fmla="*/ 20 h 21"/>
                  <a:gd name="T12" fmla="*/ 31 w 32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1">
                    <a:moveTo>
                      <a:pt x="31" y="7"/>
                    </a:moveTo>
                    <a:lnTo>
                      <a:pt x="20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7" y="20"/>
                    </a:lnTo>
                    <a:lnTo>
                      <a:pt x="23" y="20"/>
                    </a:lnTo>
                    <a:lnTo>
                      <a:pt x="31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8" name="Oval 720"/>
              <p:cNvSpPr>
                <a:spLocks noChangeArrowheads="1"/>
              </p:cNvSpPr>
              <p:nvPr/>
            </p:nvSpPr>
            <p:spPr bwMode="auto">
              <a:xfrm>
                <a:off x="4031" y="1562"/>
                <a:ext cx="33" cy="2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89" name="Freeform 721"/>
              <p:cNvSpPr>
                <a:spLocks/>
              </p:cNvSpPr>
              <p:nvPr/>
            </p:nvSpPr>
            <p:spPr bwMode="auto">
              <a:xfrm>
                <a:off x="4249" y="1624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0" name="Freeform 722"/>
              <p:cNvSpPr>
                <a:spLocks/>
              </p:cNvSpPr>
              <p:nvPr/>
            </p:nvSpPr>
            <p:spPr bwMode="auto">
              <a:xfrm>
                <a:off x="4027" y="1689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1" name="Freeform 723"/>
              <p:cNvSpPr>
                <a:spLocks/>
              </p:cNvSpPr>
              <p:nvPr/>
            </p:nvSpPr>
            <p:spPr bwMode="auto">
              <a:xfrm>
                <a:off x="3408" y="1652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2" name="Freeform 724"/>
              <p:cNvSpPr>
                <a:spLocks/>
              </p:cNvSpPr>
              <p:nvPr/>
            </p:nvSpPr>
            <p:spPr bwMode="auto">
              <a:xfrm>
                <a:off x="3549" y="1807"/>
                <a:ext cx="126" cy="73"/>
              </a:xfrm>
              <a:custGeom>
                <a:avLst/>
                <a:gdLst>
                  <a:gd name="T0" fmla="*/ 122 w 126"/>
                  <a:gd name="T1" fmla="*/ 72 h 73"/>
                  <a:gd name="T2" fmla="*/ 125 w 126"/>
                  <a:gd name="T3" fmla="*/ 62 h 73"/>
                  <a:gd name="T4" fmla="*/ 117 w 126"/>
                  <a:gd name="T5" fmla="*/ 52 h 73"/>
                  <a:gd name="T6" fmla="*/ 62 w 126"/>
                  <a:gd name="T7" fmla="*/ 20 h 73"/>
                  <a:gd name="T8" fmla="*/ 0 w 126"/>
                  <a:gd name="T9" fmla="*/ 0 h 73"/>
                  <a:gd name="T10" fmla="*/ 47 w 126"/>
                  <a:gd name="T11" fmla="*/ 27 h 73"/>
                  <a:gd name="T12" fmla="*/ 85 w 126"/>
                  <a:gd name="T13" fmla="*/ 48 h 73"/>
                  <a:gd name="T14" fmla="*/ 109 w 126"/>
                  <a:gd name="T15" fmla="*/ 69 h 73"/>
                  <a:gd name="T16" fmla="*/ 122 w 126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73">
                    <a:moveTo>
                      <a:pt x="122" y="72"/>
                    </a:moveTo>
                    <a:lnTo>
                      <a:pt x="125" y="62"/>
                    </a:lnTo>
                    <a:lnTo>
                      <a:pt x="117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85" y="48"/>
                    </a:lnTo>
                    <a:lnTo>
                      <a:pt x="109" y="69"/>
                    </a:lnTo>
                    <a:lnTo>
                      <a:pt x="122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263893" name="Group 725"/>
          <p:cNvGrpSpPr>
            <a:grpSpLocks/>
          </p:cNvGrpSpPr>
          <p:nvPr/>
        </p:nvGrpSpPr>
        <p:grpSpPr bwMode="auto">
          <a:xfrm>
            <a:off x="2868613" y="3332163"/>
            <a:ext cx="560387" cy="600075"/>
            <a:chOff x="3696" y="1828"/>
            <a:chExt cx="353" cy="378"/>
          </a:xfrm>
        </p:grpSpPr>
        <p:grpSp>
          <p:nvGrpSpPr>
            <p:cNvPr id="263894" name="Group 726"/>
            <p:cNvGrpSpPr>
              <a:grpSpLocks/>
            </p:cNvGrpSpPr>
            <p:nvPr/>
          </p:nvGrpSpPr>
          <p:grpSpPr bwMode="auto">
            <a:xfrm>
              <a:off x="3696" y="2044"/>
              <a:ext cx="353" cy="162"/>
              <a:chOff x="3696" y="2044"/>
              <a:chExt cx="353" cy="162"/>
            </a:xfrm>
          </p:grpSpPr>
          <p:grpSp>
            <p:nvGrpSpPr>
              <p:cNvPr id="263895" name="Group 727"/>
              <p:cNvGrpSpPr>
                <a:grpSpLocks/>
              </p:cNvGrpSpPr>
              <p:nvPr/>
            </p:nvGrpSpPr>
            <p:grpSpPr bwMode="auto">
              <a:xfrm>
                <a:off x="3766" y="2044"/>
                <a:ext cx="283" cy="83"/>
                <a:chOff x="3766" y="2044"/>
                <a:chExt cx="283" cy="83"/>
              </a:xfrm>
            </p:grpSpPr>
            <p:grpSp>
              <p:nvGrpSpPr>
                <p:cNvPr id="263896" name="Group 728"/>
                <p:cNvGrpSpPr>
                  <a:grpSpLocks/>
                </p:cNvGrpSpPr>
                <p:nvPr/>
              </p:nvGrpSpPr>
              <p:grpSpPr bwMode="auto">
                <a:xfrm>
                  <a:off x="3766" y="2044"/>
                  <a:ext cx="146" cy="83"/>
                  <a:chOff x="3766" y="2044"/>
                  <a:chExt cx="146" cy="83"/>
                </a:xfrm>
              </p:grpSpPr>
              <p:sp>
                <p:nvSpPr>
                  <p:cNvPr id="263897" name="AutoShape 729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898" name="AutoShape 730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899" name="Group 731"/>
                <p:cNvGrpSpPr>
                  <a:grpSpLocks/>
                </p:cNvGrpSpPr>
                <p:nvPr/>
              </p:nvGrpSpPr>
              <p:grpSpPr bwMode="auto">
                <a:xfrm>
                  <a:off x="3903" y="2044"/>
                  <a:ext cx="146" cy="83"/>
                  <a:chOff x="3903" y="2044"/>
                  <a:chExt cx="146" cy="83"/>
                </a:xfrm>
              </p:grpSpPr>
              <p:sp>
                <p:nvSpPr>
                  <p:cNvPr id="263900" name="AutoShape 732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1" name="AutoShape 733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2" name="Group 734"/>
              <p:cNvGrpSpPr>
                <a:grpSpLocks/>
              </p:cNvGrpSpPr>
              <p:nvPr/>
            </p:nvGrpSpPr>
            <p:grpSpPr bwMode="auto">
              <a:xfrm>
                <a:off x="3742" y="2070"/>
                <a:ext cx="284" cy="83"/>
                <a:chOff x="3742" y="2070"/>
                <a:chExt cx="284" cy="83"/>
              </a:xfrm>
            </p:grpSpPr>
            <p:grpSp>
              <p:nvGrpSpPr>
                <p:cNvPr id="263903" name="Group 735"/>
                <p:cNvGrpSpPr>
                  <a:grpSpLocks/>
                </p:cNvGrpSpPr>
                <p:nvPr/>
              </p:nvGrpSpPr>
              <p:grpSpPr bwMode="auto">
                <a:xfrm>
                  <a:off x="3742" y="2070"/>
                  <a:ext cx="147" cy="83"/>
                  <a:chOff x="3742" y="2070"/>
                  <a:chExt cx="147" cy="83"/>
                </a:xfrm>
              </p:grpSpPr>
              <p:sp>
                <p:nvSpPr>
                  <p:cNvPr id="263904" name="AutoShape 736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5" name="AutoShape 737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06" name="Group 738"/>
                <p:cNvGrpSpPr>
                  <a:grpSpLocks/>
                </p:cNvGrpSpPr>
                <p:nvPr/>
              </p:nvGrpSpPr>
              <p:grpSpPr bwMode="auto">
                <a:xfrm>
                  <a:off x="3879" y="2070"/>
                  <a:ext cx="147" cy="83"/>
                  <a:chOff x="3879" y="2070"/>
                  <a:chExt cx="147" cy="83"/>
                </a:xfrm>
              </p:grpSpPr>
              <p:sp>
                <p:nvSpPr>
                  <p:cNvPr id="263907" name="AutoShape 739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8" name="AutoShape 740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9" name="Group 741"/>
              <p:cNvGrpSpPr>
                <a:grpSpLocks/>
              </p:cNvGrpSpPr>
              <p:nvPr/>
            </p:nvGrpSpPr>
            <p:grpSpPr bwMode="auto">
              <a:xfrm>
                <a:off x="3719" y="2096"/>
                <a:ext cx="284" cy="84"/>
                <a:chOff x="3719" y="2096"/>
                <a:chExt cx="284" cy="84"/>
              </a:xfrm>
            </p:grpSpPr>
            <p:grpSp>
              <p:nvGrpSpPr>
                <p:cNvPr id="263910" name="Group 742"/>
                <p:cNvGrpSpPr>
                  <a:grpSpLocks/>
                </p:cNvGrpSpPr>
                <p:nvPr/>
              </p:nvGrpSpPr>
              <p:grpSpPr bwMode="auto">
                <a:xfrm>
                  <a:off x="3719" y="2096"/>
                  <a:ext cx="147" cy="84"/>
                  <a:chOff x="3719" y="2096"/>
                  <a:chExt cx="147" cy="84"/>
                </a:xfrm>
              </p:grpSpPr>
              <p:sp>
                <p:nvSpPr>
                  <p:cNvPr id="263911" name="AutoShape 743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2" name="AutoShape 744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13" name="Group 745"/>
                <p:cNvGrpSpPr>
                  <a:grpSpLocks/>
                </p:cNvGrpSpPr>
                <p:nvPr/>
              </p:nvGrpSpPr>
              <p:grpSpPr bwMode="auto">
                <a:xfrm>
                  <a:off x="3856" y="2096"/>
                  <a:ext cx="147" cy="84"/>
                  <a:chOff x="3856" y="2096"/>
                  <a:chExt cx="147" cy="84"/>
                </a:xfrm>
              </p:grpSpPr>
              <p:sp>
                <p:nvSpPr>
                  <p:cNvPr id="263914" name="AutoShape 746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5" name="AutoShape 747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16" name="Group 748"/>
              <p:cNvGrpSpPr>
                <a:grpSpLocks/>
              </p:cNvGrpSpPr>
              <p:nvPr/>
            </p:nvGrpSpPr>
            <p:grpSpPr bwMode="auto">
              <a:xfrm>
                <a:off x="3696" y="2123"/>
                <a:ext cx="283" cy="83"/>
                <a:chOff x="3696" y="2123"/>
                <a:chExt cx="283" cy="83"/>
              </a:xfrm>
            </p:grpSpPr>
            <p:grpSp>
              <p:nvGrpSpPr>
                <p:cNvPr id="263917" name="Group 749"/>
                <p:cNvGrpSpPr>
                  <a:grpSpLocks/>
                </p:cNvGrpSpPr>
                <p:nvPr/>
              </p:nvGrpSpPr>
              <p:grpSpPr bwMode="auto">
                <a:xfrm>
                  <a:off x="3696" y="2123"/>
                  <a:ext cx="146" cy="83"/>
                  <a:chOff x="3696" y="2123"/>
                  <a:chExt cx="146" cy="83"/>
                </a:xfrm>
              </p:grpSpPr>
              <p:sp>
                <p:nvSpPr>
                  <p:cNvPr id="263918" name="AutoShape 750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9" name="AutoShape 751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0" name="Group 752"/>
                <p:cNvGrpSpPr>
                  <a:grpSpLocks/>
                </p:cNvGrpSpPr>
                <p:nvPr/>
              </p:nvGrpSpPr>
              <p:grpSpPr bwMode="auto">
                <a:xfrm>
                  <a:off x="3833" y="2123"/>
                  <a:ext cx="146" cy="83"/>
                  <a:chOff x="3833" y="2123"/>
                  <a:chExt cx="146" cy="83"/>
                </a:xfrm>
              </p:grpSpPr>
              <p:sp>
                <p:nvSpPr>
                  <p:cNvPr id="263921" name="AutoShape 753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2" name="AutoShape 754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23" name="Group 755"/>
            <p:cNvGrpSpPr>
              <a:grpSpLocks/>
            </p:cNvGrpSpPr>
            <p:nvPr/>
          </p:nvGrpSpPr>
          <p:grpSpPr bwMode="auto">
            <a:xfrm>
              <a:off x="3696" y="1973"/>
              <a:ext cx="353" cy="162"/>
              <a:chOff x="3696" y="1973"/>
              <a:chExt cx="353" cy="162"/>
            </a:xfrm>
          </p:grpSpPr>
          <p:grpSp>
            <p:nvGrpSpPr>
              <p:cNvPr id="263924" name="Group 756"/>
              <p:cNvGrpSpPr>
                <a:grpSpLocks/>
              </p:cNvGrpSpPr>
              <p:nvPr/>
            </p:nvGrpSpPr>
            <p:grpSpPr bwMode="auto">
              <a:xfrm>
                <a:off x="3766" y="1973"/>
                <a:ext cx="283" cy="84"/>
                <a:chOff x="3766" y="1973"/>
                <a:chExt cx="283" cy="84"/>
              </a:xfrm>
            </p:grpSpPr>
            <p:grpSp>
              <p:nvGrpSpPr>
                <p:cNvPr id="263925" name="Group 757"/>
                <p:cNvGrpSpPr>
                  <a:grpSpLocks/>
                </p:cNvGrpSpPr>
                <p:nvPr/>
              </p:nvGrpSpPr>
              <p:grpSpPr bwMode="auto">
                <a:xfrm>
                  <a:off x="3766" y="1973"/>
                  <a:ext cx="146" cy="84"/>
                  <a:chOff x="3766" y="1973"/>
                  <a:chExt cx="146" cy="84"/>
                </a:xfrm>
              </p:grpSpPr>
              <p:sp>
                <p:nvSpPr>
                  <p:cNvPr id="263926" name="AutoShape 758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7" name="AutoShape 759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8" name="Group 760"/>
                <p:cNvGrpSpPr>
                  <a:grpSpLocks/>
                </p:cNvGrpSpPr>
                <p:nvPr/>
              </p:nvGrpSpPr>
              <p:grpSpPr bwMode="auto">
                <a:xfrm>
                  <a:off x="3903" y="1973"/>
                  <a:ext cx="146" cy="84"/>
                  <a:chOff x="3903" y="1973"/>
                  <a:chExt cx="146" cy="84"/>
                </a:xfrm>
              </p:grpSpPr>
              <p:sp>
                <p:nvSpPr>
                  <p:cNvPr id="263929" name="AutoShape 761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0" name="AutoShape 762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1" name="Group 763"/>
              <p:cNvGrpSpPr>
                <a:grpSpLocks/>
              </p:cNvGrpSpPr>
              <p:nvPr/>
            </p:nvGrpSpPr>
            <p:grpSpPr bwMode="auto">
              <a:xfrm>
                <a:off x="3742" y="2000"/>
                <a:ext cx="284" cy="83"/>
                <a:chOff x="3742" y="2000"/>
                <a:chExt cx="284" cy="83"/>
              </a:xfrm>
            </p:grpSpPr>
            <p:grpSp>
              <p:nvGrpSpPr>
                <p:cNvPr id="263932" name="Group 764"/>
                <p:cNvGrpSpPr>
                  <a:grpSpLocks/>
                </p:cNvGrpSpPr>
                <p:nvPr/>
              </p:nvGrpSpPr>
              <p:grpSpPr bwMode="auto">
                <a:xfrm>
                  <a:off x="3742" y="2000"/>
                  <a:ext cx="147" cy="83"/>
                  <a:chOff x="3742" y="2000"/>
                  <a:chExt cx="147" cy="83"/>
                </a:xfrm>
              </p:grpSpPr>
              <p:sp>
                <p:nvSpPr>
                  <p:cNvPr id="263933" name="AutoShape 765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4" name="AutoShape 766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35" name="Group 767"/>
                <p:cNvGrpSpPr>
                  <a:grpSpLocks/>
                </p:cNvGrpSpPr>
                <p:nvPr/>
              </p:nvGrpSpPr>
              <p:grpSpPr bwMode="auto">
                <a:xfrm>
                  <a:off x="3879" y="2000"/>
                  <a:ext cx="147" cy="83"/>
                  <a:chOff x="3879" y="2000"/>
                  <a:chExt cx="147" cy="83"/>
                </a:xfrm>
              </p:grpSpPr>
              <p:sp>
                <p:nvSpPr>
                  <p:cNvPr id="263936" name="AutoShape 76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7" name="AutoShape 769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8" name="Group 770"/>
              <p:cNvGrpSpPr>
                <a:grpSpLocks/>
              </p:cNvGrpSpPr>
              <p:nvPr/>
            </p:nvGrpSpPr>
            <p:grpSpPr bwMode="auto">
              <a:xfrm>
                <a:off x="3719" y="2026"/>
                <a:ext cx="284" cy="83"/>
                <a:chOff x="3719" y="2026"/>
                <a:chExt cx="284" cy="83"/>
              </a:xfrm>
            </p:grpSpPr>
            <p:grpSp>
              <p:nvGrpSpPr>
                <p:cNvPr id="263939" name="Group 771"/>
                <p:cNvGrpSpPr>
                  <a:grpSpLocks/>
                </p:cNvGrpSpPr>
                <p:nvPr/>
              </p:nvGrpSpPr>
              <p:grpSpPr bwMode="auto">
                <a:xfrm>
                  <a:off x="3719" y="2026"/>
                  <a:ext cx="147" cy="83"/>
                  <a:chOff x="3719" y="2026"/>
                  <a:chExt cx="147" cy="83"/>
                </a:xfrm>
              </p:grpSpPr>
              <p:sp>
                <p:nvSpPr>
                  <p:cNvPr id="263940" name="AutoShape 772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1" name="AutoShape 773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2" name="Group 774"/>
                <p:cNvGrpSpPr>
                  <a:grpSpLocks/>
                </p:cNvGrpSpPr>
                <p:nvPr/>
              </p:nvGrpSpPr>
              <p:grpSpPr bwMode="auto">
                <a:xfrm>
                  <a:off x="3856" y="2026"/>
                  <a:ext cx="147" cy="83"/>
                  <a:chOff x="3856" y="2026"/>
                  <a:chExt cx="147" cy="83"/>
                </a:xfrm>
              </p:grpSpPr>
              <p:sp>
                <p:nvSpPr>
                  <p:cNvPr id="263943" name="AutoShape 775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4" name="AutoShape 776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45" name="Group 777"/>
              <p:cNvGrpSpPr>
                <a:grpSpLocks/>
              </p:cNvGrpSpPr>
              <p:nvPr/>
            </p:nvGrpSpPr>
            <p:grpSpPr bwMode="auto">
              <a:xfrm>
                <a:off x="3696" y="2052"/>
                <a:ext cx="283" cy="83"/>
                <a:chOff x="3696" y="2052"/>
                <a:chExt cx="283" cy="83"/>
              </a:xfrm>
            </p:grpSpPr>
            <p:grpSp>
              <p:nvGrpSpPr>
                <p:cNvPr id="263946" name="Group 778"/>
                <p:cNvGrpSpPr>
                  <a:grpSpLocks/>
                </p:cNvGrpSpPr>
                <p:nvPr/>
              </p:nvGrpSpPr>
              <p:grpSpPr bwMode="auto">
                <a:xfrm>
                  <a:off x="3696" y="2052"/>
                  <a:ext cx="146" cy="83"/>
                  <a:chOff x="3696" y="2052"/>
                  <a:chExt cx="146" cy="83"/>
                </a:xfrm>
              </p:grpSpPr>
              <p:sp>
                <p:nvSpPr>
                  <p:cNvPr id="263947" name="AutoShape 77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8" name="AutoShape 780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9" name="Group 781"/>
                <p:cNvGrpSpPr>
                  <a:grpSpLocks/>
                </p:cNvGrpSpPr>
                <p:nvPr/>
              </p:nvGrpSpPr>
              <p:grpSpPr bwMode="auto">
                <a:xfrm>
                  <a:off x="3833" y="2052"/>
                  <a:ext cx="146" cy="83"/>
                  <a:chOff x="3833" y="2052"/>
                  <a:chExt cx="146" cy="83"/>
                </a:xfrm>
              </p:grpSpPr>
              <p:sp>
                <p:nvSpPr>
                  <p:cNvPr id="263950" name="AutoShape 782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1" name="AutoShape 783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52" name="Group 784"/>
            <p:cNvGrpSpPr>
              <a:grpSpLocks/>
            </p:cNvGrpSpPr>
            <p:nvPr/>
          </p:nvGrpSpPr>
          <p:grpSpPr bwMode="auto">
            <a:xfrm>
              <a:off x="3696" y="1901"/>
              <a:ext cx="353" cy="162"/>
              <a:chOff x="3696" y="1901"/>
              <a:chExt cx="353" cy="162"/>
            </a:xfrm>
          </p:grpSpPr>
          <p:grpSp>
            <p:nvGrpSpPr>
              <p:cNvPr id="263953" name="Group 785"/>
              <p:cNvGrpSpPr>
                <a:grpSpLocks/>
              </p:cNvGrpSpPr>
              <p:nvPr/>
            </p:nvGrpSpPr>
            <p:grpSpPr bwMode="auto">
              <a:xfrm>
                <a:off x="3766" y="1901"/>
                <a:ext cx="283" cy="83"/>
                <a:chOff x="3766" y="1901"/>
                <a:chExt cx="283" cy="83"/>
              </a:xfrm>
            </p:grpSpPr>
            <p:grpSp>
              <p:nvGrpSpPr>
                <p:cNvPr id="263954" name="Group 786"/>
                <p:cNvGrpSpPr>
                  <a:grpSpLocks/>
                </p:cNvGrpSpPr>
                <p:nvPr/>
              </p:nvGrpSpPr>
              <p:grpSpPr bwMode="auto">
                <a:xfrm>
                  <a:off x="3766" y="1901"/>
                  <a:ext cx="146" cy="83"/>
                  <a:chOff x="3766" y="1901"/>
                  <a:chExt cx="146" cy="83"/>
                </a:xfrm>
              </p:grpSpPr>
              <p:sp>
                <p:nvSpPr>
                  <p:cNvPr id="263955" name="AutoShape 787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6" name="AutoShape 788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57" name="Group 789"/>
                <p:cNvGrpSpPr>
                  <a:grpSpLocks/>
                </p:cNvGrpSpPr>
                <p:nvPr/>
              </p:nvGrpSpPr>
              <p:grpSpPr bwMode="auto">
                <a:xfrm>
                  <a:off x="3903" y="1901"/>
                  <a:ext cx="146" cy="83"/>
                  <a:chOff x="3903" y="1901"/>
                  <a:chExt cx="146" cy="83"/>
                </a:xfrm>
              </p:grpSpPr>
              <p:sp>
                <p:nvSpPr>
                  <p:cNvPr id="263958" name="AutoShape 790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9" name="AutoShape 791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0" name="Group 792"/>
              <p:cNvGrpSpPr>
                <a:grpSpLocks/>
              </p:cNvGrpSpPr>
              <p:nvPr/>
            </p:nvGrpSpPr>
            <p:grpSpPr bwMode="auto">
              <a:xfrm>
                <a:off x="3742" y="1927"/>
                <a:ext cx="284" cy="83"/>
                <a:chOff x="3742" y="1927"/>
                <a:chExt cx="284" cy="83"/>
              </a:xfrm>
            </p:grpSpPr>
            <p:grpSp>
              <p:nvGrpSpPr>
                <p:cNvPr id="263961" name="Group 793"/>
                <p:cNvGrpSpPr>
                  <a:grpSpLocks/>
                </p:cNvGrpSpPr>
                <p:nvPr/>
              </p:nvGrpSpPr>
              <p:grpSpPr bwMode="auto">
                <a:xfrm>
                  <a:off x="3742" y="1927"/>
                  <a:ext cx="147" cy="83"/>
                  <a:chOff x="3742" y="1927"/>
                  <a:chExt cx="147" cy="83"/>
                </a:xfrm>
              </p:grpSpPr>
              <p:sp>
                <p:nvSpPr>
                  <p:cNvPr id="263962" name="AutoShape 794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3" name="AutoShape 795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64" name="Group 796"/>
                <p:cNvGrpSpPr>
                  <a:grpSpLocks/>
                </p:cNvGrpSpPr>
                <p:nvPr/>
              </p:nvGrpSpPr>
              <p:grpSpPr bwMode="auto">
                <a:xfrm>
                  <a:off x="3879" y="1927"/>
                  <a:ext cx="147" cy="83"/>
                  <a:chOff x="3879" y="1927"/>
                  <a:chExt cx="147" cy="83"/>
                </a:xfrm>
              </p:grpSpPr>
              <p:sp>
                <p:nvSpPr>
                  <p:cNvPr id="263965" name="AutoShape 797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6" name="AutoShape 798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7" name="Group 799"/>
              <p:cNvGrpSpPr>
                <a:grpSpLocks/>
              </p:cNvGrpSpPr>
              <p:nvPr/>
            </p:nvGrpSpPr>
            <p:grpSpPr bwMode="auto">
              <a:xfrm>
                <a:off x="3719" y="1953"/>
                <a:ext cx="284" cy="84"/>
                <a:chOff x="3719" y="1953"/>
                <a:chExt cx="284" cy="84"/>
              </a:xfrm>
            </p:grpSpPr>
            <p:grpSp>
              <p:nvGrpSpPr>
                <p:cNvPr id="263968" name="Group 800"/>
                <p:cNvGrpSpPr>
                  <a:grpSpLocks/>
                </p:cNvGrpSpPr>
                <p:nvPr/>
              </p:nvGrpSpPr>
              <p:grpSpPr bwMode="auto">
                <a:xfrm>
                  <a:off x="3719" y="1953"/>
                  <a:ext cx="147" cy="84"/>
                  <a:chOff x="3719" y="1953"/>
                  <a:chExt cx="147" cy="84"/>
                </a:xfrm>
              </p:grpSpPr>
              <p:sp>
                <p:nvSpPr>
                  <p:cNvPr id="263969" name="AutoShape 801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0" name="AutoShape 802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1" name="Group 803"/>
                <p:cNvGrpSpPr>
                  <a:grpSpLocks/>
                </p:cNvGrpSpPr>
                <p:nvPr/>
              </p:nvGrpSpPr>
              <p:grpSpPr bwMode="auto">
                <a:xfrm>
                  <a:off x="3856" y="1953"/>
                  <a:ext cx="147" cy="84"/>
                  <a:chOff x="3856" y="1953"/>
                  <a:chExt cx="147" cy="84"/>
                </a:xfrm>
              </p:grpSpPr>
              <p:sp>
                <p:nvSpPr>
                  <p:cNvPr id="263972" name="AutoShape 804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3" name="AutoShape 805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74" name="Group 806"/>
              <p:cNvGrpSpPr>
                <a:grpSpLocks/>
              </p:cNvGrpSpPr>
              <p:nvPr/>
            </p:nvGrpSpPr>
            <p:grpSpPr bwMode="auto">
              <a:xfrm>
                <a:off x="3696" y="1979"/>
                <a:ext cx="283" cy="84"/>
                <a:chOff x="3696" y="1979"/>
                <a:chExt cx="283" cy="84"/>
              </a:xfrm>
            </p:grpSpPr>
            <p:grpSp>
              <p:nvGrpSpPr>
                <p:cNvPr id="263975" name="Group 807"/>
                <p:cNvGrpSpPr>
                  <a:grpSpLocks/>
                </p:cNvGrpSpPr>
                <p:nvPr/>
              </p:nvGrpSpPr>
              <p:grpSpPr bwMode="auto">
                <a:xfrm>
                  <a:off x="3696" y="1979"/>
                  <a:ext cx="146" cy="84"/>
                  <a:chOff x="3696" y="1979"/>
                  <a:chExt cx="146" cy="84"/>
                </a:xfrm>
              </p:grpSpPr>
              <p:sp>
                <p:nvSpPr>
                  <p:cNvPr id="263976" name="AutoShape 80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7" name="AutoShape 809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8" name="Group 810"/>
                <p:cNvGrpSpPr>
                  <a:grpSpLocks/>
                </p:cNvGrpSpPr>
                <p:nvPr/>
              </p:nvGrpSpPr>
              <p:grpSpPr bwMode="auto">
                <a:xfrm>
                  <a:off x="3833" y="1979"/>
                  <a:ext cx="146" cy="84"/>
                  <a:chOff x="3833" y="1979"/>
                  <a:chExt cx="146" cy="84"/>
                </a:xfrm>
              </p:grpSpPr>
              <p:sp>
                <p:nvSpPr>
                  <p:cNvPr id="263979" name="AutoShape 811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0" name="AutoShape 812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81" name="Group 813"/>
            <p:cNvGrpSpPr>
              <a:grpSpLocks/>
            </p:cNvGrpSpPr>
            <p:nvPr/>
          </p:nvGrpSpPr>
          <p:grpSpPr bwMode="auto">
            <a:xfrm>
              <a:off x="3696" y="1828"/>
              <a:ext cx="353" cy="162"/>
              <a:chOff x="3696" y="1828"/>
              <a:chExt cx="353" cy="162"/>
            </a:xfrm>
          </p:grpSpPr>
          <p:grpSp>
            <p:nvGrpSpPr>
              <p:cNvPr id="263982" name="Group 814"/>
              <p:cNvGrpSpPr>
                <a:grpSpLocks/>
              </p:cNvGrpSpPr>
              <p:nvPr/>
            </p:nvGrpSpPr>
            <p:grpSpPr bwMode="auto">
              <a:xfrm>
                <a:off x="3766" y="1828"/>
                <a:ext cx="283" cy="83"/>
                <a:chOff x="3766" y="1828"/>
                <a:chExt cx="283" cy="83"/>
              </a:xfrm>
            </p:grpSpPr>
            <p:grpSp>
              <p:nvGrpSpPr>
                <p:cNvPr id="263983" name="Group 815"/>
                <p:cNvGrpSpPr>
                  <a:grpSpLocks/>
                </p:cNvGrpSpPr>
                <p:nvPr/>
              </p:nvGrpSpPr>
              <p:grpSpPr bwMode="auto">
                <a:xfrm>
                  <a:off x="3766" y="1828"/>
                  <a:ext cx="146" cy="83"/>
                  <a:chOff x="3766" y="1828"/>
                  <a:chExt cx="146" cy="83"/>
                </a:xfrm>
              </p:grpSpPr>
              <p:sp>
                <p:nvSpPr>
                  <p:cNvPr id="263984" name="AutoShape 816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5" name="AutoShape 817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86" name="Group 818"/>
                <p:cNvGrpSpPr>
                  <a:grpSpLocks/>
                </p:cNvGrpSpPr>
                <p:nvPr/>
              </p:nvGrpSpPr>
              <p:grpSpPr bwMode="auto">
                <a:xfrm>
                  <a:off x="3903" y="1828"/>
                  <a:ext cx="146" cy="83"/>
                  <a:chOff x="3903" y="1828"/>
                  <a:chExt cx="146" cy="83"/>
                </a:xfrm>
              </p:grpSpPr>
              <p:sp>
                <p:nvSpPr>
                  <p:cNvPr id="263987" name="AutoShape 819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8" name="AutoShape 820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89" name="Group 821"/>
              <p:cNvGrpSpPr>
                <a:grpSpLocks/>
              </p:cNvGrpSpPr>
              <p:nvPr/>
            </p:nvGrpSpPr>
            <p:grpSpPr bwMode="auto">
              <a:xfrm>
                <a:off x="3742" y="1854"/>
                <a:ext cx="284" cy="84"/>
                <a:chOff x="3742" y="1854"/>
                <a:chExt cx="284" cy="84"/>
              </a:xfrm>
            </p:grpSpPr>
            <p:grpSp>
              <p:nvGrpSpPr>
                <p:cNvPr id="263990" name="Group 822"/>
                <p:cNvGrpSpPr>
                  <a:grpSpLocks/>
                </p:cNvGrpSpPr>
                <p:nvPr/>
              </p:nvGrpSpPr>
              <p:grpSpPr bwMode="auto">
                <a:xfrm>
                  <a:off x="3742" y="1854"/>
                  <a:ext cx="147" cy="84"/>
                  <a:chOff x="3742" y="1854"/>
                  <a:chExt cx="147" cy="84"/>
                </a:xfrm>
              </p:grpSpPr>
              <p:sp>
                <p:nvSpPr>
                  <p:cNvPr id="263991" name="AutoShape 823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2" name="AutoShape 824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93" name="Group 825"/>
                <p:cNvGrpSpPr>
                  <a:grpSpLocks/>
                </p:cNvGrpSpPr>
                <p:nvPr/>
              </p:nvGrpSpPr>
              <p:grpSpPr bwMode="auto">
                <a:xfrm>
                  <a:off x="3879" y="1854"/>
                  <a:ext cx="147" cy="84"/>
                  <a:chOff x="3879" y="1854"/>
                  <a:chExt cx="147" cy="84"/>
                </a:xfrm>
              </p:grpSpPr>
              <p:sp>
                <p:nvSpPr>
                  <p:cNvPr id="263994" name="AutoShape 82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5" name="AutoShape 827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96" name="Group 828"/>
              <p:cNvGrpSpPr>
                <a:grpSpLocks/>
              </p:cNvGrpSpPr>
              <p:nvPr/>
            </p:nvGrpSpPr>
            <p:grpSpPr bwMode="auto">
              <a:xfrm>
                <a:off x="3719" y="1881"/>
                <a:ext cx="284" cy="83"/>
                <a:chOff x="3719" y="1881"/>
                <a:chExt cx="284" cy="83"/>
              </a:xfrm>
            </p:grpSpPr>
            <p:grpSp>
              <p:nvGrpSpPr>
                <p:cNvPr id="263997" name="Group 829"/>
                <p:cNvGrpSpPr>
                  <a:grpSpLocks/>
                </p:cNvGrpSpPr>
                <p:nvPr/>
              </p:nvGrpSpPr>
              <p:grpSpPr bwMode="auto">
                <a:xfrm>
                  <a:off x="3719" y="1881"/>
                  <a:ext cx="147" cy="83"/>
                  <a:chOff x="3719" y="1881"/>
                  <a:chExt cx="147" cy="83"/>
                </a:xfrm>
              </p:grpSpPr>
              <p:sp>
                <p:nvSpPr>
                  <p:cNvPr id="263998" name="AutoShape 830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9" name="AutoShape 831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0" name="Group 832"/>
                <p:cNvGrpSpPr>
                  <a:grpSpLocks/>
                </p:cNvGrpSpPr>
                <p:nvPr/>
              </p:nvGrpSpPr>
              <p:grpSpPr bwMode="auto">
                <a:xfrm>
                  <a:off x="3856" y="1881"/>
                  <a:ext cx="147" cy="83"/>
                  <a:chOff x="3856" y="1881"/>
                  <a:chExt cx="147" cy="83"/>
                </a:xfrm>
              </p:grpSpPr>
              <p:sp>
                <p:nvSpPr>
                  <p:cNvPr id="264001" name="AutoShape 833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2" name="AutoShape 834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03" name="Group 835"/>
              <p:cNvGrpSpPr>
                <a:grpSpLocks/>
              </p:cNvGrpSpPr>
              <p:nvPr/>
            </p:nvGrpSpPr>
            <p:grpSpPr bwMode="auto">
              <a:xfrm>
                <a:off x="3696" y="1907"/>
                <a:ext cx="283" cy="83"/>
                <a:chOff x="3696" y="1907"/>
                <a:chExt cx="283" cy="83"/>
              </a:xfrm>
            </p:grpSpPr>
            <p:grpSp>
              <p:nvGrpSpPr>
                <p:cNvPr id="264004" name="Group 836"/>
                <p:cNvGrpSpPr>
                  <a:grpSpLocks/>
                </p:cNvGrpSpPr>
                <p:nvPr/>
              </p:nvGrpSpPr>
              <p:grpSpPr bwMode="auto">
                <a:xfrm>
                  <a:off x="3696" y="1907"/>
                  <a:ext cx="146" cy="83"/>
                  <a:chOff x="3696" y="1907"/>
                  <a:chExt cx="146" cy="83"/>
                </a:xfrm>
              </p:grpSpPr>
              <p:sp>
                <p:nvSpPr>
                  <p:cNvPr id="264005" name="AutoShape 83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6" name="AutoShape 838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7" name="Group 839"/>
                <p:cNvGrpSpPr>
                  <a:grpSpLocks/>
                </p:cNvGrpSpPr>
                <p:nvPr/>
              </p:nvGrpSpPr>
              <p:grpSpPr bwMode="auto">
                <a:xfrm>
                  <a:off x="3833" y="1907"/>
                  <a:ext cx="146" cy="83"/>
                  <a:chOff x="3833" y="1907"/>
                  <a:chExt cx="146" cy="83"/>
                </a:xfrm>
              </p:grpSpPr>
              <p:sp>
                <p:nvSpPr>
                  <p:cNvPr id="264008" name="AutoShape 840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9" name="AutoShape 841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grpSp>
        <p:nvGrpSpPr>
          <p:cNvPr id="264010" name="Group 842"/>
          <p:cNvGrpSpPr>
            <a:grpSpLocks/>
          </p:cNvGrpSpPr>
          <p:nvPr/>
        </p:nvGrpSpPr>
        <p:grpSpPr bwMode="auto">
          <a:xfrm>
            <a:off x="3783013" y="3332163"/>
            <a:ext cx="560387" cy="600075"/>
            <a:chOff x="4272" y="1828"/>
            <a:chExt cx="353" cy="378"/>
          </a:xfrm>
        </p:grpSpPr>
        <p:grpSp>
          <p:nvGrpSpPr>
            <p:cNvPr id="264011" name="Group 843"/>
            <p:cNvGrpSpPr>
              <a:grpSpLocks/>
            </p:cNvGrpSpPr>
            <p:nvPr/>
          </p:nvGrpSpPr>
          <p:grpSpPr bwMode="auto">
            <a:xfrm>
              <a:off x="4272" y="2044"/>
              <a:ext cx="353" cy="162"/>
              <a:chOff x="4272" y="2044"/>
              <a:chExt cx="353" cy="162"/>
            </a:xfrm>
          </p:grpSpPr>
          <p:grpSp>
            <p:nvGrpSpPr>
              <p:cNvPr id="264012" name="Group 844"/>
              <p:cNvGrpSpPr>
                <a:grpSpLocks/>
              </p:cNvGrpSpPr>
              <p:nvPr/>
            </p:nvGrpSpPr>
            <p:grpSpPr bwMode="auto">
              <a:xfrm>
                <a:off x="4342" y="2044"/>
                <a:ext cx="283" cy="83"/>
                <a:chOff x="4342" y="2044"/>
                <a:chExt cx="283" cy="83"/>
              </a:xfrm>
            </p:grpSpPr>
            <p:grpSp>
              <p:nvGrpSpPr>
                <p:cNvPr id="264013" name="Group 845"/>
                <p:cNvGrpSpPr>
                  <a:grpSpLocks/>
                </p:cNvGrpSpPr>
                <p:nvPr/>
              </p:nvGrpSpPr>
              <p:grpSpPr bwMode="auto">
                <a:xfrm>
                  <a:off x="4342" y="2044"/>
                  <a:ext cx="146" cy="83"/>
                  <a:chOff x="4342" y="2044"/>
                  <a:chExt cx="146" cy="83"/>
                </a:xfrm>
              </p:grpSpPr>
              <p:sp>
                <p:nvSpPr>
                  <p:cNvPr id="264014" name="AutoShape 846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5" name="AutoShape 847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16" name="Group 848"/>
                <p:cNvGrpSpPr>
                  <a:grpSpLocks/>
                </p:cNvGrpSpPr>
                <p:nvPr/>
              </p:nvGrpSpPr>
              <p:grpSpPr bwMode="auto">
                <a:xfrm>
                  <a:off x="4479" y="2044"/>
                  <a:ext cx="146" cy="83"/>
                  <a:chOff x="4479" y="2044"/>
                  <a:chExt cx="146" cy="83"/>
                </a:xfrm>
              </p:grpSpPr>
              <p:sp>
                <p:nvSpPr>
                  <p:cNvPr id="264017" name="AutoShape 849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8" name="AutoShape 850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19" name="Group 851"/>
              <p:cNvGrpSpPr>
                <a:grpSpLocks/>
              </p:cNvGrpSpPr>
              <p:nvPr/>
            </p:nvGrpSpPr>
            <p:grpSpPr bwMode="auto">
              <a:xfrm>
                <a:off x="4318" y="2070"/>
                <a:ext cx="284" cy="83"/>
                <a:chOff x="4318" y="2070"/>
                <a:chExt cx="284" cy="83"/>
              </a:xfrm>
            </p:grpSpPr>
            <p:grpSp>
              <p:nvGrpSpPr>
                <p:cNvPr id="264020" name="Group 852"/>
                <p:cNvGrpSpPr>
                  <a:grpSpLocks/>
                </p:cNvGrpSpPr>
                <p:nvPr/>
              </p:nvGrpSpPr>
              <p:grpSpPr bwMode="auto">
                <a:xfrm>
                  <a:off x="4318" y="2070"/>
                  <a:ext cx="147" cy="83"/>
                  <a:chOff x="4318" y="2070"/>
                  <a:chExt cx="147" cy="83"/>
                </a:xfrm>
              </p:grpSpPr>
              <p:sp>
                <p:nvSpPr>
                  <p:cNvPr id="264021" name="AutoShape 853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2" name="AutoShape 854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23" name="Group 855"/>
                <p:cNvGrpSpPr>
                  <a:grpSpLocks/>
                </p:cNvGrpSpPr>
                <p:nvPr/>
              </p:nvGrpSpPr>
              <p:grpSpPr bwMode="auto">
                <a:xfrm>
                  <a:off x="4455" y="2070"/>
                  <a:ext cx="147" cy="83"/>
                  <a:chOff x="4455" y="2070"/>
                  <a:chExt cx="147" cy="83"/>
                </a:xfrm>
              </p:grpSpPr>
              <p:sp>
                <p:nvSpPr>
                  <p:cNvPr id="264024" name="AutoShape 856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5" name="AutoShape 857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26" name="Group 858"/>
              <p:cNvGrpSpPr>
                <a:grpSpLocks/>
              </p:cNvGrpSpPr>
              <p:nvPr/>
            </p:nvGrpSpPr>
            <p:grpSpPr bwMode="auto">
              <a:xfrm>
                <a:off x="4295" y="2096"/>
                <a:ext cx="284" cy="84"/>
                <a:chOff x="4295" y="2096"/>
                <a:chExt cx="284" cy="84"/>
              </a:xfrm>
            </p:grpSpPr>
            <p:grpSp>
              <p:nvGrpSpPr>
                <p:cNvPr id="264027" name="Group 859"/>
                <p:cNvGrpSpPr>
                  <a:grpSpLocks/>
                </p:cNvGrpSpPr>
                <p:nvPr/>
              </p:nvGrpSpPr>
              <p:grpSpPr bwMode="auto">
                <a:xfrm>
                  <a:off x="4295" y="2096"/>
                  <a:ext cx="147" cy="84"/>
                  <a:chOff x="4295" y="2096"/>
                  <a:chExt cx="147" cy="84"/>
                </a:xfrm>
              </p:grpSpPr>
              <p:sp>
                <p:nvSpPr>
                  <p:cNvPr id="264028" name="AutoShape 860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9" name="AutoShape 86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0" name="Group 862"/>
                <p:cNvGrpSpPr>
                  <a:grpSpLocks/>
                </p:cNvGrpSpPr>
                <p:nvPr/>
              </p:nvGrpSpPr>
              <p:grpSpPr bwMode="auto">
                <a:xfrm>
                  <a:off x="4432" y="2096"/>
                  <a:ext cx="147" cy="84"/>
                  <a:chOff x="4432" y="2096"/>
                  <a:chExt cx="147" cy="84"/>
                </a:xfrm>
              </p:grpSpPr>
              <p:sp>
                <p:nvSpPr>
                  <p:cNvPr id="264031" name="AutoShape 86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2" name="AutoShape 864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33" name="Group 865"/>
              <p:cNvGrpSpPr>
                <a:grpSpLocks/>
              </p:cNvGrpSpPr>
              <p:nvPr/>
            </p:nvGrpSpPr>
            <p:grpSpPr bwMode="auto">
              <a:xfrm>
                <a:off x="4272" y="2123"/>
                <a:ext cx="283" cy="83"/>
                <a:chOff x="4272" y="2123"/>
                <a:chExt cx="283" cy="83"/>
              </a:xfrm>
            </p:grpSpPr>
            <p:grpSp>
              <p:nvGrpSpPr>
                <p:cNvPr id="264034" name="Group 866"/>
                <p:cNvGrpSpPr>
                  <a:grpSpLocks/>
                </p:cNvGrpSpPr>
                <p:nvPr/>
              </p:nvGrpSpPr>
              <p:grpSpPr bwMode="auto">
                <a:xfrm>
                  <a:off x="4272" y="2123"/>
                  <a:ext cx="146" cy="83"/>
                  <a:chOff x="4272" y="2123"/>
                  <a:chExt cx="146" cy="83"/>
                </a:xfrm>
              </p:grpSpPr>
              <p:sp>
                <p:nvSpPr>
                  <p:cNvPr id="264035" name="AutoShape 86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6" name="AutoShape 868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7" name="Group 869"/>
                <p:cNvGrpSpPr>
                  <a:grpSpLocks/>
                </p:cNvGrpSpPr>
                <p:nvPr/>
              </p:nvGrpSpPr>
              <p:grpSpPr bwMode="auto">
                <a:xfrm>
                  <a:off x="4409" y="2123"/>
                  <a:ext cx="146" cy="83"/>
                  <a:chOff x="4409" y="2123"/>
                  <a:chExt cx="146" cy="83"/>
                </a:xfrm>
              </p:grpSpPr>
              <p:sp>
                <p:nvSpPr>
                  <p:cNvPr id="264038" name="AutoShape 870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9" name="AutoShape 871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40" name="Group 872"/>
            <p:cNvGrpSpPr>
              <a:grpSpLocks/>
            </p:cNvGrpSpPr>
            <p:nvPr/>
          </p:nvGrpSpPr>
          <p:grpSpPr bwMode="auto">
            <a:xfrm>
              <a:off x="4272" y="1973"/>
              <a:ext cx="353" cy="162"/>
              <a:chOff x="4272" y="1973"/>
              <a:chExt cx="353" cy="162"/>
            </a:xfrm>
          </p:grpSpPr>
          <p:grpSp>
            <p:nvGrpSpPr>
              <p:cNvPr id="264041" name="Group 873"/>
              <p:cNvGrpSpPr>
                <a:grpSpLocks/>
              </p:cNvGrpSpPr>
              <p:nvPr/>
            </p:nvGrpSpPr>
            <p:grpSpPr bwMode="auto">
              <a:xfrm>
                <a:off x="4342" y="1973"/>
                <a:ext cx="283" cy="84"/>
                <a:chOff x="4342" y="1973"/>
                <a:chExt cx="283" cy="84"/>
              </a:xfrm>
            </p:grpSpPr>
            <p:grpSp>
              <p:nvGrpSpPr>
                <p:cNvPr id="264042" name="Group 874"/>
                <p:cNvGrpSpPr>
                  <a:grpSpLocks/>
                </p:cNvGrpSpPr>
                <p:nvPr/>
              </p:nvGrpSpPr>
              <p:grpSpPr bwMode="auto">
                <a:xfrm>
                  <a:off x="4342" y="1973"/>
                  <a:ext cx="146" cy="84"/>
                  <a:chOff x="4342" y="1973"/>
                  <a:chExt cx="146" cy="84"/>
                </a:xfrm>
              </p:grpSpPr>
              <p:sp>
                <p:nvSpPr>
                  <p:cNvPr id="264043" name="AutoShape 875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4" name="AutoShape 876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45" name="Group 877"/>
                <p:cNvGrpSpPr>
                  <a:grpSpLocks/>
                </p:cNvGrpSpPr>
                <p:nvPr/>
              </p:nvGrpSpPr>
              <p:grpSpPr bwMode="auto">
                <a:xfrm>
                  <a:off x="4479" y="1973"/>
                  <a:ext cx="146" cy="84"/>
                  <a:chOff x="4479" y="1973"/>
                  <a:chExt cx="146" cy="84"/>
                </a:xfrm>
              </p:grpSpPr>
              <p:sp>
                <p:nvSpPr>
                  <p:cNvPr id="264046" name="AutoShape 878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7" name="AutoShape 879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48" name="Group 880"/>
              <p:cNvGrpSpPr>
                <a:grpSpLocks/>
              </p:cNvGrpSpPr>
              <p:nvPr/>
            </p:nvGrpSpPr>
            <p:grpSpPr bwMode="auto">
              <a:xfrm>
                <a:off x="4318" y="2000"/>
                <a:ext cx="284" cy="83"/>
                <a:chOff x="4318" y="2000"/>
                <a:chExt cx="284" cy="83"/>
              </a:xfrm>
            </p:grpSpPr>
            <p:grpSp>
              <p:nvGrpSpPr>
                <p:cNvPr id="264049" name="Group 881"/>
                <p:cNvGrpSpPr>
                  <a:grpSpLocks/>
                </p:cNvGrpSpPr>
                <p:nvPr/>
              </p:nvGrpSpPr>
              <p:grpSpPr bwMode="auto">
                <a:xfrm>
                  <a:off x="4318" y="2000"/>
                  <a:ext cx="147" cy="83"/>
                  <a:chOff x="4318" y="2000"/>
                  <a:chExt cx="147" cy="83"/>
                </a:xfrm>
              </p:grpSpPr>
              <p:sp>
                <p:nvSpPr>
                  <p:cNvPr id="264050" name="AutoShape 882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1" name="AutoShape 883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2" name="Group 884"/>
                <p:cNvGrpSpPr>
                  <a:grpSpLocks/>
                </p:cNvGrpSpPr>
                <p:nvPr/>
              </p:nvGrpSpPr>
              <p:grpSpPr bwMode="auto">
                <a:xfrm>
                  <a:off x="4455" y="2000"/>
                  <a:ext cx="147" cy="83"/>
                  <a:chOff x="4455" y="2000"/>
                  <a:chExt cx="147" cy="83"/>
                </a:xfrm>
              </p:grpSpPr>
              <p:sp>
                <p:nvSpPr>
                  <p:cNvPr id="264053" name="AutoShape 885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4" name="AutoShape 886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55" name="Group 887"/>
              <p:cNvGrpSpPr>
                <a:grpSpLocks/>
              </p:cNvGrpSpPr>
              <p:nvPr/>
            </p:nvGrpSpPr>
            <p:grpSpPr bwMode="auto">
              <a:xfrm>
                <a:off x="4295" y="2026"/>
                <a:ext cx="284" cy="83"/>
                <a:chOff x="4295" y="2026"/>
                <a:chExt cx="284" cy="83"/>
              </a:xfrm>
            </p:grpSpPr>
            <p:grpSp>
              <p:nvGrpSpPr>
                <p:cNvPr id="264056" name="Group 888"/>
                <p:cNvGrpSpPr>
                  <a:grpSpLocks/>
                </p:cNvGrpSpPr>
                <p:nvPr/>
              </p:nvGrpSpPr>
              <p:grpSpPr bwMode="auto">
                <a:xfrm>
                  <a:off x="4295" y="2026"/>
                  <a:ext cx="147" cy="83"/>
                  <a:chOff x="4295" y="2026"/>
                  <a:chExt cx="147" cy="83"/>
                </a:xfrm>
              </p:grpSpPr>
              <p:sp>
                <p:nvSpPr>
                  <p:cNvPr id="264057" name="AutoShape 889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8" name="AutoShape 890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9" name="Group 891"/>
                <p:cNvGrpSpPr>
                  <a:grpSpLocks/>
                </p:cNvGrpSpPr>
                <p:nvPr/>
              </p:nvGrpSpPr>
              <p:grpSpPr bwMode="auto">
                <a:xfrm>
                  <a:off x="4432" y="2026"/>
                  <a:ext cx="147" cy="83"/>
                  <a:chOff x="4432" y="2026"/>
                  <a:chExt cx="147" cy="83"/>
                </a:xfrm>
              </p:grpSpPr>
              <p:sp>
                <p:nvSpPr>
                  <p:cNvPr id="264060" name="AutoShape 892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1" name="AutoShape 893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62" name="Group 894"/>
              <p:cNvGrpSpPr>
                <a:grpSpLocks/>
              </p:cNvGrpSpPr>
              <p:nvPr/>
            </p:nvGrpSpPr>
            <p:grpSpPr bwMode="auto">
              <a:xfrm>
                <a:off x="4272" y="2052"/>
                <a:ext cx="283" cy="83"/>
                <a:chOff x="4272" y="2052"/>
                <a:chExt cx="283" cy="83"/>
              </a:xfrm>
            </p:grpSpPr>
            <p:grpSp>
              <p:nvGrpSpPr>
                <p:cNvPr id="264063" name="Group 895"/>
                <p:cNvGrpSpPr>
                  <a:grpSpLocks/>
                </p:cNvGrpSpPr>
                <p:nvPr/>
              </p:nvGrpSpPr>
              <p:grpSpPr bwMode="auto">
                <a:xfrm>
                  <a:off x="4272" y="2052"/>
                  <a:ext cx="146" cy="83"/>
                  <a:chOff x="4272" y="2052"/>
                  <a:chExt cx="146" cy="83"/>
                </a:xfrm>
              </p:grpSpPr>
              <p:sp>
                <p:nvSpPr>
                  <p:cNvPr id="264064" name="AutoShape 89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5" name="AutoShape 897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66" name="Group 898"/>
                <p:cNvGrpSpPr>
                  <a:grpSpLocks/>
                </p:cNvGrpSpPr>
                <p:nvPr/>
              </p:nvGrpSpPr>
              <p:grpSpPr bwMode="auto">
                <a:xfrm>
                  <a:off x="4409" y="2052"/>
                  <a:ext cx="146" cy="83"/>
                  <a:chOff x="4409" y="2052"/>
                  <a:chExt cx="146" cy="83"/>
                </a:xfrm>
              </p:grpSpPr>
              <p:sp>
                <p:nvSpPr>
                  <p:cNvPr id="264067" name="AutoShape 899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8" name="AutoShape 900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69" name="Group 901"/>
            <p:cNvGrpSpPr>
              <a:grpSpLocks/>
            </p:cNvGrpSpPr>
            <p:nvPr/>
          </p:nvGrpSpPr>
          <p:grpSpPr bwMode="auto">
            <a:xfrm>
              <a:off x="4272" y="1901"/>
              <a:ext cx="353" cy="162"/>
              <a:chOff x="4272" y="1901"/>
              <a:chExt cx="353" cy="162"/>
            </a:xfrm>
          </p:grpSpPr>
          <p:grpSp>
            <p:nvGrpSpPr>
              <p:cNvPr id="264070" name="Group 902"/>
              <p:cNvGrpSpPr>
                <a:grpSpLocks/>
              </p:cNvGrpSpPr>
              <p:nvPr/>
            </p:nvGrpSpPr>
            <p:grpSpPr bwMode="auto">
              <a:xfrm>
                <a:off x="4342" y="1901"/>
                <a:ext cx="283" cy="83"/>
                <a:chOff x="4342" y="1901"/>
                <a:chExt cx="283" cy="83"/>
              </a:xfrm>
            </p:grpSpPr>
            <p:grpSp>
              <p:nvGrpSpPr>
                <p:cNvPr id="264071" name="Group 903"/>
                <p:cNvGrpSpPr>
                  <a:grpSpLocks/>
                </p:cNvGrpSpPr>
                <p:nvPr/>
              </p:nvGrpSpPr>
              <p:grpSpPr bwMode="auto">
                <a:xfrm>
                  <a:off x="4342" y="1901"/>
                  <a:ext cx="146" cy="83"/>
                  <a:chOff x="4342" y="1901"/>
                  <a:chExt cx="146" cy="83"/>
                </a:xfrm>
              </p:grpSpPr>
              <p:sp>
                <p:nvSpPr>
                  <p:cNvPr id="264072" name="AutoShape 904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3" name="AutoShape 905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74" name="Group 906"/>
                <p:cNvGrpSpPr>
                  <a:grpSpLocks/>
                </p:cNvGrpSpPr>
                <p:nvPr/>
              </p:nvGrpSpPr>
              <p:grpSpPr bwMode="auto">
                <a:xfrm>
                  <a:off x="4479" y="1901"/>
                  <a:ext cx="146" cy="83"/>
                  <a:chOff x="4479" y="1901"/>
                  <a:chExt cx="146" cy="83"/>
                </a:xfrm>
              </p:grpSpPr>
              <p:sp>
                <p:nvSpPr>
                  <p:cNvPr id="264075" name="AutoShape 907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6" name="AutoShape 908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77" name="Group 909"/>
              <p:cNvGrpSpPr>
                <a:grpSpLocks/>
              </p:cNvGrpSpPr>
              <p:nvPr/>
            </p:nvGrpSpPr>
            <p:grpSpPr bwMode="auto">
              <a:xfrm>
                <a:off x="4318" y="1927"/>
                <a:ext cx="284" cy="83"/>
                <a:chOff x="4318" y="1927"/>
                <a:chExt cx="284" cy="83"/>
              </a:xfrm>
            </p:grpSpPr>
            <p:grpSp>
              <p:nvGrpSpPr>
                <p:cNvPr id="264078" name="Group 910"/>
                <p:cNvGrpSpPr>
                  <a:grpSpLocks/>
                </p:cNvGrpSpPr>
                <p:nvPr/>
              </p:nvGrpSpPr>
              <p:grpSpPr bwMode="auto">
                <a:xfrm>
                  <a:off x="4318" y="1927"/>
                  <a:ext cx="147" cy="83"/>
                  <a:chOff x="4318" y="1927"/>
                  <a:chExt cx="147" cy="83"/>
                </a:xfrm>
              </p:grpSpPr>
              <p:sp>
                <p:nvSpPr>
                  <p:cNvPr id="264079" name="AutoShape 911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0" name="AutoShape 912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1" name="Group 913"/>
                <p:cNvGrpSpPr>
                  <a:grpSpLocks/>
                </p:cNvGrpSpPr>
                <p:nvPr/>
              </p:nvGrpSpPr>
              <p:grpSpPr bwMode="auto">
                <a:xfrm>
                  <a:off x="4455" y="1927"/>
                  <a:ext cx="147" cy="83"/>
                  <a:chOff x="4455" y="1927"/>
                  <a:chExt cx="147" cy="83"/>
                </a:xfrm>
              </p:grpSpPr>
              <p:sp>
                <p:nvSpPr>
                  <p:cNvPr id="264082" name="AutoShape 91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3" name="AutoShape 915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84" name="Group 916"/>
              <p:cNvGrpSpPr>
                <a:grpSpLocks/>
              </p:cNvGrpSpPr>
              <p:nvPr/>
            </p:nvGrpSpPr>
            <p:grpSpPr bwMode="auto">
              <a:xfrm>
                <a:off x="4295" y="1953"/>
                <a:ext cx="284" cy="84"/>
                <a:chOff x="4295" y="1953"/>
                <a:chExt cx="284" cy="84"/>
              </a:xfrm>
            </p:grpSpPr>
            <p:grpSp>
              <p:nvGrpSpPr>
                <p:cNvPr id="264085" name="Group 917"/>
                <p:cNvGrpSpPr>
                  <a:grpSpLocks/>
                </p:cNvGrpSpPr>
                <p:nvPr/>
              </p:nvGrpSpPr>
              <p:grpSpPr bwMode="auto">
                <a:xfrm>
                  <a:off x="4295" y="1953"/>
                  <a:ext cx="147" cy="84"/>
                  <a:chOff x="4295" y="1953"/>
                  <a:chExt cx="147" cy="84"/>
                </a:xfrm>
              </p:grpSpPr>
              <p:sp>
                <p:nvSpPr>
                  <p:cNvPr id="264086" name="AutoShape 918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7" name="AutoShape 919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8" name="Group 920"/>
                <p:cNvGrpSpPr>
                  <a:grpSpLocks/>
                </p:cNvGrpSpPr>
                <p:nvPr/>
              </p:nvGrpSpPr>
              <p:grpSpPr bwMode="auto">
                <a:xfrm>
                  <a:off x="4432" y="1953"/>
                  <a:ext cx="147" cy="84"/>
                  <a:chOff x="4432" y="1953"/>
                  <a:chExt cx="147" cy="84"/>
                </a:xfrm>
              </p:grpSpPr>
              <p:sp>
                <p:nvSpPr>
                  <p:cNvPr id="264089" name="AutoShape 921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0" name="AutoShape 922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91" name="Group 923"/>
              <p:cNvGrpSpPr>
                <a:grpSpLocks/>
              </p:cNvGrpSpPr>
              <p:nvPr/>
            </p:nvGrpSpPr>
            <p:grpSpPr bwMode="auto">
              <a:xfrm>
                <a:off x="4272" y="1979"/>
                <a:ext cx="283" cy="84"/>
                <a:chOff x="4272" y="1979"/>
                <a:chExt cx="283" cy="84"/>
              </a:xfrm>
            </p:grpSpPr>
            <p:grpSp>
              <p:nvGrpSpPr>
                <p:cNvPr id="264092" name="Group 924"/>
                <p:cNvGrpSpPr>
                  <a:grpSpLocks/>
                </p:cNvGrpSpPr>
                <p:nvPr/>
              </p:nvGrpSpPr>
              <p:grpSpPr bwMode="auto">
                <a:xfrm>
                  <a:off x="4272" y="1979"/>
                  <a:ext cx="146" cy="84"/>
                  <a:chOff x="4272" y="1979"/>
                  <a:chExt cx="146" cy="84"/>
                </a:xfrm>
              </p:grpSpPr>
              <p:sp>
                <p:nvSpPr>
                  <p:cNvPr id="264093" name="AutoShape 9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4" name="AutoShape 926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95" name="Group 927"/>
                <p:cNvGrpSpPr>
                  <a:grpSpLocks/>
                </p:cNvGrpSpPr>
                <p:nvPr/>
              </p:nvGrpSpPr>
              <p:grpSpPr bwMode="auto">
                <a:xfrm>
                  <a:off x="4409" y="1979"/>
                  <a:ext cx="146" cy="84"/>
                  <a:chOff x="4409" y="1979"/>
                  <a:chExt cx="146" cy="84"/>
                </a:xfrm>
              </p:grpSpPr>
              <p:sp>
                <p:nvSpPr>
                  <p:cNvPr id="264096" name="AutoShape 928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7" name="AutoShape 929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98" name="Group 930"/>
            <p:cNvGrpSpPr>
              <a:grpSpLocks/>
            </p:cNvGrpSpPr>
            <p:nvPr/>
          </p:nvGrpSpPr>
          <p:grpSpPr bwMode="auto">
            <a:xfrm>
              <a:off x="4272" y="1828"/>
              <a:ext cx="353" cy="162"/>
              <a:chOff x="4272" y="1828"/>
              <a:chExt cx="353" cy="162"/>
            </a:xfrm>
          </p:grpSpPr>
          <p:grpSp>
            <p:nvGrpSpPr>
              <p:cNvPr id="264099" name="Group 931"/>
              <p:cNvGrpSpPr>
                <a:grpSpLocks/>
              </p:cNvGrpSpPr>
              <p:nvPr/>
            </p:nvGrpSpPr>
            <p:grpSpPr bwMode="auto">
              <a:xfrm>
                <a:off x="4342" y="1828"/>
                <a:ext cx="283" cy="83"/>
                <a:chOff x="4342" y="1828"/>
                <a:chExt cx="283" cy="83"/>
              </a:xfrm>
            </p:grpSpPr>
            <p:grpSp>
              <p:nvGrpSpPr>
                <p:cNvPr id="264100" name="Group 932"/>
                <p:cNvGrpSpPr>
                  <a:grpSpLocks/>
                </p:cNvGrpSpPr>
                <p:nvPr/>
              </p:nvGrpSpPr>
              <p:grpSpPr bwMode="auto">
                <a:xfrm>
                  <a:off x="4342" y="1828"/>
                  <a:ext cx="146" cy="83"/>
                  <a:chOff x="4342" y="1828"/>
                  <a:chExt cx="146" cy="83"/>
                </a:xfrm>
              </p:grpSpPr>
              <p:sp>
                <p:nvSpPr>
                  <p:cNvPr id="264101" name="AutoShape 933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2" name="AutoShape 934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03" name="Group 935"/>
                <p:cNvGrpSpPr>
                  <a:grpSpLocks/>
                </p:cNvGrpSpPr>
                <p:nvPr/>
              </p:nvGrpSpPr>
              <p:grpSpPr bwMode="auto">
                <a:xfrm>
                  <a:off x="4479" y="1828"/>
                  <a:ext cx="146" cy="83"/>
                  <a:chOff x="4479" y="1828"/>
                  <a:chExt cx="146" cy="83"/>
                </a:xfrm>
              </p:grpSpPr>
              <p:sp>
                <p:nvSpPr>
                  <p:cNvPr id="264104" name="AutoShape 936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5" name="AutoShape 937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06" name="Group 938"/>
              <p:cNvGrpSpPr>
                <a:grpSpLocks/>
              </p:cNvGrpSpPr>
              <p:nvPr/>
            </p:nvGrpSpPr>
            <p:grpSpPr bwMode="auto">
              <a:xfrm>
                <a:off x="4318" y="1854"/>
                <a:ext cx="284" cy="84"/>
                <a:chOff x="4318" y="1854"/>
                <a:chExt cx="284" cy="84"/>
              </a:xfrm>
            </p:grpSpPr>
            <p:grpSp>
              <p:nvGrpSpPr>
                <p:cNvPr id="264107" name="Group 939"/>
                <p:cNvGrpSpPr>
                  <a:grpSpLocks/>
                </p:cNvGrpSpPr>
                <p:nvPr/>
              </p:nvGrpSpPr>
              <p:grpSpPr bwMode="auto">
                <a:xfrm>
                  <a:off x="4318" y="1854"/>
                  <a:ext cx="147" cy="84"/>
                  <a:chOff x="4318" y="1854"/>
                  <a:chExt cx="147" cy="84"/>
                </a:xfrm>
              </p:grpSpPr>
              <p:sp>
                <p:nvSpPr>
                  <p:cNvPr id="264108" name="AutoShape 940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9" name="AutoShape 941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0" name="Group 942"/>
                <p:cNvGrpSpPr>
                  <a:grpSpLocks/>
                </p:cNvGrpSpPr>
                <p:nvPr/>
              </p:nvGrpSpPr>
              <p:grpSpPr bwMode="auto">
                <a:xfrm>
                  <a:off x="4455" y="1854"/>
                  <a:ext cx="147" cy="84"/>
                  <a:chOff x="4455" y="1854"/>
                  <a:chExt cx="147" cy="84"/>
                </a:xfrm>
              </p:grpSpPr>
              <p:sp>
                <p:nvSpPr>
                  <p:cNvPr id="264111" name="AutoShape 943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2" name="AutoShape 944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13" name="Group 945"/>
              <p:cNvGrpSpPr>
                <a:grpSpLocks/>
              </p:cNvGrpSpPr>
              <p:nvPr/>
            </p:nvGrpSpPr>
            <p:grpSpPr bwMode="auto">
              <a:xfrm>
                <a:off x="4295" y="1881"/>
                <a:ext cx="284" cy="83"/>
                <a:chOff x="4295" y="1881"/>
                <a:chExt cx="284" cy="83"/>
              </a:xfrm>
            </p:grpSpPr>
            <p:grpSp>
              <p:nvGrpSpPr>
                <p:cNvPr id="264114" name="Group 946"/>
                <p:cNvGrpSpPr>
                  <a:grpSpLocks/>
                </p:cNvGrpSpPr>
                <p:nvPr/>
              </p:nvGrpSpPr>
              <p:grpSpPr bwMode="auto">
                <a:xfrm>
                  <a:off x="4295" y="1881"/>
                  <a:ext cx="147" cy="83"/>
                  <a:chOff x="4295" y="1881"/>
                  <a:chExt cx="147" cy="83"/>
                </a:xfrm>
              </p:grpSpPr>
              <p:sp>
                <p:nvSpPr>
                  <p:cNvPr id="264115" name="AutoShape 947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6" name="AutoShape 948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7" name="Group 949"/>
                <p:cNvGrpSpPr>
                  <a:grpSpLocks/>
                </p:cNvGrpSpPr>
                <p:nvPr/>
              </p:nvGrpSpPr>
              <p:grpSpPr bwMode="auto">
                <a:xfrm>
                  <a:off x="4432" y="1881"/>
                  <a:ext cx="147" cy="83"/>
                  <a:chOff x="4432" y="1881"/>
                  <a:chExt cx="147" cy="83"/>
                </a:xfrm>
              </p:grpSpPr>
              <p:sp>
                <p:nvSpPr>
                  <p:cNvPr id="264118" name="AutoShape 950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9" name="AutoShape 951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20" name="Group 952"/>
              <p:cNvGrpSpPr>
                <a:grpSpLocks/>
              </p:cNvGrpSpPr>
              <p:nvPr/>
            </p:nvGrpSpPr>
            <p:grpSpPr bwMode="auto">
              <a:xfrm>
                <a:off x="4272" y="1907"/>
                <a:ext cx="283" cy="83"/>
                <a:chOff x="4272" y="1907"/>
                <a:chExt cx="283" cy="83"/>
              </a:xfrm>
            </p:grpSpPr>
            <p:grpSp>
              <p:nvGrpSpPr>
                <p:cNvPr id="264121" name="Group 953"/>
                <p:cNvGrpSpPr>
                  <a:grpSpLocks/>
                </p:cNvGrpSpPr>
                <p:nvPr/>
              </p:nvGrpSpPr>
              <p:grpSpPr bwMode="auto">
                <a:xfrm>
                  <a:off x="4272" y="1907"/>
                  <a:ext cx="146" cy="83"/>
                  <a:chOff x="4272" y="1907"/>
                  <a:chExt cx="146" cy="83"/>
                </a:xfrm>
              </p:grpSpPr>
              <p:sp>
                <p:nvSpPr>
                  <p:cNvPr id="264122" name="AutoShape 95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3" name="AutoShape 955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24" name="Group 956"/>
                <p:cNvGrpSpPr>
                  <a:grpSpLocks/>
                </p:cNvGrpSpPr>
                <p:nvPr/>
              </p:nvGrpSpPr>
              <p:grpSpPr bwMode="auto">
                <a:xfrm>
                  <a:off x="4409" y="1907"/>
                  <a:ext cx="146" cy="83"/>
                  <a:chOff x="4409" y="1907"/>
                  <a:chExt cx="146" cy="83"/>
                </a:xfrm>
              </p:grpSpPr>
              <p:sp>
                <p:nvSpPr>
                  <p:cNvPr id="264125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6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sp>
        <p:nvSpPr>
          <p:cNvPr id="264127" name="Line 959"/>
          <p:cNvSpPr>
            <a:spLocks noChangeShapeType="1"/>
          </p:cNvSpPr>
          <p:nvPr/>
        </p:nvSpPr>
        <p:spPr bwMode="auto">
          <a:xfrm flipV="1">
            <a:off x="3554413" y="2944813"/>
            <a:ext cx="0" cy="28956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264128" name="Rectangle 960"/>
          <p:cNvSpPr>
            <a:spLocks noChangeArrowheads="1"/>
          </p:cNvSpPr>
          <p:nvPr/>
        </p:nvSpPr>
        <p:spPr bwMode="auto">
          <a:xfrm>
            <a:off x="2946400" y="4087813"/>
            <a:ext cx="1470025" cy="7048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4129" name="Rectangle 961"/>
          <p:cNvSpPr>
            <a:spLocks noChangeArrowheads="1"/>
          </p:cNvSpPr>
          <p:nvPr/>
        </p:nvSpPr>
        <p:spPr bwMode="auto">
          <a:xfrm>
            <a:off x="2870200" y="5053013"/>
            <a:ext cx="1470025" cy="704850"/>
          </a:xfrm>
          <a:prstGeom prst="rect">
            <a:avLst/>
          </a:prstGeom>
          <a:gradFill rotWithShape="0">
            <a:gsLst>
              <a:gs pos="0">
                <a:srgbClr val="99FFCC">
                  <a:gamma/>
                  <a:shade val="89804"/>
                  <a:invGamma/>
                </a:srgbClr>
              </a:gs>
              <a:gs pos="50000">
                <a:srgbClr val="99FFCC"/>
              </a:gs>
              <a:gs pos="100000">
                <a:srgbClr val="99FF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Servidor </a:t>
            </a:r>
          </a:p>
          <a:p>
            <a:pPr algn="ctr"/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Relacional</a:t>
            </a:r>
            <a:endParaRPr lang="es-ES" altLang="es-E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4130" name="Rectangle 962"/>
          <p:cNvSpPr>
            <a:spLocks noChangeArrowheads="1"/>
          </p:cNvSpPr>
          <p:nvPr/>
        </p:nvSpPr>
        <p:spPr bwMode="auto">
          <a:xfrm>
            <a:off x="900113" y="25654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Desktop</a:t>
            </a:r>
          </a:p>
        </p:txBody>
      </p:sp>
      <p:sp>
        <p:nvSpPr>
          <p:cNvPr id="264131" name="Rectangle 963"/>
          <p:cNvSpPr>
            <a:spLocks noChangeArrowheads="1"/>
          </p:cNvSpPr>
          <p:nvPr/>
        </p:nvSpPr>
        <p:spPr bwMode="auto">
          <a:xfrm>
            <a:off x="258763" y="4191000"/>
            <a:ext cx="2279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Servidor Multidimensional</a:t>
            </a:r>
            <a:endParaRPr lang="es-ES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4132" name="Rectangle 964"/>
          <p:cNvSpPr>
            <a:spLocks noChangeArrowheads="1"/>
          </p:cNvSpPr>
          <p:nvPr/>
        </p:nvSpPr>
        <p:spPr bwMode="auto">
          <a:xfrm>
            <a:off x="900113" y="59944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sp>
        <p:nvSpPr>
          <p:cNvPr id="264133" name="Rectangle 965"/>
          <p:cNvSpPr>
            <a:spLocks noChangeArrowheads="1"/>
          </p:cNvSpPr>
          <p:nvPr/>
        </p:nvSpPr>
        <p:spPr bwMode="auto">
          <a:xfrm>
            <a:off x="5795963" y="162877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MOLAP</a:t>
            </a:r>
          </a:p>
        </p:txBody>
      </p:sp>
      <p:sp>
        <p:nvSpPr>
          <p:cNvPr id="264134" name="Rectangle 966"/>
          <p:cNvSpPr>
            <a:spLocks noChangeArrowheads="1"/>
          </p:cNvSpPr>
          <p:nvPr/>
        </p:nvSpPr>
        <p:spPr bwMode="auto">
          <a:xfrm>
            <a:off x="3143250" y="164465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ROLAP</a:t>
            </a:r>
          </a:p>
        </p:txBody>
      </p:sp>
      <p:grpSp>
        <p:nvGrpSpPr>
          <p:cNvPr id="264135" name="Group 967"/>
          <p:cNvGrpSpPr>
            <a:grpSpLocks/>
          </p:cNvGrpSpPr>
          <p:nvPr/>
        </p:nvGrpSpPr>
        <p:grpSpPr bwMode="auto">
          <a:xfrm>
            <a:off x="5526088" y="5838825"/>
            <a:ext cx="1577975" cy="654050"/>
            <a:chOff x="1633" y="3435"/>
            <a:chExt cx="994" cy="412"/>
          </a:xfrm>
        </p:grpSpPr>
        <p:sp>
          <p:nvSpPr>
            <p:cNvPr id="264136" name="Rectangle 968"/>
            <p:cNvSpPr>
              <a:spLocks noChangeArrowheads="1"/>
            </p:cNvSpPr>
            <p:nvPr/>
          </p:nvSpPr>
          <p:spPr bwMode="auto">
            <a:xfrm>
              <a:off x="1633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7" name="Oval 969"/>
            <p:cNvSpPr>
              <a:spLocks noChangeArrowheads="1"/>
            </p:cNvSpPr>
            <p:nvPr/>
          </p:nvSpPr>
          <p:spPr bwMode="auto">
            <a:xfrm>
              <a:off x="1633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8" name="Oval 970"/>
            <p:cNvSpPr>
              <a:spLocks noChangeArrowheads="1"/>
            </p:cNvSpPr>
            <p:nvPr/>
          </p:nvSpPr>
          <p:spPr bwMode="auto">
            <a:xfrm>
              <a:off x="1633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39" name="Group 971"/>
          <p:cNvGrpSpPr>
            <a:grpSpLocks/>
          </p:cNvGrpSpPr>
          <p:nvPr/>
        </p:nvGrpSpPr>
        <p:grpSpPr bwMode="auto">
          <a:xfrm>
            <a:off x="2814638" y="5883275"/>
            <a:ext cx="1577975" cy="654050"/>
            <a:chOff x="3662" y="3435"/>
            <a:chExt cx="994" cy="412"/>
          </a:xfrm>
        </p:grpSpPr>
        <p:sp>
          <p:nvSpPr>
            <p:cNvPr id="264140" name="Rectangle 972"/>
            <p:cNvSpPr>
              <a:spLocks noChangeArrowheads="1"/>
            </p:cNvSpPr>
            <p:nvPr/>
          </p:nvSpPr>
          <p:spPr bwMode="auto">
            <a:xfrm>
              <a:off x="3662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1" name="Oval 973"/>
            <p:cNvSpPr>
              <a:spLocks noChangeArrowheads="1"/>
            </p:cNvSpPr>
            <p:nvPr/>
          </p:nvSpPr>
          <p:spPr bwMode="auto">
            <a:xfrm>
              <a:off x="3662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2" name="Oval 974"/>
            <p:cNvSpPr>
              <a:spLocks noChangeArrowheads="1"/>
            </p:cNvSpPr>
            <p:nvPr/>
          </p:nvSpPr>
          <p:spPr bwMode="auto">
            <a:xfrm>
              <a:off x="3662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43" name="Group 975"/>
          <p:cNvGrpSpPr>
            <a:grpSpLocks/>
          </p:cNvGrpSpPr>
          <p:nvPr/>
        </p:nvGrpSpPr>
        <p:grpSpPr bwMode="auto">
          <a:xfrm>
            <a:off x="5838825" y="2152650"/>
            <a:ext cx="890588" cy="849313"/>
            <a:chOff x="1830" y="1113"/>
            <a:chExt cx="561" cy="535"/>
          </a:xfrm>
        </p:grpSpPr>
        <p:grpSp>
          <p:nvGrpSpPr>
            <p:cNvPr id="264144" name="Group 976"/>
            <p:cNvGrpSpPr>
              <a:grpSpLocks/>
            </p:cNvGrpSpPr>
            <p:nvPr/>
          </p:nvGrpSpPr>
          <p:grpSpPr bwMode="auto">
            <a:xfrm>
              <a:off x="1830" y="1131"/>
              <a:ext cx="447" cy="517"/>
              <a:chOff x="1830" y="1131"/>
              <a:chExt cx="447" cy="517"/>
            </a:xfrm>
          </p:grpSpPr>
          <p:sp>
            <p:nvSpPr>
              <p:cNvPr id="264145" name="Freeform 977"/>
              <p:cNvSpPr>
                <a:spLocks/>
              </p:cNvSpPr>
              <p:nvPr/>
            </p:nvSpPr>
            <p:spPr bwMode="auto">
              <a:xfrm>
                <a:off x="1836" y="138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6" name="Freeform 978"/>
              <p:cNvSpPr>
                <a:spLocks/>
              </p:cNvSpPr>
              <p:nvPr/>
            </p:nvSpPr>
            <p:spPr bwMode="auto">
              <a:xfrm>
                <a:off x="1830" y="134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7" name="Freeform 979"/>
              <p:cNvSpPr>
                <a:spLocks/>
              </p:cNvSpPr>
              <p:nvPr/>
            </p:nvSpPr>
            <p:spPr bwMode="auto">
              <a:xfrm>
                <a:off x="1834" y="143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8" name="Freeform 980"/>
              <p:cNvSpPr>
                <a:spLocks/>
              </p:cNvSpPr>
              <p:nvPr/>
            </p:nvSpPr>
            <p:spPr bwMode="auto">
              <a:xfrm>
                <a:off x="1962" y="152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9" name="Freeform 981"/>
              <p:cNvSpPr>
                <a:spLocks/>
              </p:cNvSpPr>
              <p:nvPr/>
            </p:nvSpPr>
            <p:spPr bwMode="auto">
              <a:xfrm>
                <a:off x="1965" y="151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0" name="Line 982"/>
              <p:cNvSpPr>
                <a:spLocks noChangeShapeType="1"/>
              </p:cNvSpPr>
              <p:nvPr/>
            </p:nvSpPr>
            <p:spPr bwMode="auto">
              <a:xfrm flipV="1">
                <a:off x="1973" y="143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1" name="Freeform 983"/>
              <p:cNvSpPr>
                <a:spLocks/>
              </p:cNvSpPr>
              <p:nvPr/>
            </p:nvSpPr>
            <p:spPr bwMode="auto">
              <a:xfrm>
                <a:off x="1973" y="143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2" name="Freeform 984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3" name="Freeform 985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4" name="Freeform 986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5" name="Freeform 987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6" name="Freeform 988"/>
              <p:cNvSpPr>
                <a:spLocks/>
              </p:cNvSpPr>
              <p:nvPr/>
            </p:nvSpPr>
            <p:spPr bwMode="auto">
              <a:xfrm>
                <a:off x="1847" y="117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7" name="Freeform 989"/>
              <p:cNvSpPr>
                <a:spLocks/>
              </p:cNvSpPr>
              <p:nvPr/>
            </p:nvSpPr>
            <p:spPr bwMode="auto">
              <a:xfrm>
                <a:off x="1842" y="115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8" name="Freeform 990"/>
              <p:cNvSpPr>
                <a:spLocks/>
              </p:cNvSpPr>
              <p:nvPr/>
            </p:nvSpPr>
            <p:spPr bwMode="auto">
              <a:xfrm>
                <a:off x="1847" y="120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9" name="Freeform 991"/>
              <p:cNvSpPr>
                <a:spLocks/>
              </p:cNvSpPr>
              <p:nvPr/>
            </p:nvSpPr>
            <p:spPr bwMode="auto">
              <a:xfrm>
                <a:off x="1906" y="120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0" name="Freeform 992"/>
              <p:cNvSpPr>
                <a:spLocks/>
              </p:cNvSpPr>
              <p:nvPr/>
            </p:nvSpPr>
            <p:spPr bwMode="auto">
              <a:xfrm>
                <a:off x="1986" y="119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1" name="Freeform 993"/>
              <p:cNvSpPr>
                <a:spLocks/>
              </p:cNvSpPr>
              <p:nvPr/>
            </p:nvSpPr>
            <p:spPr bwMode="auto">
              <a:xfrm>
                <a:off x="1898" y="113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162" name="Freeform 994"/>
            <p:cNvSpPr>
              <a:spLocks/>
            </p:cNvSpPr>
            <p:nvPr/>
          </p:nvSpPr>
          <p:spPr bwMode="auto">
            <a:xfrm>
              <a:off x="2020" y="111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3" name="Line 995"/>
            <p:cNvSpPr>
              <a:spLocks noChangeShapeType="1"/>
            </p:cNvSpPr>
            <p:nvPr/>
          </p:nvSpPr>
          <p:spPr bwMode="auto">
            <a:xfrm flipH="1">
              <a:off x="2229" y="119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4" name="Line 996"/>
            <p:cNvSpPr>
              <a:spLocks noChangeShapeType="1"/>
            </p:cNvSpPr>
            <p:nvPr/>
          </p:nvSpPr>
          <p:spPr bwMode="auto">
            <a:xfrm flipH="1">
              <a:off x="2238" y="117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5" name="Line 997"/>
            <p:cNvSpPr>
              <a:spLocks noChangeShapeType="1"/>
            </p:cNvSpPr>
            <p:nvPr/>
          </p:nvSpPr>
          <p:spPr bwMode="auto">
            <a:xfrm flipH="1">
              <a:off x="2236" y="123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6" name="Freeform 998"/>
            <p:cNvSpPr>
              <a:spLocks/>
            </p:cNvSpPr>
            <p:nvPr/>
          </p:nvSpPr>
          <p:spPr bwMode="auto">
            <a:xfrm>
              <a:off x="2139" y="113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167" name="Group 999"/>
            <p:cNvGrpSpPr>
              <a:grpSpLocks/>
            </p:cNvGrpSpPr>
            <p:nvPr/>
          </p:nvGrpSpPr>
          <p:grpSpPr bwMode="auto">
            <a:xfrm>
              <a:off x="2156" y="1160"/>
              <a:ext cx="207" cy="249"/>
              <a:chOff x="2156" y="1160"/>
              <a:chExt cx="207" cy="249"/>
            </a:xfrm>
          </p:grpSpPr>
          <p:grpSp>
            <p:nvGrpSpPr>
              <p:cNvPr id="264168" name="Group 1000"/>
              <p:cNvGrpSpPr>
                <a:grpSpLocks/>
              </p:cNvGrpSpPr>
              <p:nvPr/>
            </p:nvGrpSpPr>
            <p:grpSpPr bwMode="auto">
              <a:xfrm>
                <a:off x="2156" y="1160"/>
                <a:ext cx="207" cy="249"/>
                <a:chOff x="2156" y="1160"/>
                <a:chExt cx="207" cy="249"/>
              </a:xfrm>
            </p:grpSpPr>
            <p:sp>
              <p:nvSpPr>
                <p:cNvPr id="264169" name="Freeform 1001"/>
                <p:cNvSpPr>
                  <a:spLocks/>
                </p:cNvSpPr>
                <p:nvPr/>
              </p:nvSpPr>
              <p:spPr bwMode="auto">
                <a:xfrm>
                  <a:off x="2157" y="121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0" name="Freeform 1002"/>
                <p:cNvSpPr>
                  <a:spLocks/>
                </p:cNvSpPr>
                <p:nvPr/>
              </p:nvSpPr>
              <p:spPr bwMode="auto">
                <a:xfrm>
                  <a:off x="2221" y="118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1" name="Freeform 1003"/>
                <p:cNvSpPr>
                  <a:spLocks/>
                </p:cNvSpPr>
                <p:nvPr/>
              </p:nvSpPr>
              <p:spPr bwMode="auto">
                <a:xfrm>
                  <a:off x="2157" y="116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2" name="Freeform 1004"/>
                <p:cNvSpPr>
                  <a:spLocks/>
                </p:cNvSpPr>
                <p:nvPr/>
              </p:nvSpPr>
              <p:spPr bwMode="auto">
                <a:xfrm>
                  <a:off x="2190" y="117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3" name="Freeform 1005"/>
                <p:cNvSpPr>
                  <a:spLocks/>
                </p:cNvSpPr>
                <p:nvPr/>
              </p:nvSpPr>
              <p:spPr bwMode="auto">
                <a:xfrm>
                  <a:off x="2156" y="121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4" name="Freeform 1006"/>
                <p:cNvSpPr>
                  <a:spLocks/>
                </p:cNvSpPr>
                <p:nvPr/>
              </p:nvSpPr>
              <p:spPr bwMode="auto">
                <a:xfrm>
                  <a:off x="2278" y="116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5" name="Oval 1007"/>
                <p:cNvSpPr>
                  <a:spLocks noChangeArrowheads="1"/>
                </p:cNvSpPr>
                <p:nvPr/>
              </p:nvSpPr>
              <p:spPr bwMode="auto">
                <a:xfrm rot="12720000">
                  <a:off x="2238" y="123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176" name="Freeform 1008"/>
                <p:cNvSpPr>
                  <a:spLocks/>
                </p:cNvSpPr>
                <p:nvPr/>
              </p:nvSpPr>
              <p:spPr bwMode="auto">
                <a:xfrm>
                  <a:off x="2241" y="123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177" name="Group 1009"/>
              <p:cNvGrpSpPr>
                <a:grpSpLocks/>
              </p:cNvGrpSpPr>
              <p:nvPr/>
            </p:nvGrpSpPr>
            <p:grpSpPr bwMode="auto">
              <a:xfrm>
                <a:off x="2252" y="1263"/>
                <a:ext cx="78" cy="72"/>
                <a:chOff x="2252" y="1263"/>
                <a:chExt cx="78" cy="72"/>
              </a:xfrm>
            </p:grpSpPr>
            <p:sp>
              <p:nvSpPr>
                <p:cNvPr id="264178" name="Freeform 1010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9" name="Freeform 1011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0" name="Freeform 1012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1" name="Freeform 1013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2" name="Freeform 1014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3" name="Freeform 1015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4" name="Freeform 1016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5" name="Freeform 1017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6" name="Freeform 1018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7" name="Freeform 1019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8" name="Freeform 1020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9" name="Freeform 1021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0" name="Freeform 1022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1" name="Freeform 1023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2" name="Freeform 1024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3" name="Freeform 1025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4" name="Freeform 1026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5" name="Freeform 1027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6" name="Freeform 1028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7" name="Freeform 1029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8" name="Freeform 1030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9" name="Freeform 1031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0" name="Freeform 1032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1" name="Freeform 1033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2" name="Freeform 1034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3" name="Freeform 1035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4" name="Freeform 1036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5" name="Freeform 1037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6" name="Freeform 1038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7" name="Freeform 1039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8" name="Freeform 1040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9" name="Freeform 1041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0" name="Freeform 1042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1" name="Freeform 1043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2" name="Freeform 1044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3" name="Freeform 1045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4" name="Freeform 1046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5" name="Freeform 1047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6" name="Freeform 1048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7" name="Freeform 1049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8" name="Freeform 1050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9" name="Freeform 1051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0" name="Freeform 1052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1" name="Freeform 1053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2" name="Freeform 1054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3" name="Freeform 1055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4" name="Freeform 1056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5" name="Freeform 1057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6" name="Freeform 1058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7" name="Freeform 1059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8" name="Freeform 1060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9" name="Freeform 1061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0" name="Freeform 1062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1" name="Freeform 1063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2" name="Freeform 1064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3" name="Freeform 1065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4" name="Freeform 1066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5" name="Freeform 1067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6" name="Freeform 1068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7" name="Freeform 1069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8" name="Freeform 1070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9" name="Freeform 1071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0" name="Freeform 1072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1" name="Freeform 1073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2" name="Freeform 1074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3" name="Freeform 1075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4" name="Freeform 1076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5" name="Freeform 1077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6" name="Freeform 1078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7" name="Freeform 1079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8" name="Freeform 1080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9" name="Freeform 1081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0" name="Freeform 1082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1" name="Freeform 1083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2" name="Freeform 1084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3" name="Freeform 1085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4" name="Freeform 1086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5" name="Freeform 1087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6" name="Freeform 1088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7" name="Freeform 1089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8" name="Freeform 1090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9" name="Freeform 1091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0" name="Freeform 1092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1" name="Freeform 1093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2" name="Freeform 1094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3" name="Freeform 1095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4" name="Freeform 1096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5" name="Freeform 1097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6" name="Freeform 1098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7" name="Freeform 1099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8" name="Freeform 1100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9" name="Freeform 1101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0" name="Freeform 1102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1" name="Freeform 1103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2" name="Freeform 1104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3" name="Freeform 1105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4" name="Freeform 1106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5" name="Freeform 1107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6" name="Freeform 1108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7" name="Freeform 1109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8" name="Freeform 1110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9" name="Freeform 1111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0" name="Freeform 1112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1" name="Freeform 1113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2" name="Freeform 1114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3" name="Freeform 1115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4" name="Freeform 1116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5" name="Freeform 1117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6" name="Freeform 1118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7" name="Freeform 1119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8" name="Freeform 1120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9" name="Freeform 1121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0" name="Freeform 1122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1" name="Freeform 1123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2" name="Freeform 1124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3" name="Freeform 1125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4" name="Freeform 1126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5" name="Freeform 1127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6" name="Freeform 1128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7" name="Freeform 1129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8" name="Freeform 1130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9" name="Freeform 1131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0" name="Freeform 1132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1" name="Freeform 1133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2" name="Freeform 1134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3" name="Freeform 1135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4" name="Freeform 1136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5" name="Freeform 1137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6" name="Freeform 1138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7" name="Freeform 1139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8" name="Freeform 1140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9" name="Freeform 1141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0" name="Freeform 1142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1" name="Freeform 1143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2" name="Freeform 1144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3" name="Freeform 1145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4" name="Freeform 1146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5" name="Freeform 1147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6" name="Freeform 1148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7" name="Freeform 1149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8" name="Freeform 1150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9" name="Freeform 1151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0" name="Freeform 1152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1" name="Freeform 1153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2" name="Freeform 1154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3" name="Freeform 1155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4" name="Freeform 1156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5" name="Freeform 1157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6" name="Freeform 1158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7" name="Freeform 1159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8" name="Freeform 1160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9" name="Freeform 1161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0" name="Freeform 1162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1" name="Freeform 1163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2" name="Freeform 1164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3" name="Freeform 1165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4" name="Freeform 1166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5" name="Freeform 1167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6" name="Freeform 1168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7" name="Freeform 1169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8" name="Freeform 1170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9" name="Freeform 1171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grpSp>
        <p:nvGrpSpPr>
          <p:cNvPr id="264340" name="Group 1172"/>
          <p:cNvGrpSpPr>
            <a:grpSpLocks/>
          </p:cNvGrpSpPr>
          <p:nvPr/>
        </p:nvGrpSpPr>
        <p:grpSpPr bwMode="auto">
          <a:xfrm>
            <a:off x="3087688" y="2101850"/>
            <a:ext cx="890587" cy="849313"/>
            <a:chOff x="3834" y="1053"/>
            <a:chExt cx="561" cy="535"/>
          </a:xfrm>
        </p:grpSpPr>
        <p:grpSp>
          <p:nvGrpSpPr>
            <p:cNvPr id="264341" name="Group 1173"/>
            <p:cNvGrpSpPr>
              <a:grpSpLocks/>
            </p:cNvGrpSpPr>
            <p:nvPr/>
          </p:nvGrpSpPr>
          <p:grpSpPr bwMode="auto">
            <a:xfrm>
              <a:off x="3834" y="1071"/>
              <a:ext cx="447" cy="517"/>
              <a:chOff x="3834" y="1071"/>
              <a:chExt cx="447" cy="517"/>
            </a:xfrm>
          </p:grpSpPr>
          <p:sp>
            <p:nvSpPr>
              <p:cNvPr id="264342" name="Freeform 1174"/>
              <p:cNvSpPr>
                <a:spLocks/>
              </p:cNvSpPr>
              <p:nvPr/>
            </p:nvSpPr>
            <p:spPr bwMode="auto">
              <a:xfrm>
                <a:off x="3840" y="132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3" name="Freeform 1175"/>
              <p:cNvSpPr>
                <a:spLocks/>
              </p:cNvSpPr>
              <p:nvPr/>
            </p:nvSpPr>
            <p:spPr bwMode="auto">
              <a:xfrm>
                <a:off x="3834" y="128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4" name="Freeform 1176"/>
              <p:cNvSpPr>
                <a:spLocks/>
              </p:cNvSpPr>
              <p:nvPr/>
            </p:nvSpPr>
            <p:spPr bwMode="auto">
              <a:xfrm>
                <a:off x="3838" y="137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5" name="Freeform 1177"/>
              <p:cNvSpPr>
                <a:spLocks/>
              </p:cNvSpPr>
              <p:nvPr/>
            </p:nvSpPr>
            <p:spPr bwMode="auto">
              <a:xfrm>
                <a:off x="3966" y="146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6" name="Freeform 1178"/>
              <p:cNvSpPr>
                <a:spLocks/>
              </p:cNvSpPr>
              <p:nvPr/>
            </p:nvSpPr>
            <p:spPr bwMode="auto">
              <a:xfrm>
                <a:off x="3969" y="145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7" name="Line 1179"/>
              <p:cNvSpPr>
                <a:spLocks noChangeShapeType="1"/>
              </p:cNvSpPr>
              <p:nvPr/>
            </p:nvSpPr>
            <p:spPr bwMode="auto">
              <a:xfrm flipV="1">
                <a:off x="3977" y="137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8" name="Freeform 1180"/>
              <p:cNvSpPr>
                <a:spLocks/>
              </p:cNvSpPr>
              <p:nvPr/>
            </p:nvSpPr>
            <p:spPr bwMode="auto">
              <a:xfrm>
                <a:off x="3977" y="137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9" name="Freeform 1181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0" name="Freeform 1182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1" name="Freeform 1183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2" name="Freeform 1184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3" name="Freeform 1185"/>
              <p:cNvSpPr>
                <a:spLocks/>
              </p:cNvSpPr>
              <p:nvPr/>
            </p:nvSpPr>
            <p:spPr bwMode="auto">
              <a:xfrm>
                <a:off x="3851" y="111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4" name="Freeform 1186"/>
              <p:cNvSpPr>
                <a:spLocks/>
              </p:cNvSpPr>
              <p:nvPr/>
            </p:nvSpPr>
            <p:spPr bwMode="auto">
              <a:xfrm>
                <a:off x="3846" y="109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5" name="Freeform 1187"/>
              <p:cNvSpPr>
                <a:spLocks/>
              </p:cNvSpPr>
              <p:nvPr/>
            </p:nvSpPr>
            <p:spPr bwMode="auto">
              <a:xfrm>
                <a:off x="3851" y="114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6" name="Freeform 1188"/>
              <p:cNvSpPr>
                <a:spLocks/>
              </p:cNvSpPr>
              <p:nvPr/>
            </p:nvSpPr>
            <p:spPr bwMode="auto">
              <a:xfrm>
                <a:off x="3910" y="114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7" name="Freeform 1189"/>
              <p:cNvSpPr>
                <a:spLocks/>
              </p:cNvSpPr>
              <p:nvPr/>
            </p:nvSpPr>
            <p:spPr bwMode="auto">
              <a:xfrm>
                <a:off x="3990" y="113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8" name="Freeform 1190"/>
              <p:cNvSpPr>
                <a:spLocks/>
              </p:cNvSpPr>
              <p:nvPr/>
            </p:nvSpPr>
            <p:spPr bwMode="auto">
              <a:xfrm>
                <a:off x="3902" y="107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359" name="Freeform 1191"/>
            <p:cNvSpPr>
              <a:spLocks/>
            </p:cNvSpPr>
            <p:nvPr/>
          </p:nvSpPr>
          <p:spPr bwMode="auto">
            <a:xfrm>
              <a:off x="4024" y="105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0" name="Line 1192"/>
            <p:cNvSpPr>
              <a:spLocks noChangeShapeType="1"/>
            </p:cNvSpPr>
            <p:nvPr/>
          </p:nvSpPr>
          <p:spPr bwMode="auto">
            <a:xfrm flipH="1">
              <a:off x="4233" y="113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1" name="Line 1193"/>
            <p:cNvSpPr>
              <a:spLocks noChangeShapeType="1"/>
            </p:cNvSpPr>
            <p:nvPr/>
          </p:nvSpPr>
          <p:spPr bwMode="auto">
            <a:xfrm flipH="1">
              <a:off x="4242" y="111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2" name="Line 1194"/>
            <p:cNvSpPr>
              <a:spLocks noChangeShapeType="1"/>
            </p:cNvSpPr>
            <p:nvPr/>
          </p:nvSpPr>
          <p:spPr bwMode="auto">
            <a:xfrm flipH="1">
              <a:off x="4240" y="117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3" name="Freeform 1195"/>
            <p:cNvSpPr>
              <a:spLocks/>
            </p:cNvSpPr>
            <p:nvPr/>
          </p:nvSpPr>
          <p:spPr bwMode="auto">
            <a:xfrm>
              <a:off x="4143" y="107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364" name="Group 1196"/>
            <p:cNvGrpSpPr>
              <a:grpSpLocks/>
            </p:cNvGrpSpPr>
            <p:nvPr/>
          </p:nvGrpSpPr>
          <p:grpSpPr bwMode="auto">
            <a:xfrm>
              <a:off x="4160" y="1100"/>
              <a:ext cx="207" cy="249"/>
              <a:chOff x="4160" y="1100"/>
              <a:chExt cx="207" cy="249"/>
            </a:xfrm>
          </p:grpSpPr>
          <p:grpSp>
            <p:nvGrpSpPr>
              <p:cNvPr id="264365" name="Group 1197"/>
              <p:cNvGrpSpPr>
                <a:grpSpLocks/>
              </p:cNvGrpSpPr>
              <p:nvPr/>
            </p:nvGrpSpPr>
            <p:grpSpPr bwMode="auto">
              <a:xfrm>
                <a:off x="4160" y="1100"/>
                <a:ext cx="207" cy="249"/>
                <a:chOff x="4160" y="1100"/>
                <a:chExt cx="207" cy="249"/>
              </a:xfrm>
            </p:grpSpPr>
            <p:sp>
              <p:nvSpPr>
                <p:cNvPr id="264366" name="Freeform 1198"/>
                <p:cNvSpPr>
                  <a:spLocks/>
                </p:cNvSpPr>
                <p:nvPr/>
              </p:nvSpPr>
              <p:spPr bwMode="auto">
                <a:xfrm>
                  <a:off x="4161" y="115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7" name="Freeform 1199"/>
                <p:cNvSpPr>
                  <a:spLocks/>
                </p:cNvSpPr>
                <p:nvPr/>
              </p:nvSpPr>
              <p:spPr bwMode="auto">
                <a:xfrm>
                  <a:off x="4225" y="112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8" name="Freeform 1200"/>
                <p:cNvSpPr>
                  <a:spLocks/>
                </p:cNvSpPr>
                <p:nvPr/>
              </p:nvSpPr>
              <p:spPr bwMode="auto">
                <a:xfrm>
                  <a:off x="4161" y="110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9" name="Freeform 1201"/>
                <p:cNvSpPr>
                  <a:spLocks/>
                </p:cNvSpPr>
                <p:nvPr/>
              </p:nvSpPr>
              <p:spPr bwMode="auto">
                <a:xfrm>
                  <a:off x="4194" y="111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0" name="Freeform 1202"/>
                <p:cNvSpPr>
                  <a:spLocks/>
                </p:cNvSpPr>
                <p:nvPr/>
              </p:nvSpPr>
              <p:spPr bwMode="auto">
                <a:xfrm>
                  <a:off x="4160" y="115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1" name="Freeform 1203"/>
                <p:cNvSpPr>
                  <a:spLocks/>
                </p:cNvSpPr>
                <p:nvPr/>
              </p:nvSpPr>
              <p:spPr bwMode="auto">
                <a:xfrm>
                  <a:off x="4282" y="110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2" name="Oval 1204"/>
                <p:cNvSpPr>
                  <a:spLocks noChangeArrowheads="1"/>
                </p:cNvSpPr>
                <p:nvPr/>
              </p:nvSpPr>
              <p:spPr bwMode="auto">
                <a:xfrm rot="12720000">
                  <a:off x="4242" y="117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373" name="Freeform 1205"/>
                <p:cNvSpPr>
                  <a:spLocks/>
                </p:cNvSpPr>
                <p:nvPr/>
              </p:nvSpPr>
              <p:spPr bwMode="auto">
                <a:xfrm>
                  <a:off x="4245" y="117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374" name="Group 1206"/>
              <p:cNvGrpSpPr>
                <a:grpSpLocks/>
              </p:cNvGrpSpPr>
              <p:nvPr/>
            </p:nvGrpSpPr>
            <p:grpSpPr bwMode="auto">
              <a:xfrm>
                <a:off x="4256" y="1203"/>
                <a:ext cx="78" cy="72"/>
                <a:chOff x="4256" y="1203"/>
                <a:chExt cx="78" cy="72"/>
              </a:xfrm>
            </p:grpSpPr>
            <p:sp>
              <p:nvSpPr>
                <p:cNvPr id="264375" name="Freeform 1207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6" name="Freeform 1208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7" name="Freeform 1209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8" name="Freeform 1210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9" name="Freeform 1211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0" name="Freeform 1212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1" name="Freeform 1213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2" name="Freeform 1214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3" name="Freeform 1215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4" name="Freeform 1216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5" name="Freeform 1217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6" name="Freeform 1218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7" name="Freeform 1219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8" name="Freeform 1220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9" name="Freeform 1221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0" name="Freeform 1222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1" name="Freeform 1223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2" name="Freeform 1224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3" name="Freeform 1225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4" name="Freeform 1226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5" name="Freeform 1227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6" name="Freeform 1228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7" name="Freeform 1229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8" name="Freeform 1230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9" name="Freeform 1231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0" name="Freeform 1232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1" name="Freeform 1233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2" name="Freeform 1234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3" name="Freeform 1235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4" name="Freeform 1236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5" name="Freeform 1237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6" name="Freeform 1238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7" name="Freeform 1239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8" name="Freeform 1240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9" name="Freeform 1241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0" name="Freeform 1242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1" name="Freeform 1243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2" name="Freeform 1244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3" name="Freeform 1245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4" name="Freeform 1246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5" name="Freeform 1247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6" name="Freeform 1248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7" name="Freeform 1249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8" name="Freeform 1250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9" name="Freeform 1251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0" name="Freeform 1252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1" name="Freeform 1253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2" name="Freeform 1254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3" name="Freeform 1255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4" name="Freeform 1256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5" name="Freeform 1257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6" name="Freeform 1258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7" name="Freeform 1259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8" name="Freeform 1260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9" name="Freeform 1261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0" name="Freeform 1262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1" name="Freeform 1263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2" name="Freeform 1264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3" name="Freeform 1265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4" name="Freeform 1266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5" name="Freeform 1267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6" name="Freeform 1268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7" name="Freeform 1269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8" name="Freeform 1270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9" name="Freeform 1271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0" name="Freeform 1272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1" name="Freeform 1273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2" name="Freeform 1274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3" name="Freeform 1275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4" name="Freeform 1276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5" name="Freeform 1277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6" name="Freeform 1278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7" name="Freeform 1279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8" name="Freeform 1280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9" name="Freeform 1281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0" name="Freeform 1282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1" name="Freeform 1283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2" name="Freeform 1284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3" name="Freeform 1285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4" name="Freeform 1286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5" name="Freeform 1287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6" name="Freeform 1288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7" name="Freeform 1289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8" name="Freeform 1290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9" name="Freeform 1291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0" name="Freeform 1292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1" name="Freeform 1293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2" name="Freeform 1294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3" name="Freeform 1295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4" name="Freeform 1296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5" name="Freeform 1297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6" name="Freeform 1298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7" name="Freeform 1299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8" name="Freeform 1300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9" name="Freeform 1301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0" name="Freeform 1302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1" name="Freeform 1303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2" name="Freeform 1304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3" name="Freeform 1305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4" name="Freeform 1306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5" name="Freeform 1307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6" name="Freeform 1308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7" name="Freeform 1309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8" name="Freeform 1310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9" name="Freeform 1311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0" name="Freeform 1312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1" name="Freeform 1313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2" name="Freeform 1314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3" name="Freeform 1315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4" name="Freeform 1316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5" name="Freeform 1317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6" name="Freeform 1318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7" name="Freeform 1319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8" name="Freeform 1320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9" name="Freeform 1321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0" name="Freeform 1322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1" name="Freeform 1323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2" name="Freeform 1324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3" name="Freeform 1325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4" name="Freeform 1326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5" name="Freeform 1327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6" name="Freeform 1328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7" name="Freeform 1329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8" name="Freeform 1330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9" name="Freeform 1331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0" name="Freeform 1332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1" name="Freeform 1333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2" name="Freeform 1334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3" name="Freeform 1335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4" name="Freeform 1336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5" name="Freeform 1337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6" name="Freeform 1338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7" name="Freeform 1339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8" name="Freeform 1340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9" name="Freeform 1341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0" name="Freeform 1342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1" name="Freeform 1343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2" name="Freeform 1344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3" name="Freeform 1345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4" name="Freeform 1346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5" name="Freeform 1347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6" name="Freeform 1348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7" name="Freeform 1349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8" name="Freeform 1350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9" name="Freeform 1351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0" name="Freeform 1352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1" name="Freeform 1353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2" name="Freeform 1354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3" name="Freeform 1355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4" name="Freeform 1356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5" name="Freeform 1357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6" name="Freeform 1358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7" name="Freeform 1359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8" name="Freeform 1360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9" name="Freeform 1361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0" name="Freeform 1362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1" name="Freeform 1363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2" name="Freeform 1364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3" name="Freeform 1365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4" name="Freeform 1366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5" name="Freeform 1367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6" name="Freeform 1368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4537" name="Text Box 1369"/>
          <p:cNvSpPr txBox="1">
            <a:spLocks noChangeArrowheads="1"/>
          </p:cNvSpPr>
          <p:nvPr/>
        </p:nvSpPr>
        <p:spPr bwMode="auto">
          <a:xfrm rot="-5376373">
            <a:off x="7154863" y="3406775"/>
            <a:ext cx="1296987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Cliente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264538" name="Text Box 1370"/>
          <p:cNvSpPr txBox="1">
            <a:spLocks noChangeArrowheads="1"/>
          </p:cNvSpPr>
          <p:nvPr/>
        </p:nvSpPr>
        <p:spPr bwMode="auto">
          <a:xfrm rot="-5376373">
            <a:off x="7098507" y="5638006"/>
            <a:ext cx="14097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Servidor</a:t>
            </a:r>
            <a:endParaRPr lang="es-ES" altLang="es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15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3CDA7-1D72-4D30-B6B9-6210D8C9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/>
          </a:p>
        </p:txBody>
      </p:sp>
      <p:sp>
        <p:nvSpPr>
          <p:cNvPr id="266254" name="Text Box 1038"/>
          <p:cNvSpPr txBox="1">
            <a:spLocks noChangeArrowheads="1"/>
          </p:cNvSpPr>
          <p:nvPr/>
        </p:nvSpPr>
        <p:spPr bwMode="auto">
          <a:xfrm>
            <a:off x="1042988" y="1495425"/>
            <a:ext cx="71628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ROLAP/MOLAP: Ventajas e Inconvenientes: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ROLAP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aprovechar la tecnología relacional.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utilizarse sistemas relacionales genéricos (más baratos o incluso gratuitos).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diseño lógico corresponde al físico si se utiliza el diseño de Kimball.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generalmente más eficientes que los ROLAP.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coste de los cambios en la visión de los datos.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la construcción de las estructuras multidimensionales.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Realizaran una investigación sobre los 2 tipos de modelos de depósitos de datos (Kimball -</a:t>
            </a:r>
            <a:r>
              <a:rPr lang="es-ES" dirty="0"/>
              <a:t> Inmon</a:t>
            </a:r>
            <a:r>
              <a:rPr lang="es-CR" dirty="0"/>
              <a:t>)</a:t>
            </a:r>
          </a:p>
          <a:p>
            <a:pPr lvl="1"/>
            <a:r>
              <a:rPr lang="es-CR" sz="2000" dirty="0"/>
              <a:t>Portada</a:t>
            </a:r>
          </a:p>
          <a:p>
            <a:pPr lvl="1"/>
            <a:r>
              <a:rPr lang="es-CR" sz="2000" dirty="0"/>
              <a:t>Índice</a:t>
            </a:r>
          </a:p>
          <a:p>
            <a:pPr lvl="1"/>
            <a:r>
              <a:rPr lang="es-CR" sz="2000" dirty="0"/>
              <a:t>Historia</a:t>
            </a:r>
          </a:p>
          <a:p>
            <a:pPr lvl="1"/>
            <a:r>
              <a:rPr lang="es-CR" sz="2000" dirty="0"/>
              <a:t>Desarrollo</a:t>
            </a:r>
          </a:p>
          <a:p>
            <a:pPr lvl="1"/>
            <a:r>
              <a:rPr lang="es-CR" sz="2000" dirty="0"/>
              <a:t>Ventajas</a:t>
            </a:r>
          </a:p>
          <a:p>
            <a:pPr lvl="1"/>
            <a:r>
              <a:rPr lang="es-CR" sz="2000" dirty="0"/>
              <a:t>Desventajas</a:t>
            </a:r>
          </a:p>
          <a:p>
            <a:pPr lvl="1"/>
            <a:r>
              <a:rPr lang="es-CR" sz="2000" dirty="0"/>
              <a:t>Conclusión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511392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i="1" dirty="0"/>
              <a:t>Inmon,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/>
              <a:t>Inmon,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/>
              <a:t>Inmon,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r>
              <a:rPr lang="es-ES" sz="2000" b="1" dirty="0"/>
              <a:t>PROBLEMAS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 lvl="1"/>
            <a:r>
              <a:rPr lang="es-ES" sz="1600" dirty="0"/>
              <a:t>Perturba el trabajo transaccional diario de los sistemas de información originales (“killer queries”). Se debe hacer por la noche o en fines de semana.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La base de datos está diseñada para el trabajo transaccional, no para el análisis de los datos. Generalmente no puede ser en tiempo real (era AP pero no OLAP).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65066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Se desea operar eficientemente con esos datos...</a:t>
            </a:r>
          </a:p>
          <a:p>
            <a:pPr lvl="1"/>
            <a:r>
              <a:rPr lang="es-ES" sz="1600" dirty="0"/>
              <a:t>Los costes de almacenamiento masivo y conectividad se han reducido drásticamente en los últimos años.</a:t>
            </a:r>
          </a:p>
          <a:p>
            <a:pPr lvl="1"/>
            <a:endParaRPr lang="es-ES" sz="1600" dirty="0"/>
          </a:p>
          <a:p>
            <a:r>
              <a:rPr lang="es-ES" sz="2000" dirty="0"/>
              <a:t>Parece razonable recoger los datos (información histórica) en un sistema separado y específico.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Data warehouses (Almacenes o Bodegas de Datos)</a:t>
            </a:r>
          </a:p>
          <a:p>
            <a:endParaRPr lang="es-E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5031" y="3760510"/>
            <a:ext cx="4833938" cy="466725"/>
          </a:xfrm>
          <a:prstGeom prst="rect">
            <a:avLst/>
          </a:prstGeom>
          <a:noFill/>
          <a:ln w="9525">
            <a:solidFill>
              <a:srgbClr val="3AA5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s-ES_tradnl" altLang="es-ES" dirty="0">
                <a:latin typeface="Arial" panose="020B0604020202020204" pitchFamily="34" charset="0"/>
              </a:rPr>
              <a:t>NACE EL </a:t>
            </a:r>
            <a:r>
              <a:rPr lang="es-ES_tradnl" altLang="es-ES" dirty="0">
                <a:solidFill>
                  <a:srgbClr val="FF0000"/>
                </a:solidFill>
                <a:latin typeface="Arial" panose="020B0604020202020204" pitchFamily="34" charset="0"/>
              </a:rPr>
              <a:t>DATA-WAREHOUSING</a:t>
            </a:r>
            <a:endParaRPr lang="es-ES" altLang="es-E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710695" y="1536700"/>
            <a:ext cx="4160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 dirty="0">
                <a:latin typeface="Arial" panose="020B0604020202020204" pitchFamily="34" charset="0"/>
              </a:rPr>
              <a:t>Almacenes de Datos (AD)</a:t>
            </a:r>
            <a:r>
              <a:rPr lang="es-ES_tradnl" altLang="es-ES" b="1" dirty="0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(data </a:t>
            </a:r>
            <a:r>
              <a:rPr lang="es-ES_tradnl" altLang="es-E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warehouse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lang="es-ES_tradnl" altLang="es-ES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643982" y="2441575"/>
            <a:ext cx="3319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 Sistemas de Información de apoyo a la toma de decisiones*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258888" y="3933825"/>
            <a:ext cx="697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bases de datos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que permitan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extraer conocimiento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de la información histórica almacenada en la organización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128293" y="1981617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403725" y="1885950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motivación</a:t>
            </a: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216400" y="3314700"/>
            <a:ext cx="0" cy="519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641475" y="5259388"/>
            <a:ext cx="173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análisis de la organización 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678238" y="5297488"/>
            <a:ext cx="176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previsiones de evolución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5816600" y="5306997"/>
            <a:ext cx="1931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diseño de estrategias</a:t>
            </a:r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 flipH="1">
            <a:off x="2700338" y="4756150"/>
            <a:ext cx="1543050" cy="442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4229100" y="4751388"/>
            <a:ext cx="0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4229100" y="4767263"/>
            <a:ext cx="1789113" cy="3603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4273550" y="4854575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objetivos</a:t>
            </a:r>
            <a:endParaRPr lang="es-ES_tradnl" altLang="es-ES" sz="1600" b="1">
              <a:solidFill>
                <a:srgbClr val="DA1E4F"/>
              </a:solidFill>
              <a:latin typeface="Arial" panose="020B0604020202020204" pitchFamily="34" charset="0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700088" y="6067425"/>
            <a:ext cx="717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* DSS: Decision Support Systems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70DE7-2A68-4D30-B675-9381CF37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5432061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3794</Words>
  <Application>Microsoft Office PowerPoint</Application>
  <PresentationFormat>Presentación en pantalla (4:3)</PresentationFormat>
  <Paragraphs>935</Paragraphs>
  <Slides>65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65</vt:i4>
      </vt:variant>
    </vt:vector>
  </HeadingPairs>
  <TitlesOfParts>
    <vt:vector size="81" baseType="lpstr">
      <vt:lpstr>Batang</vt:lpstr>
      <vt:lpstr>굴림</vt:lpstr>
      <vt:lpstr>Arial</vt:lpstr>
      <vt:lpstr>Arial Narrow</vt:lpstr>
      <vt:lpstr>Calibri</vt:lpstr>
      <vt:lpstr>Calibri Light</vt:lpstr>
      <vt:lpstr>Helvetica-Narrow</vt:lpstr>
      <vt:lpstr>Monotype Sorts</vt:lpstr>
      <vt:lpstr>Symbol</vt:lpstr>
      <vt:lpstr>Times New Roman</vt:lpstr>
      <vt:lpstr>Wingdings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Minería de Datos</vt:lpstr>
      <vt:lpstr>Agenda</vt:lpstr>
      <vt:lpstr>Objetivos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los Almacenes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ROLAP y MOLAP</vt:lpstr>
      <vt:lpstr>Presentación de PowerPoint</vt:lpstr>
      <vt:lpstr>ROLAP y MOLAP</vt:lpstr>
      <vt:lpstr>ROLAP y MOLAP</vt:lpstr>
      <vt:lpstr>ROLAP y MOLAP</vt:lpstr>
      <vt:lpstr>ROLAP y MOLAP</vt:lpstr>
      <vt:lpstr>ROLAP y MOLAP</vt:lpstr>
      <vt:lpstr>ROLAP y MOLAP</vt:lpstr>
      <vt:lpstr>Tarea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32</cp:revision>
  <dcterms:created xsi:type="dcterms:W3CDTF">2016-01-04T17:43:21Z</dcterms:created>
  <dcterms:modified xsi:type="dcterms:W3CDTF">2018-09-19T03:35:44Z</dcterms:modified>
</cp:coreProperties>
</file>