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71"/>
  </p:notesMasterIdLst>
  <p:handoutMasterIdLst>
    <p:handoutMasterId r:id="rId72"/>
  </p:handoutMasterIdLst>
  <p:sldIdLst>
    <p:sldId id="332" r:id="rId5"/>
    <p:sldId id="260" r:id="rId6"/>
    <p:sldId id="271" r:id="rId7"/>
    <p:sldId id="272"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403" r:id="rId62"/>
    <p:sldId id="404" r:id="rId63"/>
    <p:sldId id="405" r:id="rId64"/>
    <p:sldId id="406" r:id="rId65"/>
    <p:sldId id="407" r:id="rId66"/>
    <p:sldId id="408" r:id="rId67"/>
    <p:sldId id="409" r:id="rId68"/>
    <p:sldId id="348" r:id="rId69"/>
    <p:sldId id="270" r:id="rId7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107" d="100"/>
          <a:sy n="107" d="100"/>
        </p:scale>
        <p:origin x="701"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24/9/2018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24/9/2018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24/09/2018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24/09/2018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24/09/2018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24/09/2018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24/09/2018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24/09/2018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24/09/2018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24/09/2018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9/24/2018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normAutofit/>
          </a:bodyPr>
          <a:lstStyle/>
          <a:p>
            <a:r>
              <a:rPr lang="es-CR" dirty="0"/>
              <a:t>Minería de Datos</a:t>
            </a:r>
            <a:br>
              <a:rPr lang="es-CR" dirty="0"/>
            </a:br>
            <a:r>
              <a:rPr lang="es-CR" dirty="0"/>
              <a:t>ISW­-911</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Text Box 3"/>
          <p:cNvSpPr txBox="1">
            <a:spLocks noChangeArrowheads="1"/>
          </p:cNvSpPr>
          <p:nvPr/>
        </p:nvSpPr>
        <p:spPr bwMode="auto">
          <a:xfrm>
            <a:off x="971550" y="3213100"/>
            <a:ext cx="7316788" cy="335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800">
                <a:solidFill>
                  <a:schemeClr val="accent2"/>
                </a:solidFill>
                <a:latin typeface="Arial" panose="020B0604020202020204" pitchFamily="34" charset="0"/>
              </a:rPr>
              <a:t>Ejecución de la extracción:</a:t>
            </a:r>
            <a:endParaRPr lang="es-ES_tradnl" altLang="es-ES" sz="1800">
              <a:latin typeface="Arial" panose="020B0604020202020204" pitchFamily="34" charset="0"/>
            </a:endParaRPr>
          </a:p>
          <a:p>
            <a:pPr lvl="1" eaLnBrk="1" hangingPunct="1">
              <a:lnSpc>
                <a:spcPct val="110000"/>
              </a:lnSpc>
              <a:spcBef>
                <a:spcPct val="50000"/>
              </a:spcBef>
            </a:pPr>
            <a:r>
              <a:rPr lang="es-ES_tradnl" altLang="es-ES" sz="1800">
                <a:latin typeface="Arial" panose="020B0604020202020204" pitchFamily="34" charset="0"/>
              </a:rPr>
              <a:t>a) si los datos operacionales están mantenidos en </a:t>
            </a:r>
            <a:r>
              <a:rPr lang="es-ES_tradnl" altLang="es-ES" sz="1800" b="1">
                <a:latin typeface="Arial" panose="020B0604020202020204" pitchFamily="34" charset="0"/>
              </a:rPr>
              <a:t>un SGBDR</a:t>
            </a:r>
            <a:r>
              <a:rPr lang="es-ES_tradnl" altLang="es-ES" sz="1800">
                <a:latin typeface="Arial" panose="020B0604020202020204" pitchFamily="34" charset="0"/>
              </a:rPr>
              <a:t>, </a:t>
            </a:r>
            <a:r>
              <a:rPr lang="es-ES_tradnl" altLang="es-ES" sz="1800" b="1">
                <a:latin typeface="Arial" panose="020B0604020202020204" pitchFamily="34" charset="0"/>
              </a:rPr>
              <a:t>la extracción</a:t>
            </a:r>
            <a:r>
              <a:rPr lang="es-ES_tradnl" altLang="es-ES" sz="1800">
                <a:latin typeface="Arial" panose="020B0604020202020204" pitchFamily="34" charset="0"/>
              </a:rPr>
              <a:t> de datos se puede reducir a consultas </a:t>
            </a:r>
            <a:r>
              <a:rPr lang="es-ES_tradnl" altLang="es-ES" sz="1800" b="1">
                <a:latin typeface="Arial" panose="020B0604020202020204" pitchFamily="34" charset="0"/>
              </a:rPr>
              <a:t>en SQL</a:t>
            </a:r>
            <a:r>
              <a:rPr lang="es-ES_tradnl" altLang="es-ES" sz="1800">
                <a:latin typeface="Arial" panose="020B0604020202020204" pitchFamily="34" charset="0"/>
              </a:rPr>
              <a:t> o rutinas programadas.</a:t>
            </a:r>
          </a:p>
          <a:p>
            <a:pPr lvl="1" eaLnBrk="1" hangingPunct="1">
              <a:lnSpc>
                <a:spcPct val="110000"/>
              </a:lnSpc>
              <a:spcBef>
                <a:spcPct val="50000"/>
              </a:spcBef>
            </a:pPr>
            <a:r>
              <a:rPr lang="es-ES_tradnl" altLang="es-ES" sz="1800">
                <a:latin typeface="Arial" panose="020B0604020202020204" pitchFamily="34" charset="0"/>
              </a:rPr>
              <a:t>b) si los datos operacionales están en un </a:t>
            </a:r>
            <a:r>
              <a:rPr lang="es-ES_tradnl" altLang="es-ES" sz="1800" b="1">
                <a:latin typeface="Arial" panose="020B0604020202020204" pitchFamily="34" charset="0"/>
              </a:rPr>
              <a:t>sistema propietario</a:t>
            </a:r>
            <a:r>
              <a:rPr lang="es-ES_tradnl" altLang="es-ES" sz="1800">
                <a:latin typeface="Arial" panose="020B0604020202020204" pitchFamily="34" charset="0"/>
              </a:rPr>
              <a:t> (no se conoce el formato de los datos) </a:t>
            </a:r>
            <a:r>
              <a:rPr lang="es-ES_tradnl" altLang="es-ES" sz="1800" b="1">
                <a:latin typeface="Arial" panose="020B0604020202020204" pitchFamily="34" charset="0"/>
              </a:rPr>
              <a:t>o</a:t>
            </a:r>
            <a:r>
              <a:rPr lang="es-ES_tradnl" altLang="es-ES" sz="1800">
                <a:latin typeface="Arial" panose="020B0604020202020204" pitchFamily="34" charset="0"/>
              </a:rPr>
              <a:t> en </a:t>
            </a:r>
            <a:r>
              <a:rPr lang="es-ES_tradnl" altLang="es-ES" sz="1800" b="1">
                <a:latin typeface="Arial" panose="020B0604020202020204" pitchFamily="34" charset="0"/>
              </a:rPr>
              <a:t>fuentes externas</a:t>
            </a:r>
            <a:r>
              <a:rPr lang="es-ES_tradnl" altLang="es-ES" sz="1800">
                <a:latin typeface="Arial" panose="020B0604020202020204" pitchFamily="34" charset="0"/>
              </a:rPr>
              <a:t> textuales, hipertextuales u hojas de cálculo, </a:t>
            </a:r>
            <a:r>
              <a:rPr lang="es-ES_tradnl" altLang="es-ES" sz="1800" b="1">
                <a:latin typeface="Arial" panose="020B0604020202020204" pitchFamily="34" charset="0"/>
              </a:rPr>
              <a:t>la extracción puede ser muy difícil</a:t>
            </a:r>
            <a:r>
              <a:rPr lang="es-ES_tradnl" altLang="es-ES" sz="1800">
                <a:latin typeface="Arial" panose="020B0604020202020204" pitchFamily="34" charset="0"/>
              </a:rPr>
              <a:t> y puede tener que realizarse a partir de informes o volcados de datos proporcionados por los propietarios que deberán ser procesados posteriormente. </a:t>
            </a:r>
          </a:p>
        </p:txBody>
      </p:sp>
      <p:sp>
        <p:nvSpPr>
          <p:cNvPr id="271364" name="Text Box 4"/>
          <p:cNvSpPr txBox="1">
            <a:spLocks noChangeArrowheads="1"/>
          </p:cNvSpPr>
          <p:nvPr/>
        </p:nvSpPr>
        <p:spPr bwMode="auto">
          <a:xfrm>
            <a:off x="808038" y="1677988"/>
            <a:ext cx="7554912"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chemeClr val="accent2"/>
              </a:buClr>
              <a:buFont typeface="Wingdings" panose="05000000000000000000" pitchFamily="2" charset="2"/>
              <a:buNone/>
            </a:pPr>
            <a:r>
              <a:rPr lang="es-ES_tradnl" altLang="es-ES" sz="2800">
                <a:solidFill>
                  <a:srgbClr val="A41512"/>
                </a:solidFill>
                <a:latin typeface="Arial" panose="020B0604020202020204" pitchFamily="34" charset="0"/>
              </a:rPr>
              <a:t>Extracción:</a:t>
            </a:r>
            <a:r>
              <a:rPr lang="es-ES_tradnl" altLang="es-ES" sz="2000">
                <a:solidFill>
                  <a:srgbClr val="000099"/>
                </a:solidFill>
                <a:latin typeface="Arial" panose="020B0604020202020204" pitchFamily="34" charset="0"/>
              </a:rPr>
              <a:t> </a:t>
            </a:r>
            <a:r>
              <a:rPr lang="es-ES_tradnl" altLang="es-ES" sz="2000">
                <a:latin typeface="Arial" panose="020B0604020202020204" pitchFamily="34" charset="0"/>
              </a:rPr>
              <a:t>lectura de datos del sistema operacional.</a:t>
            </a:r>
          </a:p>
          <a:p>
            <a:pPr lvl="1" eaLnBrk="1" hangingPunct="1">
              <a:spcBef>
                <a:spcPct val="50000"/>
              </a:spcBef>
            </a:pPr>
            <a:r>
              <a:rPr lang="es-ES_tradnl" altLang="es-ES" sz="1800">
                <a:latin typeface="Arial" panose="020B0604020202020204" pitchFamily="34" charset="0"/>
              </a:rPr>
              <a:t>a) durante la carga inicial .</a:t>
            </a:r>
          </a:p>
          <a:p>
            <a:pPr lvl="1" eaLnBrk="1" hangingPunct="1">
              <a:spcBef>
                <a:spcPct val="50000"/>
              </a:spcBef>
            </a:pPr>
            <a:r>
              <a:rPr lang="es-ES_tradnl" altLang="es-ES" sz="1800">
                <a:latin typeface="Arial" panose="020B0604020202020204" pitchFamily="34" charset="0"/>
              </a:rPr>
              <a:t>b) mantenimiento del AD</a:t>
            </a:r>
          </a:p>
        </p:txBody>
      </p:sp>
      <p:sp>
        <p:nvSpPr>
          <p:cNvPr id="2" name="Marcador de contenido 1">
            <a:extLst>
              <a:ext uri="{FF2B5EF4-FFF2-40B4-BE49-F238E27FC236}">
                <a16:creationId xmlns:a16="http://schemas.microsoft.com/office/drawing/2014/main" id="{DAEE51B2-DD19-4EE0-BF41-9A21253C5F2F}"/>
              </a:ext>
            </a:extLst>
          </p:cNvPr>
          <p:cNvSpPr>
            <a:spLocks noGrp="1"/>
          </p:cNvSpPr>
          <p:nvPr>
            <p:ph idx="1"/>
          </p:nvPr>
        </p:nvSpPr>
        <p:spPr/>
        <p:txBody>
          <a:bodyPr/>
          <a:lstStyle/>
          <a:p>
            <a:endParaRPr lang="es-CR"/>
          </a:p>
        </p:txBody>
      </p:sp>
      <p:sp>
        <p:nvSpPr>
          <p:cNvPr id="7"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407619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ChangeArrowheads="1"/>
          </p:cNvSpPr>
          <p:nvPr/>
        </p:nvSpPr>
        <p:spPr bwMode="auto">
          <a:xfrm>
            <a:off x="771525" y="1409700"/>
            <a:ext cx="729932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ES" altLang="es-ES" b="1">
              <a:solidFill>
                <a:srgbClr val="A41512"/>
              </a:solidFill>
              <a:latin typeface="Helvetica-Narrow" pitchFamily="34" charset="0"/>
            </a:endParaRPr>
          </a:p>
        </p:txBody>
      </p:sp>
      <p:sp>
        <p:nvSpPr>
          <p:cNvPr id="278532" name="Rectangle 4"/>
          <p:cNvSpPr>
            <a:spLocks noChangeArrowheads="1"/>
          </p:cNvSpPr>
          <p:nvPr/>
        </p:nvSpPr>
        <p:spPr bwMode="auto">
          <a:xfrm>
            <a:off x="706438" y="2555875"/>
            <a:ext cx="7986712"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pPr>
            <a:r>
              <a:rPr lang="es-ES_tradnl" altLang="es-ES" dirty="0">
                <a:solidFill>
                  <a:srgbClr val="A41512"/>
                </a:solidFill>
                <a:latin typeface="Arial" panose="020B0604020202020204" pitchFamily="34" charset="0"/>
              </a:rPr>
              <a:t>Identificación de Cambios.</a:t>
            </a:r>
            <a:endParaRPr lang="es-ES_tradnl" altLang="es-ES" sz="2000" dirty="0">
              <a:latin typeface="Arial" panose="020B0604020202020204" pitchFamily="34" charset="0"/>
            </a:endParaRPr>
          </a:p>
          <a:p>
            <a:pPr lvl="1" eaLnBrk="1" hangingPunct="1">
              <a:spcBef>
                <a:spcPct val="20000"/>
              </a:spcBef>
              <a:buClr>
                <a:schemeClr val="accent1"/>
              </a:buClr>
              <a:buFontTx/>
              <a:buChar char="–"/>
            </a:pPr>
            <a:r>
              <a:rPr lang="es-ES_tradnl" altLang="es-ES" sz="2000" dirty="0">
                <a:latin typeface="Arial" panose="020B0604020202020204" pitchFamily="34" charset="0"/>
              </a:rPr>
              <a:t>Identificar los datos operacionales (relevantes) que han sufrido una modificación desde la fecha del último mantenimiento.</a:t>
            </a:r>
          </a:p>
          <a:p>
            <a:pPr lvl="1" eaLnBrk="1" hangingPunct="1">
              <a:spcBef>
                <a:spcPct val="20000"/>
              </a:spcBef>
              <a:buClr>
                <a:schemeClr val="accent1"/>
              </a:buClr>
              <a:buFontTx/>
              <a:buChar char="–"/>
            </a:pPr>
            <a:r>
              <a:rPr lang="es-ES_tradnl" altLang="es-ES" sz="2000" dirty="0">
                <a:latin typeface="Arial" panose="020B0604020202020204" pitchFamily="34" charset="0"/>
              </a:rPr>
              <a:t>Métodos</a:t>
            </a:r>
            <a:endParaRPr lang="es-ES" altLang="es-ES" sz="2000" dirty="0">
              <a:latin typeface="Arial" panose="020B0604020202020204" pitchFamily="34" charset="0"/>
            </a:endParaRPr>
          </a:p>
          <a:p>
            <a:pPr lvl="2" eaLnBrk="1" hangingPunct="1">
              <a:spcBef>
                <a:spcPct val="20000"/>
              </a:spcBef>
              <a:buClr>
                <a:schemeClr val="accent1"/>
              </a:buClr>
              <a:buFontTx/>
              <a:buChar char="•"/>
            </a:pPr>
            <a:r>
              <a:rPr lang="es-ES_tradnl" altLang="es-ES" sz="1800" dirty="0">
                <a:latin typeface="Arial" panose="020B0604020202020204" pitchFamily="34" charset="0"/>
              </a:rPr>
              <a:t>Carga total: cada vez se empieza de cero.</a:t>
            </a:r>
            <a:endParaRPr lang="es-ES" altLang="es-ES" sz="1800" dirty="0">
              <a:latin typeface="Arial" panose="020B0604020202020204" pitchFamily="34" charset="0"/>
            </a:endParaRPr>
          </a:p>
          <a:p>
            <a:pPr lvl="2" eaLnBrk="1" hangingPunct="1">
              <a:spcBef>
                <a:spcPct val="20000"/>
              </a:spcBef>
              <a:buClr>
                <a:schemeClr val="accent1"/>
              </a:buClr>
              <a:buFontTx/>
              <a:buChar char="•"/>
            </a:pPr>
            <a:r>
              <a:rPr lang="es-ES_tradnl" altLang="es-ES" sz="1800" dirty="0">
                <a:latin typeface="Arial" panose="020B0604020202020204" pitchFamily="34" charset="0"/>
              </a:rPr>
              <a:t>Comparación de instancias de la base de datos operacional.</a:t>
            </a:r>
            <a:endParaRPr lang="es-ES" altLang="es-ES" sz="1800" dirty="0">
              <a:latin typeface="Arial" panose="020B0604020202020204" pitchFamily="34" charset="0"/>
            </a:endParaRPr>
          </a:p>
          <a:p>
            <a:pPr lvl="2" eaLnBrk="1" hangingPunct="1">
              <a:spcBef>
                <a:spcPct val="20000"/>
              </a:spcBef>
              <a:buClr>
                <a:schemeClr val="accent1"/>
              </a:buClr>
              <a:buFontTx/>
              <a:buChar char="•"/>
            </a:pPr>
            <a:r>
              <a:rPr lang="es-ES_tradnl" altLang="es-ES" sz="1800" dirty="0">
                <a:latin typeface="Arial" panose="020B0604020202020204" pitchFamily="34" charset="0"/>
              </a:rPr>
              <a:t>Uso de marcas de tiempo (</a:t>
            </a:r>
            <a:r>
              <a:rPr lang="es-ES_tradnl" altLang="es-ES" sz="1800" i="1" dirty="0">
                <a:latin typeface="Arial" panose="020B0604020202020204" pitchFamily="34" charset="0"/>
              </a:rPr>
              <a:t>time </a:t>
            </a:r>
            <a:r>
              <a:rPr lang="es-ES_tradnl" altLang="es-ES" sz="1800" i="1" dirty="0" err="1">
                <a:latin typeface="Arial" panose="020B0604020202020204" pitchFamily="34" charset="0"/>
              </a:rPr>
              <a:t>stamping</a:t>
            </a:r>
            <a:r>
              <a:rPr lang="es-ES_tradnl" altLang="es-ES" sz="1800" dirty="0">
                <a:latin typeface="Arial" panose="020B0604020202020204" pitchFamily="34" charset="0"/>
              </a:rPr>
              <a:t>) en los registros del sistema operacional.</a:t>
            </a:r>
            <a:endParaRPr lang="es-ES" altLang="es-ES" sz="1800" dirty="0">
              <a:latin typeface="Arial" panose="020B0604020202020204" pitchFamily="34" charset="0"/>
            </a:endParaRPr>
          </a:p>
          <a:p>
            <a:pPr lvl="2" eaLnBrk="1" hangingPunct="1">
              <a:spcBef>
                <a:spcPct val="20000"/>
              </a:spcBef>
              <a:buClr>
                <a:schemeClr val="accent1"/>
              </a:buClr>
              <a:buFontTx/>
              <a:buChar char="•"/>
            </a:pPr>
            <a:r>
              <a:rPr lang="es-ES_tradnl" altLang="es-ES" sz="1800" dirty="0">
                <a:latin typeface="Arial" panose="020B0604020202020204" pitchFamily="34" charset="0"/>
              </a:rPr>
              <a:t>Uso de disparadores en el sistema operacional.</a:t>
            </a:r>
            <a:endParaRPr lang="es-ES" altLang="es-ES" sz="1800" dirty="0">
              <a:latin typeface="Arial" panose="020B0604020202020204" pitchFamily="34" charset="0"/>
            </a:endParaRPr>
          </a:p>
          <a:p>
            <a:pPr lvl="2" eaLnBrk="1" hangingPunct="1">
              <a:spcBef>
                <a:spcPct val="20000"/>
              </a:spcBef>
              <a:buClr>
                <a:schemeClr val="accent1"/>
              </a:buClr>
              <a:buFontTx/>
              <a:buChar char="•"/>
            </a:pPr>
            <a:r>
              <a:rPr lang="es-ES_tradnl" altLang="es-ES" sz="1800" dirty="0">
                <a:latin typeface="Arial" panose="020B0604020202020204" pitchFamily="34" charset="0"/>
              </a:rPr>
              <a:t>Uso del fichero de </a:t>
            </a:r>
            <a:r>
              <a:rPr lang="es-ES_tradnl" altLang="es-ES" sz="1800" i="1" dirty="0">
                <a:latin typeface="Arial" panose="020B0604020202020204" pitchFamily="34" charset="0"/>
              </a:rPr>
              <a:t>log</a:t>
            </a:r>
            <a:r>
              <a:rPr lang="es-ES_tradnl" altLang="es-ES" sz="1800" dirty="0">
                <a:latin typeface="Arial" panose="020B0604020202020204" pitchFamily="34" charset="0"/>
              </a:rPr>
              <a:t> (gestión de transacciones) del sistema operacional.</a:t>
            </a:r>
          </a:p>
          <a:p>
            <a:pPr lvl="2" eaLnBrk="1" hangingPunct="1">
              <a:spcBef>
                <a:spcPct val="20000"/>
              </a:spcBef>
              <a:buClr>
                <a:schemeClr val="accent1"/>
              </a:buClr>
              <a:buFontTx/>
              <a:buChar char="•"/>
            </a:pPr>
            <a:r>
              <a:rPr lang="es-ES_tradnl" altLang="es-ES" sz="1800" dirty="0">
                <a:latin typeface="Arial" panose="020B0604020202020204" pitchFamily="34" charset="0"/>
              </a:rPr>
              <a:t>Uso de técnicas mixtas.</a:t>
            </a:r>
            <a:endParaRPr lang="es-ES" altLang="es-ES" sz="1800" dirty="0">
              <a:latin typeface="Arial" panose="020B0604020202020204" pitchFamily="34" charset="0"/>
            </a:endParaRPr>
          </a:p>
        </p:txBody>
      </p:sp>
      <p:sp>
        <p:nvSpPr>
          <p:cNvPr id="278533" name="Text Box 5"/>
          <p:cNvSpPr txBox="1">
            <a:spLocks noChangeArrowheads="1"/>
          </p:cNvSpPr>
          <p:nvPr/>
        </p:nvSpPr>
        <p:spPr bwMode="auto">
          <a:xfrm>
            <a:off x="827088" y="1412875"/>
            <a:ext cx="77089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2800">
                <a:solidFill>
                  <a:srgbClr val="A41512"/>
                </a:solidFill>
                <a:latin typeface="Arial" panose="020B0604020202020204" pitchFamily="34" charset="0"/>
              </a:rPr>
              <a:t>Extracción:</a:t>
            </a:r>
            <a:r>
              <a:rPr lang="es-ES_tradnl" altLang="es-ES" sz="3200">
                <a:solidFill>
                  <a:srgbClr val="A41512"/>
                </a:solidFill>
                <a:latin typeface="Arial" panose="020B0604020202020204" pitchFamily="34" charset="0"/>
              </a:rPr>
              <a:t> </a:t>
            </a:r>
            <a:r>
              <a:rPr lang="es-ES_tradnl" altLang="es-ES" sz="2000">
                <a:latin typeface="Arial" panose="020B0604020202020204" pitchFamily="34" charset="0"/>
              </a:rPr>
              <a:t>en el mantenimiento/refresco del AD. Antes de realizar la extracción es preciso </a:t>
            </a:r>
            <a:r>
              <a:rPr lang="es-ES_tradnl" altLang="es-ES" sz="2000">
                <a:solidFill>
                  <a:schemeClr val="accent2"/>
                </a:solidFill>
                <a:latin typeface="Arial" panose="020B0604020202020204" pitchFamily="34" charset="0"/>
              </a:rPr>
              <a:t>Identificar los Cambios</a:t>
            </a:r>
            <a:r>
              <a:rPr lang="es-ES_tradnl" altLang="es-ES" sz="2000">
                <a:solidFill>
                  <a:srgbClr val="A41512"/>
                </a:solidFill>
                <a:latin typeface="Arial" panose="020B0604020202020204" pitchFamily="34" charset="0"/>
              </a:rPr>
              <a:t>.</a:t>
            </a:r>
            <a:endParaRPr lang="es-ES" altLang="es-ES" sz="2000">
              <a:solidFill>
                <a:srgbClr val="A41512"/>
              </a:solidFill>
              <a:latin typeface="Arial" panose="020B0604020202020204" pitchFamily="34" charset="0"/>
            </a:endParaRPr>
          </a:p>
        </p:txBody>
      </p:sp>
      <p:sp>
        <p:nvSpPr>
          <p:cNvPr id="2" name="Marcador de contenido 1">
            <a:extLst>
              <a:ext uri="{FF2B5EF4-FFF2-40B4-BE49-F238E27FC236}">
                <a16:creationId xmlns:a16="http://schemas.microsoft.com/office/drawing/2014/main" id="{A18773B3-0A60-4B35-855C-C688F82A994D}"/>
              </a:ext>
            </a:extLst>
          </p:cNvPr>
          <p:cNvSpPr>
            <a:spLocks noGrp="1"/>
          </p:cNvSpPr>
          <p:nvPr>
            <p:ph idx="1"/>
          </p:nvPr>
        </p:nvSpPr>
        <p:spPr/>
        <p:txBody>
          <a:bodyPr/>
          <a:lstStyle/>
          <a:p>
            <a:endParaRPr lang="es-CR"/>
          </a:p>
        </p:txBody>
      </p:sp>
      <p:sp>
        <p:nvSpPr>
          <p:cNvPr id="8"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414636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ChangeArrowheads="1"/>
          </p:cNvSpPr>
          <p:nvPr/>
        </p:nvSpPr>
        <p:spPr bwMode="auto">
          <a:xfrm>
            <a:off x="611188" y="1484313"/>
            <a:ext cx="72215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800">
                <a:solidFill>
                  <a:srgbClr val="A41512"/>
                </a:solidFill>
                <a:latin typeface="Arial" panose="020B0604020202020204" pitchFamily="34" charset="0"/>
              </a:rPr>
              <a:t>Transformación.</a:t>
            </a:r>
            <a:endParaRPr lang="es-ES" altLang="es-ES" sz="2800">
              <a:solidFill>
                <a:srgbClr val="A41512"/>
              </a:solidFill>
              <a:latin typeface="Arial" panose="020B0604020202020204" pitchFamily="34" charset="0"/>
            </a:endParaRPr>
          </a:p>
        </p:txBody>
      </p:sp>
      <p:sp>
        <p:nvSpPr>
          <p:cNvPr id="279556" name="Rectangle 4"/>
          <p:cNvSpPr>
            <a:spLocks noChangeArrowheads="1"/>
          </p:cNvSpPr>
          <p:nvPr/>
        </p:nvSpPr>
        <p:spPr bwMode="auto">
          <a:xfrm>
            <a:off x="920750" y="5256213"/>
            <a:ext cx="77025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dirty="0">
                <a:latin typeface="Arial" panose="020B0604020202020204" pitchFamily="34" charset="0"/>
              </a:rPr>
              <a:t>Transformar los datos extraídos de las fuentes operacionales: limpieza, estandarización. </a:t>
            </a:r>
            <a:r>
              <a:rPr lang="es-ES_tradnl" altLang="es-ES" sz="2000" dirty="0">
                <a:solidFill>
                  <a:schemeClr val="accent2"/>
                </a:solidFill>
                <a:latin typeface="Arial" panose="020B0604020202020204" pitchFamily="34" charset="0"/>
              </a:rPr>
              <a:t>(</a:t>
            </a:r>
            <a:r>
              <a:rPr lang="es-ES_tradnl" altLang="es-ES" sz="2000" dirty="0" err="1">
                <a:solidFill>
                  <a:schemeClr val="accent2"/>
                </a:solidFill>
                <a:latin typeface="Arial" panose="020B0604020202020204" pitchFamily="34" charset="0"/>
              </a:rPr>
              <a:t>cleansing</a:t>
            </a:r>
            <a:r>
              <a:rPr lang="es-ES_tradnl" altLang="es-ES" sz="2000" dirty="0">
                <a:solidFill>
                  <a:schemeClr val="accent2"/>
                </a:solidFill>
                <a:latin typeface="Arial" panose="020B0604020202020204" pitchFamily="34" charset="0"/>
              </a:rPr>
              <a:t>)</a:t>
            </a:r>
          </a:p>
          <a:p>
            <a:pPr lvl="1" eaLnBrk="1" hangingPunct="1">
              <a:spcBef>
                <a:spcPct val="20000"/>
              </a:spcBef>
              <a:buClr>
                <a:schemeClr val="accent1"/>
              </a:buClr>
              <a:buFontTx/>
              <a:buChar char="-"/>
            </a:pPr>
            <a:r>
              <a:rPr lang="es-ES_tradnl" altLang="es-ES" sz="2000" dirty="0">
                <a:latin typeface="Arial" panose="020B0604020202020204" pitchFamily="34" charset="0"/>
              </a:rPr>
              <a:t>Calcular los datos derivados: aplicar las leyes de derivación. </a:t>
            </a:r>
            <a:r>
              <a:rPr lang="es-ES_tradnl" altLang="es-ES" sz="2000" dirty="0">
                <a:solidFill>
                  <a:schemeClr val="accent2"/>
                </a:solidFill>
                <a:latin typeface="Arial" panose="020B0604020202020204" pitchFamily="34" charset="0"/>
              </a:rPr>
              <a:t>(</a:t>
            </a:r>
            <a:r>
              <a:rPr lang="es-ES_tradnl" altLang="es-ES" sz="2000" dirty="0" err="1">
                <a:solidFill>
                  <a:schemeClr val="accent2"/>
                </a:solidFill>
                <a:latin typeface="Arial" panose="020B0604020202020204" pitchFamily="34" charset="0"/>
              </a:rPr>
              <a:t>integration</a:t>
            </a:r>
            <a:r>
              <a:rPr lang="es-ES_tradnl" altLang="es-ES" sz="2000" dirty="0">
                <a:solidFill>
                  <a:schemeClr val="accent2"/>
                </a:solidFill>
                <a:latin typeface="Arial" panose="020B0604020202020204" pitchFamily="34" charset="0"/>
              </a:rPr>
              <a:t>)</a:t>
            </a:r>
          </a:p>
        </p:txBody>
      </p:sp>
      <p:sp>
        <p:nvSpPr>
          <p:cNvPr id="279557" name="Rectangle 5"/>
          <p:cNvSpPr>
            <a:spLocks noChangeArrowheads="1"/>
          </p:cNvSpPr>
          <p:nvPr/>
        </p:nvSpPr>
        <p:spPr bwMode="auto">
          <a:xfrm>
            <a:off x="1038225" y="2236788"/>
            <a:ext cx="7315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58" name="Line 6"/>
          <p:cNvSpPr>
            <a:spLocks noChangeShapeType="1"/>
          </p:cNvSpPr>
          <p:nvPr/>
        </p:nvSpPr>
        <p:spPr bwMode="auto">
          <a:xfrm>
            <a:off x="5454650" y="3684588"/>
            <a:ext cx="1952625"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9559" name="Line 7"/>
          <p:cNvSpPr>
            <a:spLocks noChangeShapeType="1"/>
          </p:cNvSpPr>
          <p:nvPr/>
        </p:nvSpPr>
        <p:spPr bwMode="auto">
          <a:xfrm>
            <a:off x="2781300" y="3640138"/>
            <a:ext cx="1260475" cy="127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9560" name="Rectangle 8"/>
          <p:cNvSpPr>
            <a:spLocks noChangeArrowheads="1"/>
          </p:cNvSpPr>
          <p:nvPr/>
        </p:nvSpPr>
        <p:spPr bwMode="auto">
          <a:xfrm>
            <a:off x="3757613" y="2274888"/>
            <a:ext cx="1752600" cy="393700"/>
          </a:xfrm>
          <a:prstGeom prst="rect">
            <a:avLst/>
          </a:prstGeom>
          <a:solidFill>
            <a:srgbClr val="99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600" b="1">
                <a:solidFill>
                  <a:srgbClr val="000000"/>
                </a:solidFill>
                <a:latin typeface="Arial" panose="020B0604020202020204" pitchFamily="34" charset="0"/>
              </a:rPr>
              <a:t>Correspondencia</a:t>
            </a:r>
            <a:endParaRPr lang="es-ES" altLang="es-ES" sz="1600" b="1">
              <a:solidFill>
                <a:srgbClr val="000000"/>
              </a:solidFill>
              <a:latin typeface="Arial" panose="020B0604020202020204" pitchFamily="34" charset="0"/>
            </a:endParaRPr>
          </a:p>
        </p:txBody>
      </p:sp>
      <p:sp>
        <p:nvSpPr>
          <p:cNvPr id="279561" name="Arc 9"/>
          <p:cNvSpPr>
            <a:spLocks/>
          </p:cNvSpPr>
          <p:nvPr/>
        </p:nvSpPr>
        <p:spPr bwMode="auto">
          <a:xfrm rot="10800000">
            <a:off x="2238375" y="2471738"/>
            <a:ext cx="1476375"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9562" name="Rectangle 10"/>
          <p:cNvSpPr>
            <a:spLocks noChangeArrowheads="1"/>
          </p:cNvSpPr>
          <p:nvPr/>
        </p:nvSpPr>
        <p:spPr bwMode="auto">
          <a:xfrm>
            <a:off x="841375" y="4498975"/>
            <a:ext cx="18097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s-ES_tradnl" altLang="es-ES" sz="1800">
                <a:solidFill>
                  <a:srgbClr val="000099"/>
                </a:solidFill>
                <a:latin typeface="Arial" panose="020B0604020202020204" pitchFamily="34" charset="0"/>
              </a:rPr>
              <a:t>Bases de datos operacionales</a:t>
            </a:r>
            <a:endParaRPr lang="es-ES" altLang="es-ES" sz="1800">
              <a:solidFill>
                <a:srgbClr val="000099"/>
              </a:solidFill>
              <a:latin typeface="Arial" panose="020B0604020202020204" pitchFamily="34" charset="0"/>
            </a:endParaRPr>
          </a:p>
        </p:txBody>
      </p:sp>
      <p:sp>
        <p:nvSpPr>
          <p:cNvPr id="279563" name="Rectangle 11"/>
          <p:cNvSpPr>
            <a:spLocks noChangeArrowheads="1"/>
          </p:cNvSpPr>
          <p:nvPr/>
        </p:nvSpPr>
        <p:spPr bwMode="auto">
          <a:xfrm>
            <a:off x="3778250" y="4589463"/>
            <a:ext cx="21018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s-ES_tradnl" altLang="es-ES" sz="1800">
                <a:solidFill>
                  <a:srgbClr val="000099"/>
                </a:solidFill>
                <a:latin typeface="Arial" panose="020B0604020202020204" pitchFamily="34" charset="0"/>
              </a:rPr>
              <a:t>Almacenamiento intermedio</a:t>
            </a:r>
            <a:endParaRPr lang="es-ES" altLang="es-ES" sz="1800">
              <a:solidFill>
                <a:srgbClr val="000099"/>
              </a:solidFill>
              <a:latin typeface="Arial" panose="020B0604020202020204" pitchFamily="34" charset="0"/>
            </a:endParaRPr>
          </a:p>
        </p:txBody>
      </p:sp>
      <p:sp>
        <p:nvSpPr>
          <p:cNvPr id="279564" name="Rectangle 12"/>
          <p:cNvSpPr>
            <a:spLocks noChangeArrowheads="1"/>
          </p:cNvSpPr>
          <p:nvPr/>
        </p:nvSpPr>
        <p:spPr bwMode="auto">
          <a:xfrm>
            <a:off x="7280275" y="4537075"/>
            <a:ext cx="14160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s-ES_tradnl" altLang="es-ES" sz="1800">
                <a:solidFill>
                  <a:srgbClr val="000099"/>
                </a:solidFill>
                <a:latin typeface="Arial" panose="020B0604020202020204" pitchFamily="34" charset="0"/>
              </a:rPr>
              <a:t>Almacén de datos</a:t>
            </a:r>
            <a:endParaRPr lang="es-ES" altLang="es-ES" sz="1800">
              <a:solidFill>
                <a:srgbClr val="000099"/>
              </a:solidFill>
              <a:latin typeface="Arial" panose="020B0604020202020204" pitchFamily="34" charset="0"/>
            </a:endParaRPr>
          </a:p>
        </p:txBody>
      </p:sp>
      <p:grpSp>
        <p:nvGrpSpPr>
          <p:cNvPr id="279565" name="Group 13"/>
          <p:cNvGrpSpPr>
            <a:grpSpLocks/>
          </p:cNvGrpSpPr>
          <p:nvPr/>
        </p:nvGrpSpPr>
        <p:grpSpPr bwMode="auto">
          <a:xfrm>
            <a:off x="4189413" y="3125788"/>
            <a:ext cx="971550" cy="823912"/>
            <a:chOff x="2401" y="1896"/>
            <a:chExt cx="612" cy="519"/>
          </a:xfrm>
        </p:grpSpPr>
        <p:sp>
          <p:nvSpPr>
            <p:cNvPr id="279566" name="Rectangle 14"/>
            <p:cNvSpPr>
              <a:spLocks noChangeArrowheads="1"/>
            </p:cNvSpPr>
            <p:nvPr/>
          </p:nvSpPr>
          <p:spPr bwMode="auto">
            <a:xfrm>
              <a:off x="2401" y="2002"/>
              <a:ext cx="612" cy="31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67" name="Oval 15"/>
            <p:cNvSpPr>
              <a:spLocks noChangeArrowheads="1"/>
            </p:cNvSpPr>
            <p:nvPr/>
          </p:nvSpPr>
          <p:spPr bwMode="auto">
            <a:xfrm>
              <a:off x="2401" y="1896"/>
              <a:ext cx="612" cy="199"/>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68" name="Oval 16"/>
            <p:cNvSpPr>
              <a:spLocks noChangeArrowheads="1"/>
            </p:cNvSpPr>
            <p:nvPr/>
          </p:nvSpPr>
          <p:spPr bwMode="auto">
            <a:xfrm>
              <a:off x="2401" y="2216"/>
              <a:ext cx="612" cy="199"/>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9569" name="Group 17"/>
          <p:cNvGrpSpPr>
            <a:grpSpLocks/>
          </p:cNvGrpSpPr>
          <p:nvPr/>
        </p:nvGrpSpPr>
        <p:grpSpPr bwMode="auto">
          <a:xfrm>
            <a:off x="7542213" y="3206750"/>
            <a:ext cx="844550" cy="654050"/>
            <a:chOff x="4585" y="1555"/>
            <a:chExt cx="532" cy="412"/>
          </a:xfrm>
        </p:grpSpPr>
        <p:sp>
          <p:nvSpPr>
            <p:cNvPr id="279570" name="Rectangle 18"/>
            <p:cNvSpPr>
              <a:spLocks noChangeArrowheads="1"/>
            </p:cNvSpPr>
            <p:nvPr/>
          </p:nvSpPr>
          <p:spPr bwMode="auto">
            <a:xfrm>
              <a:off x="4585" y="163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71" name="Oval 19"/>
            <p:cNvSpPr>
              <a:spLocks noChangeArrowheads="1"/>
            </p:cNvSpPr>
            <p:nvPr/>
          </p:nvSpPr>
          <p:spPr bwMode="auto">
            <a:xfrm>
              <a:off x="4585" y="155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72" name="Oval 20"/>
            <p:cNvSpPr>
              <a:spLocks noChangeArrowheads="1"/>
            </p:cNvSpPr>
            <p:nvPr/>
          </p:nvSpPr>
          <p:spPr bwMode="auto">
            <a:xfrm>
              <a:off x="4585" y="180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79573" name="Arc 21"/>
          <p:cNvSpPr>
            <a:spLocks/>
          </p:cNvSpPr>
          <p:nvPr/>
        </p:nvSpPr>
        <p:spPr bwMode="auto">
          <a:xfrm rot="10800000">
            <a:off x="5640388" y="2433638"/>
            <a:ext cx="2251075" cy="914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9574" name="Rectangle 22"/>
          <p:cNvSpPr>
            <a:spLocks noChangeArrowheads="1"/>
          </p:cNvSpPr>
          <p:nvPr/>
        </p:nvSpPr>
        <p:spPr bwMode="auto">
          <a:xfrm>
            <a:off x="4064000" y="3970338"/>
            <a:ext cx="12922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Transformación</a:t>
            </a:r>
            <a:endParaRPr lang="es-ES" altLang="es-ES" sz="1200" b="1">
              <a:solidFill>
                <a:srgbClr val="000000"/>
              </a:solidFill>
              <a:latin typeface="Arial" panose="020B0604020202020204" pitchFamily="34" charset="0"/>
            </a:endParaRPr>
          </a:p>
        </p:txBody>
      </p:sp>
      <p:grpSp>
        <p:nvGrpSpPr>
          <p:cNvPr id="279575" name="Group 23"/>
          <p:cNvGrpSpPr>
            <a:grpSpLocks/>
          </p:cNvGrpSpPr>
          <p:nvPr/>
        </p:nvGrpSpPr>
        <p:grpSpPr bwMode="auto">
          <a:xfrm>
            <a:off x="727075" y="3297238"/>
            <a:ext cx="1924050" cy="666750"/>
            <a:chOff x="572" y="1740"/>
            <a:chExt cx="1212" cy="420"/>
          </a:xfrm>
        </p:grpSpPr>
        <p:grpSp>
          <p:nvGrpSpPr>
            <p:cNvPr id="279576" name="Group 24"/>
            <p:cNvGrpSpPr>
              <a:grpSpLocks/>
            </p:cNvGrpSpPr>
            <p:nvPr/>
          </p:nvGrpSpPr>
          <p:grpSpPr bwMode="auto">
            <a:xfrm>
              <a:off x="1276" y="1756"/>
              <a:ext cx="508" cy="404"/>
              <a:chOff x="1548" y="2501"/>
              <a:chExt cx="532" cy="412"/>
            </a:xfrm>
          </p:grpSpPr>
          <p:sp>
            <p:nvSpPr>
              <p:cNvPr id="279577" name="Rectangle 25"/>
              <p:cNvSpPr>
                <a:spLocks noChangeArrowheads="1"/>
              </p:cNvSpPr>
              <p:nvPr/>
            </p:nvSpPr>
            <p:spPr bwMode="auto">
              <a:xfrm>
                <a:off x="1548" y="258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78" name="Oval 26"/>
              <p:cNvSpPr>
                <a:spLocks noChangeArrowheads="1"/>
              </p:cNvSpPr>
              <p:nvPr/>
            </p:nvSpPr>
            <p:spPr bwMode="auto">
              <a:xfrm>
                <a:off x="1548" y="2501"/>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79" name="Oval 27"/>
              <p:cNvSpPr>
                <a:spLocks noChangeArrowheads="1"/>
              </p:cNvSpPr>
              <p:nvPr/>
            </p:nvSpPr>
            <p:spPr bwMode="auto">
              <a:xfrm>
                <a:off x="1548" y="275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9580" name="Group 28"/>
            <p:cNvGrpSpPr>
              <a:grpSpLocks/>
            </p:cNvGrpSpPr>
            <p:nvPr/>
          </p:nvGrpSpPr>
          <p:grpSpPr bwMode="auto">
            <a:xfrm>
              <a:off x="876" y="1748"/>
              <a:ext cx="508" cy="412"/>
              <a:chOff x="1148" y="2493"/>
              <a:chExt cx="532" cy="412"/>
            </a:xfrm>
          </p:grpSpPr>
          <p:sp>
            <p:nvSpPr>
              <p:cNvPr id="279581" name="Rectangle 29"/>
              <p:cNvSpPr>
                <a:spLocks noChangeArrowheads="1"/>
              </p:cNvSpPr>
              <p:nvPr/>
            </p:nvSpPr>
            <p:spPr bwMode="auto">
              <a:xfrm>
                <a:off x="1148" y="2577"/>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82" name="Oval 30"/>
              <p:cNvSpPr>
                <a:spLocks noChangeArrowheads="1"/>
              </p:cNvSpPr>
              <p:nvPr/>
            </p:nvSpPr>
            <p:spPr bwMode="auto">
              <a:xfrm>
                <a:off x="1148" y="2493"/>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83" name="Oval 31"/>
              <p:cNvSpPr>
                <a:spLocks noChangeArrowheads="1"/>
              </p:cNvSpPr>
              <p:nvPr/>
            </p:nvSpPr>
            <p:spPr bwMode="auto">
              <a:xfrm>
                <a:off x="1148" y="2747"/>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9584" name="Group 32"/>
            <p:cNvGrpSpPr>
              <a:grpSpLocks/>
            </p:cNvGrpSpPr>
            <p:nvPr/>
          </p:nvGrpSpPr>
          <p:grpSpPr bwMode="auto">
            <a:xfrm>
              <a:off x="572" y="1740"/>
              <a:ext cx="436" cy="420"/>
              <a:chOff x="748" y="2485"/>
              <a:chExt cx="532" cy="412"/>
            </a:xfrm>
          </p:grpSpPr>
          <p:sp>
            <p:nvSpPr>
              <p:cNvPr id="279585" name="Rectangle 33"/>
              <p:cNvSpPr>
                <a:spLocks noChangeArrowheads="1"/>
              </p:cNvSpPr>
              <p:nvPr/>
            </p:nvSpPr>
            <p:spPr bwMode="auto">
              <a:xfrm>
                <a:off x="748" y="25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86" name="Oval 34"/>
              <p:cNvSpPr>
                <a:spLocks noChangeArrowheads="1"/>
              </p:cNvSpPr>
              <p:nvPr/>
            </p:nvSpPr>
            <p:spPr bwMode="auto">
              <a:xfrm>
                <a:off x="748" y="248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87" name="Oval 35"/>
              <p:cNvSpPr>
                <a:spLocks noChangeArrowheads="1"/>
              </p:cNvSpPr>
              <p:nvPr/>
            </p:nvSpPr>
            <p:spPr bwMode="auto">
              <a:xfrm>
                <a:off x="748" y="27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sp>
        <p:nvSpPr>
          <p:cNvPr id="2" name="Marcador de contenido 1">
            <a:extLst>
              <a:ext uri="{FF2B5EF4-FFF2-40B4-BE49-F238E27FC236}">
                <a16:creationId xmlns:a16="http://schemas.microsoft.com/office/drawing/2014/main" id="{853287FB-EA30-423B-97C5-0FF30EC71C8F}"/>
              </a:ext>
            </a:extLst>
          </p:cNvPr>
          <p:cNvSpPr>
            <a:spLocks noGrp="1"/>
          </p:cNvSpPr>
          <p:nvPr>
            <p:ph idx="1"/>
          </p:nvPr>
        </p:nvSpPr>
        <p:spPr/>
        <p:txBody>
          <a:bodyPr/>
          <a:lstStyle/>
          <a:p>
            <a:endParaRPr lang="es-CR"/>
          </a:p>
        </p:txBody>
      </p:sp>
      <p:sp>
        <p:nvSpPr>
          <p:cNvPr id="38"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2816868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ChangeArrowheads="1"/>
          </p:cNvSpPr>
          <p:nvPr/>
        </p:nvSpPr>
        <p:spPr bwMode="auto">
          <a:xfrm>
            <a:off x="762000" y="1676400"/>
            <a:ext cx="722153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a:t>
            </a:r>
            <a:r>
              <a:rPr lang="es-ES_tradnl" altLang="es-ES" sz="2800">
                <a:solidFill>
                  <a:srgbClr val="A41512"/>
                </a:solidFill>
                <a:latin typeface="Arial" panose="020B0604020202020204" pitchFamily="34" charset="0"/>
              </a:rPr>
              <a:t>ció</a:t>
            </a:r>
            <a:r>
              <a:rPr lang="es-ES" altLang="es-ES" sz="2800">
                <a:solidFill>
                  <a:srgbClr val="A41512"/>
                </a:solidFill>
                <a:latin typeface="Arial" panose="020B0604020202020204" pitchFamily="34" charset="0"/>
              </a:rPr>
              <a:t>n</a:t>
            </a:r>
            <a:r>
              <a:rPr lang="es-ES_tradnl" altLang="es-ES" sz="2800">
                <a:solidFill>
                  <a:srgbClr val="A41512"/>
                </a:solidFill>
                <a:latin typeface="Arial" panose="020B0604020202020204" pitchFamily="34" charset="0"/>
              </a:rPr>
              <a:t>.</a:t>
            </a:r>
            <a:endParaRPr lang="es-ES" altLang="es-ES" sz="2800">
              <a:solidFill>
                <a:srgbClr val="A41512"/>
              </a:solidFill>
              <a:latin typeface="Arial" panose="020B0604020202020204" pitchFamily="34" charset="0"/>
            </a:endParaRPr>
          </a:p>
        </p:txBody>
      </p:sp>
      <p:sp>
        <p:nvSpPr>
          <p:cNvPr id="280580" name="Rectangle 4"/>
          <p:cNvSpPr>
            <a:spLocks noChangeArrowheads="1"/>
          </p:cNvSpPr>
          <p:nvPr/>
        </p:nvSpPr>
        <p:spPr bwMode="auto">
          <a:xfrm>
            <a:off x="604838" y="2162175"/>
            <a:ext cx="7315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0581" name="Rectangle 5"/>
          <p:cNvSpPr>
            <a:spLocks noChangeArrowheads="1"/>
          </p:cNvSpPr>
          <p:nvPr/>
        </p:nvSpPr>
        <p:spPr bwMode="auto">
          <a:xfrm>
            <a:off x="819150" y="4578350"/>
            <a:ext cx="7762875" cy="200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En los datos operacionales existen anomalías:</a:t>
            </a:r>
            <a:r>
              <a:rPr lang="es-ES" altLang="es-ES" sz="2000">
                <a:latin typeface="Arial" panose="020B0604020202020204" pitchFamily="34" charset="0"/>
              </a:rPr>
              <a:t> </a:t>
            </a:r>
            <a:r>
              <a:rPr lang="es-ES_tradnl" altLang="es-ES" sz="2000">
                <a:latin typeface="Arial" panose="020B0604020202020204" pitchFamily="34" charset="0"/>
              </a:rPr>
              <a:t>desarrollos independientes a lo largo del tiempo, fuentes heterogéneas, ..</a:t>
            </a:r>
            <a:endParaRPr lang="es-ES" altLang="es-ES" sz="2000">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Eliminar anomalías:</a:t>
            </a:r>
            <a:r>
              <a:rPr lang="es-ES" altLang="es-ES" sz="2000">
                <a:latin typeface="Arial" panose="020B0604020202020204" pitchFamily="34" charset="0"/>
              </a:rPr>
              <a:t> </a:t>
            </a:r>
          </a:p>
          <a:p>
            <a:pPr lvl="2" eaLnBrk="1" hangingPunct="1">
              <a:spcBef>
                <a:spcPct val="20000"/>
              </a:spcBef>
              <a:buClr>
                <a:schemeClr val="accent1"/>
              </a:buClr>
              <a:buFontTx/>
              <a:buChar char="•"/>
            </a:pPr>
            <a:r>
              <a:rPr lang="es-ES_tradnl" altLang="es-ES" sz="1800">
                <a:latin typeface="Arial" panose="020B0604020202020204" pitchFamily="34" charset="0"/>
              </a:rPr>
              <a:t>Limpieza de datos: eliminar datos, corregir y completar datos, eliminar duplicados, ...</a:t>
            </a:r>
            <a:endParaRPr lang="es-ES" altLang="es-ES" sz="1800">
              <a:latin typeface="Arial" panose="020B0604020202020204" pitchFamily="34" charset="0"/>
            </a:endParaRPr>
          </a:p>
          <a:p>
            <a:pPr lvl="2" eaLnBrk="1" hangingPunct="1">
              <a:spcBef>
                <a:spcPct val="20000"/>
              </a:spcBef>
              <a:buClr>
                <a:schemeClr val="accent1"/>
              </a:buClr>
              <a:buFontTx/>
              <a:buChar char="•"/>
            </a:pPr>
            <a:r>
              <a:rPr lang="es-ES_tradnl" altLang="es-ES" sz="1800">
                <a:latin typeface="Arial" panose="020B0604020202020204" pitchFamily="34" charset="0"/>
              </a:rPr>
              <a:t>Estandarización: codificación, formatos, unidades de medida, ...</a:t>
            </a:r>
          </a:p>
        </p:txBody>
      </p:sp>
      <p:sp>
        <p:nvSpPr>
          <p:cNvPr id="280582" name="Rectangle 6"/>
          <p:cNvSpPr>
            <a:spLocks noChangeArrowheads="1"/>
          </p:cNvSpPr>
          <p:nvPr/>
        </p:nvSpPr>
        <p:spPr bwMode="auto">
          <a:xfrm>
            <a:off x="1376363" y="2352675"/>
            <a:ext cx="1527175" cy="1978025"/>
          </a:xfrm>
          <a:prstGeom prst="rect">
            <a:avLst/>
          </a:prstGeom>
          <a:gradFill rotWithShape="0">
            <a:gsLst>
              <a:gs pos="0">
                <a:srgbClr val="FFFF99">
                  <a:gamma/>
                  <a:shade val="89804"/>
                  <a:invGamma/>
                </a:srgbClr>
              </a:gs>
              <a:gs pos="50000">
                <a:srgbClr val="FFFF99"/>
              </a:gs>
              <a:gs pos="100000">
                <a:srgbClr val="FFFF99">
                  <a:gamma/>
                  <a:shade val="89804"/>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0583" name="Rectangle 7"/>
          <p:cNvSpPr>
            <a:spLocks noChangeArrowheads="1"/>
          </p:cNvSpPr>
          <p:nvPr/>
        </p:nvSpPr>
        <p:spPr bwMode="auto">
          <a:xfrm>
            <a:off x="1538288" y="2541588"/>
            <a:ext cx="1200150" cy="21113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12M65431</a:t>
            </a:r>
          </a:p>
        </p:txBody>
      </p:sp>
      <p:sp>
        <p:nvSpPr>
          <p:cNvPr id="280584" name="Rectangle 8"/>
          <p:cNvSpPr>
            <a:spLocks noChangeArrowheads="1"/>
          </p:cNvSpPr>
          <p:nvPr/>
        </p:nvSpPr>
        <p:spPr bwMode="auto">
          <a:xfrm>
            <a:off x="1538288" y="2817813"/>
            <a:ext cx="120015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12-m-65421</a:t>
            </a:r>
          </a:p>
        </p:txBody>
      </p:sp>
      <p:sp>
        <p:nvSpPr>
          <p:cNvPr id="280585" name="Rectangle 9"/>
          <p:cNvSpPr>
            <a:spLocks noChangeArrowheads="1"/>
          </p:cNvSpPr>
          <p:nvPr/>
        </p:nvSpPr>
        <p:spPr bwMode="auto">
          <a:xfrm>
            <a:off x="1538288" y="3095625"/>
            <a:ext cx="1200150" cy="214313"/>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“12m65421”</a:t>
            </a:r>
          </a:p>
        </p:txBody>
      </p:sp>
      <p:sp>
        <p:nvSpPr>
          <p:cNvPr id="280586" name="Rectangle 10"/>
          <p:cNvSpPr>
            <a:spLocks noChangeArrowheads="1"/>
          </p:cNvSpPr>
          <p:nvPr/>
        </p:nvSpPr>
        <p:spPr bwMode="auto">
          <a:xfrm>
            <a:off x="1538288" y="3373438"/>
            <a:ext cx="1200150"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“12m65421”</a:t>
            </a:r>
          </a:p>
        </p:txBody>
      </p:sp>
      <p:sp>
        <p:nvSpPr>
          <p:cNvPr id="280587" name="Rectangle 11"/>
          <p:cNvSpPr>
            <a:spLocks noChangeArrowheads="1"/>
          </p:cNvSpPr>
          <p:nvPr/>
        </p:nvSpPr>
        <p:spPr bwMode="auto">
          <a:xfrm>
            <a:off x="1538288" y="3652838"/>
            <a:ext cx="1200150"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           ”</a:t>
            </a:r>
          </a:p>
        </p:txBody>
      </p:sp>
      <p:sp>
        <p:nvSpPr>
          <p:cNvPr id="280588" name="Rectangle 12"/>
          <p:cNvSpPr>
            <a:spLocks noChangeArrowheads="1"/>
          </p:cNvSpPr>
          <p:nvPr/>
        </p:nvSpPr>
        <p:spPr bwMode="auto">
          <a:xfrm>
            <a:off x="1538288" y="3930650"/>
            <a:ext cx="120015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12M65431</a:t>
            </a:r>
          </a:p>
        </p:txBody>
      </p:sp>
      <p:sp>
        <p:nvSpPr>
          <p:cNvPr id="280589" name="Rectangle 13"/>
          <p:cNvSpPr>
            <a:spLocks noChangeArrowheads="1"/>
          </p:cNvSpPr>
          <p:nvPr/>
        </p:nvSpPr>
        <p:spPr bwMode="auto">
          <a:xfrm>
            <a:off x="2992438" y="2355850"/>
            <a:ext cx="4306887" cy="1978025"/>
          </a:xfrm>
          <a:prstGeom prst="rect">
            <a:avLst/>
          </a:prstGeom>
          <a:gradFill rotWithShape="0">
            <a:gsLst>
              <a:gs pos="0">
                <a:srgbClr val="FFFF99">
                  <a:gamma/>
                  <a:shade val="89804"/>
                  <a:invGamma/>
                </a:srgbClr>
              </a:gs>
              <a:gs pos="50000">
                <a:srgbClr val="FFFF99"/>
              </a:gs>
              <a:gs pos="100000">
                <a:srgbClr val="FFFF99">
                  <a:gamma/>
                  <a:shade val="89804"/>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0590" name="Rectangle 14"/>
          <p:cNvSpPr>
            <a:spLocks noChangeArrowheads="1"/>
          </p:cNvSpPr>
          <p:nvPr/>
        </p:nvSpPr>
        <p:spPr bwMode="auto">
          <a:xfrm>
            <a:off x="3155950" y="2544763"/>
            <a:ext cx="1200150" cy="21113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12M65431</a:t>
            </a:r>
          </a:p>
        </p:txBody>
      </p:sp>
      <p:sp>
        <p:nvSpPr>
          <p:cNvPr id="280591" name="Rectangle 15"/>
          <p:cNvSpPr>
            <a:spLocks noChangeArrowheads="1"/>
          </p:cNvSpPr>
          <p:nvPr/>
        </p:nvSpPr>
        <p:spPr bwMode="auto">
          <a:xfrm>
            <a:off x="3155950" y="2820988"/>
            <a:ext cx="120015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12-m-65421</a:t>
            </a:r>
          </a:p>
        </p:txBody>
      </p:sp>
      <p:sp>
        <p:nvSpPr>
          <p:cNvPr id="280592" name="Rectangle 16"/>
          <p:cNvSpPr>
            <a:spLocks noChangeArrowheads="1"/>
          </p:cNvSpPr>
          <p:nvPr/>
        </p:nvSpPr>
        <p:spPr bwMode="auto">
          <a:xfrm>
            <a:off x="3155950" y="3101975"/>
            <a:ext cx="1200150" cy="20955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“12m65421”</a:t>
            </a:r>
          </a:p>
        </p:txBody>
      </p:sp>
      <p:sp>
        <p:nvSpPr>
          <p:cNvPr id="280593" name="Rectangle 17"/>
          <p:cNvSpPr>
            <a:spLocks noChangeArrowheads="1"/>
          </p:cNvSpPr>
          <p:nvPr/>
        </p:nvSpPr>
        <p:spPr bwMode="auto">
          <a:xfrm>
            <a:off x="3155950" y="3376613"/>
            <a:ext cx="1200150"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“12m65421”</a:t>
            </a:r>
          </a:p>
        </p:txBody>
      </p:sp>
      <p:sp>
        <p:nvSpPr>
          <p:cNvPr id="280594" name="Rectangle 18"/>
          <p:cNvSpPr>
            <a:spLocks noChangeArrowheads="1"/>
          </p:cNvSpPr>
          <p:nvPr/>
        </p:nvSpPr>
        <p:spPr bwMode="auto">
          <a:xfrm>
            <a:off x="3155950" y="3652838"/>
            <a:ext cx="120015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           ”</a:t>
            </a:r>
          </a:p>
        </p:txBody>
      </p:sp>
      <p:sp>
        <p:nvSpPr>
          <p:cNvPr id="280595" name="Rectangle 19"/>
          <p:cNvSpPr>
            <a:spLocks noChangeArrowheads="1"/>
          </p:cNvSpPr>
          <p:nvPr/>
        </p:nvSpPr>
        <p:spPr bwMode="auto">
          <a:xfrm>
            <a:off x="3155950" y="3933825"/>
            <a:ext cx="1200150"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12M65431</a:t>
            </a:r>
          </a:p>
        </p:txBody>
      </p:sp>
      <p:sp>
        <p:nvSpPr>
          <p:cNvPr id="280596" name="Freeform 20"/>
          <p:cNvSpPr>
            <a:spLocks/>
          </p:cNvSpPr>
          <p:nvPr/>
        </p:nvSpPr>
        <p:spPr bwMode="auto">
          <a:xfrm>
            <a:off x="3598863" y="3894138"/>
            <a:ext cx="257175" cy="285750"/>
          </a:xfrm>
          <a:custGeom>
            <a:avLst/>
            <a:gdLst>
              <a:gd name="T0" fmla="*/ 161 w 162"/>
              <a:gd name="T1" fmla="*/ 160 h 180"/>
              <a:gd name="T2" fmla="*/ 22 w 162"/>
              <a:gd name="T3" fmla="*/ 0 h 180"/>
              <a:gd name="T4" fmla="*/ 0 w 162"/>
              <a:gd name="T5" fmla="*/ 18 h 180"/>
              <a:gd name="T6" fmla="*/ 138 w 162"/>
              <a:gd name="T7" fmla="*/ 179 h 180"/>
              <a:gd name="T8" fmla="*/ 161 w 162"/>
              <a:gd name="T9" fmla="*/ 160 h 180"/>
            </a:gdLst>
            <a:ahLst/>
            <a:cxnLst>
              <a:cxn ang="0">
                <a:pos x="T0" y="T1"/>
              </a:cxn>
              <a:cxn ang="0">
                <a:pos x="T2" y="T3"/>
              </a:cxn>
              <a:cxn ang="0">
                <a:pos x="T4" y="T5"/>
              </a:cxn>
              <a:cxn ang="0">
                <a:pos x="T6" y="T7"/>
              </a:cxn>
              <a:cxn ang="0">
                <a:pos x="T8" y="T9"/>
              </a:cxn>
            </a:cxnLst>
            <a:rect l="0" t="0" r="r" b="b"/>
            <a:pathLst>
              <a:path w="162" h="180">
                <a:moveTo>
                  <a:pt x="161" y="160"/>
                </a:moveTo>
                <a:lnTo>
                  <a:pt x="22" y="0"/>
                </a:lnTo>
                <a:lnTo>
                  <a:pt x="0" y="18"/>
                </a:lnTo>
                <a:lnTo>
                  <a:pt x="138" y="179"/>
                </a:lnTo>
                <a:lnTo>
                  <a:pt x="161" y="160"/>
                </a:lnTo>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597" name="Freeform 21"/>
          <p:cNvSpPr>
            <a:spLocks/>
          </p:cNvSpPr>
          <p:nvPr/>
        </p:nvSpPr>
        <p:spPr bwMode="auto">
          <a:xfrm>
            <a:off x="3598863" y="3894138"/>
            <a:ext cx="257175" cy="285750"/>
          </a:xfrm>
          <a:custGeom>
            <a:avLst/>
            <a:gdLst>
              <a:gd name="T0" fmla="*/ 0 w 162"/>
              <a:gd name="T1" fmla="*/ 160 h 180"/>
              <a:gd name="T2" fmla="*/ 138 w 162"/>
              <a:gd name="T3" fmla="*/ 0 h 180"/>
              <a:gd name="T4" fmla="*/ 161 w 162"/>
              <a:gd name="T5" fmla="*/ 18 h 180"/>
              <a:gd name="T6" fmla="*/ 22 w 162"/>
              <a:gd name="T7" fmla="*/ 179 h 180"/>
              <a:gd name="T8" fmla="*/ 0 w 162"/>
              <a:gd name="T9" fmla="*/ 160 h 180"/>
            </a:gdLst>
            <a:ahLst/>
            <a:cxnLst>
              <a:cxn ang="0">
                <a:pos x="T0" y="T1"/>
              </a:cxn>
              <a:cxn ang="0">
                <a:pos x="T2" y="T3"/>
              </a:cxn>
              <a:cxn ang="0">
                <a:pos x="T4" y="T5"/>
              </a:cxn>
              <a:cxn ang="0">
                <a:pos x="T6" y="T7"/>
              </a:cxn>
              <a:cxn ang="0">
                <a:pos x="T8" y="T9"/>
              </a:cxn>
            </a:cxnLst>
            <a:rect l="0" t="0" r="r" b="b"/>
            <a:pathLst>
              <a:path w="162" h="180">
                <a:moveTo>
                  <a:pt x="0" y="160"/>
                </a:moveTo>
                <a:lnTo>
                  <a:pt x="138" y="0"/>
                </a:lnTo>
                <a:lnTo>
                  <a:pt x="161" y="18"/>
                </a:lnTo>
                <a:lnTo>
                  <a:pt x="22" y="179"/>
                </a:lnTo>
                <a:lnTo>
                  <a:pt x="0" y="160"/>
                </a:lnTo>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598" name="Freeform 22"/>
          <p:cNvSpPr>
            <a:spLocks/>
          </p:cNvSpPr>
          <p:nvPr/>
        </p:nvSpPr>
        <p:spPr bwMode="auto">
          <a:xfrm>
            <a:off x="3630613" y="3905250"/>
            <a:ext cx="258762" cy="284163"/>
          </a:xfrm>
          <a:custGeom>
            <a:avLst/>
            <a:gdLst>
              <a:gd name="T0" fmla="*/ 162 w 163"/>
              <a:gd name="T1" fmla="*/ 160 h 179"/>
              <a:gd name="T2" fmla="*/ 22 w 163"/>
              <a:gd name="T3" fmla="*/ 0 h 179"/>
              <a:gd name="T4" fmla="*/ 0 w 163"/>
              <a:gd name="T5" fmla="*/ 17 h 179"/>
              <a:gd name="T6" fmla="*/ 139 w 163"/>
              <a:gd name="T7" fmla="*/ 178 h 179"/>
              <a:gd name="T8" fmla="*/ 162 w 163"/>
              <a:gd name="T9" fmla="*/ 160 h 179"/>
            </a:gdLst>
            <a:ahLst/>
            <a:cxnLst>
              <a:cxn ang="0">
                <a:pos x="T0" y="T1"/>
              </a:cxn>
              <a:cxn ang="0">
                <a:pos x="T2" y="T3"/>
              </a:cxn>
              <a:cxn ang="0">
                <a:pos x="T4" y="T5"/>
              </a:cxn>
              <a:cxn ang="0">
                <a:pos x="T6" y="T7"/>
              </a:cxn>
              <a:cxn ang="0">
                <a:pos x="T8" y="T9"/>
              </a:cxn>
            </a:cxnLst>
            <a:rect l="0" t="0" r="r" b="b"/>
            <a:pathLst>
              <a:path w="163" h="179">
                <a:moveTo>
                  <a:pt x="162" y="160"/>
                </a:moveTo>
                <a:lnTo>
                  <a:pt x="22" y="0"/>
                </a:lnTo>
                <a:lnTo>
                  <a:pt x="0" y="17"/>
                </a:lnTo>
                <a:lnTo>
                  <a:pt x="139" y="178"/>
                </a:lnTo>
                <a:lnTo>
                  <a:pt x="162" y="160"/>
                </a:lnTo>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599" name="Freeform 23"/>
          <p:cNvSpPr>
            <a:spLocks/>
          </p:cNvSpPr>
          <p:nvPr/>
        </p:nvSpPr>
        <p:spPr bwMode="auto">
          <a:xfrm>
            <a:off x="3630613" y="3905250"/>
            <a:ext cx="258762" cy="284163"/>
          </a:xfrm>
          <a:custGeom>
            <a:avLst/>
            <a:gdLst>
              <a:gd name="T0" fmla="*/ 0 w 163"/>
              <a:gd name="T1" fmla="*/ 160 h 179"/>
              <a:gd name="T2" fmla="*/ 139 w 163"/>
              <a:gd name="T3" fmla="*/ 0 h 179"/>
              <a:gd name="T4" fmla="*/ 162 w 163"/>
              <a:gd name="T5" fmla="*/ 17 h 179"/>
              <a:gd name="T6" fmla="*/ 22 w 163"/>
              <a:gd name="T7" fmla="*/ 178 h 179"/>
              <a:gd name="T8" fmla="*/ 0 w 163"/>
              <a:gd name="T9" fmla="*/ 160 h 179"/>
            </a:gdLst>
            <a:ahLst/>
            <a:cxnLst>
              <a:cxn ang="0">
                <a:pos x="T0" y="T1"/>
              </a:cxn>
              <a:cxn ang="0">
                <a:pos x="T2" y="T3"/>
              </a:cxn>
              <a:cxn ang="0">
                <a:pos x="T4" y="T5"/>
              </a:cxn>
              <a:cxn ang="0">
                <a:pos x="T6" y="T7"/>
              </a:cxn>
              <a:cxn ang="0">
                <a:pos x="T8" y="T9"/>
              </a:cxn>
            </a:cxnLst>
            <a:rect l="0" t="0" r="r" b="b"/>
            <a:pathLst>
              <a:path w="163" h="179">
                <a:moveTo>
                  <a:pt x="0" y="160"/>
                </a:moveTo>
                <a:lnTo>
                  <a:pt x="139" y="0"/>
                </a:lnTo>
                <a:lnTo>
                  <a:pt x="162" y="17"/>
                </a:lnTo>
                <a:lnTo>
                  <a:pt x="22" y="178"/>
                </a:lnTo>
                <a:lnTo>
                  <a:pt x="0" y="160"/>
                </a:lnTo>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00" name="Freeform 24"/>
          <p:cNvSpPr>
            <a:spLocks/>
          </p:cNvSpPr>
          <p:nvPr/>
        </p:nvSpPr>
        <p:spPr bwMode="auto">
          <a:xfrm>
            <a:off x="3624263" y="3330575"/>
            <a:ext cx="257175" cy="288925"/>
          </a:xfrm>
          <a:custGeom>
            <a:avLst/>
            <a:gdLst>
              <a:gd name="T0" fmla="*/ 161 w 162"/>
              <a:gd name="T1" fmla="*/ 162 h 182"/>
              <a:gd name="T2" fmla="*/ 22 w 162"/>
              <a:gd name="T3" fmla="*/ 0 h 182"/>
              <a:gd name="T4" fmla="*/ 0 w 162"/>
              <a:gd name="T5" fmla="*/ 18 h 182"/>
              <a:gd name="T6" fmla="*/ 138 w 162"/>
              <a:gd name="T7" fmla="*/ 181 h 182"/>
              <a:gd name="T8" fmla="*/ 161 w 162"/>
              <a:gd name="T9" fmla="*/ 162 h 182"/>
            </a:gdLst>
            <a:ahLst/>
            <a:cxnLst>
              <a:cxn ang="0">
                <a:pos x="T0" y="T1"/>
              </a:cxn>
              <a:cxn ang="0">
                <a:pos x="T2" y="T3"/>
              </a:cxn>
              <a:cxn ang="0">
                <a:pos x="T4" y="T5"/>
              </a:cxn>
              <a:cxn ang="0">
                <a:pos x="T6" y="T7"/>
              </a:cxn>
              <a:cxn ang="0">
                <a:pos x="T8" y="T9"/>
              </a:cxn>
            </a:cxnLst>
            <a:rect l="0" t="0" r="r" b="b"/>
            <a:pathLst>
              <a:path w="162" h="182">
                <a:moveTo>
                  <a:pt x="161" y="162"/>
                </a:moveTo>
                <a:lnTo>
                  <a:pt x="22" y="0"/>
                </a:lnTo>
                <a:lnTo>
                  <a:pt x="0" y="18"/>
                </a:lnTo>
                <a:lnTo>
                  <a:pt x="138" y="181"/>
                </a:lnTo>
                <a:lnTo>
                  <a:pt x="161" y="162"/>
                </a:lnTo>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01" name="Freeform 25"/>
          <p:cNvSpPr>
            <a:spLocks/>
          </p:cNvSpPr>
          <p:nvPr/>
        </p:nvSpPr>
        <p:spPr bwMode="auto">
          <a:xfrm>
            <a:off x="3624263" y="3330575"/>
            <a:ext cx="257175" cy="288925"/>
          </a:xfrm>
          <a:custGeom>
            <a:avLst/>
            <a:gdLst>
              <a:gd name="T0" fmla="*/ 0 w 162"/>
              <a:gd name="T1" fmla="*/ 162 h 182"/>
              <a:gd name="T2" fmla="*/ 138 w 162"/>
              <a:gd name="T3" fmla="*/ 0 h 182"/>
              <a:gd name="T4" fmla="*/ 161 w 162"/>
              <a:gd name="T5" fmla="*/ 18 h 182"/>
              <a:gd name="T6" fmla="*/ 22 w 162"/>
              <a:gd name="T7" fmla="*/ 181 h 182"/>
              <a:gd name="T8" fmla="*/ 0 w 162"/>
              <a:gd name="T9" fmla="*/ 162 h 182"/>
            </a:gdLst>
            <a:ahLst/>
            <a:cxnLst>
              <a:cxn ang="0">
                <a:pos x="T0" y="T1"/>
              </a:cxn>
              <a:cxn ang="0">
                <a:pos x="T2" y="T3"/>
              </a:cxn>
              <a:cxn ang="0">
                <a:pos x="T4" y="T5"/>
              </a:cxn>
              <a:cxn ang="0">
                <a:pos x="T6" y="T7"/>
              </a:cxn>
              <a:cxn ang="0">
                <a:pos x="T8" y="T9"/>
              </a:cxn>
            </a:cxnLst>
            <a:rect l="0" t="0" r="r" b="b"/>
            <a:pathLst>
              <a:path w="162" h="182">
                <a:moveTo>
                  <a:pt x="0" y="162"/>
                </a:moveTo>
                <a:lnTo>
                  <a:pt x="138" y="0"/>
                </a:lnTo>
                <a:lnTo>
                  <a:pt x="161" y="18"/>
                </a:lnTo>
                <a:lnTo>
                  <a:pt x="22" y="181"/>
                </a:lnTo>
                <a:lnTo>
                  <a:pt x="0" y="162"/>
                </a:lnTo>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02" name="Rectangle 26"/>
          <p:cNvSpPr>
            <a:spLocks noChangeArrowheads="1"/>
          </p:cNvSpPr>
          <p:nvPr/>
        </p:nvSpPr>
        <p:spPr bwMode="auto">
          <a:xfrm>
            <a:off x="4424363" y="2544763"/>
            <a:ext cx="295275"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a:t>
            </a:r>
          </a:p>
        </p:txBody>
      </p:sp>
      <p:sp>
        <p:nvSpPr>
          <p:cNvPr id="280603" name="Rectangle 27"/>
          <p:cNvSpPr>
            <a:spLocks noChangeArrowheads="1"/>
          </p:cNvSpPr>
          <p:nvPr/>
        </p:nvSpPr>
        <p:spPr bwMode="auto">
          <a:xfrm>
            <a:off x="4424363" y="2824163"/>
            <a:ext cx="29527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a:t>
            </a:r>
          </a:p>
        </p:txBody>
      </p:sp>
      <p:sp>
        <p:nvSpPr>
          <p:cNvPr id="280604" name="Rectangle 28"/>
          <p:cNvSpPr>
            <a:spLocks noChangeArrowheads="1"/>
          </p:cNvSpPr>
          <p:nvPr/>
        </p:nvSpPr>
        <p:spPr bwMode="auto">
          <a:xfrm>
            <a:off x="4424363" y="3101975"/>
            <a:ext cx="29527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a:t>
            </a:r>
          </a:p>
        </p:txBody>
      </p:sp>
      <p:sp>
        <p:nvSpPr>
          <p:cNvPr id="280605" name="Rectangle 29"/>
          <p:cNvSpPr>
            <a:spLocks noChangeArrowheads="1"/>
          </p:cNvSpPr>
          <p:nvPr/>
        </p:nvSpPr>
        <p:spPr bwMode="auto">
          <a:xfrm>
            <a:off x="4760913" y="2544763"/>
            <a:ext cx="320675"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M</a:t>
            </a:r>
          </a:p>
        </p:txBody>
      </p:sp>
      <p:sp>
        <p:nvSpPr>
          <p:cNvPr id="280606" name="Rectangle 30"/>
          <p:cNvSpPr>
            <a:spLocks noChangeArrowheads="1"/>
          </p:cNvSpPr>
          <p:nvPr/>
        </p:nvSpPr>
        <p:spPr bwMode="auto">
          <a:xfrm>
            <a:off x="4760913" y="2824163"/>
            <a:ext cx="32067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m</a:t>
            </a:r>
          </a:p>
        </p:txBody>
      </p:sp>
      <p:sp>
        <p:nvSpPr>
          <p:cNvPr id="280607" name="Rectangle 31"/>
          <p:cNvSpPr>
            <a:spLocks noChangeArrowheads="1"/>
          </p:cNvSpPr>
          <p:nvPr/>
        </p:nvSpPr>
        <p:spPr bwMode="auto">
          <a:xfrm>
            <a:off x="4760913" y="3101975"/>
            <a:ext cx="32067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m</a:t>
            </a:r>
          </a:p>
        </p:txBody>
      </p:sp>
      <p:sp>
        <p:nvSpPr>
          <p:cNvPr id="280608" name="Rectangle 32"/>
          <p:cNvSpPr>
            <a:spLocks noChangeArrowheads="1"/>
          </p:cNvSpPr>
          <p:nvPr/>
        </p:nvSpPr>
        <p:spPr bwMode="auto">
          <a:xfrm>
            <a:off x="5116513" y="2544763"/>
            <a:ext cx="682625"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65431</a:t>
            </a:r>
          </a:p>
        </p:txBody>
      </p:sp>
      <p:sp>
        <p:nvSpPr>
          <p:cNvPr id="280609" name="Rectangle 33"/>
          <p:cNvSpPr>
            <a:spLocks noChangeArrowheads="1"/>
          </p:cNvSpPr>
          <p:nvPr/>
        </p:nvSpPr>
        <p:spPr bwMode="auto">
          <a:xfrm>
            <a:off x="5116513" y="2824163"/>
            <a:ext cx="68262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65421</a:t>
            </a:r>
          </a:p>
        </p:txBody>
      </p:sp>
      <p:sp>
        <p:nvSpPr>
          <p:cNvPr id="280610" name="Rectangle 34"/>
          <p:cNvSpPr>
            <a:spLocks noChangeArrowheads="1"/>
          </p:cNvSpPr>
          <p:nvPr/>
        </p:nvSpPr>
        <p:spPr bwMode="auto">
          <a:xfrm>
            <a:off x="5116513" y="3101975"/>
            <a:ext cx="68262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65421</a:t>
            </a:r>
          </a:p>
        </p:txBody>
      </p:sp>
      <p:sp>
        <p:nvSpPr>
          <p:cNvPr id="280611" name="Rectangle 35"/>
          <p:cNvSpPr>
            <a:spLocks noChangeArrowheads="1"/>
          </p:cNvSpPr>
          <p:nvPr/>
        </p:nvSpPr>
        <p:spPr bwMode="auto">
          <a:xfrm>
            <a:off x="5854700" y="2551113"/>
            <a:ext cx="292100" cy="214312"/>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a:t>
            </a:r>
          </a:p>
        </p:txBody>
      </p:sp>
      <p:sp>
        <p:nvSpPr>
          <p:cNvPr id="280612" name="Rectangle 36"/>
          <p:cNvSpPr>
            <a:spLocks noChangeArrowheads="1"/>
          </p:cNvSpPr>
          <p:nvPr/>
        </p:nvSpPr>
        <p:spPr bwMode="auto">
          <a:xfrm>
            <a:off x="5854700" y="2827338"/>
            <a:ext cx="29210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a:t>
            </a:r>
          </a:p>
        </p:txBody>
      </p:sp>
      <p:sp>
        <p:nvSpPr>
          <p:cNvPr id="280613" name="Rectangle 37"/>
          <p:cNvSpPr>
            <a:spLocks noChangeArrowheads="1"/>
          </p:cNvSpPr>
          <p:nvPr/>
        </p:nvSpPr>
        <p:spPr bwMode="auto">
          <a:xfrm>
            <a:off x="6186488" y="2551113"/>
            <a:ext cx="320675" cy="214312"/>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M</a:t>
            </a:r>
          </a:p>
        </p:txBody>
      </p:sp>
      <p:sp>
        <p:nvSpPr>
          <p:cNvPr id="280614" name="Rectangle 38"/>
          <p:cNvSpPr>
            <a:spLocks noChangeArrowheads="1"/>
          </p:cNvSpPr>
          <p:nvPr/>
        </p:nvSpPr>
        <p:spPr bwMode="auto">
          <a:xfrm>
            <a:off x="6186488" y="2827338"/>
            <a:ext cx="320675"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M</a:t>
            </a:r>
          </a:p>
        </p:txBody>
      </p:sp>
      <p:sp>
        <p:nvSpPr>
          <p:cNvPr id="280615" name="Rectangle 39"/>
          <p:cNvSpPr>
            <a:spLocks noChangeArrowheads="1"/>
          </p:cNvSpPr>
          <p:nvPr/>
        </p:nvSpPr>
        <p:spPr bwMode="auto">
          <a:xfrm>
            <a:off x="6545263" y="2551113"/>
            <a:ext cx="681037" cy="214312"/>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65431</a:t>
            </a:r>
          </a:p>
        </p:txBody>
      </p:sp>
      <p:sp>
        <p:nvSpPr>
          <p:cNvPr id="280616" name="Rectangle 40"/>
          <p:cNvSpPr>
            <a:spLocks noChangeArrowheads="1"/>
          </p:cNvSpPr>
          <p:nvPr/>
        </p:nvSpPr>
        <p:spPr bwMode="auto">
          <a:xfrm>
            <a:off x="6545263" y="2827338"/>
            <a:ext cx="681037"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65421</a:t>
            </a:r>
          </a:p>
        </p:txBody>
      </p:sp>
      <p:grpSp>
        <p:nvGrpSpPr>
          <p:cNvPr id="280617" name="Group 41"/>
          <p:cNvGrpSpPr>
            <a:grpSpLocks/>
          </p:cNvGrpSpPr>
          <p:nvPr/>
        </p:nvGrpSpPr>
        <p:grpSpPr bwMode="auto">
          <a:xfrm>
            <a:off x="2455863" y="2178050"/>
            <a:ext cx="1023937" cy="463550"/>
            <a:chOff x="1694" y="802"/>
            <a:chExt cx="645" cy="292"/>
          </a:xfrm>
        </p:grpSpPr>
        <p:sp>
          <p:nvSpPr>
            <p:cNvPr id="280618" name="Freeform 42"/>
            <p:cNvSpPr>
              <a:spLocks/>
            </p:cNvSpPr>
            <p:nvPr/>
          </p:nvSpPr>
          <p:spPr bwMode="blackGray">
            <a:xfrm>
              <a:off x="1694" y="802"/>
              <a:ext cx="599" cy="292"/>
            </a:xfrm>
            <a:custGeom>
              <a:avLst/>
              <a:gdLst>
                <a:gd name="T0" fmla="*/ 0 w 599"/>
                <a:gd name="T1" fmla="*/ 117 h 292"/>
                <a:gd name="T2" fmla="*/ 7 w 599"/>
                <a:gd name="T3" fmla="*/ 114 h 292"/>
                <a:gd name="T4" fmla="*/ 14 w 599"/>
                <a:gd name="T5" fmla="*/ 114 h 292"/>
                <a:gd name="T6" fmla="*/ 21 w 599"/>
                <a:gd name="T7" fmla="*/ 111 h 292"/>
                <a:gd name="T8" fmla="*/ 37 w 599"/>
                <a:gd name="T9" fmla="*/ 108 h 292"/>
                <a:gd name="T10" fmla="*/ 52 w 599"/>
                <a:gd name="T11" fmla="*/ 104 h 292"/>
                <a:gd name="T12" fmla="*/ 66 w 599"/>
                <a:gd name="T13" fmla="*/ 101 h 292"/>
                <a:gd name="T14" fmla="*/ 81 w 599"/>
                <a:gd name="T15" fmla="*/ 98 h 292"/>
                <a:gd name="T16" fmla="*/ 104 w 599"/>
                <a:gd name="T17" fmla="*/ 94 h 292"/>
                <a:gd name="T18" fmla="*/ 119 w 599"/>
                <a:gd name="T19" fmla="*/ 91 h 292"/>
                <a:gd name="T20" fmla="*/ 141 w 599"/>
                <a:gd name="T21" fmla="*/ 88 h 292"/>
                <a:gd name="T22" fmla="*/ 156 w 599"/>
                <a:gd name="T23" fmla="*/ 85 h 292"/>
                <a:gd name="T24" fmla="*/ 179 w 599"/>
                <a:gd name="T25" fmla="*/ 85 h 292"/>
                <a:gd name="T26" fmla="*/ 193 w 599"/>
                <a:gd name="T27" fmla="*/ 81 h 292"/>
                <a:gd name="T28" fmla="*/ 201 w 599"/>
                <a:gd name="T29" fmla="*/ 81 h 292"/>
                <a:gd name="T30" fmla="*/ 261 w 599"/>
                <a:gd name="T31" fmla="*/ 287 h 292"/>
                <a:gd name="T32" fmla="*/ 201 w 599"/>
                <a:gd name="T33" fmla="*/ 215 h 292"/>
                <a:gd name="T34" fmla="*/ 193 w 599"/>
                <a:gd name="T35" fmla="*/ 215 h 292"/>
                <a:gd name="T36" fmla="*/ 186 w 599"/>
                <a:gd name="T37" fmla="*/ 215 h 292"/>
                <a:gd name="T38" fmla="*/ 179 w 599"/>
                <a:gd name="T39" fmla="*/ 212 h 292"/>
                <a:gd name="T40" fmla="*/ 172 w 599"/>
                <a:gd name="T41" fmla="*/ 212 h 292"/>
                <a:gd name="T42" fmla="*/ 164 w 599"/>
                <a:gd name="T43" fmla="*/ 209 h 292"/>
                <a:gd name="T44" fmla="*/ 149 w 599"/>
                <a:gd name="T45" fmla="*/ 209 h 292"/>
                <a:gd name="T46" fmla="*/ 141 w 599"/>
                <a:gd name="T47" fmla="*/ 209 h 292"/>
                <a:gd name="T48" fmla="*/ 134 w 599"/>
                <a:gd name="T49" fmla="*/ 205 h 292"/>
                <a:gd name="T50" fmla="*/ 126 w 599"/>
                <a:gd name="T51" fmla="*/ 205 h 292"/>
                <a:gd name="T52" fmla="*/ 119 w 599"/>
                <a:gd name="T53" fmla="*/ 205 h 292"/>
                <a:gd name="T54" fmla="*/ 119 w 599"/>
                <a:gd name="T55" fmla="*/ 202 h 292"/>
                <a:gd name="T56" fmla="*/ 112 w 599"/>
                <a:gd name="T57" fmla="*/ 202 h 292"/>
                <a:gd name="T58" fmla="*/ 104 w 599"/>
                <a:gd name="T59" fmla="*/ 202 h 292"/>
                <a:gd name="T60" fmla="*/ 104 w 599"/>
                <a:gd name="T61" fmla="*/ 199 h 292"/>
                <a:gd name="T62" fmla="*/ 96 w 599"/>
                <a:gd name="T63" fmla="*/ 199 h 292"/>
                <a:gd name="T64" fmla="*/ 96 w 599"/>
                <a:gd name="T65" fmla="*/ 199 h 292"/>
                <a:gd name="T66" fmla="*/ 96 w 599"/>
                <a:gd name="T67" fmla="*/ 199 h 292"/>
                <a:gd name="T68" fmla="*/ 96 w 599"/>
                <a:gd name="T69" fmla="*/ 199 h 292"/>
                <a:gd name="T70" fmla="*/ 104 w 599"/>
                <a:gd name="T71" fmla="*/ 199 h 292"/>
                <a:gd name="T72" fmla="*/ 104 w 599"/>
                <a:gd name="T73" fmla="*/ 199 h 292"/>
                <a:gd name="T74" fmla="*/ 112 w 599"/>
                <a:gd name="T75" fmla="*/ 202 h 292"/>
                <a:gd name="T76" fmla="*/ 119 w 599"/>
                <a:gd name="T77" fmla="*/ 202 h 292"/>
                <a:gd name="T78" fmla="*/ 126 w 599"/>
                <a:gd name="T79" fmla="*/ 205 h 292"/>
                <a:gd name="T80" fmla="*/ 141 w 599"/>
                <a:gd name="T81" fmla="*/ 205 h 292"/>
                <a:gd name="T82" fmla="*/ 156 w 599"/>
                <a:gd name="T83" fmla="*/ 209 h 292"/>
                <a:gd name="T84" fmla="*/ 172 w 599"/>
                <a:gd name="T85" fmla="*/ 212 h 292"/>
                <a:gd name="T86" fmla="*/ 186 w 599"/>
                <a:gd name="T87" fmla="*/ 215 h 292"/>
                <a:gd name="T88" fmla="*/ 201 w 599"/>
                <a:gd name="T89" fmla="*/ 215 h 292"/>
                <a:gd name="T90" fmla="*/ 186 w 599"/>
                <a:gd name="T91" fmla="*/ 215 h 292"/>
                <a:gd name="T92" fmla="*/ 172 w 599"/>
                <a:gd name="T93" fmla="*/ 212 h 292"/>
                <a:gd name="T94" fmla="*/ 156 w 599"/>
                <a:gd name="T95" fmla="*/ 209 h 292"/>
                <a:gd name="T96" fmla="*/ 134 w 599"/>
                <a:gd name="T97" fmla="*/ 205 h 292"/>
                <a:gd name="T98" fmla="*/ 119 w 599"/>
                <a:gd name="T99" fmla="*/ 202 h 292"/>
                <a:gd name="T100" fmla="*/ 96 w 599"/>
                <a:gd name="T101" fmla="*/ 199 h 292"/>
                <a:gd name="T102" fmla="*/ 81 w 599"/>
                <a:gd name="T103" fmla="*/ 196 h 292"/>
                <a:gd name="T104" fmla="*/ 66 w 599"/>
                <a:gd name="T105" fmla="*/ 192 h 292"/>
                <a:gd name="T106" fmla="*/ 52 w 599"/>
                <a:gd name="T107" fmla="*/ 189 h 292"/>
                <a:gd name="T108" fmla="*/ 37 w 599"/>
                <a:gd name="T109" fmla="*/ 186 h 292"/>
                <a:gd name="T110" fmla="*/ 21 w 599"/>
                <a:gd name="T111" fmla="*/ 186 h 292"/>
                <a:gd name="T112" fmla="*/ 14 w 599"/>
                <a:gd name="T113" fmla="*/ 182 h 292"/>
                <a:gd name="T114" fmla="*/ 7 w 599"/>
                <a:gd name="T115" fmla="*/ 179 h 292"/>
                <a:gd name="T116" fmla="*/ 0 w 599"/>
                <a:gd name="T117" fmla="*/ 1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99" h="292">
                  <a:moveTo>
                    <a:pt x="0" y="117"/>
                  </a:moveTo>
                  <a:lnTo>
                    <a:pt x="0" y="117"/>
                  </a:lnTo>
                  <a:lnTo>
                    <a:pt x="0" y="117"/>
                  </a:lnTo>
                  <a:lnTo>
                    <a:pt x="0" y="117"/>
                  </a:lnTo>
                  <a:lnTo>
                    <a:pt x="0" y="117"/>
                  </a:lnTo>
                  <a:lnTo>
                    <a:pt x="7" y="114"/>
                  </a:lnTo>
                  <a:lnTo>
                    <a:pt x="7" y="114"/>
                  </a:lnTo>
                  <a:lnTo>
                    <a:pt x="7" y="114"/>
                  </a:lnTo>
                  <a:lnTo>
                    <a:pt x="7" y="114"/>
                  </a:lnTo>
                  <a:lnTo>
                    <a:pt x="7" y="114"/>
                  </a:lnTo>
                  <a:lnTo>
                    <a:pt x="14" y="114"/>
                  </a:lnTo>
                  <a:lnTo>
                    <a:pt x="14" y="114"/>
                  </a:lnTo>
                  <a:lnTo>
                    <a:pt x="14" y="111"/>
                  </a:lnTo>
                  <a:lnTo>
                    <a:pt x="21" y="111"/>
                  </a:lnTo>
                  <a:lnTo>
                    <a:pt x="21" y="111"/>
                  </a:lnTo>
                  <a:lnTo>
                    <a:pt x="21" y="111"/>
                  </a:lnTo>
                  <a:lnTo>
                    <a:pt x="29" y="111"/>
                  </a:lnTo>
                  <a:lnTo>
                    <a:pt x="29" y="111"/>
                  </a:lnTo>
                  <a:lnTo>
                    <a:pt x="29" y="108"/>
                  </a:lnTo>
                  <a:lnTo>
                    <a:pt x="37" y="108"/>
                  </a:lnTo>
                  <a:lnTo>
                    <a:pt x="37" y="108"/>
                  </a:lnTo>
                  <a:lnTo>
                    <a:pt x="44" y="108"/>
                  </a:lnTo>
                  <a:lnTo>
                    <a:pt x="44" y="104"/>
                  </a:lnTo>
                  <a:lnTo>
                    <a:pt x="52" y="104"/>
                  </a:lnTo>
                  <a:lnTo>
                    <a:pt x="52" y="104"/>
                  </a:lnTo>
                  <a:lnTo>
                    <a:pt x="59" y="104"/>
                  </a:lnTo>
                  <a:lnTo>
                    <a:pt x="66" y="101"/>
                  </a:lnTo>
                  <a:lnTo>
                    <a:pt x="66" y="101"/>
                  </a:lnTo>
                  <a:lnTo>
                    <a:pt x="74" y="101"/>
                  </a:lnTo>
                  <a:lnTo>
                    <a:pt x="74" y="101"/>
                  </a:lnTo>
                  <a:lnTo>
                    <a:pt x="81" y="98"/>
                  </a:lnTo>
                  <a:lnTo>
                    <a:pt x="81" y="98"/>
                  </a:lnTo>
                  <a:lnTo>
                    <a:pt x="89" y="98"/>
                  </a:lnTo>
                  <a:lnTo>
                    <a:pt x="96" y="98"/>
                  </a:lnTo>
                  <a:lnTo>
                    <a:pt x="96" y="94"/>
                  </a:lnTo>
                  <a:lnTo>
                    <a:pt x="104" y="94"/>
                  </a:lnTo>
                  <a:lnTo>
                    <a:pt x="104" y="94"/>
                  </a:lnTo>
                  <a:lnTo>
                    <a:pt x="112" y="94"/>
                  </a:lnTo>
                  <a:lnTo>
                    <a:pt x="119" y="91"/>
                  </a:lnTo>
                  <a:lnTo>
                    <a:pt x="119" y="91"/>
                  </a:lnTo>
                  <a:lnTo>
                    <a:pt x="126" y="91"/>
                  </a:lnTo>
                  <a:lnTo>
                    <a:pt x="134" y="91"/>
                  </a:lnTo>
                  <a:lnTo>
                    <a:pt x="134" y="88"/>
                  </a:lnTo>
                  <a:lnTo>
                    <a:pt x="141" y="88"/>
                  </a:lnTo>
                  <a:lnTo>
                    <a:pt x="141" y="88"/>
                  </a:lnTo>
                  <a:lnTo>
                    <a:pt x="149" y="88"/>
                  </a:lnTo>
                  <a:lnTo>
                    <a:pt x="156" y="88"/>
                  </a:lnTo>
                  <a:lnTo>
                    <a:pt x="156" y="85"/>
                  </a:lnTo>
                  <a:lnTo>
                    <a:pt x="164" y="85"/>
                  </a:lnTo>
                  <a:lnTo>
                    <a:pt x="164" y="85"/>
                  </a:lnTo>
                  <a:lnTo>
                    <a:pt x="172" y="85"/>
                  </a:lnTo>
                  <a:lnTo>
                    <a:pt x="179" y="85"/>
                  </a:lnTo>
                  <a:lnTo>
                    <a:pt x="179" y="81"/>
                  </a:lnTo>
                  <a:lnTo>
                    <a:pt x="186" y="81"/>
                  </a:lnTo>
                  <a:lnTo>
                    <a:pt x="186" y="81"/>
                  </a:lnTo>
                  <a:lnTo>
                    <a:pt x="193" y="81"/>
                  </a:lnTo>
                  <a:lnTo>
                    <a:pt x="193" y="81"/>
                  </a:lnTo>
                  <a:lnTo>
                    <a:pt x="201" y="81"/>
                  </a:lnTo>
                  <a:lnTo>
                    <a:pt x="201" y="81"/>
                  </a:lnTo>
                  <a:lnTo>
                    <a:pt x="201" y="81"/>
                  </a:lnTo>
                  <a:lnTo>
                    <a:pt x="201" y="0"/>
                  </a:lnTo>
                  <a:lnTo>
                    <a:pt x="261" y="6"/>
                  </a:lnTo>
                  <a:lnTo>
                    <a:pt x="598" y="147"/>
                  </a:lnTo>
                  <a:lnTo>
                    <a:pt x="261" y="287"/>
                  </a:lnTo>
                  <a:lnTo>
                    <a:pt x="201" y="291"/>
                  </a:lnTo>
                  <a:lnTo>
                    <a:pt x="201" y="215"/>
                  </a:lnTo>
                  <a:lnTo>
                    <a:pt x="201" y="215"/>
                  </a:lnTo>
                  <a:lnTo>
                    <a:pt x="201" y="215"/>
                  </a:lnTo>
                  <a:lnTo>
                    <a:pt x="201" y="215"/>
                  </a:lnTo>
                  <a:lnTo>
                    <a:pt x="193" y="215"/>
                  </a:lnTo>
                  <a:lnTo>
                    <a:pt x="193" y="215"/>
                  </a:lnTo>
                  <a:lnTo>
                    <a:pt x="193" y="215"/>
                  </a:lnTo>
                  <a:lnTo>
                    <a:pt x="193" y="215"/>
                  </a:lnTo>
                  <a:lnTo>
                    <a:pt x="186" y="215"/>
                  </a:lnTo>
                  <a:lnTo>
                    <a:pt x="186" y="215"/>
                  </a:lnTo>
                  <a:lnTo>
                    <a:pt x="186" y="215"/>
                  </a:lnTo>
                  <a:lnTo>
                    <a:pt x="186" y="215"/>
                  </a:lnTo>
                  <a:lnTo>
                    <a:pt x="179" y="212"/>
                  </a:lnTo>
                  <a:lnTo>
                    <a:pt x="179" y="212"/>
                  </a:lnTo>
                  <a:lnTo>
                    <a:pt x="179" y="212"/>
                  </a:lnTo>
                  <a:lnTo>
                    <a:pt x="179" y="212"/>
                  </a:lnTo>
                  <a:lnTo>
                    <a:pt x="172" y="212"/>
                  </a:lnTo>
                  <a:lnTo>
                    <a:pt x="172" y="212"/>
                  </a:lnTo>
                  <a:lnTo>
                    <a:pt x="172" y="212"/>
                  </a:lnTo>
                  <a:lnTo>
                    <a:pt x="164" y="212"/>
                  </a:lnTo>
                  <a:lnTo>
                    <a:pt x="164" y="212"/>
                  </a:lnTo>
                  <a:lnTo>
                    <a:pt x="164" y="212"/>
                  </a:lnTo>
                  <a:lnTo>
                    <a:pt x="164" y="209"/>
                  </a:lnTo>
                  <a:lnTo>
                    <a:pt x="156" y="209"/>
                  </a:lnTo>
                  <a:lnTo>
                    <a:pt x="156" y="209"/>
                  </a:lnTo>
                  <a:lnTo>
                    <a:pt x="156" y="209"/>
                  </a:lnTo>
                  <a:lnTo>
                    <a:pt x="149" y="209"/>
                  </a:lnTo>
                  <a:lnTo>
                    <a:pt x="149" y="209"/>
                  </a:lnTo>
                  <a:lnTo>
                    <a:pt x="149" y="209"/>
                  </a:lnTo>
                  <a:lnTo>
                    <a:pt x="149" y="209"/>
                  </a:lnTo>
                  <a:lnTo>
                    <a:pt x="141" y="209"/>
                  </a:lnTo>
                  <a:lnTo>
                    <a:pt x="141" y="209"/>
                  </a:lnTo>
                  <a:lnTo>
                    <a:pt x="141" y="205"/>
                  </a:lnTo>
                  <a:lnTo>
                    <a:pt x="141" y="205"/>
                  </a:lnTo>
                  <a:lnTo>
                    <a:pt x="134" y="205"/>
                  </a:lnTo>
                  <a:lnTo>
                    <a:pt x="134" y="205"/>
                  </a:lnTo>
                  <a:lnTo>
                    <a:pt x="134" y="205"/>
                  </a:lnTo>
                  <a:lnTo>
                    <a:pt x="134" y="205"/>
                  </a:lnTo>
                  <a:lnTo>
                    <a:pt x="126" y="205"/>
                  </a:lnTo>
                  <a:lnTo>
                    <a:pt x="126" y="205"/>
                  </a:lnTo>
                  <a:lnTo>
                    <a:pt x="126" y="205"/>
                  </a:lnTo>
                  <a:lnTo>
                    <a:pt x="126" y="205"/>
                  </a:lnTo>
                  <a:lnTo>
                    <a:pt x="119" y="205"/>
                  </a:lnTo>
                  <a:lnTo>
                    <a:pt x="119" y="202"/>
                  </a:lnTo>
                  <a:lnTo>
                    <a:pt x="119" y="202"/>
                  </a:lnTo>
                  <a:lnTo>
                    <a:pt x="119" y="202"/>
                  </a:lnTo>
                  <a:lnTo>
                    <a:pt x="119" y="202"/>
                  </a:lnTo>
                  <a:lnTo>
                    <a:pt x="112" y="202"/>
                  </a:lnTo>
                  <a:lnTo>
                    <a:pt x="112" y="202"/>
                  </a:lnTo>
                  <a:lnTo>
                    <a:pt x="112" y="202"/>
                  </a:lnTo>
                  <a:lnTo>
                    <a:pt x="112" y="202"/>
                  </a:lnTo>
                  <a:lnTo>
                    <a:pt x="112" y="202"/>
                  </a:lnTo>
                  <a:lnTo>
                    <a:pt x="112" y="202"/>
                  </a:lnTo>
                  <a:lnTo>
                    <a:pt x="104" y="202"/>
                  </a:lnTo>
                  <a:lnTo>
                    <a:pt x="104" y="202"/>
                  </a:lnTo>
                  <a:lnTo>
                    <a:pt x="104" y="202"/>
                  </a:lnTo>
                  <a:lnTo>
                    <a:pt x="104" y="202"/>
                  </a:lnTo>
                  <a:lnTo>
                    <a:pt x="104" y="199"/>
                  </a:lnTo>
                  <a:lnTo>
                    <a:pt x="104" y="199"/>
                  </a:lnTo>
                  <a:lnTo>
                    <a:pt x="104" y="199"/>
                  </a:lnTo>
                  <a:lnTo>
                    <a:pt x="104"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104" y="199"/>
                  </a:lnTo>
                  <a:lnTo>
                    <a:pt x="104" y="199"/>
                  </a:lnTo>
                  <a:lnTo>
                    <a:pt x="104" y="199"/>
                  </a:lnTo>
                  <a:lnTo>
                    <a:pt x="104" y="199"/>
                  </a:lnTo>
                  <a:lnTo>
                    <a:pt x="104" y="199"/>
                  </a:lnTo>
                  <a:lnTo>
                    <a:pt x="104" y="199"/>
                  </a:lnTo>
                  <a:lnTo>
                    <a:pt x="104" y="202"/>
                  </a:lnTo>
                  <a:lnTo>
                    <a:pt x="112" y="202"/>
                  </a:lnTo>
                  <a:lnTo>
                    <a:pt x="112" y="202"/>
                  </a:lnTo>
                  <a:lnTo>
                    <a:pt x="112" y="202"/>
                  </a:lnTo>
                  <a:lnTo>
                    <a:pt x="112" y="202"/>
                  </a:lnTo>
                  <a:lnTo>
                    <a:pt x="119" y="202"/>
                  </a:lnTo>
                  <a:lnTo>
                    <a:pt x="119" y="202"/>
                  </a:lnTo>
                  <a:lnTo>
                    <a:pt x="119" y="202"/>
                  </a:lnTo>
                  <a:lnTo>
                    <a:pt x="126" y="202"/>
                  </a:lnTo>
                  <a:lnTo>
                    <a:pt x="126" y="202"/>
                  </a:lnTo>
                  <a:lnTo>
                    <a:pt x="126" y="205"/>
                  </a:lnTo>
                  <a:lnTo>
                    <a:pt x="134" y="205"/>
                  </a:lnTo>
                  <a:lnTo>
                    <a:pt x="134" y="205"/>
                  </a:lnTo>
                  <a:lnTo>
                    <a:pt x="134" y="205"/>
                  </a:lnTo>
                  <a:lnTo>
                    <a:pt x="141" y="205"/>
                  </a:lnTo>
                  <a:lnTo>
                    <a:pt x="141" y="205"/>
                  </a:lnTo>
                  <a:lnTo>
                    <a:pt x="149" y="205"/>
                  </a:lnTo>
                  <a:lnTo>
                    <a:pt x="149" y="209"/>
                  </a:lnTo>
                  <a:lnTo>
                    <a:pt x="156" y="209"/>
                  </a:lnTo>
                  <a:lnTo>
                    <a:pt x="156" y="209"/>
                  </a:lnTo>
                  <a:lnTo>
                    <a:pt x="164" y="209"/>
                  </a:lnTo>
                  <a:lnTo>
                    <a:pt x="164" y="209"/>
                  </a:lnTo>
                  <a:lnTo>
                    <a:pt x="172" y="212"/>
                  </a:lnTo>
                  <a:lnTo>
                    <a:pt x="172" y="212"/>
                  </a:lnTo>
                  <a:lnTo>
                    <a:pt x="179" y="212"/>
                  </a:lnTo>
                  <a:lnTo>
                    <a:pt x="186" y="212"/>
                  </a:lnTo>
                  <a:lnTo>
                    <a:pt x="186" y="215"/>
                  </a:lnTo>
                  <a:lnTo>
                    <a:pt x="193" y="215"/>
                  </a:lnTo>
                  <a:lnTo>
                    <a:pt x="201" y="215"/>
                  </a:lnTo>
                  <a:lnTo>
                    <a:pt x="201" y="215"/>
                  </a:lnTo>
                  <a:lnTo>
                    <a:pt x="201" y="215"/>
                  </a:lnTo>
                  <a:lnTo>
                    <a:pt x="201" y="215"/>
                  </a:lnTo>
                  <a:lnTo>
                    <a:pt x="193" y="215"/>
                  </a:lnTo>
                  <a:lnTo>
                    <a:pt x="193" y="215"/>
                  </a:lnTo>
                  <a:lnTo>
                    <a:pt x="186" y="215"/>
                  </a:lnTo>
                  <a:lnTo>
                    <a:pt x="186" y="215"/>
                  </a:lnTo>
                  <a:lnTo>
                    <a:pt x="179" y="212"/>
                  </a:lnTo>
                  <a:lnTo>
                    <a:pt x="179" y="212"/>
                  </a:lnTo>
                  <a:lnTo>
                    <a:pt x="172" y="212"/>
                  </a:lnTo>
                  <a:lnTo>
                    <a:pt x="172" y="212"/>
                  </a:lnTo>
                  <a:lnTo>
                    <a:pt x="164" y="212"/>
                  </a:lnTo>
                  <a:lnTo>
                    <a:pt x="156" y="209"/>
                  </a:lnTo>
                  <a:lnTo>
                    <a:pt x="156" y="209"/>
                  </a:lnTo>
                  <a:lnTo>
                    <a:pt x="149" y="209"/>
                  </a:lnTo>
                  <a:lnTo>
                    <a:pt x="149" y="209"/>
                  </a:lnTo>
                  <a:lnTo>
                    <a:pt x="141" y="205"/>
                  </a:lnTo>
                  <a:lnTo>
                    <a:pt x="134" y="205"/>
                  </a:lnTo>
                  <a:lnTo>
                    <a:pt x="134" y="205"/>
                  </a:lnTo>
                  <a:lnTo>
                    <a:pt x="126" y="205"/>
                  </a:lnTo>
                  <a:lnTo>
                    <a:pt x="119" y="205"/>
                  </a:lnTo>
                  <a:lnTo>
                    <a:pt x="119" y="202"/>
                  </a:lnTo>
                  <a:lnTo>
                    <a:pt x="112" y="202"/>
                  </a:lnTo>
                  <a:lnTo>
                    <a:pt x="112" y="202"/>
                  </a:lnTo>
                  <a:lnTo>
                    <a:pt x="104" y="202"/>
                  </a:lnTo>
                  <a:lnTo>
                    <a:pt x="96" y="199"/>
                  </a:lnTo>
                  <a:lnTo>
                    <a:pt x="96" y="199"/>
                  </a:lnTo>
                  <a:lnTo>
                    <a:pt x="89" y="199"/>
                  </a:lnTo>
                  <a:lnTo>
                    <a:pt x="89" y="199"/>
                  </a:lnTo>
                  <a:lnTo>
                    <a:pt x="81" y="196"/>
                  </a:lnTo>
                  <a:lnTo>
                    <a:pt x="74" y="196"/>
                  </a:lnTo>
                  <a:lnTo>
                    <a:pt x="74" y="196"/>
                  </a:lnTo>
                  <a:lnTo>
                    <a:pt x="66" y="196"/>
                  </a:lnTo>
                  <a:lnTo>
                    <a:pt x="66" y="192"/>
                  </a:lnTo>
                  <a:lnTo>
                    <a:pt x="59" y="192"/>
                  </a:lnTo>
                  <a:lnTo>
                    <a:pt x="59" y="192"/>
                  </a:lnTo>
                  <a:lnTo>
                    <a:pt x="52" y="192"/>
                  </a:lnTo>
                  <a:lnTo>
                    <a:pt x="52" y="189"/>
                  </a:lnTo>
                  <a:lnTo>
                    <a:pt x="44" y="189"/>
                  </a:lnTo>
                  <a:lnTo>
                    <a:pt x="44" y="189"/>
                  </a:lnTo>
                  <a:lnTo>
                    <a:pt x="37" y="189"/>
                  </a:lnTo>
                  <a:lnTo>
                    <a:pt x="37" y="186"/>
                  </a:lnTo>
                  <a:lnTo>
                    <a:pt x="29" y="186"/>
                  </a:lnTo>
                  <a:lnTo>
                    <a:pt x="29" y="186"/>
                  </a:lnTo>
                  <a:lnTo>
                    <a:pt x="21" y="186"/>
                  </a:lnTo>
                  <a:lnTo>
                    <a:pt x="21" y="186"/>
                  </a:lnTo>
                  <a:lnTo>
                    <a:pt x="21" y="182"/>
                  </a:lnTo>
                  <a:lnTo>
                    <a:pt x="14" y="182"/>
                  </a:lnTo>
                  <a:lnTo>
                    <a:pt x="14" y="182"/>
                  </a:lnTo>
                  <a:lnTo>
                    <a:pt x="14" y="182"/>
                  </a:lnTo>
                  <a:lnTo>
                    <a:pt x="14" y="182"/>
                  </a:lnTo>
                  <a:lnTo>
                    <a:pt x="7" y="182"/>
                  </a:lnTo>
                  <a:lnTo>
                    <a:pt x="7" y="179"/>
                  </a:lnTo>
                  <a:lnTo>
                    <a:pt x="7" y="179"/>
                  </a:lnTo>
                  <a:lnTo>
                    <a:pt x="7" y="179"/>
                  </a:lnTo>
                  <a:lnTo>
                    <a:pt x="7" y="179"/>
                  </a:lnTo>
                  <a:lnTo>
                    <a:pt x="0" y="179"/>
                  </a:lnTo>
                  <a:lnTo>
                    <a:pt x="0" y="179"/>
                  </a:lnTo>
                  <a:lnTo>
                    <a:pt x="0" y="179"/>
                  </a:lnTo>
                  <a:lnTo>
                    <a:pt x="0" y="179"/>
                  </a:lnTo>
                  <a:lnTo>
                    <a:pt x="0" y="117"/>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19" name="Freeform 43"/>
            <p:cNvSpPr>
              <a:spLocks/>
            </p:cNvSpPr>
            <p:nvPr/>
          </p:nvSpPr>
          <p:spPr bwMode="blackGray">
            <a:xfrm>
              <a:off x="1895" y="802"/>
              <a:ext cx="444" cy="147"/>
            </a:xfrm>
            <a:custGeom>
              <a:avLst/>
              <a:gdLst>
                <a:gd name="T0" fmla="*/ 105 w 444"/>
                <a:gd name="T1" fmla="*/ 3 h 147"/>
                <a:gd name="T2" fmla="*/ 0 w 444"/>
                <a:gd name="T3" fmla="*/ 0 h 147"/>
                <a:gd name="T4" fmla="*/ 337 w 444"/>
                <a:gd name="T5" fmla="*/ 142 h 147"/>
                <a:gd name="T6" fmla="*/ 443 w 444"/>
                <a:gd name="T7" fmla="*/ 146 h 147"/>
                <a:gd name="T8" fmla="*/ 105 w 444"/>
                <a:gd name="T9" fmla="*/ 3 h 147"/>
              </a:gdLst>
              <a:ahLst/>
              <a:cxnLst>
                <a:cxn ang="0">
                  <a:pos x="T0" y="T1"/>
                </a:cxn>
                <a:cxn ang="0">
                  <a:pos x="T2" y="T3"/>
                </a:cxn>
                <a:cxn ang="0">
                  <a:pos x="T4" y="T5"/>
                </a:cxn>
                <a:cxn ang="0">
                  <a:pos x="T6" y="T7"/>
                </a:cxn>
                <a:cxn ang="0">
                  <a:pos x="T8" y="T9"/>
                </a:cxn>
              </a:cxnLst>
              <a:rect l="0" t="0" r="r" b="b"/>
              <a:pathLst>
                <a:path w="444" h="147">
                  <a:moveTo>
                    <a:pt x="105" y="3"/>
                  </a:moveTo>
                  <a:lnTo>
                    <a:pt x="0" y="0"/>
                  </a:lnTo>
                  <a:lnTo>
                    <a:pt x="337" y="142"/>
                  </a:lnTo>
                  <a:lnTo>
                    <a:pt x="443" y="146"/>
                  </a:lnTo>
                  <a:lnTo>
                    <a:pt x="105" y="3"/>
                  </a:lnTo>
                </a:path>
              </a:pathLst>
            </a:custGeom>
            <a:gradFill rotWithShape="0">
              <a:gsLst>
                <a:gs pos="0">
                  <a:srgbClr val="FF6633">
                    <a:gamma/>
                    <a:tint val="89804"/>
                    <a:invGamma/>
                  </a:srgbClr>
                </a:gs>
                <a:gs pos="100000">
                  <a:srgbClr val="FF6633"/>
                </a:gs>
              </a:gsLst>
              <a:lin ang="54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20" name="Freeform 44"/>
            <p:cNvSpPr>
              <a:spLocks/>
            </p:cNvSpPr>
            <p:nvPr/>
          </p:nvSpPr>
          <p:spPr bwMode="blackGray">
            <a:xfrm>
              <a:off x="1895" y="943"/>
              <a:ext cx="444" cy="151"/>
            </a:xfrm>
            <a:custGeom>
              <a:avLst/>
              <a:gdLst>
                <a:gd name="T0" fmla="*/ 443 w 444"/>
                <a:gd name="T1" fmla="*/ 3 h 151"/>
                <a:gd name="T2" fmla="*/ 112 w 444"/>
                <a:gd name="T3" fmla="*/ 146 h 151"/>
                <a:gd name="T4" fmla="*/ 0 w 444"/>
                <a:gd name="T5" fmla="*/ 150 h 151"/>
                <a:gd name="T6" fmla="*/ 337 w 444"/>
                <a:gd name="T7" fmla="*/ 0 h 151"/>
                <a:gd name="T8" fmla="*/ 443 w 444"/>
                <a:gd name="T9" fmla="*/ 3 h 151"/>
              </a:gdLst>
              <a:ahLst/>
              <a:cxnLst>
                <a:cxn ang="0">
                  <a:pos x="T0" y="T1"/>
                </a:cxn>
                <a:cxn ang="0">
                  <a:pos x="T2" y="T3"/>
                </a:cxn>
                <a:cxn ang="0">
                  <a:pos x="T4" y="T5"/>
                </a:cxn>
                <a:cxn ang="0">
                  <a:pos x="T6" y="T7"/>
                </a:cxn>
                <a:cxn ang="0">
                  <a:pos x="T8" y="T9"/>
                </a:cxn>
              </a:cxnLst>
              <a:rect l="0" t="0" r="r" b="b"/>
              <a:pathLst>
                <a:path w="444" h="151">
                  <a:moveTo>
                    <a:pt x="443" y="3"/>
                  </a:moveTo>
                  <a:lnTo>
                    <a:pt x="112" y="146"/>
                  </a:lnTo>
                  <a:lnTo>
                    <a:pt x="0" y="150"/>
                  </a:lnTo>
                  <a:lnTo>
                    <a:pt x="337" y="0"/>
                  </a:lnTo>
                  <a:lnTo>
                    <a:pt x="443" y="3"/>
                  </a:lnTo>
                </a:path>
              </a:pathLst>
            </a:custGeom>
            <a:gradFill rotWithShape="0">
              <a:gsLst>
                <a:gs pos="0">
                  <a:srgbClr val="FF6633">
                    <a:gamma/>
                    <a:shade val="89804"/>
                    <a:invGamma/>
                  </a:srgbClr>
                </a:gs>
                <a:gs pos="100000">
                  <a:srgbClr val="FF6633"/>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80621" name="Group 45"/>
          <p:cNvGrpSpPr>
            <a:grpSpLocks/>
          </p:cNvGrpSpPr>
          <p:nvPr/>
        </p:nvGrpSpPr>
        <p:grpSpPr bwMode="auto">
          <a:xfrm>
            <a:off x="4403725" y="3340100"/>
            <a:ext cx="1143000" cy="885825"/>
            <a:chOff x="2921" y="1534"/>
            <a:chExt cx="720" cy="558"/>
          </a:xfrm>
        </p:grpSpPr>
        <p:sp>
          <p:nvSpPr>
            <p:cNvPr id="280622" name="Freeform 46"/>
            <p:cNvSpPr>
              <a:spLocks/>
            </p:cNvSpPr>
            <p:nvPr/>
          </p:nvSpPr>
          <p:spPr bwMode="blackGray">
            <a:xfrm>
              <a:off x="2921" y="1563"/>
              <a:ext cx="711" cy="529"/>
            </a:xfrm>
            <a:custGeom>
              <a:avLst/>
              <a:gdLst>
                <a:gd name="T0" fmla="*/ 590 w 711"/>
                <a:gd name="T1" fmla="*/ 280 h 529"/>
                <a:gd name="T2" fmla="*/ 575 w 711"/>
                <a:gd name="T3" fmla="*/ 304 h 529"/>
                <a:gd name="T4" fmla="*/ 563 w 711"/>
                <a:gd name="T5" fmla="*/ 324 h 529"/>
                <a:gd name="T6" fmla="*/ 551 w 711"/>
                <a:gd name="T7" fmla="*/ 344 h 529"/>
                <a:gd name="T8" fmla="*/ 531 w 711"/>
                <a:gd name="T9" fmla="*/ 358 h 529"/>
                <a:gd name="T10" fmla="*/ 518 w 711"/>
                <a:gd name="T11" fmla="*/ 377 h 529"/>
                <a:gd name="T12" fmla="*/ 504 w 711"/>
                <a:gd name="T13" fmla="*/ 393 h 529"/>
                <a:gd name="T14" fmla="*/ 485 w 711"/>
                <a:gd name="T15" fmla="*/ 407 h 529"/>
                <a:gd name="T16" fmla="*/ 471 w 711"/>
                <a:gd name="T17" fmla="*/ 423 h 529"/>
                <a:gd name="T18" fmla="*/ 449 w 711"/>
                <a:gd name="T19" fmla="*/ 434 h 529"/>
                <a:gd name="T20" fmla="*/ 434 w 711"/>
                <a:gd name="T21" fmla="*/ 447 h 529"/>
                <a:gd name="T22" fmla="*/ 413 w 711"/>
                <a:gd name="T23" fmla="*/ 457 h 529"/>
                <a:gd name="T24" fmla="*/ 395 w 711"/>
                <a:gd name="T25" fmla="*/ 468 h 529"/>
                <a:gd name="T26" fmla="*/ 370 w 711"/>
                <a:gd name="T27" fmla="*/ 475 h 529"/>
                <a:gd name="T28" fmla="*/ 353 w 711"/>
                <a:gd name="T29" fmla="*/ 485 h 529"/>
                <a:gd name="T30" fmla="*/ 334 w 711"/>
                <a:gd name="T31" fmla="*/ 489 h 529"/>
                <a:gd name="T32" fmla="*/ 315 w 711"/>
                <a:gd name="T33" fmla="*/ 497 h 529"/>
                <a:gd name="T34" fmla="*/ 291 w 711"/>
                <a:gd name="T35" fmla="*/ 502 h 529"/>
                <a:gd name="T36" fmla="*/ 270 w 711"/>
                <a:gd name="T37" fmla="*/ 506 h 529"/>
                <a:gd name="T38" fmla="*/ 250 w 711"/>
                <a:gd name="T39" fmla="*/ 512 h 529"/>
                <a:gd name="T40" fmla="*/ 230 w 711"/>
                <a:gd name="T41" fmla="*/ 518 h 529"/>
                <a:gd name="T42" fmla="*/ 208 w 711"/>
                <a:gd name="T43" fmla="*/ 520 h 529"/>
                <a:gd name="T44" fmla="*/ 192 w 711"/>
                <a:gd name="T45" fmla="*/ 522 h 529"/>
                <a:gd name="T46" fmla="*/ 169 w 711"/>
                <a:gd name="T47" fmla="*/ 524 h 529"/>
                <a:gd name="T48" fmla="*/ 151 w 711"/>
                <a:gd name="T49" fmla="*/ 524 h 529"/>
                <a:gd name="T50" fmla="*/ 129 w 711"/>
                <a:gd name="T51" fmla="*/ 524 h 529"/>
                <a:gd name="T52" fmla="*/ 111 w 711"/>
                <a:gd name="T53" fmla="*/ 524 h 529"/>
                <a:gd name="T54" fmla="*/ 92 w 711"/>
                <a:gd name="T55" fmla="*/ 525 h 529"/>
                <a:gd name="T56" fmla="*/ 72 w 711"/>
                <a:gd name="T57" fmla="*/ 524 h 529"/>
                <a:gd name="T58" fmla="*/ 55 w 711"/>
                <a:gd name="T59" fmla="*/ 522 h 529"/>
                <a:gd name="T60" fmla="*/ 37 w 711"/>
                <a:gd name="T61" fmla="*/ 522 h 529"/>
                <a:gd name="T62" fmla="*/ 23 w 711"/>
                <a:gd name="T63" fmla="*/ 521 h 529"/>
                <a:gd name="T64" fmla="*/ 0 w 711"/>
                <a:gd name="T65" fmla="*/ 496 h 529"/>
                <a:gd name="T66" fmla="*/ 0 w 711"/>
                <a:gd name="T67" fmla="*/ 496 h 529"/>
                <a:gd name="T68" fmla="*/ 16 w 711"/>
                <a:gd name="T69" fmla="*/ 477 h 529"/>
                <a:gd name="T70" fmla="*/ 38 w 711"/>
                <a:gd name="T71" fmla="*/ 475 h 529"/>
                <a:gd name="T72" fmla="*/ 65 w 711"/>
                <a:gd name="T73" fmla="*/ 473 h 529"/>
                <a:gd name="T74" fmla="*/ 91 w 711"/>
                <a:gd name="T75" fmla="*/ 471 h 529"/>
                <a:gd name="T76" fmla="*/ 114 w 711"/>
                <a:gd name="T77" fmla="*/ 469 h 529"/>
                <a:gd name="T78" fmla="*/ 133 w 711"/>
                <a:gd name="T79" fmla="*/ 464 h 529"/>
                <a:gd name="T80" fmla="*/ 154 w 711"/>
                <a:gd name="T81" fmla="*/ 455 h 529"/>
                <a:gd name="T82" fmla="*/ 179 w 711"/>
                <a:gd name="T83" fmla="*/ 448 h 529"/>
                <a:gd name="T84" fmla="*/ 196 w 711"/>
                <a:gd name="T85" fmla="*/ 438 h 529"/>
                <a:gd name="T86" fmla="*/ 216 w 711"/>
                <a:gd name="T87" fmla="*/ 432 h 529"/>
                <a:gd name="T88" fmla="*/ 231 w 711"/>
                <a:gd name="T89" fmla="*/ 419 h 529"/>
                <a:gd name="T90" fmla="*/ 249 w 711"/>
                <a:gd name="T91" fmla="*/ 408 h 529"/>
                <a:gd name="T92" fmla="*/ 266 w 711"/>
                <a:gd name="T93" fmla="*/ 399 h 529"/>
                <a:gd name="T94" fmla="*/ 281 w 711"/>
                <a:gd name="T95" fmla="*/ 383 h 529"/>
                <a:gd name="T96" fmla="*/ 295 w 711"/>
                <a:gd name="T97" fmla="*/ 369 h 529"/>
                <a:gd name="T98" fmla="*/ 310 w 711"/>
                <a:gd name="T99" fmla="*/ 354 h 529"/>
                <a:gd name="T100" fmla="*/ 326 w 711"/>
                <a:gd name="T101" fmla="*/ 340 h 529"/>
                <a:gd name="T102" fmla="*/ 334 w 711"/>
                <a:gd name="T103" fmla="*/ 321 h 529"/>
                <a:gd name="T104" fmla="*/ 349 w 711"/>
                <a:gd name="T105" fmla="*/ 308 h 529"/>
                <a:gd name="T106" fmla="*/ 362 w 711"/>
                <a:gd name="T107" fmla="*/ 288 h 529"/>
                <a:gd name="T108" fmla="*/ 371 w 711"/>
                <a:gd name="T109" fmla="*/ 271 h 529"/>
                <a:gd name="T110" fmla="*/ 379 w 711"/>
                <a:gd name="T111" fmla="*/ 252 h 529"/>
                <a:gd name="T112" fmla="*/ 391 w 711"/>
                <a:gd name="T113" fmla="*/ 234 h 529"/>
                <a:gd name="T114" fmla="*/ 398 w 711"/>
                <a:gd name="T115" fmla="*/ 210 h 529"/>
                <a:gd name="T116" fmla="*/ 404 w 711"/>
                <a:gd name="T117" fmla="*/ 187 h 529"/>
                <a:gd name="T118" fmla="*/ 410 w 711"/>
                <a:gd name="T119" fmla="*/ 166 h 529"/>
                <a:gd name="T120" fmla="*/ 710 w 711"/>
                <a:gd name="T121" fmla="*/ 28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1" h="529">
                  <a:moveTo>
                    <a:pt x="598" y="260"/>
                  </a:moveTo>
                  <a:lnTo>
                    <a:pt x="594" y="262"/>
                  </a:lnTo>
                  <a:lnTo>
                    <a:pt x="597" y="268"/>
                  </a:lnTo>
                  <a:lnTo>
                    <a:pt x="592" y="268"/>
                  </a:lnTo>
                  <a:lnTo>
                    <a:pt x="591" y="272"/>
                  </a:lnTo>
                  <a:lnTo>
                    <a:pt x="587" y="275"/>
                  </a:lnTo>
                  <a:lnTo>
                    <a:pt x="590" y="280"/>
                  </a:lnTo>
                  <a:lnTo>
                    <a:pt x="586" y="280"/>
                  </a:lnTo>
                  <a:lnTo>
                    <a:pt x="584" y="287"/>
                  </a:lnTo>
                  <a:lnTo>
                    <a:pt x="584" y="292"/>
                  </a:lnTo>
                  <a:lnTo>
                    <a:pt x="584" y="292"/>
                  </a:lnTo>
                  <a:lnTo>
                    <a:pt x="581" y="297"/>
                  </a:lnTo>
                  <a:lnTo>
                    <a:pt x="578" y="299"/>
                  </a:lnTo>
                  <a:lnTo>
                    <a:pt x="575" y="304"/>
                  </a:lnTo>
                  <a:lnTo>
                    <a:pt x="575" y="304"/>
                  </a:lnTo>
                  <a:lnTo>
                    <a:pt x="572" y="305"/>
                  </a:lnTo>
                  <a:lnTo>
                    <a:pt x="570" y="312"/>
                  </a:lnTo>
                  <a:lnTo>
                    <a:pt x="567" y="313"/>
                  </a:lnTo>
                  <a:lnTo>
                    <a:pt x="569" y="316"/>
                  </a:lnTo>
                  <a:lnTo>
                    <a:pt x="565" y="318"/>
                  </a:lnTo>
                  <a:lnTo>
                    <a:pt x="563" y="324"/>
                  </a:lnTo>
                  <a:lnTo>
                    <a:pt x="559" y="325"/>
                  </a:lnTo>
                  <a:lnTo>
                    <a:pt x="562" y="330"/>
                  </a:lnTo>
                  <a:lnTo>
                    <a:pt x="557" y="330"/>
                  </a:lnTo>
                  <a:lnTo>
                    <a:pt x="555" y="330"/>
                  </a:lnTo>
                  <a:lnTo>
                    <a:pt x="553" y="337"/>
                  </a:lnTo>
                  <a:lnTo>
                    <a:pt x="549" y="338"/>
                  </a:lnTo>
                  <a:lnTo>
                    <a:pt x="551" y="344"/>
                  </a:lnTo>
                  <a:lnTo>
                    <a:pt x="547" y="344"/>
                  </a:lnTo>
                  <a:lnTo>
                    <a:pt x="545" y="350"/>
                  </a:lnTo>
                  <a:lnTo>
                    <a:pt x="542" y="350"/>
                  </a:lnTo>
                  <a:lnTo>
                    <a:pt x="542" y="350"/>
                  </a:lnTo>
                  <a:lnTo>
                    <a:pt x="540" y="355"/>
                  </a:lnTo>
                  <a:lnTo>
                    <a:pt x="536" y="357"/>
                  </a:lnTo>
                  <a:lnTo>
                    <a:pt x="531" y="358"/>
                  </a:lnTo>
                  <a:lnTo>
                    <a:pt x="534" y="363"/>
                  </a:lnTo>
                  <a:lnTo>
                    <a:pt x="529" y="365"/>
                  </a:lnTo>
                  <a:lnTo>
                    <a:pt x="528" y="369"/>
                  </a:lnTo>
                  <a:lnTo>
                    <a:pt x="526" y="371"/>
                  </a:lnTo>
                  <a:lnTo>
                    <a:pt x="521" y="371"/>
                  </a:lnTo>
                  <a:lnTo>
                    <a:pt x="524" y="377"/>
                  </a:lnTo>
                  <a:lnTo>
                    <a:pt x="518" y="377"/>
                  </a:lnTo>
                  <a:lnTo>
                    <a:pt x="515" y="379"/>
                  </a:lnTo>
                  <a:lnTo>
                    <a:pt x="513" y="383"/>
                  </a:lnTo>
                  <a:lnTo>
                    <a:pt x="513" y="383"/>
                  </a:lnTo>
                  <a:lnTo>
                    <a:pt x="511" y="385"/>
                  </a:lnTo>
                  <a:lnTo>
                    <a:pt x="508" y="391"/>
                  </a:lnTo>
                  <a:lnTo>
                    <a:pt x="504" y="393"/>
                  </a:lnTo>
                  <a:lnTo>
                    <a:pt x="504" y="393"/>
                  </a:lnTo>
                  <a:lnTo>
                    <a:pt x="500" y="394"/>
                  </a:lnTo>
                  <a:lnTo>
                    <a:pt x="498" y="398"/>
                  </a:lnTo>
                  <a:lnTo>
                    <a:pt x="495" y="400"/>
                  </a:lnTo>
                  <a:lnTo>
                    <a:pt x="491" y="400"/>
                  </a:lnTo>
                  <a:lnTo>
                    <a:pt x="493" y="406"/>
                  </a:lnTo>
                  <a:lnTo>
                    <a:pt x="489" y="406"/>
                  </a:lnTo>
                  <a:lnTo>
                    <a:pt x="485" y="407"/>
                  </a:lnTo>
                  <a:lnTo>
                    <a:pt x="481" y="408"/>
                  </a:lnTo>
                  <a:lnTo>
                    <a:pt x="478" y="415"/>
                  </a:lnTo>
                  <a:lnTo>
                    <a:pt x="478" y="415"/>
                  </a:lnTo>
                  <a:lnTo>
                    <a:pt x="475" y="414"/>
                  </a:lnTo>
                  <a:lnTo>
                    <a:pt x="472" y="416"/>
                  </a:lnTo>
                  <a:lnTo>
                    <a:pt x="471" y="423"/>
                  </a:lnTo>
                  <a:lnTo>
                    <a:pt x="471" y="423"/>
                  </a:lnTo>
                  <a:lnTo>
                    <a:pt x="465" y="423"/>
                  </a:lnTo>
                  <a:lnTo>
                    <a:pt x="463" y="423"/>
                  </a:lnTo>
                  <a:lnTo>
                    <a:pt x="459" y="424"/>
                  </a:lnTo>
                  <a:lnTo>
                    <a:pt x="457" y="431"/>
                  </a:lnTo>
                  <a:lnTo>
                    <a:pt x="457" y="431"/>
                  </a:lnTo>
                  <a:lnTo>
                    <a:pt x="454" y="432"/>
                  </a:lnTo>
                  <a:lnTo>
                    <a:pt x="449" y="434"/>
                  </a:lnTo>
                  <a:lnTo>
                    <a:pt x="448" y="439"/>
                  </a:lnTo>
                  <a:lnTo>
                    <a:pt x="448" y="439"/>
                  </a:lnTo>
                  <a:lnTo>
                    <a:pt x="443" y="439"/>
                  </a:lnTo>
                  <a:lnTo>
                    <a:pt x="440" y="441"/>
                  </a:lnTo>
                  <a:lnTo>
                    <a:pt x="436" y="443"/>
                  </a:lnTo>
                  <a:lnTo>
                    <a:pt x="431" y="443"/>
                  </a:lnTo>
                  <a:lnTo>
                    <a:pt x="434" y="447"/>
                  </a:lnTo>
                  <a:lnTo>
                    <a:pt x="430" y="448"/>
                  </a:lnTo>
                  <a:lnTo>
                    <a:pt x="426" y="449"/>
                  </a:lnTo>
                  <a:lnTo>
                    <a:pt x="422" y="451"/>
                  </a:lnTo>
                  <a:lnTo>
                    <a:pt x="422" y="451"/>
                  </a:lnTo>
                  <a:lnTo>
                    <a:pt x="417" y="452"/>
                  </a:lnTo>
                  <a:lnTo>
                    <a:pt x="417" y="457"/>
                  </a:lnTo>
                  <a:lnTo>
                    <a:pt x="413" y="457"/>
                  </a:lnTo>
                  <a:lnTo>
                    <a:pt x="409" y="460"/>
                  </a:lnTo>
                  <a:lnTo>
                    <a:pt x="409" y="460"/>
                  </a:lnTo>
                  <a:lnTo>
                    <a:pt x="404" y="460"/>
                  </a:lnTo>
                  <a:lnTo>
                    <a:pt x="401" y="461"/>
                  </a:lnTo>
                  <a:lnTo>
                    <a:pt x="397" y="464"/>
                  </a:lnTo>
                  <a:lnTo>
                    <a:pt x="397" y="464"/>
                  </a:lnTo>
                  <a:lnTo>
                    <a:pt x="395" y="468"/>
                  </a:lnTo>
                  <a:lnTo>
                    <a:pt x="390" y="471"/>
                  </a:lnTo>
                  <a:lnTo>
                    <a:pt x="387" y="471"/>
                  </a:lnTo>
                  <a:lnTo>
                    <a:pt x="387" y="471"/>
                  </a:lnTo>
                  <a:lnTo>
                    <a:pt x="382" y="472"/>
                  </a:lnTo>
                  <a:lnTo>
                    <a:pt x="379" y="473"/>
                  </a:lnTo>
                  <a:lnTo>
                    <a:pt x="375" y="475"/>
                  </a:lnTo>
                  <a:lnTo>
                    <a:pt x="370" y="475"/>
                  </a:lnTo>
                  <a:lnTo>
                    <a:pt x="370" y="475"/>
                  </a:lnTo>
                  <a:lnTo>
                    <a:pt x="367" y="475"/>
                  </a:lnTo>
                  <a:lnTo>
                    <a:pt x="366" y="483"/>
                  </a:lnTo>
                  <a:lnTo>
                    <a:pt x="361" y="484"/>
                  </a:lnTo>
                  <a:lnTo>
                    <a:pt x="361" y="484"/>
                  </a:lnTo>
                  <a:lnTo>
                    <a:pt x="358" y="484"/>
                  </a:lnTo>
                  <a:lnTo>
                    <a:pt x="353" y="485"/>
                  </a:lnTo>
                  <a:lnTo>
                    <a:pt x="350" y="485"/>
                  </a:lnTo>
                  <a:lnTo>
                    <a:pt x="350" y="485"/>
                  </a:lnTo>
                  <a:lnTo>
                    <a:pt x="346" y="488"/>
                  </a:lnTo>
                  <a:lnTo>
                    <a:pt x="341" y="489"/>
                  </a:lnTo>
                  <a:lnTo>
                    <a:pt x="338" y="489"/>
                  </a:lnTo>
                  <a:lnTo>
                    <a:pt x="338" y="489"/>
                  </a:lnTo>
                  <a:lnTo>
                    <a:pt x="334" y="489"/>
                  </a:lnTo>
                  <a:lnTo>
                    <a:pt x="331" y="490"/>
                  </a:lnTo>
                  <a:lnTo>
                    <a:pt x="326" y="492"/>
                  </a:lnTo>
                  <a:lnTo>
                    <a:pt x="326" y="492"/>
                  </a:lnTo>
                  <a:lnTo>
                    <a:pt x="321" y="493"/>
                  </a:lnTo>
                  <a:lnTo>
                    <a:pt x="319" y="494"/>
                  </a:lnTo>
                  <a:lnTo>
                    <a:pt x="315" y="497"/>
                  </a:lnTo>
                  <a:lnTo>
                    <a:pt x="315" y="497"/>
                  </a:lnTo>
                  <a:lnTo>
                    <a:pt x="309" y="497"/>
                  </a:lnTo>
                  <a:lnTo>
                    <a:pt x="306" y="497"/>
                  </a:lnTo>
                  <a:lnTo>
                    <a:pt x="302" y="501"/>
                  </a:lnTo>
                  <a:lnTo>
                    <a:pt x="302" y="501"/>
                  </a:lnTo>
                  <a:lnTo>
                    <a:pt x="298" y="498"/>
                  </a:lnTo>
                  <a:lnTo>
                    <a:pt x="294" y="501"/>
                  </a:lnTo>
                  <a:lnTo>
                    <a:pt x="291" y="502"/>
                  </a:lnTo>
                  <a:lnTo>
                    <a:pt x="291" y="502"/>
                  </a:lnTo>
                  <a:lnTo>
                    <a:pt x="286" y="504"/>
                  </a:lnTo>
                  <a:lnTo>
                    <a:pt x="282" y="504"/>
                  </a:lnTo>
                  <a:lnTo>
                    <a:pt x="278" y="505"/>
                  </a:lnTo>
                  <a:lnTo>
                    <a:pt x="278" y="505"/>
                  </a:lnTo>
                  <a:lnTo>
                    <a:pt x="274" y="508"/>
                  </a:lnTo>
                  <a:lnTo>
                    <a:pt x="270" y="506"/>
                  </a:lnTo>
                  <a:lnTo>
                    <a:pt x="270" y="506"/>
                  </a:lnTo>
                  <a:lnTo>
                    <a:pt x="265" y="509"/>
                  </a:lnTo>
                  <a:lnTo>
                    <a:pt x="262" y="509"/>
                  </a:lnTo>
                  <a:lnTo>
                    <a:pt x="257" y="512"/>
                  </a:lnTo>
                  <a:lnTo>
                    <a:pt x="257" y="512"/>
                  </a:lnTo>
                  <a:lnTo>
                    <a:pt x="254" y="512"/>
                  </a:lnTo>
                  <a:lnTo>
                    <a:pt x="250" y="512"/>
                  </a:lnTo>
                  <a:lnTo>
                    <a:pt x="250" y="512"/>
                  </a:lnTo>
                  <a:lnTo>
                    <a:pt x="246" y="514"/>
                  </a:lnTo>
                  <a:lnTo>
                    <a:pt x="242" y="516"/>
                  </a:lnTo>
                  <a:lnTo>
                    <a:pt x="238" y="516"/>
                  </a:lnTo>
                  <a:lnTo>
                    <a:pt x="238" y="516"/>
                  </a:lnTo>
                  <a:lnTo>
                    <a:pt x="235" y="517"/>
                  </a:lnTo>
                  <a:lnTo>
                    <a:pt x="230" y="518"/>
                  </a:lnTo>
                  <a:lnTo>
                    <a:pt x="230" y="518"/>
                  </a:lnTo>
                  <a:lnTo>
                    <a:pt x="226" y="520"/>
                  </a:lnTo>
                  <a:lnTo>
                    <a:pt x="222" y="520"/>
                  </a:lnTo>
                  <a:lnTo>
                    <a:pt x="220" y="516"/>
                  </a:lnTo>
                  <a:lnTo>
                    <a:pt x="215" y="517"/>
                  </a:lnTo>
                  <a:lnTo>
                    <a:pt x="211" y="518"/>
                  </a:lnTo>
                  <a:lnTo>
                    <a:pt x="208" y="520"/>
                  </a:lnTo>
                  <a:lnTo>
                    <a:pt x="208" y="520"/>
                  </a:lnTo>
                  <a:lnTo>
                    <a:pt x="204" y="521"/>
                  </a:lnTo>
                  <a:lnTo>
                    <a:pt x="201" y="521"/>
                  </a:lnTo>
                  <a:lnTo>
                    <a:pt x="201" y="521"/>
                  </a:lnTo>
                  <a:lnTo>
                    <a:pt x="196" y="521"/>
                  </a:lnTo>
                  <a:lnTo>
                    <a:pt x="192" y="522"/>
                  </a:lnTo>
                  <a:lnTo>
                    <a:pt x="192" y="522"/>
                  </a:lnTo>
                  <a:lnTo>
                    <a:pt x="189" y="524"/>
                  </a:lnTo>
                  <a:lnTo>
                    <a:pt x="181" y="521"/>
                  </a:lnTo>
                  <a:lnTo>
                    <a:pt x="181" y="521"/>
                  </a:lnTo>
                  <a:lnTo>
                    <a:pt x="177" y="522"/>
                  </a:lnTo>
                  <a:lnTo>
                    <a:pt x="173" y="522"/>
                  </a:lnTo>
                  <a:lnTo>
                    <a:pt x="173" y="522"/>
                  </a:lnTo>
                  <a:lnTo>
                    <a:pt x="169" y="524"/>
                  </a:lnTo>
                  <a:lnTo>
                    <a:pt x="165" y="524"/>
                  </a:lnTo>
                  <a:lnTo>
                    <a:pt x="165" y="524"/>
                  </a:lnTo>
                  <a:lnTo>
                    <a:pt x="163" y="526"/>
                  </a:lnTo>
                  <a:lnTo>
                    <a:pt x="158" y="528"/>
                  </a:lnTo>
                  <a:lnTo>
                    <a:pt x="155" y="522"/>
                  </a:lnTo>
                  <a:lnTo>
                    <a:pt x="151" y="524"/>
                  </a:lnTo>
                  <a:lnTo>
                    <a:pt x="151" y="524"/>
                  </a:lnTo>
                  <a:lnTo>
                    <a:pt x="147" y="525"/>
                  </a:lnTo>
                  <a:lnTo>
                    <a:pt x="143" y="525"/>
                  </a:lnTo>
                  <a:lnTo>
                    <a:pt x="143" y="525"/>
                  </a:lnTo>
                  <a:lnTo>
                    <a:pt x="139" y="526"/>
                  </a:lnTo>
                  <a:lnTo>
                    <a:pt x="135" y="528"/>
                  </a:lnTo>
                  <a:lnTo>
                    <a:pt x="133" y="525"/>
                  </a:lnTo>
                  <a:lnTo>
                    <a:pt x="129" y="524"/>
                  </a:lnTo>
                  <a:lnTo>
                    <a:pt x="129" y="524"/>
                  </a:lnTo>
                  <a:lnTo>
                    <a:pt x="125" y="525"/>
                  </a:lnTo>
                  <a:lnTo>
                    <a:pt x="121" y="526"/>
                  </a:lnTo>
                  <a:lnTo>
                    <a:pt x="121" y="526"/>
                  </a:lnTo>
                  <a:lnTo>
                    <a:pt x="117" y="528"/>
                  </a:lnTo>
                  <a:lnTo>
                    <a:pt x="117" y="528"/>
                  </a:lnTo>
                  <a:lnTo>
                    <a:pt x="111" y="524"/>
                  </a:lnTo>
                  <a:lnTo>
                    <a:pt x="106" y="526"/>
                  </a:lnTo>
                  <a:lnTo>
                    <a:pt x="106" y="526"/>
                  </a:lnTo>
                  <a:lnTo>
                    <a:pt x="102" y="525"/>
                  </a:lnTo>
                  <a:lnTo>
                    <a:pt x="102" y="525"/>
                  </a:lnTo>
                  <a:lnTo>
                    <a:pt x="97" y="526"/>
                  </a:lnTo>
                  <a:lnTo>
                    <a:pt x="94" y="528"/>
                  </a:lnTo>
                  <a:lnTo>
                    <a:pt x="92" y="525"/>
                  </a:lnTo>
                  <a:lnTo>
                    <a:pt x="88" y="525"/>
                  </a:lnTo>
                  <a:lnTo>
                    <a:pt x="88" y="525"/>
                  </a:lnTo>
                  <a:lnTo>
                    <a:pt x="84" y="525"/>
                  </a:lnTo>
                  <a:lnTo>
                    <a:pt x="84" y="525"/>
                  </a:lnTo>
                  <a:lnTo>
                    <a:pt x="80" y="528"/>
                  </a:lnTo>
                  <a:lnTo>
                    <a:pt x="72" y="524"/>
                  </a:lnTo>
                  <a:lnTo>
                    <a:pt x="72" y="524"/>
                  </a:lnTo>
                  <a:lnTo>
                    <a:pt x="69" y="525"/>
                  </a:lnTo>
                  <a:lnTo>
                    <a:pt x="69" y="525"/>
                  </a:lnTo>
                  <a:lnTo>
                    <a:pt x="65" y="526"/>
                  </a:lnTo>
                  <a:lnTo>
                    <a:pt x="65" y="526"/>
                  </a:lnTo>
                  <a:lnTo>
                    <a:pt x="61" y="525"/>
                  </a:lnTo>
                  <a:lnTo>
                    <a:pt x="58" y="521"/>
                  </a:lnTo>
                  <a:lnTo>
                    <a:pt x="55" y="522"/>
                  </a:lnTo>
                  <a:lnTo>
                    <a:pt x="51" y="525"/>
                  </a:lnTo>
                  <a:lnTo>
                    <a:pt x="51" y="525"/>
                  </a:lnTo>
                  <a:lnTo>
                    <a:pt x="47" y="526"/>
                  </a:lnTo>
                  <a:lnTo>
                    <a:pt x="47" y="526"/>
                  </a:lnTo>
                  <a:lnTo>
                    <a:pt x="41" y="521"/>
                  </a:lnTo>
                  <a:lnTo>
                    <a:pt x="41" y="521"/>
                  </a:lnTo>
                  <a:lnTo>
                    <a:pt x="37" y="522"/>
                  </a:lnTo>
                  <a:lnTo>
                    <a:pt x="37" y="522"/>
                  </a:lnTo>
                  <a:lnTo>
                    <a:pt x="33" y="524"/>
                  </a:lnTo>
                  <a:lnTo>
                    <a:pt x="33" y="524"/>
                  </a:lnTo>
                  <a:lnTo>
                    <a:pt x="27" y="520"/>
                  </a:lnTo>
                  <a:lnTo>
                    <a:pt x="27" y="520"/>
                  </a:lnTo>
                  <a:lnTo>
                    <a:pt x="23" y="521"/>
                  </a:lnTo>
                  <a:lnTo>
                    <a:pt x="23" y="521"/>
                  </a:lnTo>
                  <a:lnTo>
                    <a:pt x="18" y="522"/>
                  </a:lnTo>
                  <a:lnTo>
                    <a:pt x="18" y="522"/>
                  </a:lnTo>
                  <a:lnTo>
                    <a:pt x="12" y="518"/>
                  </a:lnTo>
                  <a:lnTo>
                    <a:pt x="12" y="518"/>
                  </a:lnTo>
                  <a:lnTo>
                    <a:pt x="12" y="518"/>
                  </a:lnTo>
                  <a:lnTo>
                    <a:pt x="0" y="496"/>
                  </a:lnTo>
                  <a:lnTo>
                    <a:pt x="0" y="496"/>
                  </a:lnTo>
                  <a:lnTo>
                    <a:pt x="0" y="496"/>
                  </a:lnTo>
                  <a:lnTo>
                    <a:pt x="0" y="496"/>
                  </a:lnTo>
                  <a:lnTo>
                    <a:pt x="3" y="494"/>
                  </a:lnTo>
                  <a:lnTo>
                    <a:pt x="0" y="489"/>
                  </a:lnTo>
                  <a:lnTo>
                    <a:pt x="0" y="489"/>
                  </a:lnTo>
                  <a:lnTo>
                    <a:pt x="3" y="494"/>
                  </a:lnTo>
                  <a:lnTo>
                    <a:pt x="0" y="496"/>
                  </a:lnTo>
                  <a:lnTo>
                    <a:pt x="1" y="485"/>
                  </a:lnTo>
                  <a:lnTo>
                    <a:pt x="1" y="485"/>
                  </a:lnTo>
                  <a:lnTo>
                    <a:pt x="6" y="484"/>
                  </a:lnTo>
                  <a:lnTo>
                    <a:pt x="8" y="479"/>
                  </a:lnTo>
                  <a:lnTo>
                    <a:pt x="13" y="476"/>
                  </a:lnTo>
                  <a:lnTo>
                    <a:pt x="13" y="476"/>
                  </a:lnTo>
                  <a:lnTo>
                    <a:pt x="16" y="477"/>
                  </a:lnTo>
                  <a:lnTo>
                    <a:pt x="16" y="477"/>
                  </a:lnTo>
                  <a:lnTo>
                    <a:pt x="20" y="475"/>
                  </a:lnTo>
                  <a:lnTo>
                    <a:pt x="24" y="475"/>
                  </a:lnTo>
                  <a:lnTo>
                    <a:pt x="30" y="479"/>
                  </a:lnTo>
                  <a:lnTo>
                    <a:pt x="35" y="476"/>
                  </a:lnTo>
                  <a:lnTo>
                    <a:pt x="35" y="476"/>
                  </a:lnTo>
                  <a:lnTo>
                    <a:pt x="38" y="475"/>
                  </a:lnTo>
                  <a:lnTo>
                    <a:pt x="42" y="475"/>
                  </a:lnTo>
                  <a:lnTo>
                    <a:pt x="47" y="473"/>
                  </a:lnTo>
                  <a:lnTo>
                    <a:pt x="53" y="476"/>
                  </a:lnTo>
                  <a:lnTo>
                    <a:pt x="53" y="476"/>
                  </a:lnTo>
                  <a:lnTo>
                    <a:pt x="56" y="476"/>
                  </a:lnTo>
                  <a:lnTo>
                    <a:pt x="61" y="475"/>
                  </a:lnTo>
                  <a:lnTo>
                    <a:pt x="65" y="473"/>
                  </a:lnTo>
                  <a:lnTo>
                    <a:pt x="69" y="472"/>
                  </a:lnTo>
                  <a:lnTo>
                    <a:pt x="73" y="472"/>
                  </a:lnTo>
                  <a:lnTo>
                    <a:pt x="75" y="476"/>
                  </a:lnTo>
                  <a:lnTo>
                    <a:pt x="80" y="475"/>
                  </a:lnTo>
                  <a:lnTo>
                    <a:pt x="82" y="473"/>
                  </a:lnTo>
                  <a:lnTo>
                    <a:pt x="86" y="472"/>
                  </a:lnTo>
                  <a:lnTo>
                    <a:pt x="91" y="471"/>
                  </a:lnTo>
                  <a:lnTo>
                    <a:pt x="91" y="471"/>
                  </a:lnTo>
                  <a:lnTo>
                    <a:pt x="96" y="469"/>
                  </a:lnTo>
                  <a:lnTo>
                    <a:pt x="98" y="468"/>
                  </a:lnTo>
                  <a:lnTo>
                    <a:pt x="103" y="468"/>
                  </a:lnTo>
                  <a:lnTo>
                    <a:pt x="108" y="465"/>
                  </a:lnTo>
                  <a:lnTo>
                    <a:pt x="111" y="467"/>
                  </a:lnTo>
                  <a:lnTo>
                    <a:pt x="114" y="469"/>
                  </a:lnTo>
                  <a:lnTo>
                    <a:pt x="117" y="469"/>
                  </a:lnTo>
                  <a:lnTo>
                    <a:pt x="122" y="468"/>
                  </a:lnTo>
                  <a:lnTo>
                    <a:pt x="125" y="467"/>
                  </a:lnTo>
                  <a:lnTo>
                    <a:pt x="125" y="467"/>
                  </a:lnTo>
                  <a:lnTo>
                    <a:pt x="129" y="465"/>
                  </a:lnTo>
                  <a:lnTo>
                    <a:pt x="133" y="464"/>
                  </a:lnTo>
                  <a:lnTo>
                    <a:pt x="133" y="464"/>
                  </a:lnTo>
                  <a:lnTo>
                    <a:pt x="137" y="464"/>
                  </a:lnTo>
                  <a:lnTo>
                    <a:pt x="141" y="463"/>
                  </a:lnTo>
                  <a:lnTo>
                    <a:pt x="142" y="456"/>
                  </a:lnTo>
                  <a:lnTo>
                    <a:pt x="142" y="456"/>
                  </a:lnTo>
                  <a:lnTo>
                    <a:pt x="147" y="456"/>
                  </a:lnTo>
                  <a:lnTo>
                    <a:pt x="152" y="455"/>
                  </a:lnTo>
                  <a:lnTo>
                    <a:pt x="154" y="455"/>
                  </a:lnTo>
                  <a:lnTo>
                    <a:pt x="159" y="453"/>
                  </a:lnTo>
                  <a:lnTo>
                    <a:pt x="164" y="451"/>
                  </a:lnTo>
                  <a:lnTo>
                    <a:pt x="167" y="451"/>
                  </a:lnTo>
                  <a:lnTo>
                    <a:pt x="167" y="451"/>
                  </a:lnTo>
                  <a:lnTo>
                    <a:pt x="171" y="449"/>
                  </a:lnTo>
                  <a:lnTo>
                    <a:pt x="174" y="448"/>
                  </a:lnTo>
                  <a:lnTo>
                    <a:pt x="179" y="448"/>
                  </a:lnTo>
                  <a:lnTo>
                    <a:pt x="182" y="445"/>
                  </a:lnTo>
                  <a:lnTo>
                    <a:pt x="182" y="445"/>
                  </a:lnTo>
                  <a:lnTo>
                    <a:pt x="185" y="444"/>
                  </a:lnTo>
                  <a:lnTo>
                    <a:pt x="190" y="444"/>
                  </a:lnTo>
                  <a:lnTo>
                    <a:pt x="194" y="441"/>
                  </a:lnTo>
                  <a:lnTo>
                    <a:pt x="193" y="440"/>
                  </a:lnTo>
                  <a:lnTo>
                    <a:pt x="196" y="438"/>
                  </a:lnTo>
                  <a:lnTo>
                    <a:pt x="200" y="438"/>
                  </a:lnTo>
                  <a:lnTo>
                    <a:pt x="205" y="436"/>
                  </a:lnTo>
                  <a:lnTo>
                    <a:pt x="208" y="434"/>
                  </a:lnTo>
                  <a:lnTo>
                    <a:pt x="208" y="434"/>
                  </a:lnTo>
                  <a:lnTo>
                    <a:pt x="211" y="434"/>
                  </a:lnTo>
                  <a:lnTo>
                    <a:pt x="216" y="432"/>
                  </a:lnTo>
                  <a:lnTo>
                    <a:pt x="216" y="432"/>
                  </a:lnTo>
                  <a:lnTo>
                    <a:pt x="213" y="427"/>
                  </a:lnTo>
                  <a:lnTo>
                    <a:pt x="218" y="427"/>
                  </a:lnTo>
                  <a:lnTo>
                    <a:pt x="222" y="426"/>
                  </a:lnTo>
                  <a:lnTo>
                    <a:pt x="225" y="424"/>
                  </a:lnTo>
                  <a:lnTo>
                    <a:pt x="225" y="424"/>
                  </a:lnTo>
                  <a:lnTo>
                    <a:pt x="230" y="423"/>
                  </a:lnTo>
                  <a:lnTo>
                    <a:pt x="231" y="419"/>
                  </a:lnTo>
                  <a:lnTo>
                    <a:pt x="236" y="416"/>
                  </a:lnTo>
                  <a:lnTo>
                    <a:pt x="236" y="416"/>
                  </a:lnTo>
                  <a:lnTo>
                    <a:pt x="238" y="415"/>
                  </a:lnTo>
                  <a:lnTo>
                    <a:pt x="243" y="414"/>
                  </a:lnTo>
                  <a:lnTo>
                    <a:pt x="243" y="414"/>
                  </a:lnTo>
                  <a:lnTo>
                    <a:pt x="245" y="410"/>
                  </a:lnTo>
                  <a:lnTo>
                    <a:pt x="249" y="408"/>
                  </a:lnTo>
                  <a:lnTo>
                    <a:pt x="252" y="408"/>
                  </a:lnTo>
                  <a:lnTo>
                    <a:pt x="252" y="408"/>
                  </a:lnTo>
                  <a:lnTo>
                    <a:pt x="254" y="400"/>
                  </a:lnTo>
                  <a:lnTo>
                    <a:pt x="258" y="400"/>
                  </a:lnTo>
                  <a:lnTo>
                    <a:pt x="262" y="400"/>
                  </a:lnTo>
                  <a:lnTo>
                    <a:pt x="262" y="400"/>
                  </a:lnTo>
                  <a:lnTo>
                    <a:pt x="266" y="399"/>
                  </a:lnTo>
                  <a:lnTo>
                    <a:pt x="267" y="393"/>
                  </a:lnTo>
                  <a:lnTo>
                    <a:pt x="267" y="393"/>
                  </a:lnTo>
                  <a:lnTo>
                    <a:pt x="272" y="390"/>
                  </a:lnTo>
                  <a:lnTo>
                    <a:pt x="276" y="390"/>
                  </a:lnTo>
                  <a:lnTo>
                    <a:pt x="278" y="385"/>
                  </a:lnTo>
                  <a:lnTo>
                    <a:pt x="278" y="385"/>
                  </a:lnTo>
                  <a:lnTo>
                    <a:pt x="281" y="383"/>
                  </a:lnTo>
                  <a:lnTo>
                    <a:pt x="285" y="382"/>
                  </a:lnTo>
                  <a:lnTo>
                    <a:pt x="282" y="378"/>
                  </a:lnTo>
                  <a:lnTo>
                    <a:pt x="287" y="377"/>
                  </a:lnTo>
                  <a:lnTo>
                    <a:pt x="291" y="375"/>
                  </a:lnTo>
                  <a:lnTo>
                    <a:pt x="291" y="375"/>
                  </a:lnTo>
                  <a:lnTo>
                    <a:pt x="292" y="369"/>
                  </a:lnTo>
                  <a:lnTo>
                    <a:pt x="295" y="369"/>
                  </a:lnTo>
                  <a:lnTo>
                    <a:pt x="300" y="369"/>
                  </a:lnTo>
                  <a:lnTo>
                    <a:pt x="300" y="369"/>
                  </a:lnTo>
                  <a:lnTo>
                    <a:pt x="301" y="362"/>
                  </a:lnTo>
                  <a:lnTo>
                    <a:pt x="306" y="361"/>
                  </a:lnTo>
                  <a:lnTo>
                    <a:pt x="306" y="361"/>
                  </a:lnTo>
                  <a:lnTo>
                    <a:pt x="307" y="355"/>
                  </a:lnTo>
                  <a:lnTo>
                    <a:pt x="310" y="354"/>
                  </a:lnTo>
                  <a:lnTo>
                    <a:pt x="310" y="354"/>
                  </a:lnTo>
                  <a:lnTo>
                    <a:pt x="311" y="349"/>
                  </a:lnTo>
                  <a:lnTo>
                    <a:pt x="316" y="348"/>
                  </a:lnTo>
                  <a:lnTo>
                    <a:pt x="320" y="348"/>
                  </a:lnTo>
                  <a:lnTo>
                    <a:pt x="318" y="342"/>
                  </a:lnTo>
                  <a:lnTo>
                    <a:pt x="322" y="340"/>
                  </a:lnTo>
                  <a:lnTo>
                    <a:pt x="326" y="340"/>
                  </a:lnTo>
                  <a:lnTo>
                    <a:pt x="326" y="340"/>
                  </a:lnTo>
                  <a:lnTo>
                    <a:pt x="328" y="334"/>
                  </a:lnTo>
                  <a:lnTo>
                    <a:pt x="331" y="333"/>
                  </a:lnTo>
                  <a:lnTo>
                    <a:pt x="329" y="329"/>
                  </a:lnTo>
                  <a:lnTo>
                    <a:pt x="333" y="328"/>
                  </a:lnTo>
                  <a:lnTo>
                    <a:pt x="336" y="326"/>
                  </a:lnTo>
                  <a:lnTo>
                    <a:pt x="334" y="321"/>
                  </a:lnTo>
                  <a:lnTo>
                    <a:pt x="339" y="321"/>
                  </a:lnTo>
                  <a:lnTo>
                    <a:pt x="343" y="318"/>
                  </a:lnTo>
                  <a:lnTo>
                    <a:pt x="340" y="314"/>
                  </a:lnTo>
                  <a:lnTo>
                    <a:pt x="345" y="314"/>
                  </a:lnTo>
                  <a:lnTo>
                    <a:pt x="348" y="313"/>
                  </a:lnTo>
                  <a:lnTo>
                    <a:pt x="347" y="308"/>
                  </a:lnTo>
                  <a:lnTo>
                    <a:pt x="349" y="308"/>
                  </a:lnTo>
                  <a:lnTo>
                    <a:pt x="352" y="301"/>
                  </a:lnTo>
                  <a:lnTo>
                    <a:pt x="352" y="301"/>
                  </a:lnTo>
                  <a:lnTo>
                    <a:pt x="355" y="300"/>
                  </a:lnTo>
                  <a:lnTo>
                    <a:pt x="357" y="296"/>
                  </a:lnTo>
                  <a:lnTo>
                    <a:pt x="357" y="296"/>
                  </a:lnTo>
                  <a:lnTo>
                    <a:pt x="358" y="289"/>
                  </a:lnTo>
                  <a:lnTo>
                    <a:pt x="362" y="288"/>
                  </a:lnTo>
                  <a:lnTo>
                    <a:pt x="362" y="288"/>
                  </a:lnTo>
                  <a:lnTo>
                    <a:pt x="363" y="283"/>
                  </a:lnTo>
                  <a:lnTo>
                    <a:pt x="363" y="283"/>
                  </a:lnTo>
                  <a:lnTo>
                    <a:pt x="365" y="277"/>
                  </a:lnTo>
                  <a:lnTo>
                    <a:pt x="370" y="276"/>
                  </a:lnTo>
                  <a:lnTo>
                    <a:pt x="370" y="276"/>
                  </a:lnTo>
                  <a:lnTo>
                    <a:pt x="371" y="271"/>
                  </a:lnTo>
                  <a:lnTo>
                    <a:pt x="375" y="268"/>
                  </a:lnTo>
                  <a:lnTo>
                    <a:pt x="373" y="265"/>
                  </a:lnTo>
                  <a:lnTo>
                    <a:pt x="375" y="263"/>
                  </a:lnTo>
                  <a:lnTo>
                    <a:pt x="377" y="259"/>
                  </a:lnTo>
                  <a:lnTo>
                    <a:pt x="377" y="259"/>
                  </a:lnTo>
                  <a:lnTo>
                    <a:pt x="379" y="252"/>
                  </a:lnTo>
                  <a:lnTo>
                    <a:pt x="379" y="252"/>
                  </a:lnTo>
                  <a:lnTo>
                    <a:pt x="381" y="247"/>
                  </a:lnTo>
                  <a:lnTo>
                    <a:pt x="385" y="246"/>
                  </a:lnTo>
                  <a:lnTo>
                    <a:pt x="385" y="246"/>
                  </a:lnTo>
                  <a:lnTo>
                    <a:pt x="387" y="239"/>
                  </a:lnTo>
                  <a:lnTo>
                    <a:pt x="389" y="239"/>
                  </a:lnTo>
                  <a:lnTo>
                    <a:pt x="388" y="235"/>
                  </a:lnTo>
                  <a:lnTo>
                    <a:pt x="391" y="234"/>
                  </a:lnTo>
                  <a:lnTo>
                    <a:pt x="389" y="227"/>
                  </a:lnTo>
                  <a:lnTo>
                    <a:pt x="392" y="227"/>
                  </a:lnTo>
                  <a:lnTo>
                    <a:pt x="394" y="220"/>
                  </a:lnTo>
                  <a:lnTo>
                    <a:pt x="394" y="220"/>
                  </a:lnTo>
                  <a:lnTo>
                    <a:pt x="396" y="215"/>
                  </a:lnTo>
                  <a:lnTo>
                    <a:pt x="394" y="213"/>
                  </a:lnTo>
                  <a:lnTo>
                    <a:pt x="398" y="210"/>
                  </a:lnTo>
                  <a:lnTo>
                    <a:pt x="399" y="205"/>
                  </a:lnTo>
                  <a:lnTo>
                    <a:pt x="399" y="205"/>
                  </a:lnTo>
                  <a:lnTo>
                    <a:pt x="401" y="199"/>
                  </a:lnTo>
                  <a:lnTo>
                    <a:pt x="401" y="199"/>
                  </a:lnTo>
                  <a:lnTo>
                    <a:pt x="403" y="194"/>
                  </a:lnTo>
                  <a:lnTo>
                    <a:pt x="403" y="194"/>
                  </a:lnTo>
                  <a:lnTo>
                    <a:pt x="404" y="187"/>
                  </a:lnTo>
                  <a:lnTo>
                    <a:pt x="407" y="187"/>
                  </a:lnTo>
                  <a:lnTo>
                    <a:pt x="405" y="182"/>
                  </a:lnTo>
                  <a:lnTo>
                    <a:pt x="408" y="178"/>
                  </a:lnTo>
                  <a:lnTo>
                    <a:pt x="408" y="178"/>
                  </a:lnTo>
                  <a:lnTo>
                    <a:pt x="409" y="170"/>
                  </a:lnTo>
                  <a:lnTo>
                    <a:pt x="409" y="170"/>
                  </a:lnTo>
                  <a:lnTo>
                    <a:pt x="410" y="166"/>
                  </a:lnTo>
                  <a:lnTo>
                    <a:pt x="415" y="164"/>
                  </a:lnTo>
                  <a:lnTo>
                    <a:pt x="412" y="160"/>
                  </a:lnTo>
                  <a:lnTo>
                    <a:pt x="412" y="160"/>
                  </a:lnTo>
                  <a:lnTo>
                    <a:pt x="295" y="96"/>
                  </a:lnTo>
                  <a:lnTo>
                    <a:pt x="307" y="67"/>
                  </a:lnTo>
                  <a:lnTo>
                    <a:pt x="558" y="0"/>
                  </a:lnTo>
                  <a:lnTo>
                    <a:pt x="710" y="284"/>
                  </a:lnTo>
                  <a:lnTo>
                    <a:pt x="701" y="317"/>
                  </a:lnTo>
                  <a:lnTo>
                    <a:pt x="598" y="260"/>
                  </a:lnTo>
                  <a:lnTo>
                    <a:pt x="598" y="260"/>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23" name="Freeform 47"/>
            <p:cNvSpPr>
              <a:spLocks/>
            </p:cNvSpPr>
            <p:nvPr/>
          </p:nvSpPr>
          <p:spPr bwMode="blackGray">
            <a:xfrm>
              <a:off x="2921" y="1723"/>
              <a:ext cx="414" cy="340"/>
            </a:xfrm>
            <a:custGeom>
              <a:avLst/>
              <a:gdLst>
                <a:gd name="T0" fmla="*/ 0 w 414"/>
                <a:gd name="T1" fmla="*/ 336 h 340"/>
                <a:gd name="T2" fmla="*/ 10 w 414"/>
                <a:gd name="T3" fmla="*/ 339 h 340"/>
                <a:gd name="T4" fmla="*/ 18 w 414"/>
                <a:gd name="T5" fmla="*/ 336 h 340"/>
                <a:gd name="T6" fmla="*/ 36 w 414"/>
                <a:gd name="T7" fmla="*/ 337 h 340"/>
                <a:gd name="T8" fmla="*/ 53 w 414"/>
                <a:gd name="T9" fmla="*/ 332 h 340"/>
                <a:gd name="T10" fmla="*/ 74 w 414"/>
                <a:gd name="T11" fmla="*/ 332 h 340"/>
                <a:gd name="T12" fmla="*/ 99 w 414"/>
                <a:gd name="T13" fmla="*/ 323 h 340"/>
                <a:gd name="T14" fmla="*/ 122 w 414"/>
                <a:gd name="T15" fmla="*/ 319 h 340"/>
                <a:gd name="T16" fmla="*/ 149 w 414"/>
                <a:gd name="T17" fmla="*/ 305 h 340"/>
                <a:gd name="T18" fmla="*/ 175 w 414"/>
                <a:gd name="T19" fmla="*/ 299 h 340"/>
                <a:gd name="T20" fmla="*/ 205 w 414"/>
                <a:gd name="T21" fmla="*/ 286 h 340"/>
                <a:gd name="T22" fmla="*/ 237 w 414"/>
                <a:gd name="T23" fmla="*/ 267 h 340"/>
                <a:gd name="T24" fmla="*/ 261 w 414"/>
                <a:gd name="T25" fmla="*/ 244 h 340"/>
                <a:gd name="T26" fmla="*/ 275 w 414"/>
                <a:gd name="T27" fmla="*/ 235 h 340"/>
                <a:gd name="T28" fmla="*/ 288 w 414"/>
                <a:gd name="T29" fmla="*/ 227 h 340"/>
                <a:gd name="T30" fmla="*/ 303 w 414"/>
                <a:gd name="T31" fmla="*/ 213 h 340"/>
                <a:gd name="T32" fmla="*/ 313 w 414"/>
                <a:gd name="T33" fmla="*/ 199 h 340"/>
                <a:gd name="T34" fmla="*/ 329 w 414"/>
                <a:gd name="T35" fmla="*/ 185 h 340"/>
                <a:gd name="T36" fmla="*/ 337 w 414"/>
                <a:gd name="T37" fmla="*/ 166 h 340"/>
                <a:gd name="T38" fmla="*/ 351 w 414"/>
                <a:gd name="T39" fmla="*/ 148 h 340"/>
                <a:gd name="T40" fmla="*/ 364 w 414"/>
                <a:gd name="T41" fmla="*/ 128 h 340"/>
                <a:gd name="T42" fmla="*/ 371 w 414"/>
                <a:gd name="T43" fmla="*/ 111 h 340"/>
                <a:gd name="T44" fmla="*/ 384 w 414"/>
                <a:gd name="T45" fmla="*/ 91 h 340"/>
                <a:gd name="T46" fmla="*/ 390 w 414"/>
                <a:gd name="T47" fmla="*/ 67 h 340"/>
                <a:gd name="T48" fmla="*/ 400 w 414"/>
                <a:gd name="T49" fmla="*/ 46 h 340"/>
                <a:gd name="T50" fmla="*/ 406 w 414"/>
                <a:gd name="T51" fmla="*/ 22 h 340"/>
                <a:gd name="T52" fmla="*/ 413 w 414"/>
                <a:gd name="T53" fmla="*/ 0 h 340"/>
                <a:gd name="T54" fmla="*/ 413 w 414"/>
                <a:gd name="T55" fmla="*/ 0 h 340"/>
                <a:gd name="T56" fmla="*/ 411 w 414"/>
                <a:gd name="T57" fmla="*/ 6 h 340"/>
                <a:gd name="T58" fmla="*/ 410 w 414"/>
                <a:gd name="T59" fmla="*/ 10 h 340"/>
                <a:gd name="T60" fmla="*/ 409 w 414"/>
                <a:gd name="T61" fmla="*/ 18 h 340"/>
                <a:gd name="T62" fmla="*/ 405 w 414"/>
                <a:gd name="T63" fmla="*/ 27 h 340"/>
                <a:gd name="T64" fmla="*/ 396 w 414"/>
                <a:gd name="T65" fmla="*/ 37 h 340"/>
                <a:gd name="T66" fmla="*/ 392 w 414"/>
                <a:gd name="T67" fmla="*/ 47 h 340"/>
                <a:gd name="T68" fmla="*/ 387 w 414"/>
                <a:gd name="T69" fmla="*/ 64 h 340"/>
                <a:gd name="T70" fmla="*/ 376 w 414"/>
                <a:gd name="T71" fmla="*/ 79 h 340"/>
                <a:gd name="T72" fmla="*/ 369 w 414"/>
                <a:gd name="T73" fmla="*/ 96 h 340"/>
                <a:gd name="T74" fmla="*/ 357 w 414"/>
                <a:gd name="T75" fmla="*/ 108 h 340"/>
                <a:gd name="T76" fmla="*/ 349 w 414"/>
                <a:gd name="T77" fmla="*/ 129 h 340"/>
                <a:gd name="T78" fmla="*/ 334 w 414"/>
                <a:gd name="T79" fmla="*/ 143 h 340"/>
                <a:gd name="T80" fmla="*/ 321 w 414"/>
                <a:gd name="T81" fmla="*/ 161 h 340"/>
                <a:gd name="T82" fmla="*/ 309 w 414"/>
                <a:gd name="T83" fmla="*/ 178 h 340"/>
                <a:gd name="T84" fmla="*/ 293 w 414"/>
                <a:gd name="T85" fmla="*/ 194 h 340"/>
                <a:gd name="T86" fmla="*/ 275 w 414"/>
                <a:gd name="T87" fmla="*/ 209 h 340"/>
                <a:gd name="T88" fmla="*/ 256 w 414"/>
                <a:gd name="T89" fmla="*/ 225 h 340"/>
                <a:gd name="T90" fmla="*/ 236 w 414"/>
                <a:gd name="T91" fmla="*/ 242 h 340"/>
                <a:gd name="T92" fmla="*/ 217 w 414"/>
                <a:gd name="T93" fmla="*/ 256 h 340"/>
                <a:gd name="T94" fmla="*/ 191 w 414"/>
                <a:gd name="T95" fmla="*/ 270 h 340"/>
                <a:gd name="T96" fmla="*/ 166 w 414"/>
                <a:gd name="T97" fmla="*/ 282 h 340"/>
                <a:gd name="T98" fmla="*/ 145 w 414"/>
                <a:gd name="T99" fmla="*/ 293 h 340"/>
                <a:gd name="T100" fmla="*/ 117 w 414"/>
                <a:gd name="T101" fmla="*/ 300 h 340"/>
                <a:gd name="T102" fmla="*/ 85 w 414"/>
                <a:gd name="T103" fmla="*/ 308 h 340"/>
                <a:gd name="T104" fmla="*/ 54 w 414"/>
                <a:gd name="T105" fmla="*/ 311 h 340"/>
                <a:gd name="T106" fmla="*/ 25 w 414"/>
                <a:gd name="T107" fmla="*/ 313 h 340"/>
                <a:gd name="T108" fmla="*/ 1 w 414"/>
                <a:gd name="T109" fmla="*/ 32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4" h="340">
                  <a:moveTo>
                    <a:pt x="0" y="336"/>
                  </a:moveTo>
                  <a:lnTo>
                    <a:pt x="0" y="336"/>
                  </a:lnTo>
                  <a:lnTo>
                    <a:pt x="0" y="336"/>
                  </a:lnTo>
                  <a:lnTo>
                    <a:pt x="0" y="336"/>
                  </a:lnTo>
                  <a:lnTo>
                    <a:pt x="0" y="336"/>
                  </a:lnTo>
                  <a:lnTo>
                    <a:pt x="0" y="336"/>
                  </a:lnTo>
                  <a:lnTo>
                    <a:pt x="0" y="336"/>
                  </a:lnTo>
                  <a:lnTo>
                    <a:pt x="3" y="335"/>
                  </a:lnTo>
                  <a:lnTo>
                    <a:pt x="3" y="335"/>
                  </a:lnTo>
                  <a:lnTo>
                    <a:pt x="3" y="335"/>
                  </a:lnTo>
                  <a:lnTo>
                    <a:pt x="3" y="335"/>
                  </a:lnTo>
                  <a:lnTo>
                    <a:pt x="3" y="335"/>
                  </a:lnTo>
                  <a:lnTo>
                    <a:pt x="10" y="339"/>
                  </a:lnTo>
                  <a:lnTo>
                    <a:pt x="10" y="339"/>
                  </a:lnTo>
                  <a:lnTo>
                    <a:pt x="10" y="339"/>
                  </a:lnTo>
                  <a:lnTo>
                    <a:pt x="10" y="339"/>
                  </a:lnTo>
                  <a:lnTo>
                    <a:pt x="14" y="339"/>
                  </a:lnTo>
                  <a:lnTo>
                    <a:pt x="14" y="339"/>
                  </a:lnTo>
                  <a:lnTo>
                    <a:pt x="14" y="339"/>
                  </a:lnTo>
                  <a:lnTo>
                    <a:pt x="18" y="336"/>
                  </a:lnTo>
                  <a:lnTo>
                    <a:pt x="18" y="336"/>
                  </a:lnTo>
                  <a:lnTo>
                    <a:pt x="21" y="335"/>
                  </a:lnTo>
                  <a:lnTo>
                    <a:pt x="21" y="335"/>
                  </a:lnTo>
                  <a:lnTo>
                    <a:pt x="26" y="333"/>
                  </a:lnTo>
                  <a:lnTo>
                    <a:pt x="26" y="333"/>
                  </a:lnTo>
                  <a:lnTo>
                    <a:pt x="29" y="333"/>
                  </a:lnTo>
                  <a:lnTo>
                    <a:pt x="29" y="333"/>
                  </a:lnTo>
                  <a:lnTo>
                    <a:pt x="36" y="337"/>
                  </a:lnTo>
                  <a:lnTo>
                    <a:pt x="36" y="337"/>
                  </a:lnTo>
                  <a:lnTo>
                    <a:pt x="40" y="336"/>
                  </a:lnTo>
                  <a:lnTo>
                    <a:pt x="40" y="336"/>
                  </a:lnTo>
                  <a:lnTo>
                    <a:pt x="44" y="335"/>
                  </a:lnTo>
                  <a:lnTo>
                    <a:pt x="48" y="333"/>
                  </a:lnTo>
                  <a:lnTo>
                    <a:pt x="48" y="333"/>
                  </a:lnTo>
                  <a:lnTo>
                    <a:pt x="53" y="332"/>
                  </a:lnTo>
                  <a:lnTo>
                    <a:pt x="56" y="331"/>
                  </a:lnTo>
                  <a:lnTo>
                    <a:pt x="56" y="331"/>
                  </a:lnTo>
                  <a:lnTo>
                    <a:pt x="59" y="329"/>
                  </a:lnTo>
                  <a:lnTo>
                    <a:pt x="65" y="329"/>
                  </a:lnTo>
                  <a:lnTo>
                    <a:pt x="65" y="329"/>
                  </a:lnTo>
                  <a:lnTo>
                    <a:pt x="68" y="329"/>
                  </a:lnTo>
                  <a:lnTo>
                    <a:pt x="74" y="332"/>
                  </a:lnTo>
                  <a:lnTo>
                    <a:pt x="79" y="331"/>
                  </a:lnTo>
                  <a:lnTo>
                    <a:pt x="79" y="331"/>
                  </a:lnTo>
                  <a:lnTo>
                    <a:pt x="83" y="329"/>
                  </a:lnTo>
                  <a:lnTo>
                    <a:pt x="87" y="327"/>
                  </a:lnTo>
                  <a:lnTo>
                    <a:pt x="91" y="327"/>
                  </a:lnTo>
                  <a:lnTo>
                    <a:pt x="95" y="325"/>
                  </a:lnTo>
                  <a:lnTo>
                    <a:pt x="99" y="323"/>
                  </a:lnTo>
                  <a:lnTo>
                    <a:pt x="99" y="323"/>
                  </a:lnTo>
                  <a:lnTo>
                    <a:pt x="102" y="325"/>
                  </a:lnTo>
                  <a:lnTo>
                    <a:pt x="106" y="323"/>
                  </a:lnTo>
                  <a:lnTo>
                    <a:pt x="110" y="321"/>
                  </a:lnTo>
                  <a:lnTo>
                    <a:pt x="114" y="320"/>
                  </a:lnTo>
                  <a:lnTo>
                    <a:pt x="118" y="320"/>
                  </a:lnTo>
                  <a:lnTo>
                    <a:pt x="122" y="319"/>
                  </a:lnTo>
                  <a:lnTo>
                    <a:pt x="127" y="316"/>
                  </a:lnTo>
                  <a:lnTo>
                    <a:pt x="130" y="317"/>
                  </a:lnTo>
                  <a:lnTo>
                    <a:pt x="134" y="315"/>
                  </a:lnTo>
                  <a:lnTo>
                    <a:pt x="139" y="313"/>
                  </a:lnTo>
                  <a:lnTo>
                    <a:pt x="143" y="312"/>
                  </a:lnTo>
                  <a:lnTo>
                    <a:pt x="147" y="312"/>
                  </a:lnTo>
                  <a:lnTo>
                    <a:pt x="149" y="305"/>
                  </a:lnTo>
                  <a:lnTo>
                    <a:pt x="152" y="304"/>
                  </a:lnTo>
                  <a:lnTo>
                    <a:pt x="156" y="304"/>
                  </a:lnTo>
                  <a:lnTo>
                    <a:pt x="160" y="304"/>
                  </a:lnTo>
                  <a:lnTo>
                    <a:pt x="163" y="301"/>
                  </a:lnTo>
                  <a:lnTo>
                    <a:pt x="169" y="301"/>
                  </a:lnTo>
                  <a:lnTo>
                    <a:pt x="170" y="300"/>
                  </a:lnTo>
                  <a:lnTo>
                    <a:pt x="175" y="299"/>
                  </a:lnTo>
                  <a:lnTo>
                    <a:pt x="180" y="297"/>
                  </a:lnTo>
                  <a:lnTo>
                    <a:pt x="185" y="292"/>
                  </a:lnTo>
                  <a:lnTo>
                    <a:pt x="189" y="290"/>
                  </a:lnTo>
                  <a:lnTo>
                    <a:pt x="193" y="290"/>
                  </a:lnTo>
                  <a:lnTo>
                    <a:pt x="198" y="288"/>
                  </a:lnTo>
                  <a:lnTo>
                    <a:pt x="201" y="286"/>
                  </a:lnTo>
                  <a:lnTo>
                    <a:pt x="205" y="286"/>
                  </a:lnTo>
                  <a:lnTo>
                    <a:pt x="206" y="280"/>
                  </a:lnTo>
                  <a:lnTo>
                    <a:pt x="215" y="279"/>
                  </a:lnTo>
                  <a:lnTo>
                    <a:pt x="218" y="276"/>
                  </a:lnTo>
                  <a:lnTo>
                    <a:pt x="223" y="275"/>
                  </a:lnTo>
                  <a:lnTo>
                    <a:pt x="224" y="271"/>
                  </a:lnTo>
                  <a:lnTo>
                    <a:pt x="228" y="268"/>
                  </a:lnTo>
                  <a:lnTo>
                    <a:pt x="237" y="267"/>
                  </a:lnTo>
                  <a:lnTo>
                    <a:pt x="241" y="266"/>
                  </a:lnTo>
                  <a:lnTo>
                    <a:pt x="242" y="260"/>
                  </a:lnTo>
                  <a:lnTo>
                    <a:pt x="246" y="260"/>
                  </a:lnTo>
                  <a:lnTo>
                    <a:pt x="251" y="258"/>
                  </a:lnTo>
                  <a:lnTo>
                    <a:pt x="256" y="251"/>
                  </a:lnTo>
                  <a:lnTo>
                    <a:pt x="260" y="250"/>
                  </a:lnTo>
                  <a:lnTo>
                    <a:pt x="261" y="244"/>
                  </a:lnTo>
                  <a:lnTo>
                    <a:pt x="261" y="244"/>
                  </a:lnTo>
                  <a:lnTo>
                    <a:pt x="266" y="243"/>
                  </a:lnTo>
                  <a:lnTo>
                    <a:pt x="266" y="243"/>
                  </a:lnTo>
                  <a:lnTo>
                    <a:pt x="270" y="242"/>
                  </a:lnTo>
                  <a:lnTo>
                    <a:pt x="273" y="241"/>
                  </a:lnTo>
                  <a:lnTo>
                    <a:pt x="271" y="237"/>
                  </a:lnTo>
                  <a:lnTo>
                    <a:pt x="275" y="235"/>
                  </a:lnTo>
                  <a:lnTo>
                    <a:pt x="279" y="235"/>
                  </a:lnTo>
                  <a:lnTo>
                    <a:pt x="279" y="235"/>
                  </a:lnTo>
                  <a:lnTo>
                    <a:pt x="284" y="234"/>
                  </a:lnTo>
                  <a:lnTo>
                    <a:pt x="281" y="229"/>
                  </a:lnTo>
                  <a:lnTo>
                    <a:pt x="284" y="229"/>
                  </a:lnTo>
                  <a:lnTo>
                    <a:pt x="288" y="227"/>
                  </a:lnTo>
                  <a:lnTo>
                    <a:pt x="288" y="227"/>
                  </a:lnTo>
                  <a:lnTo>
                    <a:pt x="289" y="222"/>
                  </a:lnTo>
                  <a:lnTo>
                    <a:pt x="294" y="219"/>
                  </a:lnTo>
                  <a:lnTo>
                    <a:pt x="294" y="219"/>
                  </a:lnTo>
                  <a:lnTo>
                    <a:pt x="298" y="219"/>
                  </a:lnTo>
                  <a:lnTo>
                    <a:pt x="299" y="213"/>
                  </a:lnTo>
                  <a:lnTo>
                    <a:pt x="299" y="213"/>
                  </a:lnTo>
                  <a:lnTo>
                    <a:pt x="303" y="213"/>
                  </a:lnTo>
                  <a:lnTo>
                    <a:pt x="300" y="209"/>
                  </a:lnTo>
                  <a:lnTo>
                    <a:pt x="305" y="206"/>
                  </a:lnTo>
                  <a:lnTo>
                    <a:pt x="309" y="206"/>
                  </a:lnTo>
                  <a:lnTo>
                    <a:pt x="309" y="206"/>
                  </a:lnTo>
                  <a:lnTo>
                    <a:pt x="310" y="201"/>
                  </a:lnTo>
                  <a:lnTo>
                    <a:pt x="313" y="199"/>
                  </a:lnTo>
                  <a:lnTo>
                    <a:pt x="313" y="199"/>
                  </a:lnTo>
                  <a:lnTo>
                    <a:pt x="315" y="193"/>
                  </a:lnTo>
                  <a:lnTo>
                    <a:pt x="320" y="192"/>
                  </a:lnTo>
                  <a:lnTo>
                    <a:pt x="320" y="192"/>
                  </a:lnTo>
                  <a:lnTo>
                    <a:pt x="321" y="188"/>
                  </a:lnTo>
                  <a:lnTo>
                    <a:pt x="325" y="186"/>
                  </a:lnTo>
                  <a:lnTo>
                    <a:pt x="325" y="186"/>
                  </a:lnTo>
                  <a:lnTo>
                    <a:pt x="329" y="185"/>
                  </a:lnTo>
                  <a:lnTo>
                    <a:pt x="330" y="180"/>
                  </a:lnTo>
                  <a:lnTo>
                    <a:pt x="330" y="180"/>
                  </a:lnTo>
                  <a:lnTo>
                    <a:pt x="332" y="173"/>
                  </a:lnTo>
                  <a:lnTo>
                    <a:pt x="336" y="172"/>
                  </a:lnTo>
                  <a:lnTo>
                    <a:pt x="336" y="172"/>
                  </a:lnTo>
                  <a:lnTo>
                    <a:pt x="337" y="166"/>
                  </a:lnTo>
                  <a:lnTo>
                    <a:pt x="337" y="166"/>
                  </a:lnTo>
                  <a:lnTo>
                    <a:pt x="341" y="165"/>
                  </a:lnTo>
                  <a:lnTo>
                    <a:pt x="343" y="158"/>
                  </a:lnTo>
                  <a:lnTo>
                    <a:pt x="343" y="158"/>
                  </a:lnTo>
                  <a:lnTo>
                    <a:pt x="347" y="158"/>
                  </a:lnTo>
                  <a:lnTo>
                    <a:pt x="350" y="153"/>
                  </a:lnTo>
                  <a:lnTo>
                    <a:pt x="350" y="153"/>
                  </a:lnTo>
                  <a:lnTo>
                    <a:pt x="351" y="148"/>
                  </a:lnTo>
                  <a:lnTo>
                    <a:pt x="355" y="146"/>
                  </a:lnTo>
                  <a:lnTo>
                    <a:pt x="355" y="146"/>
                  </a:lnTo>
                  <a:lnTo>
                    <a:pt x="356" y="141"/>
                  </a:lnTo>
                  <a:lnTo>
                    <a:pt x="361" y="140"/>
                  </a:lnTo>
                  <a:lnTo>
                    <a:pt x="358" y="135"/>
                  </a:lnTo>
                  <a:lnTo>
                    <a:pt x="362" y="136"/>
                  </a:lnTo>
                  <a:lnTo>
                    <a:pt x="364" y="128"/>
                  </a:lnTo>
                  <a:lnTo>
                    <a:pt x="364" y="128"/>
                  </a:lnTo>
                  <a:lnTo>
                    <a:pt x="368" y="127"/>
                  </a:lnTo>
                  <a:lnTo>
                    <a:pt x="369" y="121"/>
                  </a:lnTo>
                  <a:lnTo>
                    <a:pt x="369" y="121"/>
                  </a:lnTo>
                  <a:lnTo>
                    <a:pt x="370" y="116"/>
                  </a:lnTo>
                  <a:lnTo>
                    <a:pt x="374" y="116"/>
                  </a:lnTo>
                  <a:lnTo>
                    <a:pt x="371" y="111"/>
                  </a:lnTo>
                  <a:lnTo>
                    <a:pt x="376" y="108"/>
                  </a:lnTo>
                  <a:lnTo>
                    <a:pt x="376" y="103"/>
                  </a:lnTo>
                  <a:lnTo>
                    <a:pt x="376" y="103"/>
                  </a:lnTo>
                  <a:lnTo>
                    <a:pt x="378" y="97"/>
                  </a:lnTo>
                  <a:lnTo>
                    <a:pt x="378" y="97"/>
                  </a:lnTo>
                  <a:lnTo>
                    <a:pt x="380" y="92"/>
                  </a:lnTo>
                  <a:lnTo>
                    <a:pt x="384" y="91"/>
                  </a:lnTo>
                  <a:lnTo>
                    <a:pt x="382" y="87"/>
                  </a:lnTo>
                  <a:lnTo>
                    <a:pt x="385" y="86"/>
                  </a:lnTo>
                  <a:lnTo>
                    <a:pt x="387" y="79"/>
                  </a:lnTo>
                  <a:lnTo>
                    <a:pt x="387" y="79"/>
                  </a:lnTo>
                  <a:lnTo>
                    <a:pt x="388" y="75"/>
                  </a:lnTo>
                  <a:lnTo>
                    <a:pt x="392" y="74"/>
                  </a:lnTo>
                  <a:lnTo>
                    <a:pt x="390" y="67"/>
                  </a:lnTo>
                  <a:lnTo>
                    <a:pt x="394" y="68"/>
                  </a:lnTo>
                  <a:lnTo>
                    <a:pt x="396" y="62"/>
                  </a:lnTo>
                  <a:lnTo>
                    <a:pt x="393" y="58"/>
                  </a:lnTo>
                  <a:lnTo>
                    <a:pt x="397" y="56"/>
                  </a:lnTo>
                  <a:lnTo>
                    <a:pt x="398" y="50"/>
                  </a:lnTo>
                  <a:lnTo>
                    <a:pt x="398" y="50"/>
                  </a:lnTo>
                  <a:lnTo>
                    <a:pt x="400" y="46"/>
                  </a:lnTo>
                  <a:lnTo>
                    <a:pt x="402" y="39"/>
                  </a:lnTo>
                  <a:lnTo>
                    <a:pt x="402" y="39"/>
                  </a:lnTo>
                  <a:lnTo>
                    <a:pt x="403" y="34"/>
                  </a:lnTo>
                  <a:lnTo>
                    <a:pt x="403" y="34"/>
                  </a:lnTo>
                  <a:lnTo>
                    <a:pt x="405" y="27"/>
                  </a:lnTo>
                  <a:lnTo>
                    <a:pt x="406" y="22"/>
                  </a:lnTo>
                  <a:lnTo>
                    <a:pt x="406" y="22"/>
                  </a:lnTo>
                  <a:lnTo>
                    <a:pt x="409" y="18"/>
                  </a:lnTo>
                  <a:lnTo>
                    <a:pt x="410" y="10"/>
                  </a:lnTo>
                  <a:lnTo>
                    <a:pt x="410" y="10"/>
                  </a:lnTo>
                  <a:lnTo>
                    <a:pt x="411" y="6"/>
                  </a:lnTo>
                  <a:lnTo>
                    <a:pt x="413" y="0"/>
                  </a:lnTo>
                  <a:lnTo>
                    <a:pt x="413" y="0"/>
                  </a:lnTo>
                  <a:lnTo>
                    <a:pt x="413" y="0"/>
                  </a:lnTo>
                  <a:lnTo>
                    <a:pt x="413" y="0"/>
                  </a:lnTo>
                  <a:lnTo>
                    <a:pt x="413" y="0"/>
                  </a:lnTo>
                  <a:lnTo>
                    <a:pt x="413" y="0"/>
                  </a:lnTo>
                  <a:lnTo>
                    <a:pt x="413" y="0"/>
                  </a:lnTo>
                  <a:lnTo>
                    <a:pt x="413" y="0"/>
                  </a:lnTo>
                  <a:lnTo>
                    <a:pt x="413" y="0"/>
                  </a:lnTo>
                  <a:lnTo>
                    <a:pt x="413" y="0"/>
                  </a:lnTo>
                  <a:lnTo>
                    <a:pt x="413" y="0"/>
                  </a:lnTo>
                  <a:lnTo>
                    <a:pt x="413" y="0"/>
                  </a:lnTo>
                  <a:lnTo>
                    <a:pt x="413" y="0"/>
                  </a:lnTo>
                  <a:lnTo>
                    <a:pt x="413" y="0"/>
                  </a:lnTo>
                  <a:lnTo>
                    <a:pt x="410" y="1"/>
                  </a:lnTo>
                  <a:lnTo>
                    <a:pt x="411" y="6"/>
                  </a:lnTo>
                  <a:lnTo>
                    <a:pt x="411" y="6"/>
                  </a:lnTo>
                  <a:lnTo>
                    <a:pt x="411" y="6"/>
                  </a:lnTo>
                  <a:lnTo>
                    <a:pt x="411" y="6"/>
                  </a:lnTo>
                  <a:lnTo>
                    <a:pt x="411" y="6"/>
                  </a:lnTo>
                  <a:lnTo>
                    <a:pt x="411" y="6"/>
                  </a:lnTo>
                  <a:lnTo>
                    <a:pt x="408" y="7"/>
                  </a:lnTo>
                  <a:lnTo>
                    <a:pt x="408" y="7"/>
                  </a:lnTo>
                  <a:lnTo>
                    <a:pt x="410" y="10"/>
                  </a:lnTo>
                  <a:lnTo>
                    <a:pt x="410" y="10"/>
                  </a:lnTo>
                  <a:lnTo>
                    <a:pt x="410" y="10"/>
                  </a:lnTo>
                  <a:lnTo>
                    <a:pt x="410" y="10"/>
                  </a:lnTo>
                  <a:lnTo>
                    <a:pt x="407" y="11"/>
                  </a:lnTo>
                  <a:lnTo>
                    <a:pt x="409" y="18"/>
                  </a:lnTo>
                  <a:lnTo>
                    <a:pt x="409" y="18"/>
                  </a:lnTo>
                  <a:lnTo>
                    <a:pt x="409" y="18"/>
                  </a:lnTo>
                  <a:lnTo>
                    <a:pt x="405" y="18"/>
                  </a:lnTo>
                  <a:lnTo>
                    <a:pt x="405" y="18"/>
                  </a:lnTo>
                  <a:lnTo>
                    <a:pt x="406" y="22"/>
                  </a:lnTo>
                  <a:lnTo>
                    <a:pt x="406" y="22"/>
                  </a:lnTo>
                  <a:lnTo>
                    <a:pt x="403" y="25"/>
                  </a:lnTo>
                  <a:lnTo>
                    <a:pt x="403" y="25"/>
                  </a:lnTo>
                  <a:lnTo>
                    <a:pt x="405" y="27"/>
                  </a:lnTo>
                  <a:lnTo>
                    <a:pt x="400" y="30"/>
                  </a:lnTo>
                  <a:lnTo>
                    <a:pt x="400" y="30"/>
                  </a:lnTo>
                  <a:lnTo>
                    <a:pt x="400" y="30"/>
                  </a:lnTo>
                  <a:lnTo>
                    <a:pt x="399" y="35"/>
                  </a:lnTo>
                  <a:lnTo>
                    <a:pt x="399" y="35"/>
                  </a:lnTo>
                  <a:lnTo>
                    <a:pt x="399" y="35"/>
                  </a:lnTo>
                  <a:lnTo>
                    <a:pt x="396" y="37"/>
                  </a:lnTo>
                  <a:lnTo>
                    <a:pt x="398" y="39"/>
                  </a:lnTo>
                  <a:lnTo>
                    <a:pt x="398" y="39"/>
                  </a:lnTo>
                  <a:lnTo>
                    <a:pt x="393" y="42"/>
                  </a:lnTo>
                  <a:lnTo>
                    <a:pt x="397" y="46"/>
                  </a:lnTo>
                  <a:lnTo>
                    <a:pt x="392" y="47"/>
                  </a:lnTo>
                  <a:lnTo>
                    <a:pt x="392" y="47"/>
                  </a:lnTo>
                  <a:lnTo>
                    <a:pt x="392" y="47"/>
                  </a:lnTo>
                  <a:lnTo>
                    <a:pt x="390" y="52"/>
                  </a:lnTo>
                  <a:lnTo>
                    <a:pt x="390" y="52"/>
                  </a:lnTo>
                  <a:lnTo>
                    <a:pt x="387" y="54"/>
                  </a:lnTo>
                  <a:lnTo>
                    <a:pt x="388" y="58"/>
                  </a:lnTo>
                  <a:lnTo>
                    <a:pt x="385" y="59"/>
                  </a:lnTo>
                  <a:lnTo>
                    <a:pt x="385" y="59"/>
                  </a:lnTo>
                  <a:lnTo>
                    <a:pt x="387" y="64"/>
                  </a:lnTo>
                  <a:lnTo>
                    <a:pt x="384" y="66"/>
                  </a:lnTo>
                  <a:lnTo>
                    <a:pt x="384" y="66"/>
                  </a:lnTo>
                  <a:lnTo>
                    <a:pt x="382" y="71"/>
                  </a:lnTo>
                  <a:lnTo>
                    <a:pt x="382" y="71"/>
                  </a:lnTo>
                  <a:lnTo>
                    <a:pt x="378" y="71"/>
                  </a:lnTo>
                  <a:lnTo>
                    <a:pt x="381" y="76"/>
                  </a:lnTo>
                  <a:lnTo>
                    <a:pt x="376" y="79"/>
                  </a:lnTo>
                  <a:lnTo>
                    <a:pt x="376" y="79"/>
                  </a:lnTo>
                  <a:lnTo>
                    <a:pt x="375" y="83"/>
                  </a:lnTo>
                  <a:lnTo>
                    <a:pt x="375" y="83"/>
                  </a:lnTo>
                  <a:lnTo>
                    <a:pt x="370" y="84"/>
                  </a:lnTo>
                  <a:lnTo>
                    <a:pt x="373" y="90"/>
                  </a:lnTo>
                  <a:lnTo>
                    <a:pt x="370" y="90"/>
                  </a:lnTo>
                  <a:lnTo>
                    <a:pt x="369" y="96"/>
                  </a:lnTo>
                  <a:lnTo>
                    <a:pt x="369" y="96"/>
                  </a:lnTo>
                  <a:lnTo>
                    <a:pt x="364" y="97"/>
                  </a:lnTo>
                  <a:lnTo>
                    <a:pt x="368" y="101"/>
                  </a:lnTo>
                  <a:lnTo>
                    <a:pt x="363" y="101"/>
                  </a:lnTo>
                  <a:lnTo>
                    <a:pt x="363" y="101"/>
                  </a:lnTo>
                  <a:lnTo>
                    <a:pt x="361" y="108"/>
                  </a:lnTo>
                  <a:lnTo>
                    <a:pt x="357" y="108"/>
                  </a:lnTo>
                  <a:lnTo>
                    <a:pt x="360" y="113"/>
                  </a:lnTo>
                  <a:lnTo>
                    <a:pt x="356" y="115"/>
                  </a:lnTo>
                  <a:lnTo>
                    <a:pt x="356" y="115"/>
                  </a:lnTo>
                  <a:lnTo>
                    <a:pt x="354" y="119"/>
                  </a:lnTo>
                  <a:lnTo>
                    <a:pt x="351" y="121"/>
                  </a:lnTo>
                  <a:lnTo>
                    <a:pt x="351" y="121"/>
                  </a:lnTo>
                  <a:lnTo>
                    <a:pt x="349" y="129"/>
                  </a:lnTo>
                  <a:lnTo>
                    <a:pt x="344" y="128"/>
                  </a:lnTo>
                  <a:lnTo>
                    <a:pt x="347" y="133"/>
                  </a:lnTo>
                  <a:lnTo>
                    <a:pt x="343" y="133"/>
                  </a:lnTo>
                  <a:lnTo>
                    <a:pt x="339" y="135"/>
                  </a:lnTo>
                  <a:lnTo>
                    <a:pt x="341" y="140"/>
                  </a:lnTo>
                  <a:lnTo>
                    <a:pt x="337" y="140"/>
                  </a:lnTo>
                  <a:lnTo>
                    <a:pt x="334" y="143"/>
                  </a:lnTo>
                  <a:lnTo>
                    <a:pt x="336" y="145"/>
                  </a:lnTo>
                  <a:lnTo>
                    <a:pt x="332" y="148"/>
                  </a:lnTo>
                  <a:lnTo>
                    <a:pt x="330" y="152"/>
                  </a:lnTo>
                  <a:lnTo>
                    <a:pt x="326" y="153"/>
                  </a:lnTo>
                  <a:lnTo>
                    <a:pt x="326" y="153"/>
                  </a:lnTo>
                  <a:lnTo>
                    <a:pt x="325" y="160"/>
                  </a:lnTo>
                  <a:lnTo>
                    <a:pt x="321" y="161"/>
                  </a:lnTo>
                  <a:lnTo>
                    <a:pt x="321" y="161"/>
                  </a:lnTo>
                  <a:lnTo>
                    <a:pt x="320" y="166"/>
                  </a:lnTo>
                  <a:lnTo>
                    <a:pt x="315" y="168"/>
                  </a:lnTo>
                  <a:lnTo>
                    <a:pt x="311" y="169"/>
                  </a:lnTo>
                  <a:lnTo>
                    <a:pt x="313" y="173"/>
                  </a:lnTo>
                  <a:lnTo>
                    <a:pt x="310" y="173"/>
                  </a:lnTo>
                  <a:lnTo>
                    <a:pt x="309" y="178"/>
                  </a:lnTo>
                  <a:lnTo>
                    <a:pt x="305" y="180"/>
                  </a:lnTo>
                  <a:lnTo>
                    <a:pt x="305" y="180"/>
                  </a:lnTo>
                  <a:lnTo>
                    <a:pt x="303" y="188"/>
                  </a:lnTo>
                  <a:lnTo>
                    <a:pt x="299" y="188"/>
                  </a:lnTo>
                  <a:lnTo>
                    <a:pt x="295" y="189"/>
                  </a:lnTo>
                  <a:lnTo>
                    <a:pt x="293" y="194"/>
                  </a:lnTo>
                  <a:lnTo>
                    <a:pt x="293" y="194"/>
                  </a:lnTo>
                  <a:lnTo>
                    <a:pt x="289" y="194"/>
                  </a:lnTo>
                  <a:lnTo>
                    <a:pt x="287" y="202"/>
                  </a:lnTo>
                  <a:lnTo>
                    <a:pt x="284" y="202"/>
                  </a:lnTo>
                  <a:lnTo>
                    <a:pt x="280" y="202"/>
                  </a:lnTo>
                  <a:lnTo>
                    <a:pt x="283" y="209"/>
                  </a:lnTo>
                  <a:lnTo>
                    <a:pt x="278" y="209"/>
                  </a:lnTo>
                  <a:lnTo>
                    <a:pt x="275" y="209"/>
                  </a:lnTo>
                  <a:lnTo>
                    <a:pt x="273" y="215"/>
                  </a:lnTo>
                  <a:lnTo>
                    <a:pt x="270" y="217"/>
                  </a:lnTo>
                  <a:lnTo>
                    <a:pt x="265" y="218"/>
                  </a:lnTo>
                  <a:lnTo>
                    <a:pt x="265" y="218"/>
                  </a:lnTo>
                  <a:lnTo>
                    <a:pt x="263" y="223"/>
                  </a:lnTo>
                  <a:lnTo>
                    <a:pt x="260" y="225"/>
                  </a:lnTo>
                  <a:lnTo>
                    <a:pt x="256" y="225"/>
                  </a:lnTo>
                  <a:lnTo>
                    <a:pt x="254" y="230"/>
                  </a:lnTo>
                  <a:lnTo>
                    <a:pt x="250" y="231"/>
                  </a:lnTo>
                  <a:lnTo>
                    <a:pt x="247" y="233"/>
                  </a:lnTo>
                  <a:lnTo>
                    <a:pt x="247" y="233"/>
                  </a:lnTo>
                  <a:lnTo>
                    <a:pt x="245" y="239"/>
                  </a:lnTo>
                  <a:lnTo>
                    <a:pt x="241" y="241"/>
                  </a:lnTo>
                  <a:lnTo>
                    <a:pt x="236" y="242"/>
                  </a:lnTo>
                  <a:lnTo>
                    <a:pt x="232" y="242"/>
                  </a:lnTo>
                  <a:lnTo>
                    <a:pt x="230" y="247"/>
                  </a:lnTo>
                  <a:lnTo>
                    <a:pt x="227" y="250"/>
                  </a:lnTo>
                  <a:lnTo>
                    <a:pt x="223" y="250"/>
                  </a:lnTo>
                  <a:lnTo>
                    <a:pt x="219" y="251"/>
                  </a:lnTo>
                  <a:lnTo>
                    <a:pt x="217" y="256"/>
                  </a:lnTo>
                  <a:lnTo>
                    <a:pt x="217" y="256"/>
                  </a:lnTo>
                  <a:lnTo>
                    <a:pt x="213" y="259"/>
                  </a:lnTo>
                  <a:lnTo>
                    <a:pt x="210" y="258"/>
                  </a:lnTo>
                  <a:lnTo>
                    <a:pt x="205" y="260"/>
                  </a:lnTo>
                  <a:lnTo>
                    <a:pt x="204" y="264"/>
                  </a:lnTo>
                  <a:lnTo>
                    <a:pt x="199" y="267"/>
                  </a:lnTo>
                  <a:lnTo>
                    <a:pt x="196" y="268"/>
                  </a:lnTo>
                  <a:lnTo>
                    <a:pt x="191" y="270"/>
                  </a:lnTo>
                  <a:lnTo>
                    <a:pt x="187" y="270"/>
                  </a:lnTo>
                  <a:lnTo>
                    <a:pt x="186" y="275"/>
                  </a:lnTo>
                  <a:lnTo>
                    <a:pt x="183" y="276"/>
                  </a:lnTo>
                  <a:lnTo>
                    <a:pt x="178" y="278"/>
                  </a:lnTo>
                  <a:lnTo>
                    <a:pt x="174" y="279"/>
                  </a:lnTo>
                  <a:lnTo>
                    <a:pt x="170" y="280"/>
                  </a:lnTo>
                  <a:lnTo>
                    <a:pt x="166" y="282"/>
                  </a:lnTo>
                  <a:lnTo>
                    <a:pt x="162" y="282"/>
                  </a:lnTo>
                  <a:lnTo>
                    <a:pt x="159" y="283"/>
                  </a:lnTo>
                  <a:lnTo>
                    <a:pt x="156" y="290"/>
                  </a:lnTo>
                  <a:lnTo>
                    <a:pt x="153" y="290"/>
                  </a:lnTo>
                  <a:lnTo>
                    <a:pt x="148" y="291"/>
                  </a:lnTo>
                  <a:lnTo>
                    <a:pt x="145" y="293"/>
                  </a:lnTo>
                  <a:lnTo>
                    <a:pt x="145" y="293"/>
                  </a:lnTo>
                  <a:lnTo>
                    <a:pt x="142" y="293"/>
                  </a:lnTo>
                  <a:lnTo>
                    <a:pt x="137" y="295"/>
                  </a:lnTo>
                  <a:lnTo>
                    <a:pt x="133" y="293"/>
                  </a:lnTo>
                  <a:lnTo>
                    <a:pt x="129" y="296"/>
                  </a:lnTo>
                  <a:lnTo>
                    <a:pt x="125" y="296"/>
                  </a:lnTo>
                  <a:lnTo>
                    <a:pt x="121" y="297"/>
                  </a:lnTo>
                  <a:lnTo>
                    <a:pt x="117" y="300"/>
                  </a:lnTo>
                  <a:lnTo>
                    <a:pt x="113" y="300"/>
                  </a:lnTo>
                  <a:lnTo>
                    <a:pt x="109" y="301"/>
                  </a:lnTo>
                  <a:lnTo>
                    <a:pt x="100" y="304"/>
                  </a:lnTo>
                  <a:lnTo>
                    <a:pt x="97" y="305"/>
                  </a:lnTo>
                  <a:lnTo>
                    <a:pt x="92" y="305"/>
                  </a:lnTo>
                  <a:lnTo>
                    <a:pt x="89" y="307"/>
                  </a:lnTo>
                  <a:lnTo>
                    <a:pt x="85" y="308"/>
                  </a:lnTo>
                  <a:lnTo>
                    <a:pt x="81" y="308"/>
                  </a:lnTo>
                  <a:lnTo>
                    <a:pt x="77" y="311"/>
                  </a:lnTo>
                  <a:lnTo>
                    <a:pt x="73" y="312"/>
                  </a:lnTo>
                  <a:lnTo>
                    <a:pt x="69" y="312"/>
                  </a:lnTo>
                  <a:lnTo>
                    <a:pt x="65" y="313"/>
                  </a:lnTo>
                  <a:lnTo>
                    <a:pt x="61" y="315"/>
                  </a:lnTo>
                  <a:lnTo>
                    <a:pt x="54" y="311"/>
                  </a:lnTo>
                  <a:lnTo>
                    <a:pt x="51" y="312"/>
                  </a:lnTo>
                  <a:lnTo>
                    <a:pt x="47" y="313"/>
                  </a:lnTo>
                  <a:lnTo>
                    <a:pt x="42" y="315"/>
                  </a:lnTo>
                  <a:lnTo>
                    <a:pt x="38" y="315"/>
                  </a:lnTo>
                  <a:lnTo>
                    <a:pt x="35" y="316"/>
                  </a:lnTo>
                  <a:lnTo>
                    <a:pt x="30" y="317"/>
                  </a:lnTo>
                  <a:lnTo>
                    <a:pt x="25" y="313"/>
                  </a:lnTo>
                  <a:lnTo>
                    <a:pt x="20" y="315"/>
                  </a:lnTo>
                  <a:lnTo>
                    <a:pt x="16" y="317"/>
                  </a:lnTo>
                  <a:lnTo>
                    <a:pt x="13" y="316"/>
                  </a:lnTo>
                  <a:lnTo>
                    <a:pt x="8" y="319"/>
                  </a:lnTo>
                  <a:lnTo>
                    <a:pt x="8" y="319"/>
                  </a:lnTo>
                  <a:lnTo>
                    <a:pt x="4" y="320"/>
                  </a:lnTo>
                  <a:lnTo>
                    <a:pt x="1" y="325"/>
                  </a:lnTo>
                  <a:lnTo>
                    <a:pt x="0" y="329"/>
                  </a:lnTo>
                  <a:lnTo>
                    <a:pt x="0" y="336"/>
                  </a:lnTo>
                  <a:lnTo>
                    <a:pt x="0" y="336"/>
                  </a:lnTo>
                  <a:lnTo>
                    <a:pt x="0" y="336"/>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24" name="Freeform 48"/>
            <p:cNvSpPr>
              <a:spLocks/>
            </p:cNvSpPr>
            <p:nvPr/>
          </p:nvSpPr>
          <p:spPr bwMode="blackGray">
            <a:xfrm>
              <a:off x="3217" y="1534"/>
              <a:ext cx="270" cy="126"/>
            </a:xfrm>
            <a:custGeom>
              <a:avLst/>
              <a:gdLst>
                <a:gd name="T0" fmla="*/ 11 w 270"/>
                <a:gd name="T1" fmla="*/ 69 h 126"/>
                <a:gd name="T2" fmla="*/ 0 w 270"/>
                <a:gd name="T3" fmla="*/ 125 h 126"/>
                <a:gd name="T4" fmla="*/ 253 w 270"/>
                <a:gd name="T5" fmla="*/ 57 h 126"/>
                <a:gd name="T6" fmla="*/ 269 w 270"/>
                <a:gd name="T7" fmla="*/ 0 h 126"/>
                <a:gd name="T8" fmla="*/ 11 w 270"/>
                <a:gd name="T9" fmla="*/ 69 h 126"/>
              </a:gdLst>
              <a:ahLst/>
              <a:cxnLst>
                <a:cxn ang="0">
                  <a:pos x="T0" y="T1"/>
                </a:cxn>
                <a:cxn ang="0">
                  <a:pos x="T2" y="T3"/>
                </a:cxn>
                <a:cxn ang="0">
                  <a:pos x="T4" y="T5"/>
                </a:cxn>
                <a:cxn ang="0">
                  <a:pos x="T6" y="T7"/>
                </a:cxn>
                <a:cxn ang="0">
                  <a:pos x="T8" y="T9"/>
                </a:cxn>
              </a:cxnLst>
              <a:rect l="0" t="0" r="r" b="b"/>
              <a:pathLst>
                <a:path w="270" h="126">
                  <a:moveTo>
                    <a:pt x="11" y="69"/>
                  </a:moveTo>
                  <a:lnTo>
                    <a:pt x="0" y="125"/>
                  </a:lnTo>
                  <a:lnTo>
                    <a:pt x="253" y="57"/>
                  </a:lnTo>
                  <a:lnTo>
                    <a:pt x="269" y="0"/>
                  </a:lnTo>
                  <a:lnTo>
                    <a:pt x="11" y="69"/>
                  </a:lnTo>
                </a:path>
              </a:pathLst>
            </a:custGeom>
            <a:gradFill rotWithShape="0">
              <a:gsLst>
                <a:gs pos="0">
                  <a:srgbClr val="FF6633">
                    <a:gamma/>
                    <a:tint val="80000"/>
                    <a:invGamma/>
                  </a:srgbClr>
                </a:gs>
                <a:gs pos="100000">
                  <a:srgbClr val="FF6633"/>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25" name="Freeform 49"/>
            <p:cNvSpPr>
              <a:spLocks/>
            </p:cNvSpPr>
            <p:nvPr/>
          </p:nvSpPr>
          <p:spPr bwMode="blackGray">
            <a:xfrm>
              <a:off x="3470" y="1534"/>
              <a:ext cx="171" cy="348"/>
            </a:xfrm>
            <a:custGeom>
              <a:avLst/>
              <a:gdLst>
                <a:gd name="T0" fmla="*/ 14 w 171"/>
                <a:gd name="T1" fmla="*/ 0 h 348"/>
                <a:gd name="T2" fmla="*/ 170 w 171"/>
                <a:gd name="T3" fmla="*/ 291 h 348"/>
                <a:gd name="T4" fmla="*/ 154 w 171"/>
                <a:gd name="T5" fmla="*/ 347 h 348"/>
                <a:gd name="T6" fmla="*/ 0 w 171"/>
                <a:gd name="T7" fmla="*/ 57 h 348"/>
                <a:gd name="T8" fmla="*/ 14 w 171"/>
                <a:gd name="T9" fmla="*/ 0 h 348"/>
              </a:gdLst>
              <a:ahLst/>
              <a:cxnLst>
                <a:cxn ang="0">
                  <a:pos x="T0" y="T1"/>
                </a:cxn>
                <a:cxn ang="0">
                  <a:pos x="T2" y="T3"/>
                </a:cxn>
                <a:cxn ang="0">
                  <a:pos x="T4" y="T5"/>
                </a:cxn>
                <a:cxn ang="0">
                  <a:pos x="T6" y="T7"/>
                </a:cxn>
                <a:cxn ang="0">
                  <a:pos x="T8" y="T9"/>
                </a:cxn>
              </a:cxnLst>
              <a:rect l="0" t="0" r="r" b="b"/>
              <a:pathLst>
                <a:path w="171" h="348">
                  <a:moveTo>
                    <a:pt x="14" y="0"/>
                  </a:moveTo>
                  <a:lnTo>
                    <a:pt x="170" y="291"/>
                  </a:lnTo>
                  <a:lnTo>
                    <a:pt x="154" y="347"/>
                  </a:lnTo>
                  <a:lnTo>
                    <a:pt x="0" y="57"/>
                  </a:lnTo>
                  <a:lnTo>
                    <a:pt x="14" y="0"/>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80626" name="Group 50"/>
          <p:cNvGrpSpPr>
            <a:grpSpLocks/>
          </p:cNvGrpSpPr>
          <p:nvPr/>
        </p:nvGrpSpPr>
        <p:grpSpPr bwMode="auto">
          <a:xfrm>
            <a:off x="5845175" y="3346450"/>
            <a:ext cx="1139825" cy="885825"/>
            <a:chOff x="3829" y="1538"/>
            <a:chExt cx="718" cy="558"/>
          </a:xfrm>
        </p:grpSpPr>
        <p:sp>
          <p:nvSpPr>
            <p:cNvPr id="280627" name="Freeform 51"/>
            <p:cNvSpPr>
              <a:spLocks/>
            </p:cNvSpPr>
            <p:nvPr/>
          </p:nvSpPr>
          <p:spPr bwMode="blackGray">
            <a:xfrm>
              <a:off x="3829" y="1565"/>
              <a:ext cx="711" cy="531"/>
            </a:xfrm>
            <a:custGeom>
              <a:avLst/>
              <a:gdLst>
                <a:gd name="T0" fmla="*/ 590 w 711"/>
                <a:gd name="T1" fmla="*/ 281 h 531"/>
                <a:gd name="T2" fmla="*/ 575 w 711"/>
                <a:gd name="T3" fmla="*/ 305 h 531"/>
                <a:gd name="T4" fmla="*/ 563 w 711"/>
                <a:gd name="T5" fmla="*/ 325 h 531"/>
                <a:gd name="T6" fmla="*/ 551 w 711"/>
                <a:gd name="T7" fmla="*/ 345 h 531"/>
                <a:gd name="T8" fmla="*/ 531 w 711"/>
                <a:gd name="T9" fmla="*/ 359 h 531"/>
                <a:gd name="T10" fmla="*/ 518 w 711"/>
                <a:gd name="T11" fmla="*/ 378 h 531"/>
                <a:gd name="T12" fmla="*/ 504 w 711"/>
                <a:gd name="T13" fmla="*/ 394 h 531"/>
                <a:gd name="T14" fmla="*/ 485 w 711"/>
                <a:gd name="T15" fmla="*/ 409 h 531"/>
                <a:gd name="T16" fmla="*/ 471 w 711"/>
                <a:gd name="T17" fmla="*/ 425 h 531"/>
                <a:gd name="T18" fmla="*/ 449 w 711"/>
                <a:gd name="T19" fmla="*/ 435 h 531"/>
                <a:gd name="T20" fmla="*/ 434 w 711"/>
                <a:gd name="T21" fmla="*/ 448 h 531"/>
                <a:gd name="T22" fmla="*/ 413 w 711"/>
                <a:gd name="T23" fmla="*/ 459 h 531"/>
                <a:gd name="T24" fmla="*/ 395 w 711"/>
                <a:gd name="T25" fmla="*/ 470 h 531"/>
                <a:gd name="T26" fmla="*/ 370 w 711"/>
                <a:gd name="T27" fmla="*/ 476 h 531"/>
                <a:gd name="T28" fmla="*/ 353 w 711"/>
                <a:gd name="T29" fmla="*/ 487 h 531"/>
                <a:gd name="T30" fmla="*/ 334 w 711"/>
                <a:gd name="T31" fmla="*/ 491 h 531"/>
                <a:gd name="T32" fmla="*/ 315 w 711"/>
                <a:gd name="T33" fmla="*/ 499 h 531"/>
                <a:gd name="T34" fmla="*/ 291 w 711"/>
                <a:gd name="T35" fmla="*/ 504 h 531"/>
                <a:gd name="T36" fmla="*/ 270 w 711"/>
                <a:gd name="T37" fmla="*/ 508 h 531"/>
                <a:gd name="T38" fmla="*/ 250 w 711"/>
                <a:gd name="T39" fmla="*/ 514 h 531"/>
                <a:gd name="T40" fmla="*/ 230 w 711"/>
                <a:gd name="T41" fmla="*/ 520 h 531"/>
                <a:gd name="T42" fmla="*/ 208 w 711"/>
                <a:gd name="T43" fmla="*/ 522 h 531"/>
                <a:gd name="T44" fmla="*/ 192 w 711"/>
                <a:gd name="T45" fmla="*/ 524 h 531"/>
                <a:gd name="T46" fmla="*/ 169 w 711"/>
                <a:gd name="T47" fmla="*/ 526 h 531"/>
                <a:gd name="T48" fmla="*/ 151 w 711"/>
                <a:gd name="T49" fmla="*/ 526 h 531"/>
                <a:gd name="T50" fmla="*/ 129 w 711"/>
                <a:gd name="T51" fmla="*/ 526 h 531"/>
                <a:gd name="T52" fmla="*/ 111 w 711"/>
                <a:gd name="T53" fmla="*/ 526 h 531"/>
                <a:gd name="T54" fmla="*/ 92 w 711"/>
                <a:gd name="T55" fmla="*/ 527 h 531"/>
                <a:gd name="T56" fmla="*/ 72 w 711"/>
                <a:gd name="T57" fmla="*/ 526 h 531"/>
                <a:gd name="T58" fmla="*/ 55 w 711"/>
                <a:gd name="T59" fmla="*/ 524 h 531"/>
                <a:gd name="T60" fmla="*/ 37 w 711"/>
                <a:gd name="T61" fmla="*/ 524 h 531"/>
                <a:gd name="T62" fmla="*/ 23 w 711"/>
                <a:gd name="T63" fmla="*/ 523 h 531"/>
                <a:gd name="T64" fmla="*/ 0 w 711"/>
                <a:gd name="T65" fmla="*/ 498 h 531"/>
                <a:gd name="T66" fmla="*/ 0 w 711"/>
                <a:gd name="T67" fmla="*/ 498 h 531"/>
                <a:gd name="T68" fmla="*/ 16 w 711"/>
                <a:gd name="T69" fmla="*/ 479 h 531"/>
                <a:gd name="T70" fmla="*/ 38 w 711"/>
                <a:gd name="T71" fmla="*/ 476 h 531"/>
                <a:gd name="T72" fmla="*/ 65 w 711"/>
                <a:gd name="T73" fmla="*/ 475 h 531"/>
                <a:gd name="T74" fmla="*/ 91 w 711"/>
                <a:gd name="T75" fmla="*/ 472 h 531"/>
                <a:gd name="T76" fmla="*/ 114 w 711"/>
                <a:gd name="T77" fmla="*/ 471 h 531"/>
                <a:gd name="T78" fmla="*/ 133 w 711"/>
                <a:gd name="T79" fmla="*/ 466 h 531"/>
                <a:gd name="T80" fmla="*/ 154 w 711"/>
                <a:gd name="T81" fmla="*/ 456 h 531"/>
                <a:gd name="T82" fmla="*/ 179 w 711"/>
                <a:gd name="T83" fmla="*/ 450 h 531"/>
                <a:gd name="T84" fmla="*/ 196 w 711"/>
                <a:gd name="T85" fmla="*/ 439 h 531"/>
                <a:gd name="T86" fmla="*/ 216 w 711"/>
                <a:gd name="T87" fmla="*/ 434 h 531"/>
                <a:gd name="T88" fmla="*/ 231 w 711"/>
                <a:gd name="T89" fmla="*/ 421 h 531"/>
                <a:gd name="T90" fmla="*/ 249 w 711"/>
                <a:gd name="T91" fmla="*/ 410 h 531"/>
                <a:gd name="T92" fmla="*/ 266 w 711"/>
                <a:gd name="T93" fmla="*/ 401 h 531"/>
                <a:gd name="T94" fmla="*/ 281 w 711"/>
                <a:gd name="T95" fmla="*/ 385 h 531"/>
                <a:gd name="T96" fmla="*/ 295 w 711"/>
                <a:gd name="T97" fmla="*/ 370 h 531"/>
                <a:gd name="T98" fmla="*/ 310 w 711"/>
                <a:gd name="T99" fmla="*/ 355 h 531"/>
                <a:gd name="T100" fmla="*/ 326 w 711"/>
                <a:gd name="T101" fmla="*/ 341 h 531"/>
                <a:gd name="T102" fmla="*/ 334 w 711"/>
                <a:gd name="T103" fmla="*/ 322 h 531"/>
                <a:gd name="T104" fmla="*/ 349 w 711"/>
                <a:gd name="T105" fmla="*/ 309 h 531"/>
                <a:gd name="T106" fmla="*/ 362 w 711"/>
                <a:gd name="T107" fmla="*/ 289 h 531"/>
                <a:gd name="T108" fmla="*/ 371 w 711"/>
                <a:gd name="T109" fmla="*/ 272 h 531"/>
                <a:gd name="T110" fmla="*/ 379 w 711"/>
                <a:gd name="T111" fmla="*/ 253 h 531"/>
                <a:gd name="T112" fmla="*/ 391 w 711"/>
                <a:gd name="T113" fmla="*/ 235 h 531"/>
                <a:gd name="T114" fmla="*/ 398 w 711"/>
                <a:gd name="T115" fmla="*/ 211 h 531"/>
                <a:gd name="T116" fmla="*/ 404 w 711"/>
                <a:gd name="T117" fmla="*/ 188 h 531"/>
                <a:gd name="T118" fmla="*/ 410 w 711"/>
                <a:gd name="T119" fmla="*/ 167 h 531"/>
                <a:gd name="T120" fmla="*/ 710 w 711"/>
                <a:gd name="T121" fmla="*/ 285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1" h="531">
                  <a:moveTo>
                    <a:pt x="598" y="261"/>
                  </a:moveTo>
                  <a:lnTo>
                    <a:pt x="594" y="263"/>
                  </a:lnTo>
                  <a:lnTo>
                    <a:pt x="597" y="269"/>
                  </a:lnTo>
                  <a:lnTo>
                    <a:pt x="592" y="269"/>
                  </a:lnTo>
                  <a:lnTo>
                    <a:pt x="591" y="273"/>
                  </a:lnTo>
                  <a:lnTo>
                    <a:pt x="587" y="276"/>
                  </a:lnTo>
                  <a:lnTo>
                    <a:pt x="590" y="281"/>
                  </a:lnTo>
                  <a:lnTo>
                    <a:pt x="586" y="281"/>
                  </a:lnTo>
                  <a:lnTo>
                    <a:pt x="584" y="288"/>
                  </a:lnTo>
                  <a:lnTo>
                    <a:pt x="584" y="293"/>
                  </a:lnTo>
                  <a:lnTo>
                    <a:pt x="584" y="293"/>
                  </a:lnTo>
                  <a:lnTo>
                    <a:pt x="581" y="298"/>
                  </a:lnTo>
                  <a:lnTo>
                    <a:pt x="578" y="300"/>
                  </a:lnTo>
                  <a:lnTo>
                    <a:pt x="575" y="305"/>
                  </a:lnTo>
                  <a:lnTo>
                    <a:pt x="575" y="305"/>
                  </a:lnTo>
                  <a:lnTo>
                    <a:pt x="572" y="306"/>
                  </a:lnTo>
                  <a:lnTo>
                    <a:pt x="570" y="313"/>
                  </a:lnTo>
                  <a:lnTo>
                    <a:pt x="567" y="314"/>
                  </a:lnTo>
                  <a:lnTo>
                    <a:pt x="569" y="317"/>
                  </a:lnTo>
                  <a:lnTo>
                    <a:pt x="565" y="320"/>
                  </a:lnTo>
                  <a:lnTo>
                    <a:pt x="563" y="325"/>
                  </a:lnTo>
                  <a:lnTo>
                    <a:pt x="559" y="326"/>
                  </a:lnTo>
                  <a:lnTo>
                    <a:pt x="562" y="332"/>
                  </a:lnTo>
                  <a:lnTo>
                    <a:pt x="557" y="332"/>
                  </a:lnTo>
                  <a:lnTo>
                    <a:pt x="555" y="332"/>
                  </a:lnTo>
                  <a:lnTo>
                    <a:pt x="553" y="338"/>
                  </a:lnTo>
                  <a:lnTo>
                    <a:pt x="549" y="340"/>
                  </a:lnTo>
                  <a:lnTo>
                    <a:pt x="551" y="345"/>
                  </a:lnTo>
                  <a:lnTo>
                    <a:pt x="547" y="345"/>
                  </a:lnTo>
                  <a:lnTo>
                    <a:pt x="545" y="352"/>
                  </a:lnTo>
                  <a:lnTo>
                    <a:pt x="542" y="352"/>
                  </a:lnTo>
                  <a:lnTo>
                    <a:pt x="542" y="352"/>
                  </a:lnTo>
                  <a:lnTo>
                    <a:pt x="540" y="357"/>
                  </a:lnTo>
                  <a:lnTo>
                    <a:pt x="536" y="358"/>
                  </a:lnTo>
                  <a:lnTo>
                    <a:pt x="531" y="359"/>
                  </a:lnTo>
                  <a:lnTo>
                    <a:pt x="534" y="365"/>
                  </a:lnTo>
                  <a:lnTo>
                    <a:pt x="529" y="366"/>
                  </a:lnTo>
                  <a:lnTo>
                    <a:pt x="528" y="370"/>
                  </a:lnTo>
                  <a:lnTo>
                    <a:pt x="526" y="373"/>
                  </a:lnTo>
                  <a:lnTo>
                    <a:pt x="521" y="373"/>
                  </a:lnTo>
                  <a:lnTo>
                    <a:pt x="524" y="378"/>
                  </a:lnTo>
                  <a:lnTo>
                    <a:pt x="518" y="378"/>
                  </a:lnTo>
                  <a:lnTo>
                    <a:pt x="515" y="381"/>
                  </a:lnTo>
                  <a:lnTo>
                    <a:pt x="513" y="385"/>
                  </a:lnTo>
                  <a:lnTo>
                    <a:pt x="513" y="385"/>
                  </a:lnTo>
                  <a:lnTo>
                    <a:pt x="511" y="386"/>
                  </a:lnTo>
                  <a:lnTo>
                    <a:pt x="508" y="393"/>
                  </a:lnTo>
                  <a:lnTo>
                    <a:pt x="504" y="394"/>
                  </a:lnTo>
                  <a:lnTo>
                    <a:pt x="504" y="394"/>
                  </a:lnTo>
                  <a:lnTo>
                    <a:pt x="500" y="395"/>
                  </a:lnTo>
                  <a:lnTo>
                    <a:pt x="498" y="399"/>
                  </a:lnTo>
                  <a:lnTo>
                    <a:pt x="495" y="402"/>
                  </a:lnTo>
                  <a:lnTo>
                    <a:pt x="491" y="402"/>
                  </a:lnTo>
                  <a:lnTo>
                    <a:pt x="493" y="407"/>
                  </a:lnTo>
                  <a:lnTo>
                    <a:pt x="489" y="407"/>
                  </a:lnTo>
                  <a:lnTo>
                    <a:pt x="485" y="409"/>
                  </a:lnTo>
                  <a:lnTo>
                    <a:pt x="481" y="410"/>
                  </a:lnTo>
                  <a:lnTo>
                    <a:pt x="478" y="417"/>
                  </a:lnTo>
                  <a:lnTo>
                    <a:pt x="478" y="417"/>
                  </a:lnTo>
                  <a:lnTo>
                    <a:pt x="475" y="415"/>
                  </a:lnTo>
                  <a:lnTo>
                    <a:pt x="472" y="418"/>
                  </a:lnTo>
                  <a:lnTo>
                    <a:pt x="471" y="425"/>
                  </a:lnTo>
                  <a:lnTo>
                    <a:pt x="471" y="425"/>
                  </a:lnTo>
                  <a:lnTo>
                    <a:pt x="465" y="425"/>
                  </a:lnTo>
                  <a:lnTo>
                    <a:pt x="463" y="425"/>
                  </a:lnTo>
                  <a:lnTo>
                    <a:pt x="459" y="426"/>
                  </a:lnTo>
                  <a:lnTo>
                    <a:pt x="457" y="433"/>
                  </a:lnTo>
                  <a:lnTo>
                    <a:pt x="457" y="433"/>
                  </a:lnTo>
                  <a:lnTo>
                    <a:pt x="454" y="434"/>
                  </a:lnTo>
                  <a:lnTo>
                    <a:pt x="449" y="435"/>
                  </a:lnTo>
                  <a:lnTo>
                    <a:pt x="448" y="441"/>
                  </a:lnTo>
                  <a:lnTo>
                    <a:pt x="448" y="441"/>
                  </a:lnTo>
                  <a:lnTo>
                    <a:pt x="443" y="441"/>
                  </a:lnTo>
                  <a:lnTo>
                    <a:pt x="440" y="443"/>
                  </a:lnTo>
                  <a:lnTo>
                    <a:pt x="436" y="444"/>
                  </a:lnTo>
                  <a:lnTo>
                    <a:pt x="431" y="444"/>
                  </a:lnTo>
                  <a:lnTo>
                    <a:pt x="434" y="448"/>
                  </a:lnTo>
                  <a:lnTo>
                    <a:pt x="430" y="450"/>
                  </a:lnTo>
                  <a:lnTo>
                    <a:pt x="426" y="451"/>
                  </a:lnTo>
                  <a:lnTo>
                    <a:pt x="422" y="452"/>
                  </a:lnTo>
                  <a:lnTo>
                    <a:pt x="422" y="452"/>
                  </a:lnTo>
                  <a:lnTo>
                    <a:pt x="417" y="454"/>
                  </a:lnTo>
                  <a:lnTo>
                    <a:pt x="417" y="459"/>
                  </a:lnTo>
                  <a:lnTo>
                    <a:pt x="413" y="459"/>
                  </a:lnTo>
                  <a:lnTo>
                    <a:pt x="409" y="462"/>
                  </a:lnTo>
                  <a:lnTo>
                    <a:pt x="409" y="462"/>
                  </a:lnTo>
                  <a:lnTo>
                    <a:pt x="404" y="462"/>
                  </a:lnTo>
                  <a:lnTo>
                    <a:pt x="401" y="463"/>
                  </a:lnTo>
                  <a:lnTo>
                    <a:pt x="397" y="466"/>
                  </a:lnTo>
                  <a:lnTo>
                    <a:pt x="397" y="466"/>
                  </a:lnTo>
                  <a:lnTo>
                    <a:pt x="395" y="470"/>
                  </a:lnTo>
                  <a:lnTo>
                    <a:pt x="390" y="472"/>
                  </a:lnTo>
                  <a:lnTo>
                    <a:pt x="387" y="472"/>
                  </a:lnTo>
                  <a:lnTo>
                    <a:pt x="387" y="472"/>
                  </a:lnTo>
                  <a:lnTo>
                    <a:pt x="382" y="474"/>
                  </a:lnTo>
                  <a:lnTo>
                    <a:pt x="379" y="475"/>
                  </a:lnTo>
                  <a:lnTo>
                    <a:pt x="375" y="476"/>
                  </a:lnTo>
                  <a:lnTo>
                    <a:pt x="370" y="476"/>
                  </a:lnTo>
                  <a:lnTo>
                    <a:pt x="370" y="476"/>
                  </a:lnTo>
                  <a:lnTo>
                    <a:pt x="367" y="476"/>
                  </a:lnTo>
                  <a:lnTo>
                    <a:pt x="366" y="484"/>
                  </a:lnTo>
                  <a:lnTo>
                    <a:pt x="361" y="486"/>
                  </a:lnTo>
                  <a:lnTo>
                    <a:pt x="361" y="486"/>
                  </a:lnTo>
                  <a:lnTo>
                    <a:pt x="358" y="486"/>
                  </a:lnTo>
                  <a:lnTo>
                    <a:pt x="353" y="487"/>
                  </a:lnTo>
                  <a:lnTo>
                    <a:pt x="350" y="487"/>
                  </a:lnTo>
                  <a:lnTo>
                    <a:pt x="350" y="487"/>
                  </a:lnTo>
                  <a:lnTo>
                    <a:pt x="346" y="490"/>
                  </a:lnTo>
                  <a:lnTo>
                    <a:pt x="341" y="491"/>
                  </a:lnTo>
                  <a:lnTo>
                    <a:pt x="338" y="491"/>
                  </a:lnTo>
                  <a:lnTo>
                    <a:pt x="338" y="491"/>
                  </a:lnTo>
                  <a:lnTo>
                    <a:pt x="334" y="491"/>
                  </a:lnTo>
                  <a:lnTo>
                    <a:pt x="331" y="492"/>
                  </a:lnTo>
                  <a:lnTo>
                    <a:pt x="326" y="494"/>
                  </a:lnTo>
                  <a:lnTo>
                    <a:pt x="326" y="494"/>
                  </a:lnTo>
                  <a:lnTo>
                    <a:pt x="321" y="495"/>
                  </a:lnTo>
                  <a:lnTo>
                    <a:pt x="319" y="496"/>
                  </a:lnTo>
                  <a:lnTo>
                    <a:pt x="315" y="499"/>
                  </a:lnTo>
                  <a:lnTo>
                    <a:pt x="315" y="499"/>
                  </a:lnTo>
                  <a:lnTo>
                    <a:pt x="309" y="499"/>
                  </a:lnTo>
                  <a:lnTo>
                    <a:pt x="306" y="499"/>
                  </a:lnTo>
                  <a:lnTo>
                    <a:pt x="302" y="503"/>
                  </a:lnTo>
                  <a:lnTo>
                    <a:pt x="302" y="503"/>
                  </a:lnTo>
                  <a:lnTo>
                    <a:pt x="298" y="500"/>
                  </a:lnTo>
                  <a:lnTo>
                    <a:pt x="294" y="503"/>
                  </a:lnTo>
                  <a:lnTo>
                    <a:pt x="291" y="504"/>
                  </a:lnTo>
                  <a:lnTo>
                    <a:pt x="291" y="504"/>
                  </a:lnTo>
                  <a:lnTo>
                    <a:pt x="286" y="506"/>
                  </a:lnTo>
                  <a:lnTo>
                    <a:pt x="282" y="506"/>
                  </a:lnTo>
                  <a:lnTo>
                    <a:pt x="278" y="507"/>
                  </a:lnTo>
                  <a:lnTo>
                    <a:pt x="278" y="507"/>
                  </a:lnTo>
                  <a:lnTo>
                    <a:pt x="274" y="510"/>
                  </a:lnTo>
                  <a:lnTo>
                    <a:pt x="270" y="508"/>
                  </a:lnTo>
                  <a:lnTo>
                    <a:pt x="270" y="508"/>
                  </a:lnTo>
                  <a:lnTo>
                    <a:pt x="265" y="511"/>
                  </a:lnTo>
                  <a:lnTo>
                    <a:pt x="262" y="511"/>
                  </a:lnTo>
                  <a:lnTo>
                    <a:pt x="257" y="514"/>
                  </a:lnTo>
                  <a:lnTo>
                    <a:pt x="257" y="514"/>
                  </a:lnTo>
                  <a:lnTo>
                    <a:pt x="254" y="514"/>
                  </a:lnTo>
                  <a:lnTo>
                    <a:pt x="250" y="514"/>
                  </a:lnTo>
                  <a:lnTo>
                    <a:pt x="250" y="514"/>
                  </a:lnTo>
                  <a:lnTo>
                    <a:pt x="246" y="516"/>
                  </a:lnTo>
                  <a:lnTo>
                    <a:pt x="242" y="518"/>
                  </a:lnTo>
                  <a:lnTo>
                    <a:pt x="238" y="518"/>
                  </a:lnTo>
                  <a:lnTo>
                    <a:pt x="238" y="518"/>
                  </a:lnTo>
                  <a:lnTo>
                    <a:pt x="235" y="519"/>
                  </a:lnTo>
                  <a:lnTo>
                    <a:pt x="230" y="520"/>
                  </a:lnTo>
                  <a:lnTo>
                    <a:pt x="230" y="520"/>
                  </a:lnTo>
                  <a:lnTo>
                    <a:pt x="226" y="522"/>
                  </a:lnTo>
                  <a:lnTo>
                    <a:pt x="222" y="522"/>
                  </a:lnTo>
                  <a:lnTo>
                    <a:pt x="220" y="518"/>
                  </a:lnTo>
                  <a:lnTo>
                    <a:pt x="215" y="519"/>
                  </a:lnTo>
                  <a:lnTo>
                    <a:pt x="211" y="520"/>
                  </a:lnTo>
                  <a:lnTo>
                    <a:pt x="208" y="522"/>
                  </a:lnTo>
                  <a:lnTo>
                    <a:pt x="208" y="522"/>
                  </a:lnTo>
                  <a:lnTo>
                    <a:pt x="204" y="523"/>
                  </a:lnTo>
                  <a:lnTo>
                    <a:pt x="201" y="523"/>
                  </a:lnTo>
                  <a:lnTo>
                    <a:pt x="201" y="523"/>
                  </a:lnTo>
                  <a:lnTo>
                    <a:pt x="196" y="523"/>
                  </a:lnTo>
                  <a:lnTo>
                    <a:pt x="192" y="524"/>
                  </a:lnTo>
                  <a:lnTo>
                    <a:pt x="192" y="524"/>
                  </a:lnTo>
                  <a:lnTo>
                    <a:pt x="189" y="526"/>
                  </a:lnTo>
                  <a:lnTo>
                    <a:pt x="181" y="523"/>
                  </a:lnTo>
                  <a:lnTo>
                    <a:pt x="181" y="523"/>
                  </a:lnTo>
                  <a:lnTo>
                    <a:pt x="177" y="524"/>
                  </a:lnTo>
                  <a:lnTo>
                    <a:pt x="173" y="524"/>
                  </a:lnTo>
                  <a:lnTo>
                    <a:pt x="173" y="524"/>
                  </a:lnTo>
                  <a:lnTo>
                    <a:pt x="169" y="526"/>
                  </a:lnTo>
                  <a:lnTo>
                    <a:pt x="165" y="526"/>
                  </a:lnTo>
                  <a:lnTo>
                    <a:pt x="165" y="526"/>
                  </a:lnTo>
                  <a:lnTo>
                    <a:pt x="163" y="528"/>
                  </a:lnTo>
                  <a:lnTo>
                    <a:pt x="158" y="530"/>
                  </a:lnTo>
                  <a:lnTo>
                    <a:pt x="155" y="524"/>
                  </a:lnTo>
                  <a:lnTo>
                    <a:pt x="151" y="526"/>
                  </a:lnTo>
                  <a:lnTo>
                    <a:pt x="151" y="526"/>
                  </a:lnTo>
                  <a:lnTo>
                    <a:pt x="147" y="527"/>
                  </a:lnTo>
                  <a:lnTo>
                    <a:pt x="143" y="527"/>
                  </a:lnTo>
                  <a:lnTo>
                    <a:pt x="143" y="527"/>
                  </a:lnTo>
                  <a:lnTo>
                    <a:pt x="139" y="528"/>
                  </a:lnTo>
                  <a:lnTo>
                    <a:pt x="135" y="530"/>
                  </a:lnTo>
                  <a:lnTo>
                    <a:pt x="133" y="527"/>
                  </a:lnTo>
                  <a:lnTo>
                    <a:pt x="129" y="526"/>
                  </a:lnTo>
                  <a:lnTo>
                    <a:pt x="129" y="526"/>
                  </a:lnTo>
                  <a:lnTo>
                    <a:pt x="125" y="527"/>
                  </a:lnTo>
                  <a:lnTo>
                    <a:pt x="121" y="528"/>
                  </a:lnTo>
                  <a:lnTo>
                    <a:pt x="121" y="528"/>
                  </a:lnTo>
                  <a:lnTo>
                    <a:pt x="117" y="530"/>
                  </a:lnTo>
                  <a:lnTo>
                    <a:pt x="117" y="530"/>
                  </a:lnTo>
                  <a:lnTo>
                    <a:pt x="111" y="526"/>
                  </a:lnTo>
                  <a:lnTo>
                    <a:pt x="106" y="528"/>
                  </a:lnTo>
                  <a:lnTo>
                    <a:pt x="106" y="528"/>
                  </a:lnTo>
                  <a:lnTo>
                    <a:pt x="102" y="527"/>
                  </a:lnTo>
                  <a:lnTo>
                    <a:pt x="102" y="527"/>
                  </a:lnTo>
                  <a:lnTo>
                    <a:pt x="97" y="528"/>
                  </a:lnTo>
                  <a:lnTo>
                    <a:pt x="94" y="530"/>
                  </a:lnTo>
                  <a:lnTo>
                    <a:pt x="92" y="527"/>
                  </a:lnTo>
                  <a:lnTo>
                    <a:pt x="88" y="527"/>
                  </a:lnTo>
                  <a:lnTo>
                    <a:pt x="88" y="527"/>
                  </a:lnTo>
                  <a:lnTo>
                    <a:pt x="84" y="527"/>
                  </a:lnTo>
                  <a:lnTo>
                    <a:pt x="84" y="527"/>
                  </a:lnTo>
                  <a:lnTo>
                    <a:pt x="80" y="530"/>
                  </a:lnTo>
                  <a:lnTo>
                    <a:pt x="72" y="526"/>
                  </a:lnTo>
                  <a:lnTo>
                    <a:pt x="72" y="526"/>
                  </a:lnTo>
                  <a:lnTo>
                    <a:pt x="69" y="527"/>
                  </a:lnTo>
                  <a:lnTo>
                    <a:pt x="69" y="527"/>
                  </a:lnTo>
                  <a:lnTo>
                    <a:pt x="65" y="528"/>
                  </a:lnTo>
                  <a:lnTo>
                    <a:pt x="65" y="528"/>
                  </a:lnTo>
                  <a:lnTo>
                    <a:pt x="61" y="527"/>
                  </a:lnTo>
                  <a:lnTo>
                    <a:pt x="58" y="523"/>
                  </a:lnTo>
                  <a:lnTo>
                    <a:pt x="55" y="524"/>
                  </a:lnTo>
                  <a:lnTo>
                    <a:pt x="51" y="527"/>
                  </a:lnTo>
                  <a:lnTo>
                    <a:pt x="51" y="527"/>
                  </a:lnTo>
                  <a:lnTo>
                    <a:pt x="47" y="528"/>
                  </a:lnTo>
                  <a:lnTo>
                    <a:pt x="47" y="528"/>
                  </a:lnTo>
                  <a:lnTo>
                    <a:pt x="41" y="523"/>
                  </a:lnTo>
                  <a:lnTo>
                    <a:pt x="41" y="523"/>
                  </a:lnTo>
                  <a:lnTo>
                    <a:pt x="37" y="524"/>
                  </a:lnTo>
                  <a:lnTo>
                    <a:pt x="37" y="524"/>
                  </a:lnTo>
                  <a:lnTo>
                    <a:pt x="33" y="526"/>
                  </a:lnTo>
                  <a:lnTo>
                    <a:pt x="33" y="526"/>
                  </a:lnTo>
                  <a:lnTo>
                    <a:pt x="27" y="522"/>
                  </a:lnTo>
                  <a:lnTo>
                    <a:pt x="27" y="522"/>
                  </a:lnTo>
                  <a:lnTo>
                    <a:pt x="23" y="523"/>
                  </a:lnTo>
                  <a:lnTo>
                    <a:pt x="23" y="523"/>
                  </a:lnTo>
                  <a:lnTo>
                    <a:pt x="18" y="524"/>
                  </a:lnTo>
                  <a:lnTo>
                    <a:pt x="18" y="524"/>
                  </a:lnTo>
                  <a:lnTo>
                    <a:pt x="12" y="520"/>
                  </a:lnTo>
                  <a:lnTo>
                    <a:pt x="12" y="520"/>
                  </a:lnTo>
                  <a:lnTo>
                    <a:pt x="12" y="520"/>
                  </a:lnTo>
                  <a:lnTo>
                    <a:pt x="0" y="498"/>
                  </a:lnTo>
                  <a:lnTo>
                    <a:pt x="0" y="498"/>
                  </a:lnTo>
                  <a:lnTo>
                    <a:pt x="0" y="498"/>
                  </a:lnTo>
                  <a:lnTo>
                    <a:pt x="0" y="498"/>
                  </a:lnTo>
                  <a:lnTo>
                    <a:pt x="3" y="496"/>
                  </a:lnTo>
                  <a:lnTo>
                    <a:pt x="0" y="491"/>
                  </a:lnTo>
                  <a:lnTo>
                    <a:pt x="0" y="491"/>
                  </a:lnTo>
                  <a:lnTo>
                    <a:pt x="3" y="496"/>
                  </a:lnTo>
                  <a:lnTo>
                    <a:pt x="0" y="498"/>
                  </a:lnTo>
                  <a:lnTo>
                    <a:pt x="1" y="487"/>
                  </a:lnTo>
                  <a:lnTo>
                    <a:pt x="1" y="487"/>
                  </a:lnTo>
                  <a:lnTo>
                    <a:pt x="6" y="486"/>
                  </a:lnTo>
                  <a:lnTo>
                    <a:pt x="8" y="480"/>
                  </a:lnTo>
                  <a:lnTo>
                    <a:pt x="13" y="478"/>
                  </a:lnTo>
                  <a:lnTo>
                    <a:pt x="13" y="478"/>
                  </a:lnTo>
                  <a:lnTo>
                    <a:pt x="16" y="479"/>
                  </a:lnTo>
                  <a:lnTo>
                    <a:pt x="16" y="479"/>
                  </a:lnTo>
                  <a:lnTo>
                    <a:pt x="20" y="476"/>
                  </a:lnTo>
                  <a:lnTo>
                    <a:pt x="24" y="476"/>
                  </a:lnTo>
                  <a:lnTo>
                    <a:pt x="30" y="480"/>
                  </a:lnTo>
                  <a:lnTo>
                    <a:pt x="35" y="478"/>
                  </a:lnTo>
                  <a:lnTo>
                    <a:pt x="35" y="478"/>
                  </a:lnTo>
                  <a:lnTo>
                    <a:pt x="38" y="476"/>
                  </a:lnTo>
                  <a:lnTo>
                    <a:pt x="42" y="476"/>
                  </a:lnTo>
                  <a:lnTo>
                    <a:pt x="47" y="475"/>
                  </a:lnTo>
                  <a:lnTo>
                    <a:pt x="53" y="478"/>
                  </a:lnTo>
                  <a:lnTo>
                    <a:pt x="53" y="478"/>
                  </a:lnTo>
                  <a:lnTo>
                    <a:pt x="56" y="478"/>
                  </a:lnTo>
                  <a:lnTo>
                    <a:pt x="61" y="476"/>
                  </a:lnTo>
                  <a:lnTo>
                    <a:pt x="65" y="475"/>
                  </a:lnTo>
                  <a:lnTo>
                    <a:pt x="69" y="474"/>
                  </a:lnTo>
                  <a:lnTo>
                    <a:pt x="73" y="474"/>
                  </a:lnTo>
                  <a:lnTo>
                    <a:pt x="75" y="478"/>
                  </a:lnTo>
                  <a:lnTo>
                    <a:pt x="80" y="476"/>
                  </a:lnTo>
                  <a:lnTo>
                    <a:pt x="82" y="475"/>
                  </a:lnTo>
                  <a:lnTo>
                    <a:pt x="86" y="474"/>
                  </a:lnTo>
                  <a:lnTo>
                    <a:pt x="91" y="472"/>
                  </a:lnTo>
                  <a:lnTo>
                    <a:pt x="91" y="472"/>
                  </a:lnTo>
                  <a:lnTo>
                    <a:pt x="96" y="471"/>
                  </a:lnTo>
                  <a:lnTo>
                    <a:pt x="98" y="470"/>
                  </a:lnTo>
                  <a:lnTo>
                    <a:pt x="103" y="470"/>
                  </a:lnTo>
                  <a:lnTo>
                    <a:pt x="108" y="467"/>
                  </a:lnTo>
                  <a:lnTo>
                    <a:pt x="111" y="468"/>
                  </a:lnTo>
                  <a:lnTo>
                    <a:pt x="114" y="471"/>
                  </a:lnTo>
                  <a:lnTo>
                    <a:pt x="117" y="471"/>
                  </a:lnTo>
                  <a:lnTo>
                    <a:pt x="122" y="470"/>
                  </a:lnTo>
                  <a:lnTo>
                    <a:pt x="125" y="468"/>
                  </a:lnTo>
                  <a:lnTo>
                    <a:pt x="125" y="468"/>
                  </a:lnTo>
                  <a:lnTo>
                    <a:pt x="129" y="467"/>
                  </a:lnTo>
                  <a:lnTo>
                    <a:pt x="133" y="466"/>
                  </a:lnTo>
                  <a:lnTo>
                    <a:pt x="133" y="466"/>
                  </a:lnTo>
                  <a:lnTo>
                    <a:pt x="137" y="466"/>
                  </a:lnTo>
                  <a:lnTo>
                    <a:pt x="141" y="464"/>
                  </a:lnTo>
                  <a:lnTo>
                    <a:pt x="142" y="458"/>
                  </a:lnTo>
                  <a:lnTo>
                    <a:pt x="142" y="458"/>
                  </a:lnTo>
                  <a:lnTo>
                    <a:pt x="147" y="458"/>
                  </a:lnTo>
                  <a:lnTo>
                    <a:pt x="152" y="456"/>
                  </a:lnTo>
                  <a:lnTo>
                    <a:pt x="154" y="456"/>
                  </a:lnTo>
                  <a:lnTo>
                    <a:pt x="159" y="455"/>
                  </a:lnTo>
                  <a:lnTo>
                    <a:pt x="164" y="452"/>
                  </a:lnTo>
                  <a:lnTo>
                    <a:pt x="167" y="452"/>
                  </a:lnTo>
                  <a:lnTo>
                    <a:pt x="167" y="452"/>
                  </a:lnTo>
                  <a:lnTo>
                    <a:pt x="171" y="451"/>
                  </a:lnTo>
                  <a:lnTo>
                    <a:pt x="174" y="450"/>
                  </a:lnTo>
                  <a:lnTo>
                    <a:pt x="179" y="450"/>
                  </a:lnTo>
                  <a:lnTo>
                    <a:pt x="182" y="447"/>
                  </a:lnTo>
                  <a:lnTo>
                    <a:pt x="182" y="447"/>
                  </a:lnTo>
                  <a:lnTo>
                    <a:pt x="185" y="446"/>
                  </a:lnTo>
                  <a:lnTo>
                    <a:pt x="190" y="446"/>
                  </a:lnTo>
                  <a:lnTo>
                    <a:pt x="194" y="443"/>
                  </a:lnTo>
                  <a:lnTo>
                    <a:pt x="193" y="442"/>
                  </a:lnTo>
                  <a:lnTo>
                    <a:pt x="196" y="439"/>
                  </a:lnTo>
                  <a:lnTo>
                    <a:pt x="200" y="439"/>
                  </a:lnTo>
                  <a:lnTo>
                    <a:pt x="205" y="438"/>
                  </a:lnTo>
                  <a:lnTo>
                    <a:pt x="208" y="435"/>
                  </a:lnTo>
                  <a:lnTo>
                    <a:pt x="208" y="435"/>
                  </a:lnTo>
                  <a:lnTo>
                    <a:pt x="211" y="435"/>
                  </a:lnTo>
                  <a:lnTo>
                    <a:pt x="216" y="434"/>
                  </a:lnTo>
                  <a:lnTo>
                    <a:pt x="216" y="434"/>
                  </a:lnTo>
                  <a:lnTo>
                    <a:pt x="213" y="429"/>
                  </a:lnTo>
                  <a:lnTo>
                    <a:pt x="218" y="429"/>
                  </a:lnTo>
                  <a:lnTo>
                    <a:pt x="222" y="427"/>
                  </a:lnTo>
                  <a:lnTo>
                    <a:pt x="225" y="426"/>
                  </a:lnTo>
                  <a:lnTo>
                    <a:pt x="225" y="426"/>
                  </a:lnTo>
                  <a:lnTo>
                    <a:pt x="230" y="425"/>
                  </a:lnTo>
                  <a:lnTo>
                    <a:pt x="231" y="421"/>
                  </a:lnTo>
                  <a:lnTo>
                    <a:pt x="236" y="418"/>
                  </a:lnTo>
                  <a:lnTo>
                    <a:pt x="236" y="418"/>
                  </a:lnTo>
                  <a:lnTo>
                    <a:pt x="238" y="417"/>
                  </a:lnTo>
                  <a:lnTo>
                    <a:pt x="243" y="415"/>
                  </a:lnTo>
                  <a:lnTo>
                    <a:pt x="243" y="415"/>
                  </a:lnTo>
                  <a:lnTo>
                    <a:pt x="245" y="411"/>
                  </a:lnTo>
                  <a:lnTo>
                    <a:pt x="249" y="410"/>
                  </a:lnTo>
                  <a:lnTo>
                    <a:pt x="252" y="410"/>
                  </a:lnTo>
                  <a:lnTo>
                    <a:pt x="252" y="410"/>
                  </a:lnTo>
                  <a:lnTo>
                    <a:pt x="254" y="402"/>
                  </a:lnTo>
                  <a:lnTo>
                    <a:pt x="258" y="402"/>
                  </a:lnTo>
                  <a:lnTo>
                    <a:pt x="262" y="402"/>
                  </a:lnTo>
                  <a:lnTo>
                    <a:pt x="262" y="402"/>
                  </a:lnTo>
                  <a:lnTo>
                    <a:pt x="266" y="401"/>
                  </a:lnTo>
                  <a:lnTo>
                    <a:pt x="267" y="394"/>
                  </a:lnTo>
                  <a:lnTo>
                    <a:pt x="267" y="394"/>
                  </a:lnTo>
                  <a:lnTo>
                    <a:pt x="272" y="391"/>
                  </a:lnTo>
                  <a:lnTo>
                    <a:pt x="276" y="391"/>
                  </a:lnTo>
                  <a:lnTo>
                    <a:pt x="278" y="386"/>
                  </a:lnTo>
                  <a:lnTo>
                    <a:pt x="278" y="386"/>
                  </a:lnTo>
                  <a:lnTo>
                    <a:pt x="281" y="385"/>
                  </a:lnTo>
                  <a:lnTo>
                    <a:pt x="285" y="383"/>
                  </a:lnTo>
                  <a:lnTo>
                    <a:pt x="282" y="379"/>
                  </a:lnTo>
                  <a:lnTo>
                    <a:pt x="287" y="378"/>
                  </a:lnTo>
                  <a:lnTo>
                    <a:pt x="291" y="377"/>
                  </a:lnTo>
                  <a:lnTo>
                    <a:pt x="291" y="377"/>
                  </a:lnTo>
                  <a:lnTo>
                    <a:pt x="292" y="370"/>
                  </a:lnTo>
                  <a:lnTo>
                    <a:pt x="295" y="370"/>
                  </a:lnTo>
                  <a:lnTo>
                    <a:pt x="300" y="370"/>
                  </a:lnTo>
                  <a:lnTo>
                    <a:pt x="300" y="370"/>
                  </a:lnTo>
                  <a:lnTo>
                    <a:pt x="301" y="363"/>
                  </a:lnTo>
                  <a:lnTo>
                    <a:pt x="306" y="362"/>
                  </a:lnTo>
                  <a:lnTo>
                    <a:pt x="306" y="362"/>
                  </a:lnTo>
                  <a:lnTo>
                    <a:pt x="307" y="357"/>
                  </a:lnTo>
                  <a:lnTo>
                    <a:pt x="310" y="355"/>
                  </a:lnTo>
                  <a:lnTo>
                    <a:pt x="310" y="355"/>
                  </a:lnTo>
                  <a:lnTo>
                    <a:pt x="311" y="350"/>
                  </a:lnTo>
                  <a:lnTo>
                    <a:pt x="316" y="349"/>
                  </a:lnTo>
                  <a:lnTo>
                    <a:pt x="320" y="349"/>
                  </a:lnTo>
                  <a:lnTo>
                    <a:pt x="318" y="344"/>
                  </a:lnTo>
                  <a:lnTo>
                    <a:pt x="322" y="341"/>
                  </a:lnTo>
                  <a:lnTo>
                    <a:pt x="326" y="341"/>
                  </a:lnTo>
                  <a:lnTo>
                    <a:pt x="326" y="341"/>
                  </a:lnTo>
                  <a:lnTo>
                    <a:pt x="328" y="336"/>
                  </a:lnTo>
                  <a:lnTo>
                    <a:pt x="331" y="334"/>
                  </a:lnTo>
                  <a:lnTo>
                    <a:pt x="329" y="330"/>
                  </a:lnTo>
                  <a:lnTo>
                    <a:pt x="333" y="329"/>
                  </a:lnTo>
                  <a:lnTo>
                    <a:pt x="336" y="328"/>
                  </a:lnTo>
                  <a:lnTo>
                    <a:pt x="334" y="322"/>
                  </a:lnTo>
                  <a:lnTo>
                    <a:pt x="339" y="322"/>
                  </a:lnTo>
                  <a:lnTo>
                    <a:pt x="343" y="320"/>
                  </a:lnTo>
                  <a:lnTo>
                    <a:pt x="340" y="316"/>
                  </a:lnTo>
                  <a:lnTo>
                    <a:pt x="345" y="316"/>
                  </a:lnTo>
                  <a:lnTo>
                    <a:pt x="348" y="314"/>
                  </a:lnTo>
                  <a:lnTo>
                    <a:pt x="347" y="309"/>
                  </a:lnTo>
                  <a:lnTo>
                    <a:pt x="349" y="309"/>
                  </a:lnTo>
                  <a:lnTo>
                    <a:pt x="352" y="302"/>
                  </a:lnTo>
                  <a:lnTo>
                    <a:pt x="352" y="302"/>
                  </a:lnTo>
                  <a:lnTo>
                    <a:pt x="355" y="301"/>
                  </a:lnTo>
                  <a:lnTo>
                    <a:pt x="357" y="297"/>
                  </a:lnTo>
                  <a:lnTo>
                    <a:pt x="357" y="297"/>
                  </a:lnTo>
                  <a:lnTo>
                    <a:pt x="358" y="290"/>
                  </a:lnTo>
                  <a:lnTo>
                    <a:pt x="362" y="289"/>
                  </a:lnTo>
                  <a:lnTo>
                    <a:pt x="362" y="289"/>
                  </a:lnTo>
                  <a:lnTo>
                    <a:pt x="363" y="284"/>
                  </a:lnTo>
                  <a:lnTo>
                    <a:pt x="363" y="284"/>
                  </a:lnTo>
                  <a:lnTo>
                    <a:pt x="365" y="278"/>
                  </a:lnTo>
                  <a:lnTo>
                    <a:pt x="370" y="277"/>
                  </a:lnTo>
                  <a:lnTo>
                    <a:pt x="370" y="277"/>
                  </a:lnTo>
                  <a:lnTo>
                    <a:pt x="371" y="272"/>
                  </a:lnTo>
                  <a:lnTo>
                    <a:pt x="375" y="269"/>
                  </a:lnTo>
                  <a:lnTo>
                    <a:pt x="373" y="266"/>
                  </a:lnTo>
                  <a:lnTo>
                    <a:pt x="375" y="264"/>
                  </a:lnTo>
                  <a:lnTo>
                    <a:pt x="377" y="260"/>
                  </a:lnTo>
                  <a:lnTo>
                    <a:pt x="377" y="260"/>
                  </a:lnTo>
                  <a:lnTo>
                    <a:pt x="379" y="253"/>
                  </a:lnTo>
                  <a:lnTo>
                    <a:pt x="379" y="253"/>
                  </a:lnTo>
                  <a:lnTo>
                    <a:pt x="381" y="248"/>
                  </a:lnTo>
                  <a:lnTo>
                    <a:pt x="385" y="247"/>
                  </a:lnTo>
                  <a:lnTo>
                    <a:pt x="385" y="247"/>
                  </a:lnTo>
                  <a:lnTo>
                    <a:pt x="387" y="240"/>
                  </a:lnTo>
                  <a:lnTo>
                    <a:pt x="389" y="240"/>
                  </a:lnTo>
                  <a:lnTo>
                    <a:pt x="388" y="236"/>
                  </a:lnTo>
                  <a:lnTo>
                    <a:pt x="391" y="235"/>
                  </a:lnTo>
                  <a:lnTo>
                    <a:pt x="389" y="228"/>
                  </a:lnTo>
                  <a:lnTo>
                    <a:pt x="392" y="228"/>
                  </a:lnTo>
                  <a:lnTo>
                    <a:pt x="394" y="221"/>
                  </a:lnTo>
                  <a:lnTo>
                    <a:pt x="394" y="221"/>
                  </a:lnTo>
                  <a:lnTo>
                    <a:pt x="396" y="216"/>
                  </a:lnTo>
                  <a:lnTo>
                    <a:pt x="394" y="213"/>
                  </a:lnTo>
                  <a:lnTo>
                    <a:pt x="398" y="211"/>
                  </a:lnTo>
                  <a:lnTo>
                    <a:pt x="399" y="205"/>
                  </a:lnTo>
                  <a:lnTo>
                    <a:pt x="399" y="205"/>
                  </a:lnTo>
                  <a:lnTo>
                    <a:pt x="401" y="200"/>
                  </a:lnTo>
                  <a:lnTo>
                    <a:pt x="401" y="200"/>
                  </a:lnTo>
                  <a:lnTo>
                    <a:pt x="403" y="195"/>
                  </a:lnTo>
                  <a:lnTo>
                    <a:pt x="403" y="195"/>
                  </a:lnTo>
                  <a:lnTo>
                    <a:pt x="404" y="188"/>
                  </a:lnTo>
                  <a:lnTo>
                    <a:pt x="407" y="188"/>
                  </a:lnTo>
                  <a:lnTo>
                    <a:pt x="405" y="183"/>
                  </a:lnTo>
                  <a:lnTo>
                    <a:pt x="408" y="179"/>
                  </a:lnTo>
                  <a:lnTo>
                    <a:pt x="408" y="179"/>
                  </a:lnTo>
                  <a:lnTo>
                    <a:pt x="409" y="171"/>
                  </a:lnTo>
                  <a:lnTo>
                    <a:pt x="409" y="171"/>
                  </a:lnTo>
                  <a:lnTo>
                    <a:pt x="410" y="167"/>
                  </a:lnTo>
                  <a:lnTo>
                    <a:pt x="415" y="164"/>
                  </a:lnTo>
                  <a:lnTo>
                    <a:pt x="412" y="160"/>
                  </a:lnTo>
                  <a:lnTo>
                    <a:pt x="412" y="160"/>
                  </a:lnTo>
                  <a:lnTo>
                    <a:pt x="295" y="96"/>
                  </a:lnTo>
                  <a:lnTo>
                    <a:pt x="307" y="67"/>
                  </a:lnTo>
                  <a:lnTo>
                    <a:pt x="558" y="0"/>
                  </a:lnTo>
                  <a:lnTo>
                    <a:pt x="710" y="285"/>
                  </a:lnTo>
                  <a:lnTo>
                    <a:pt x="701" y="318"/>
                  </a:lnTo>
                  <a:lnTo>
                    <a:pt x="598" y="261"/>
                  </a:lnTo>
                  <a:lnTo>
                    <a:pt x="598" y="261"/>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28" name="Freeform 52"/>
            <p:cNvSpPr>
              <a:spLocks/>
            </p:cNvSpPr>
            <p:nvPr/>
          </p:nvSpPr>
          <p:spPr bwMode="blackGray">
            <a:xfrm>
              <a:off x="3829" y="1725"/>
              <a:ext cx="413" cy="340"/>
            </a:xfrm>
            <a:custGeom>
              <a:avLst/>
              <a:gdLst>
                <a:gd name="T0" fmla="*/ 0 w 413"/>
                <a:gd name="T1" fmla="*/ 336 h 340"/>
                <a:gd name="T2" fmla="*/ 10 w 413"/>
                <a:gd name="T3" fmla="*/ 339 h 340"/>
                <a:gd name="T4" fmla="*/ 18 w 413"/>
                <a:gd name="T5" fmla="*/ 336 h 340"/>
                <a:gd name="T6" fmla="*/ 36 w 413"/>
                <a:gd name="T7" fmla="*/ 337 h 340"/>
                <a:gd name="T8" fmla="*/ 53 w 413"/>
                <a:gd name="T9" fmla="*/ 332 h 340"/>
                <a:gd name="T10" fmla="*/ 74 w 413"/>
                <a:gd name="T11" fmla="*/ 332 h 340"/>
                <a:gd name="T12" fmla="*/ 98 w 413"/>
                <a:gd name="T13" fmla="*/ 323 h 340"/>
                <a:gd name="T14" fmla="*/ 122 w 413"/>
                <a:gd name="T15" fmla="*/ 319 h 340"/>
                <a:gd name="T16" fmla="*/ 149 w 413"/>
                <a:gd name="T17" fmla="*/ 305 h 340"/>
                <a:gd name="T18" fmla="*/ 175 w 413"/>
                <a:gd name="T19" fmla="*/ 299 h 340"/>
                <a:gd name="T20" fmla="*/ 205 w 413"/>
                <a:gd name="T21" fmla="*/ 286 h 340"/>
                <a:gd name="T22" fmla="*/ 236 w 413"/>
                <a:gd name="T23" fmla="*/ 267 h 340"/>
                <a:gd name="T24" fmla="*/ 260 w 413"/>
                <a:gd name="T25" fmla="*/ 244 h 340"/>
                <a:gd name="T26" fmla="*/ 274 w 413"/>
                <a:gd name="T27" fmla="*/ 235 h 340"/>
                <a:gd name="T28" fmla="*/ 288 w 413"/>
                <a:gd name="T29" fmla="*/ 227 h 340"/>
                <a:gd name="T30" fmla="*/ 302 w 413"/>
                <a:gd name="T31" fmla="*/ 213 h 340"/>
                <a:gd name="T32" fmla="*/ 313 w 413"/>
                <a:gd name="T33" fmla="*/ 199 h 340"/>
                <a:gd name="T34" fmla="*/ 329 w 413"/>
                <a:gd name="T35" fmla="*/ 185 h 340"/>
                <a:gd name="T36" fmla="*/ 336 w 413"/>
                <a:gd name="T37" fmla="*/ 166 h 340"/>
                <a:gd name="T38" fmla="*/ 350 w 413"/>
                <a:gd name="T39" fmla="*/ 148 h 340"/>
                <a:gd name="T40" fmla="*/ 363 w 413"/>
                <a:gd name="T41" fmla="*/ 128 h 340"/>
                <a:gd name="T42" fmla="*/ 370 w 413"/>
                <a:gd name="T43" fmla="*/ 111 h 340"/>
                <a:gd name="T44" fmla="*/ 383 w 413"/>
                <a:gd name="T45" fmla="*/ 91 h 340"/>
                <a:gd name="T46" fmla="*/ 389 w 413"/>
                <a:gd name="T47" fmla="*/ 67 h 340"/>
                <a:gd name="T48" fmla="*/ 399 w 413"/>
                <a:gd name="T49" fmla="*/ 46 h 340"/>
                <a:gd name="T50" fmla="*/ 405 w 413"/>
                <a:gd name="T51" fmla="*/ 22 h 340"/>
                <a:gd name="T52" fmla="*/ 412 w 413"/>
                <a:gd name="T53" fmla="*/ 0 h 340"/>
                <a:gd name="T54" fmla="*/ 412 w 413"/>
                <a:gd name="T55" fmla="*/ 0 h 340"/>
                <a:gd name="T56" fmla="*/ 410 w 413"/>
                <a:gd name="T57" fmla="*/ 6 h 340"/>
                <a:gd name="T58" fmla="*/ 409 w 413"/>
                <a:gd name="T59" fmla="*/ 10 h 340"/>
                <a:gd name="T60" fmla="*/ 408 w 413"/>
                <a:gd name="T61" fmla="*/ 18 h 340"/>
                <a:gd name="T62" fmla="*/ 404 w 413"/>
                <a:gd name="T63" fmla="*/ 27 h 340"/>
                <a:gd name="T64" fmla="*/ 395 w 413"/>
                <a:gd name="T65" fmla="*/ 37 h 340"/>
                <a:gd name="T66" fmla="*/ 391 w 413"/>
                <a:gd name="T67" fmla="*/ 47 h 340"/>
                <a:gd name="T68" fmla="*/ 386 w 413"/>
                <a:gd name="T69" fmla="*/ 64 h 340"/>
                <a:gd name="T70" fmla="*/ 375 w 413"/>
                <a:gd name="T71" fmla="*/ 79 h 340"/>
                <a:gd name="T72" fmla="*/ 368 w 413"/>
                <a:gd name="T73" fmla="*/ 96 h 340"/>
                <a:gd name="T74" fmla="*/ 357 w 413"/>
                <a:gd name="T75" fmla="*/ 108 h 340"/>
                <a:gd name="T76" fmla="*/ 348 w 413"/>
                <a:gd name="T77" fmla="*/ 129 h 340"/>
                <a:gd name="T78" fmla="*/ 333 w 413"/>
                <a:gd name="T79" fmla="*/ 143 h 340"/>
                <a:gd name="T80" fmla="*/ 320 w 413"/>
                <a:gd name="T81" fmla="*/ 161 h 340"/>
                <a:gd name="T82" fmla="*/ 308 w 413"/>
                <a:gd name="T83" fmla="*/ 178 h 340"/>
                <a:gd name="T84" fmla="*/ 292 w 413"/>
                <a:gd name="T85" fmla="*/ 194 h 340"/>
                <a:gd name="T86" fmla="*/ 274 w 413"/>
                <a:gd name="T87" fmla="*/ 209 h 340"/>
                <a:gd name="T88" fmla="*/ 255 w 413"/>
                <a:gd name="T89" fmla="*/ 225 h 340"/>
                <a:gd name="T90" fmla="*/ 235 w 413"/>
                <a:gd name="T91" fmla="*/ 242 h 340"/>
                <a:gd name="T92" fmla="*/ 217 w 413"/>
                <a:gd name="T93" fmla="*/ 256 h 340"/>
                <a:gd name="T94" fmla="*/ 191 w 413"/>
                <a:gd name="T95" fmla="*/ 270 h 340"/>
                <a:gd name="T96" fmla="*/ 165 w 413"/>
                <a:gd name="T97" fmla="*/ 282 h 340"/>
                <a:gd name="T98" fmla="*/ 145 w 413"/>
                <a:gd name="T99" fmla="*/ 293 h 340"/>
                <a:gd name="T100" fmla="*/ 117 w 413"/>
                <a:gd name="T101" fmla="*/ 300 h 340"/>
                <a:gd name="T102" fmla="*/ 85 w 413"/>
                <a:gd name="T103" fmla="*/ 308 h 340"/>
                <a:gd name="T104" fmla="*/ 54 w 413"/>
                <a:gd name="T105" fmla="*/ 311 h 340"/>
                <a:gd name="T106" fmla="*/ 25 w 413"/>
                <a:gd name="T107" fmla="*/ 313 h 340"/>
                <a:gd name="T108" fmla="*/ 1 w 413"/>
                <a:gd name="T109" fmla="*/ 32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3" h="340">
                  <a:moveTo>
                    <a:pt x="0" y="336"/>
                  </a:moveTo>
                  <a:lnTo>
                    <a:pt x="0" y="336"/>
                  </a:lnTo>
                  <a:lnTo>
                    <a:pt x="0" y="336"/>
                  </a:lnTo>
                  <a:lnTo>
                    <a:pt x="0" y="336"/>
                  </a:lnTo>
                  <a:lnTo>
                    <a:pt x="0" y="336"/>
                  </a:lnTo>
                  <a:lnTo>
                    <a:pt x="0" y="336"/>
                  </a:lnTo>
                  <a:lnTo>
                    <a:pt x="0" y="336"/>
                  </a:lnTo>
                  <a:lnTo>
                    <a:pt x="3" y="335"/>
                  </a:lnTo>
                  <a:lnTo>
                    <a:pt x="3" y="335"/>
                  </a:lnTo>
                  <a:lnTo>
                    <a:pt x="3" y="335"/>
                  </a:lnTo>
                  <a:lnTo>
                    <a:pt x="3" y="335"/>
                  </a:lnTo>
                  <a:lnTo>
                    <a:pt x="3" y="335"/>
                  </a:lnTo>
                  <a:lnTo>
                    <a:pt x="10" y="339"/>
                  </a:lnTo>
                  <a:lnTo>
                    <a:pt x="10" y="339"/>
                  </a:lnTo>
                  <a:lnTo>
                    <a:pt x="10" y="339"/>
                  </a:lnTo>
                  <a:lnTo>
                    <a:pt x="10" y="339"/>
                  </a:lnTo>
                  <a:lnTo>
                    <a:pt x="14" y="339"/>
                  </a:lnTo>
                  <a:lnTo>
                    <a:pt x="14" y="339"/>
                  </a:lnTo>
                  <a:lnTo>
                    <a:pt x="14" y="339"/>
                  </a:lnTo>
                  <a:lnTo>
                    <a:pt x="18" y="336"/>
                  </a:lnTo>
                  <a:lnTo>
                    <a:pt x="18" y="336"/>
                  </a:lnTo>
                  <a:lnTo>
                    <a:pt x="21" y="335"/>
                  </a:lnTo>
                  <a:lnTo>
                    <a:pt x="21" y="335"/>
                  </a:lnTo>
                  <a:lnTo>
                    <a:pt x="26" y="333"/>
                  </a:lnTo>
                  <a:lnTo>
                    <a:pt x="26" y="333"/>
                  </a:lnTo>
                  <a:lnTo>
                    <a:pt x="29" y="333"/>
                  </a:lnTo>
                  <a:lnTo>
                    <a:pt x="29" y="333"/>
                  </a:lnTo>
                  <a:lnTo>
                    <a:pt x="36" y="337"/>
                  </a:lnTo>
                  <a:lnTo>
                    <a:pt x="36" y="337"/>
                  </a:lnTo>
                  <a:lnTo>
                    <a:pt x="40" y="336"/>
                  </a:lnTo>
                  <a:lnTo>
                    <a:pt x="40" y="336"/>
                  </a:lnTo>
                  <a:lnTo>
                    <a:pt x="44" y="335"/>
                  </a:lnTo>
                  <a:lnTo>
                    <a:pt x="48" y="333"/>
                  </a:lnTo>
                  <a:lnTo>
                    <a:pt x="48" y="333"/>
                  </a:lnTo>
                  <a:lnTo>
                    <a:pt x="53" y="332"/>
                  </a:lnTo>
                  <a:lnTo>
                    <a:pt x="56" y="331"/>
                  </a:lnTo>
                  <a:lnTo>
                    <a:pt x="56" y="331"/>
                  </a:lnTo>
                  <a:lnTo>
                    <a:pt x="59" y="329"/>
                  </a:lnTo>
                  <a:lnTo>
                    <a:pt x="65" y="329"/>
                  </a:lnTo>
                  <a:lnTo>
                    <a:pt x="65" y="329"/>
                  </a:lnTo>
                  <a:lnTo>
                    <a:pt x="68" y="329"/>
                  </a:lnTo>
                  <a:lnTo>
                    <a:pt x="74" y="332"/>
                  </a:lnTo>
                  <a:lnTo>
                    <a:pt x="79" y="331"/>
                  </a:lnTo>
                  <a:lnTo>
                    <a:pt x="79" y="331"/>
                  </a:lnTo>
                  <a:lnTo>
                    <a:pt x="82" y="329"/>
                  </a:lnTo>
                  <a:lnTo>
                    <a:pt x="87" y="327"/>
                  </a:lnTo>
                  <a:lnTo>
                    <a:pt x="91" y="327"/>
                  </a:lnTo>
                  <a:lnTo>
                    <a:pt x="95" y="325"/>
                  </a:lnTo>
                  <a:lnTo>
                    <a:pt x="98" y="323"/>
                  </a:lnTo>
                  <a:lnTo>
                    <a:pt x="98" y="323"/>
                  </a:lnTo>
                  <a:lnTo>
                    <a:pt x="102" y="325"/>
                  </a:lnTo>
                  <a:lnTo>
                    <a:pt x="106" y="323"/>
                  </a:lnTo>
                  <a:lnTo>
                    <a:pt x="109" y="321"/>
                  </a:lnTo>
                  <a:lnTo>
                    <a:pt x="114" y="320"/>
                  </a:lnTo>
                  <a:lnTo>
                    <a:pt x="118" y="320"/>
                  </a:lnTo>
                  <a:lnTo>
                    <a:pt x="122" y="319"/>
                  </a:lnTo>
                  <a:lnTo>
                    <a:pt x="126" y="316"/>
                  </a:lnTo>
                  <a:lnTo>
                    <a:pt x="130" y="317"/>
                  </a:lnTo>
                  <a:lnTo>
                    <a:pt x="134" y="315"/>
                  </a:lnTo>
                  <a:lnTo>
                    <a:pt x="138" y="313"/>
                  </a:lnTo>
                  <a:lnTo>
                    <a:pt x="143" y="312"/>
                  </a:lnTo>
                  <a:lnTo>
                    <a:pt x="147" y="312"/>
                  </a:lnTo>
                  <a:lnTo>
                    <a:pt x="149" y="305"/>
                  </a:lnTo>
                  <a:lnTo>
                    <a:pt x="151" y="304"/>
                  </a:lnTo>
                  <a:lnTo>
                    <a:pt x="156" y="304"/>
                  </a:lnTo>
                  <a:lnTo>
                    <a:pt x="160" y="304"/>
                  </a:lnTo>
                  <a:lnTo>
                    <a:pt x="163" y="301"/>
                  </a:lnTo>
                  <a:lnTo>
                    <a:pt x="168" y="301"/>
                  </a:lnTo>
                  <a:lnTo>
                    <a:pt x="170" y="300"/>
                  </a:lnTo>
                  <a:lnTo>
                    <a:pt x="175" y="299"/>
                  </a:lnTo>
                  <a:lnTo>
                    <a:pt x="179" y="297"/>
                  </a:lnTo>
                  <a:lnTo>
                    <a:pt x="184" y="292"/>
                  </a:lnTo>
                  <a:lnTo>
                    <a:pt x="189" y="290"/>
                  </a:lnTo>
                  <a:lnTo>
                    <a:pt x="192" y="290"/>
                  </a:lnTo>
                  <a:lnTo>
                    <a:pt x="197" y="288"/>
                  </a:lnTo>
                  <a:lnTo>
                    <a:pt x="201" y="286"/>
                  </a:lnTo>
                  <a:lnTo>
                    <a:pt x="205" y="286"/>
                  </a:lnTo>
                  <a:lnTo>
                    <a:pt x="206" y="280"/>
                  </a:lnTo>
                  <a:lnTo>
                    <a:pt x="215" y="279"/>
                  </a:lnTo>
                  <a:lnTo>
                    <a:pt x="218" y="276"/>
                  </a:lnTo>
                  <a:lnTo>
                    <a:pt x="222" y="275"/>
                  </a:lnTo>
                  <a:lnTo>
                    <a:pt x="223" y="271"/>
                  </a:lnTo>
                  <a:lnTo>
                    <a:pt x="228" y="268"/>
                  </a:lnTo>
                  <a:lnTo>
                    <a:pt x="236" y="267"/>
                  </a:lnTo>
                  <a:lnTo>
                    <a:pt x="240" y="266"/>
                  </a:lnTo>
                  <a:lnTo>
                    <a:pt x="242" y="260"/>
                  </a:lnTo>
                  <a:lnTo>
                    <a:pt x="246" y="260"/>
                  </a:lnTo>
                  <a:lnTo>
                    <a:pt x="250" y="258"/>
                  </a:lnTo>
                  <a:lnTo>
                    <a:pt x="255" y="251"/>
                  </a:lnTo>
                  <a:lnTo>
                    <a:pt x="260" y="250"/>
                  </a:lnTo>
                  <a:lnTo>
                    <a:pt x="260" y="244"/>
                  </a:lnTo>
                  <a:lnTo>
                    <a:pt x="260" y="244"/>
                  </a:lnTo>
                  <a:lnTo>
                    <a:pt x="265" y="243"/>
                  </a:lnTo>
                  <a:lnTo>
                    <a:pt x="265" y="243"/>
                  </a:lnTo>
                  <a:lnTo>
                    <a:pt x="270" y="242"/>
                  </a:lnTo>
                  <a:lnTo>
                    <a:pt x="273" y="241"/>
                  </a:lnTo>
                  <a:lnTo>
                    <a:pt x="271" y="237"/>
                  </a:lnTo>
                  <a:lnTo>
                    <a:pt x="274" y="235"/>
                  </a:lnTo>
                  <a:lnTo>
                    <a:pt x="278" y="235"/>
                  </a:lnTo>
                  <a:lnTo>
                    <a:pt x="278" y="235"/>
                  </a:lnTo>
                  <a:lnTo>
                    <a:pt x="283" y="234"/>
                  </a:lnTo>
                  <a:lnTo>
                    <a:pt x="280" y="229"/>
                  </a:lnTo>
                  <a:lnTo>
                    <a:pt x="284" y="229"/>
                  </a:lnTo>
                  <a:lnTo>
                    <a:pt x="288" y="227"/>
                  </a:lnTo>
                  <a:lnTo>
                    <a:pt x="288" y="227"/>
                  </a:lnTo>
                  <a:lnTo>
                    <a:pt x="288" y="222"/>
                  </a:lnTo>
                  <a:lnTo>
                    <a:pt x="293" y="219"/>
                  </a:lnTo>
                  <a:lnTo>
                    <a:pt x="293" y="219"/>
                  </a:lnTo>
                  <a:lnTo>
                    <a:pt x="297" y="219"/>
                  </a:lnTo>
                  <a:lnTo>
                    <a:pt x="299" y="213"/>
                  </a:lnTo>
                  <a:lnTo>
                    <a:pt x="299" y="213"/>
                  </a:lnTo>
                  <a:lnTo>
                    <a:pt x="302" y="213"/>
                  </a:lnTo>
                  <a:lnTo>
                    <a:pt x="300" y="209"/>
                  </a:lnTo>
                  <a:lnTo>
                    <a:pt x="304" y="206"/>
                  </a:lnTo>
                  <a:lnTo>
                    <a:pt x="308" y="206"/>
                  </a:lnTo>
                  <a:lnTo>
                    <a:pt x="308" y="206"/>
                  </a:lnTo>
                  <a:lnTo>
                    <a:pt x="309" y="201"/>
                  </a:lnTo>
                  <a:lnTo>
                    <a:pt x="313" y="199"/>
                  </a:lnTo>
                  <a:lnTo>
                    <a:pt x="313" y="199"/>
                  </a:lnTo>
                  <a:lnTo>
                    <a:pt x="315" y="193"/>
                  </a:lnTo>
                  <a:lnTo>
                    <a:pt x="319" y="192"/>
                  </a:lnTo>
                  <a:lnTo>
                    <a:pt x="319" y="192"/>
                  </a:lnTo>
                  <a:lnTo>
                    <a:pt x="320" y="188"/>
                  </a:lnTo>
                  <a:lnTo>
                    <a:pt x="324" y="186"/>
                  </a:lnTo>
                  <a:lnTo>
                    <a:pt x="324" y="186"/>
                  </a:lnTo>
                  <a:lnTo>
                    <a:pt x="329" y="185"/>
                  </a:lnTo>
                  <a:lnTo>
                    <a:pt x="329" y="180"/>
                  </a:lnTo>
                  <a:lnTo>
                    <a:pt x="329" y="180"/>
                  </a:lnTo>
                  <a:lnTo>
                    <a:pt x="331" y="173"/>
                  </a:lnTo>
                  <a:lnTo>
                    <a:pt x="335" y="172"/>
                  </a:lnTo>
                  <a:lnTo>
                    <a:pt x="335" y="172"/>
                  </a:lnTo>
                  <a:lnTo>
                    <a:pt x="336" y="166"/>
                  </a:lnTo>
                  <a:lnTo>
                    <a:pt x="336" y="166"/>
                  </a:lnTo>
                  <a:lnTo>
                    <a:pt x="341" y="165"/>
                  </a:lnTo>
                  <a:lnTo>
                    <a:pt x="343" y="158"/>
                  </a:lnTo>
                  <a:lnTo>
                    <a:pt x="343" y="158"/>
                  </a:lnTo>
                  <a:lnTo>
                    <a:pt x="346" y="158"/>
                  </a:lnTo>
                  <a:lnTo>
                    <a:pt x="349" y="153"/>
                  </a:lnTo>
                  <a:lnTo>
                    <a:pt x="349" y="153"/>
                  </a:lnTo>
                  <a:lnTo>
                    <a:pt x="350" y="148"/>
                  </a:lnTo>
                  <a:lnTo>
                    <a:pt x="354" y="146"/>
                  </a:lnTo>
                  <a:lnTo>
                    <a:pt x="354" y="146"/>
                  </a:lnTo>
                  <a:lnTo>
                    <a:pt x="356" y="141"/>
                  </a:lnTo>
                  <a:lnTo>
                    <a:pt x="360" y="140"/>
                  </a:lnTo>
                  <a:lnTo>
                    <a:pt x="357" y="135"/>
                  </a:lnTo>
                  <a:lnTo>
                    <a:pt x="361" y="136"/>
                  </a:lnTo>
                  <a:lnTo>
                    <a:pt x="363" y="128"/>
                  </a:lnTo>
                  <a:lnTo>
                    <a:pt x="363" y="128"/>
                  </a:lnTo>
                  <a:lnTo>
                    <a:pt x="367" y="127"/>
                  </a:lnTo>
                  <a:lnTo>
                    <a:pt x="368" y="121"/>
                  </a:lnTo>
                  <a:lnTo>
                    <a:pt x="368" y="121"/>
                  </a:lnTo>
                  <a:lnTo>
                    <a:pt x="370" y="116"/>
                  </a:lnTo>
                  <a:lnTo>
                    <a:pt x="373" y="116"/>
                  </a:lnTo>
                  <a:lnTo>
                    <a:pt x="370" y="111"/>
                  </a:lnTo>
                  <a:lnTo>
                    <a:pt x="375" y="108"/>
                  </a:lnTo>
                  <a:lnTo>
                    <a:pt x="375" y="103"/>
                  </a:lnTo>
                  <a:lnTo>
                    <a:pt x="375" y="103"/>
                  </a:lnTo>
                  <a:lnTo>
                    <a:pt x="377" y="97"/>
                  </a:lnTo>
                  <a:lnTo>
                    <a:pt x="377" y="97"/>
                  </a:lnTo>
                  <a:lnTo>
                    <a:pt x="379" y="92"/>
                  </a:lnTo>
                  <a:lnTo>
                    <a:pt x="383" y="91"/>
                  </a:lnTo>
                  <a:lnTo>
                    <a:pt x="381" y="87"/>
                  </a:lnTo>
                  <a:lnTo>
                    <a:pt x="384" y="86"/>
                  </a:lnTo>
                  <a:lnTo>
                    <a:pt x="386" y="79"/>
                  </a:lnTo>
                  <a:lnTo>
                    <a:pt x="386" y="79"/>
                  </a:lnTo>
                  <a:lnTo>
                    <a:pt x="387" y="75"/>
                  </a:lnTo>
                  <a:lnTo>
                    <a:pt x="391" y="74"/>
                  </a:lnTo>
                  <a:lnTo>
                    <a:pt x="389" y="67"/>
                  </a:lnTo>
                  <a:lnTo>
                    <a:pt x="393" y="68"/>
                  </a:lnTo>
                  <a:lnTo>
                    <a:pt x="395" y="62"/>
                  </a:lnTo>
                  <a:lnTo>
                    <a:pt x="392" y="58"/>
                  </a:lnTo>
                  <a:lnTo>
                    <a:pt x="396" y="56"/>
                  </a:lnTo>
                  <a:lnTo>
                    <a:pt x="398" y="50"/>
                  </a:lnTo>
                  <a:lnTo>
                    <a:pt x="398" y="50"/>
                  </a:lnTo>
                  <a:lnTo>
                    <a:pt x="399" y="46"/>
                  </a:lnTo>
                  <a:lnTo>
                    <a:pt x="401" y="39"/>
                  </a:lnTo>
                  <a:lnTo>
                    <a:pt x="401" y="39"/>
                  </a:lnTo>
                  <a:lnTo>
                    <a:pt x="402" y="34"/>
                  </a:lnTo>
                  <a:lnTo>
                    <a:pt x="402" y="34"/>
                  </a:lnTo>
                  <a:lnTo>
                    <a:pt x="404" y="27"/>
                  </a:lnTo>
                  <a:lnTo>
                    <a:pt x="405" y="22"/>
                  </a:lnTo>
                  <a:lnTo>
                    <a:pt x="405" y="22"/>
                  </a:lnTo>
                  <a:lnTo>
                    <a:pt x="408" y="18"/>
                  </a:lnTo>
                  <a:lnTo>
                    <a:pt x="409" y="10"/>
                  </a:lnTo>
                  <a:lnTo>
                    <a:pt x="409" y="10"/>
                  </a:lnTo>
                  <a:lnTo>
                    <a:pt x="410" y="6"/>
                  </a:lnTo>
                  <a:lnTo>
                    <a:pt x="412" y="0"/>
                  </a:lnTo>
                  <a:lnTo>
                    <a:pt x="412" y="0"/>
                  </a:lnTo>
                  <a:lnTo>
                    <a:pt x="412" y="0"/>
                  </a:lnTo>
                  <a:lnTo>
                    <a:pt x="412" y="0"/>
                  </a:lnTo>
                  <a:lnTo>
                    <a:pt x="412" y="0"/>
                  </a:lnTo>
                  <a:lnTo>
                    <a:pt x="412" y="0"/>
                  </a:lnTo>
                  <a:lnTo>
                    <a:pt x="412" y="0"/>
                  </a:lnTo>
                  <a:lnTo>
                    <a:pt x="412" y="0"/>
                  </a:lnTo>
                  <a:lnTo>
                    <a:pt x="412" y="0"/>
                  </a:lnTo>
                  <a:lnTo>
                    <a:pt x="412" y="0"/>
                  </a:lnTo>
                  <a:lnTo>
                    <a:pt x="412" y="0"/>
                  </a:lnTo>
                  <a:lnTo>
                    <a:pt x="412" y="0"/>
                  </a:lnTo>
                  <a:lnTo>
                    <a:pt x="412" y="0"/>
                  </a:lnTo>
                  <a:lnTo>
                    <a:pt x="412" y="0"/>
                  </a:lnTo>
                  <a:lnTo>
                    <a:pt x="409" y="1"/>
                  </a:lnTo>
                  <a:lnTo>
                    <a:pt x="410" y="6"/>
                  </a:lnTo>
                  <a:lnTo>
                    <a:pt x="410" y="6"/>
                  </a:lnTo>
                  <a:lnTo>
                    <a:pt x="410" y="6"/>
                  </a:lnTo>
                  <a:lnTo>
                    <a:pt x="410" y="6"/>
                  </a:lnTo>
                  <a:lnTo>
                    <a:pt x="410" y="6"/>
                  </a:lnTo>
                  <a:lnTo>
                    <a:pt x="410" y="6"/>
                  </a:lnTo>
                  <a:lnTo>
                    <a:pt x="407" y="7"/>
                  </a:lnTo>
                  <a:lnTo>
                    <a:pt x="407" y="7"/>
                  </a:lnTo>
                  <a:lnTo>
                    <a:pt x="409" y="10"/>
                  </a:lnTo>
                  <a:lnTo>
                    <a:pt x="409" y="10"/>
                  </a:lnTo>
                  <a:lnTo>
                    <a:pt x="409" y="10"/>
                  </a:lnTo>
                  <a:lnTo>
                    <a:pt x="409" y="10"/>
                  </a:lnTo>
                  <a:lnTo>
                    <a:pt x="406" y="11"/>
                  </a:lnTo>
                  <a:lnTo>
                    <a:pt x="408" y="18"/>
                  </a:lnTo>
                  <a:lnTo>
                    <a:pt x="408" y="18"/>
                  </a:lnTo>
                  <a:lnTo>
                    <a:pt x="408" y="18"/>
                  </a:lnTo>
                  <a:lnTo>
                    <a:pt x="404" y="18"/>
                  </a:lnTo>
                  <a:lnTo>
                    <a:pt x="404" y="18"/>
                  </a:lnTo>
                  <a:lnTo>
                    <a:pt x="405" y="22"/>
                  </a:lnTo>
                  <a:lnTo>
                    <a:pt x="405" y="22"/>
                  </a:lnTo>
                  <a:lnTo>
                    <a:pt x="402" y="25"/>
                  </a:lnTo>
                  <a:lnTo>
                    <a:pt x="402" y="25"/>
                  </a:lnTo>
                  <a:lnTo>
                    <a:pt x="404" y="27"/>
                  </a:lnTo>
                  <a:lnTo>
                    <a:pt x="399" y="30"/>
                  </a:lnTo>
                  <a:lnTo>
                    <a:pt x="399" y="30"/>
                  </a:lnTo>
                  <a:lnTo>
                    <a:pt x="399" y="30"/>
                  </a:lnTo>
                  <a:lnTo>
                    <a:pt x="398" y="35"/>
                  </a:lnTo>
                  <a:lnTo>
                    <a:pt x="398" y="35"/>
                  </a:lnTo>
                  <a:lnTo>
                    <a:pt x="398" y="35"/>
                  </a:lnTo>
                  <a:lnTo>
                    <a:pt x="395" y="37"/>
                  </a:lnTo>
                  <a:lnTo>
                    <a:pt x="397" y="39"/>
                  </a:lnTo>
                  <a:lnTo>
                    <a:pt x="397" y="39"/>
                  </a:lnTo>
                  <a:lnTo>
                    <a:pt x="392" y="42"/>
                  </a:lnTo>
                  <a:lnTo>
                    <a:pt x="396" y="46"/>
                  </a:lnTo>
                  <a:lnTo>
                    <a:pt x="391" y="47"/>
                  </a:lnTo>
                  <a:lnTo>
                    <a:pt x="391" y="47"/>
                  </a:lnTo>
                  <a:lnTo>
                    <a:pt x="391" y="47"/>
                  </a:lnTo>
                  <a:lnTo>
                    <a:pt x="389" y="52"/>
                  </a:lnTo>
                  <a:lnTo>
                    <a:pt x="389" y="52"/>
                  </a:lnTo>
                  <a:lnTo>
                    <a:pt x="386" y="54"/>
                  </a:lnTo>
                  <a:lnTo>
                    <a:pt x="387" y="58"/>
                  </a:lnTo>
                  <a:lnTo>
                    <a:pt x="384" y="59"/>
                  </a:lnTo>
                  <a:lnTo>
                    <a:pt x="384" y="59"/>
                  </a:lnTo>
                  <a:lnTo>
                    <a:pt x="386" y="64"/>
                  </a:lnTo>
                  <a:lnTo>
                    <a:pt x="384" y="66"/>
                  </a:lnTo>
                  <a:lnTo>
                    <a:pt x="384" y="66"/>
                  </a:lnTo>
                  <a:lnTo>
                    <a:pt x="381" y="71"/>
                  </a:lnTo>
                  <a:lnTo>
                    <a:pt x="381" y="71"/>
                  </a:lnTo>
                  <a:lnTo>
                    <a:pt x="377" y="71"/>
                  </a:lnTo>
                  <a:lnTo>
                    <a:pt x="380" y="76"/>
                  </a:lnTo>
                  <a:lnTo>
                    <a:pt x="375" y="79"/>
                  </a:lnTo>
                  <a:lnTo>
                    <a:pt x="375" y="79"/>
                  </a:lnTo>
                  <a:lnTo>
                    <a:pt x="374" y="83"/>
                  </a:lnTo>
                  <a:lnTo>
                    <a:pt x="374" y="83"/>
                  </a:lnTo>
                  <a:lnTo>
                    <a:pt x="370" y="84"/>
                  </a:lnTo>
                  <a:lnTo>
                    <a:pt x="372" y="90"/>
                  </a:lnTo>
                  <a:lnTo>
                    <a:pt x="369" y="90"/>
                  </a:lnTo>
                  <a:lnTo>
                    <a:pt x="368" y="96"/>
                  </a:lnTo>
                  <a:lnTo>
                    <a:pt x="368" y="96"/>
                  </a:lnTo>
                  <a:lnTo>
                    <a:pt x="363" y="97"/>
                  </a:lnTo>
                  <a:lnTo>
                    <a:pt x="367" y="101"/>
                  </a:lnTo>
                  <a:lnTo>
                    <a:pt x="362" y="101"/>
                  </a:lnTo>
                  <a:lnTo>
                    <a:pt x="362" y="101"/>
                  </a:lnTo>
                  <a:lnTo>
                    <a:pt x="360" y="108"/>
                  </a:lnTo>
                  <a:lnTo>
                    <a:pt x="357" y="108"/>
                  </a:lnTo>
                  <a:lnTo>
                    <a:pt x="359" y="113"/>
                  </a:lnTo>
                  <a:lnTo>
                    <a:pt x="355" y="115"/>
                  </a:lnTo>
                  <a:lnTo>
                    <a:pt x="355" y="115"/>
                  </a:lnTo>
                  <a:lnTo>
                    <a:pt x="353" y="119"/>
                  </a:lnTo>
                  <a:lnTo>
                    <a:pt x="350" y="121"/>
                  </a:lnTo>
                  <a:lnTo>
                    <a:pt x="350" y="121"/>
                  </a:lnTo>
                  <a:lnTo>
                    <a:pt x="348" y="129"/>
                  </a:lnTo>
                  <a:lnTo>
                    <a:pt x="343" y="128"/>
                  </a:lnTo>
                  <a:lnTo>
                    <a:pt x="346" y="133"/>
                  </a:lnTo>
                  <a:lnTo>
                    <a:pt x="343" y="133"/>
                  </a:lnTo>
                  <a:lnTo>
                    <a:pt x="338" y="135"/>
                  </a:lnTo>
                  <a:lnTo>
                    <a:pt x="341" y="140"/>
                  </a:lnTo>
                  <a:lnTo>
                    <a:pt x="336" y="140"/>
                  </a:lnTo>
                  <a:lnTo>
                    <a:pt x="333" y="143"/>
                  </a:lnTo>
                  <a:lnTo>
                    <a:pt x="335" y="145"/>
                  </a:lnTo>
                  <a:lnTo>
                    <a:pt x="331" y="148"/>
                  </a:lnTo>
                  <a:lnTo>
                    <a:pt x="329" y="152"/>
                  </a:lnTo>
                  <a:lnTo>
                    <a:pt x="325" y="153"/>
                  </a:lnTo>
                  <a:lnTo>
                    <a:pt x="325" y="153"/>
                  </a:lnTo>
                  <a:lnTo>
                    <a:pt x="324" y="160"/>
                  </a:lnTo>
                  <a:lnTo>
                    <a:pt x="320" y="161"/>
                  </a:lnTo>
                  <a:lnTo>
                    <a:pt x="320" y="161"/>
                  </a:lnTo>
                  <a:lnTo>
                    <a:pt x="319" y="166"/>
                  </a:lnTo>
                  <a:lnTo>
                    <a:pt x="315" y="168"/>
                  </a:lnTo>
                  <a:lnTo>
                    <a:pt x="310" y="169"/>
                  </a:lnTo>
                  <a:lnTo>
                    <a:pt x="313" y="173"/>
                  </a:lnTo>
                  <a:lnTo>
                    <a:pt x="309" y="173"/>
                  </a:lnTo>
                  <a:lnTo>
                    <a:pt x="308" y="178"/>
                  </a:lnTo>
                  <a:lnTo>
                    <a:pt x="304" y="180"/>
                  </a:lnTo>
                  <a:lnTo>
                    <a:pt x="304" y="180"/>
                  </a:lnTo>
                  <a:lnTo>
                    <a:pt x="302" y="188"/>
                  </a:lnTo>
                  <a:lnTo>
                    <a:pt x="298" y="188"/>
                  </a:lnTo>
                  <a:lnTo>
                    <a:pt x="294" y="189"/>
                  </a:lnTo>
                  <a:lnTo>
                    <a:pt x="292" y="194"/>
                  </a:lnTo>
                  <a:lnTo>
                    <a:pt x="292" y="194"/>
                  </a:lnTo>
                  <a:lnTo>
                    <a:pt x="288" y="194"/>
                  </a:lnTo>
                  <a:lnTo>
                    <a:pt x="287" y="202"/>
                  </a:lnTo>
                  <a:lnTo>
                    <a:pt x="284" y="202"/>
                  </a:lnTo>
                  <a:lnTo>
                    <a:pt x="279" y="202"/>
                  </a:lnTo>
                  <a:lnTo>
                    <a:pt x="282" y="209"/>
                  </a:lnTo>
                  <a:lnTo>
                    <a:pt x="277" y="209"/>
                  </a:lnTo>
                  <a:lnTo>
                    <a:pt x="274" y="209"/>
                  </a:lnTo>
                  <a:lnTo>
                    <a:pt x="273" y="215"/>
                  </a:lnTo>
                  <a:lnTo>
                    <a:pt x="269" y="217"/>
                  </a:lnTo>
                  <a:lnTo>
                    <a:pt x="264" y="218"/>
                  </a:lnTo>
                  <a:lnTo>
                    <a:pt x="264" y="218"/>
                  </a:lnTo>
                  <a:lnTo>
                    <a:pt x="262" y="223"/>
                  </a:lnTo>
                  <a:lnTo>
                    <a:pt x="260" y="225"/>
                  </a:lnTo>
                  <a:lnTo>
                    <a:pt x="255" y="225"/>
                  </a:lnTo>
                  <a:lnTo>
                    <a:pt x="253" y="230"/>
                  </a:lnTo>
                  <a:lnTo>
                    <a:pt x="249" y="231"/>
                  </a:lnTo>
                  <a:lnTo>
                    <a:pt x="247" y="233"/>
                  </a:lnTo>
                  <a:lnTo>
                    <a:pt x="247" y="233"/>
                  </a:lnTo>
                  <a:lnTo>
                    <a:pt x="245" y="239"/>
                  </a:lnTo>
                  <a:lnTo>
                    <a:pt x="240" y="241"/>
                  </a:lnTo>
                  <a:lnTo>
                    <a:pt x="235" y="242"/>
                  </a:lnTo>
                  <a:lnTo>
                    <a:pt x="232" y="242"/>
                  </a:lnTo>
                  <a:lnTo>
                    <a:pt x="230" y="247"/>
                  </a:lnTo>
                  <a:lnTo>
                    <a:pt x="227" y="250"/>
                  </a:lnTo>
                  <a:lnTo>
                    <a:pt x="222" y="250"/>
                  </a:lnTo>
                  <a:lnTo>
                    <a:pt x="219" y="251"/>
                  </a:lnTo>
                  <a:lnTo>
                    <a:pt x="217" y="256"/>
                  </a:lnTo>
                  <a:lnTo>
                    <a:pt x="217" y="256"/>
                  </a:lnTo>
                  <a:lnTo>
                    <a:pt x="213" y="259"/>
                  </a:lnTo>
                  <a:lnTo>
                    <a:pt x="209" y="258"/>
                  </a:lnTo>
                  <a:lnTo>
                    <a:pt x="205" y="260"/>
                  </a:lnTo>
                  <a:lnTo>
                    <a:pt x="204" y="264"/>
                  </a:lnTo>
                  <a:lnTo>
                    <a:pt x="199" y="267"/>
                  </a:lnTo>
                  <a:lnTo>
                    <a:pt x="195" y="268"/>
                  </a:lnTo>
                  <a:lnTo>
                    <a:pt x="191" y="270"/>
                  </a:lnTo>
                  <a:lnTo>
                    <a:pt x="187" y="270"/>
                  </a:lnTo>
                  <a:lnTo>
                    <a:pt x="186" y="275"/>
                  </a:lnTo>
                  <a:lnTo>
                    <a:pt x="182" y="276"/>
                  </a:lnTo>
                  <a:lnTo>
                    <a:pt x="178" y="278"/>
                  </a:lnTo>
                  <a:lnTo>
                    <a:pt x="174" y="279"/>
                  </a:lnTo>
                  <a:lnTo>
                    <a:pt x="169" y="280"/>
                  </a:lnTo>
                  <a:lnTo>
                    <a:pt x="165" y="282"/>
                  </a:lnTo>
                  <a:lnTo>
                    <a:pt x="162" y="282"/>
                  </a:lnTo>
                  <a:lnTo>
                    <a:pt x="159" y="283"/>
                  </a:lnTo>
                  <a:lnTo>
                    <a:pt x="156" y="290"/>
                  </a:lnTo>
                  <a:lnTo>
                    <a:pt x="152" y="290"/>
                  </a:lnTo>
                  <a:lnTo>
                    <a:pt x="148" y="291"/>
                  </a:lnTo>
                  <a:lnTo>
                    <a:pt x="145" y="293"/>
                  </a:lnTo>
                  <a:lnTo>
                    <a:pt x="145" y="293"/>
                  </a:lnTo>
                  <a:lnTo>
                    <a:pt x="141" y="293"/>
                  </a:lnTo>
                  <a:lnTo>
                    <a:pt x="137" y="295"/>
                  </a:lnTo>
                  <a:lnTo>
                    <a:pt x="133" y="293"/>
                  </a:lnTo>
                  <a:lnTo>
                    <a:pt x="129" y="296"/>
                  </a:lnTo>
                  <a:lnTo>
                    <a:pt x="124" y="296"/>
                  </a:lnTo>
                  <a:lnTo>
                    <a:pt x="121" y="297"/>
                  </a:lnTo>
                  <a:lnTo>
                    <a:pt x="117" y="300"/>
                  </a:lnTo>
                  <a:lnTo>
                    <a:pt x="112" y="300"/>
                  </a:lnTo>
                  <a:lnTo>
                    <a:pt x="109" y="301"/>
                  </a:lnTo>
                  <a:lnTo>
                    <a:pt x="100" y="304"/>
                  </a:lnTo>
                  <a:lnTo>
                    <a:pt x="96" y="305"/>
                  </a:lnTo>
                  <a:lnTo>
                    <a:pt x="92" y="305"/>
                  </a:lnTo>
                  <a:lnTo>
                    <a:pt x="89" y="307"/>
                  </a:lnTo>
                  <a:lnTo>
                    <a:pt x="85" y="308"/>
                  </a:lnTo>
                  <a:lnTo>
                    <a:pt x="81" y="308"/>
                  </a:lnTo>
                  <a:lnTo>
                    <a:pt x="77" y="311"/>
                  </a:lnTo>
                  <a:lnTo>
                    <a:pt x="73" y="312"/>
                  </a:lnTo>
                  <a:lnTo>
                    <a:pt x="68" y="312"/>
                  </a:lnTo>
                  <a:lnTo>
                    <a:pt x="65" y="313"/>
                  </a:lnTo>
                  <a:lnTo>
                    <a:pt x="61" y="315"/>
                  </a:lnTo>
                  <a:lnTo>
                    <a:pt x="54" y="311"/>
                  </a:lnTo>
                  <a:lnTo>
                    <a:pt x="51" y="312"/>
                  </a:lnTo>
                  <a:lnTo>
                    <a:pt x="47" y="313"/>
                  </a:lnTo>
                  <a:lnTo>
                    <a:pt x="42" y="315"/>
                  </a:lnTo>
                  <a:lnTo>
                    <a:pt x="38" y="315"/>
                  </a:lnTo>
                  <a:lnTo>
                    <a:pt x="35" y="316"/>
                  </a:lnTo>
                  <a:lnTo>
                    <a:pt x="30" y="317"/>
                  </a:lnTo>
                  <a:lnTo>
                    <a:pt x="25" y="313"/>
                  </a:lnTo>
                  <a:lnTo>
                    <a:pt x="20" y="315"/>
                  </a:lnTo>
                  <a:lnTo>
                    <a:pt x="16" y="317"/>
                  </a:lnTo>
                  <a:lnTo>
                    <a:pt x="13" y="316"/>
                  </a:lnTo>
                  <a:lnTo>
                    <a:pt x="8" y="319"/>
                  </a:lnTo>
                  <a:lnTo>
                    <a:pt x="8" y="319"/>
                  </a:lnTo>
                  <a:lnTo>
                    <a:pt x="4" y="320"/>
                  </a:lnTo>
                  <a:lnTo>
                    <a:pt x="1" y="325"/>
                  </a:lnTo>
                  <a:lnTo>
                    <a:pt x="0" y="329"/>
                  </a:lnTo>
                  <a:lnTo>
                    <a:pt x="0" y="336"/>
                  </a:lnTo>
                  <a:lnTo>
                    <a:pt x="0" y="336"/>
                  </a:lnTo>
                  <a:lnTo>
                    <a:pt x="0" y="336"/>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29" name="Freeform 53"/>
            <p:cNvSpPr>
              <a:spLocks/>
            </p:cNvSpPr>
            <p:nvPr/>
          </p:nvSpPr>
          <p:spPr bwMode="blackGray">
            <a:xfrm>
              <a:off x="4124" y="1538"/>
              <a:ext cx="267" cy="124"/>
            </a:xfrm>
            <a:custGeom>
              <a:avLst/>
              <a:gdLst>
                <a:gd name="T0" fmla="*/ 11 w 267"/>
                <a:gd name="T1" fmla="*/ 68 h 124"/>
                <a:gd name="T2" fmla="*/ 0 w 267"/>
                <a:gd name="T3" fmla="*/ 123 h 124"/>
                <a:gd name="T4" fmla="*/ 250 w 267"/>
                <a:gd name="T5" fmla="*/ 56 h 124"/>
                <a:gd name="T6" fmla="*/ 266 w 267"/>
                <a:gd name="T7" fmla="*/ 0 h 124"/>
                <a:gd name="T8" fmla="*/ 11 w 267"/>
                <a:gd name="T9" fmla="*/ 68 h 124"/>
              </a:gdLst>
              <a:ahLst/>
              <a:cxnLst>
                <a:cxn ang="0">
                  <a:pos x="T0" y="T1"/>
                </a:cxn>
                <a:cxn ang="0">
                  <a:pos x="T2" y="T3"/>
                </a:cxn>
                <a:cxn ang="0">
                  <a:pos x="T4" y="T5"/>
                </a:cxn>
                <a:cxn ang="0">
                  <a:pos x="T6" y="T7"/>
                </a:cxn>
                <a:cxn ang="0">
                  <a:pos x="T8" y="T9"/>
                </a:cxn>
              </a:cxnLst>
              <a:rect l="0" t="0" r="r" b="b"/>
              <a:pathLst>
                <a:path w="267" h="124">
                  <a:moveTo>
                    <a:pt x="11" y="68"/>
                  </a:moveTo>
                  <a:lnTo>
                    <a:pt x="0" y="123"/>
                  </a:lnTo>
                  <a:lnTo>
                    <a:pt x="250" y="56"/>
                  </a:lnTo>
                  <a:lnTo>
                    <a:pt x="266" y="0"/>
                  </a:lnTo>
                  <a:lnTo>
                    <a:pt x="11" y="68"/>
                  </a:lnTo>
                </a:path>
              </a:pathLst>
            </a:custGeom>
            <a:gradFill rotWithShape="0">
              <a:gsLst>
                <a:gs pos="0">
                  <a:srgbClr val="FF6633">
                    <a:gamma/>
                    <a:tint val="80000"/>
                    <a:invGamma/>
                  </a:srgbClr>
                </a:gs>
                <a:gs pos="100000">
                  <a:srgbClr val="FF6633"/>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30" name="Freeform 54"/>
            <p:cNvSpPr>
              <a:spLocks/>
            </p:cNvSpPr>
            <p:nvPr/>
          </p:nvSpPr>
          <p:spPr bwMode="blackGray">
            <a:xfrm>
              <a:off x="4376" y="1538"/>
              <a:ext cx="171" cy="346"/>
            </a:xfrm>
            <a:custGeom>
              <a:avLst/>
              <a:gdLst>
                <a:gd name="T0" fmla="*/ 14 w 171"/>
                <a:gd name="T1" fmla="*/ 0 h 346"/>
                <a:gd name="T2" fmla="*/ 170 w 171"/>
                <a:gd name="T3" fmla="*/ 289 h 346"/>
                <a:gd name="T4" fmla="*/ 154 w 171"/>
                <a:gd name="T5" fmla="*/ 345 h 346"/>
                <a:gd name="T6" fmla="*/ 0 w 171"/>
                <a:gd name="T7" fmla="*/ 56 h 346"/>
                <a:gd name="T8" fmla="*/ 14 w 171"/>
                <a:gd name="T9" fmla="*/ 0 h 346"/>
              </a:gdLst>
              <a:ahLst/>
              <a:cxnLst>
                <a:cxn ang="0">
                  <a:pos x="T0" y="T1"/>
                </a:cxn>
                <a:cxn ang="0">
                  <a:pos x="T2" y="T3"/>
                </a:cxn>
                <a:cxn ang="0">
                  <a:pos x="T4" y="T5"/>
                </a:cxn>
                <a:cxn ang="0">
                  <a:pos x="T6" y="T7"/>
                </a:cxn>
                <a:cxn ang="0">
                  <a:pos x="T8" y="T9"/>
                </a:cxn>
              </a:cxnLst>
              <a:rect l="0" t="0" r="r" b="b"/>
              <a:pathLst>
                <a:path w="171" h="346">
                  <a:moveTo>
                    <a:pt x="14" y="0"/>
                  </a:moveTo>
                  <a:lnTo>
                    <a:pt x="170" y="289"/>
                  </a:lnTo>
                  <a:lnTo>
                    <a:pt x="154" y="345"/>
                  </a:lnTo>
                  <a:lnTo>
                    <a:pt x="0" y="56"/>
                  </a:lnTo>
                  <a:lnTo>
                    <a:pt x="14" y="0"/>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sp>
        <p:nvSpPr>
          <p:cNvPr id="2" name="Marcador de contenido 1">
            <a:extLst>
              <a:ext uri="{FF2B5EF4-FFF2-40B4-BE49-F238E27FC236}">
                <a16:creationId xmlns:a16="http://schemas.microsoft.com/office/drawing/2014/main" id="{B7983E56-E92B-454A-8605-73D5236101F7}"/>
              </a:ext>
            </a:extLst>
          </p:cNvPr>
          <p:cNvSpPr>
            <a:spLocks noGrp="1"/>
          </p:cNvSpPr>
          <p:nvPr>
            <p:ph idx="1"/>
          </p:nvPr>
        </p:nvSpPr>
        <p:spPr/>
        <p:txBody>
          <a:bodyPr/>
          <a:lstStyle/>
          <a:p>
            <a:endParaRPr lang="es-CR"/>
          </a:p>
        </p:txBody>
      </p:sp>
      <p:sp>
        <p:nvSpPr>
          <p:cNvPr id="57"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375624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ChangeArrowheads="1"/>
          </p:cNvSpPr>
          <p:nvPr/>
        </p:nvSpPr>
        <p:spPr bwMode="auto">
          <a:xfrm>
            <a:off x="762000" y="1828800"/>
            <a:ext cx="72993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t>
            </a:r>
            <a:r>
              <a:rPr lang="es-ES_tradnl" altLang="es-ES" sz="2800">
                <a:solidFill>
                  <a:srgbClr val="A41512"/>
                </a:solidFill>
                <a:latin typeface="Arial" panose="020B0604020202020204" pitchFamily="34" charset="0"/>
              </a:rPr>
              <a:t>ación.</a:t>
            </a:r>
            <a:endParaRPr lang="es-ES" altLang="es-ES" sz="2800">
              <a:solidFill>
                <a:srgbClr val="A41512"/>
              </a:solidFill>
              <a:latin typeface="Arial" panose="020B0604020202020204" pitchFamily="34" charset="0"/>
            </a:endParaRPr>
          </a:p>
        </p:txBody>
      </p:sp>
      <p:sp>
        <p:nvSpPr>
          <p:cNvPr id="281604" name="Rectangle 4"/>
          <p:cNvSpPr>
            <a:spLocks noChangeArrowheads="1"/>
          </p:cNvSpPr>
          <p:nvPr/>
        </p:nvSpPr>
        <p:spPr bwMode="auto">
          <a:xfrm>
            <a:off x="661988" y="2528888"/>
            <a:ext cx="7385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solidFill>
                  <a:schemeClr val="accent2"/>
                </a:solidFill>
                <a:latin typeface="Arial" panose="020B0604020202020204" pitchFamily="34" charset="0"/>
              </a:rPr>
              <a:t>Claves con estructura:</a:t>
            </a:r>
            <a:r>
              <a:rPr lang="es-ES_tradnl" altLang="es-ES" sz="2000">
                <a:latin typeface="Arial" panose="020B0604020202020204" pitchFamily="34" charset="0"/>
              </a:rPr>
              <a:t> descomponer en valores atómicos</a:t>
            </a:r>
            <a:endParaRPr lang="es-ES" altLang="es-ES" sz="2000">
              <a:latin typeface="Arial" panose="020B0604020202020204" pitchFamily="34" charset="0"/>
            </a:endParaRPr>
          </a:p>
        </p:txBody>
      </p:sp>
      <p:sp>
        <p:nvSpPr>
          <p:cNvPr id="281605" name="Rectangle 5"/>
          <p:cNvSpPr>
            <a:spLocks noChangeArrowheads="1"/>
          </p:cNvSpPr>
          <p:nvPr/>
        </p:nvSpPr>
        <p:spPr bwMode="auto">
          <a:xfrm>
            <a:off x="3259138" y="5705475"/>
            <a:ext cx="10858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68363">
              <a:defRPr sz="2400">
                <a:solidFill>
                  <a:schemeClr val="tx1"/>
                </a:solidFill>
                <a:latin typeface="Times New Roman" panose="02020603050405020304" pitchFamily="18" charset="0"/>
              </a:defRPr>
            </a:lvl1pPr>
            <a:lvl2pPr marL="434975" defTabSz="868363">
              <a:defRPr sz="2400">
                <a:solidFill>
                  <a:schemeClr val="tx1"/>
                </a:solidFill>
                <a:latin typeface="Times New Roman" panose="02020603050405020304" pitchFamily="18" charset="0"/>
              </a:defRPr>
            </a:lvl2pPr>
            <a:lvl3pPr marL="868363" defTabSz="868363">
              <a:defRPr sz="2400">
                <a:solidFill>
                  <a:schemeClr val="tx1"/>
                </a:solidFill>
                <a:latin typeface="Times New Roman" panose="02020603050405020304" pitchFamily="18" charset="0"/>
              </a:defRPr>
            </a:lvl3pPr>
            <a:lvl4pPr marL="1303338" defTabSz="868363">
              <a:defRPr sz="2400">
                <a:solidFill>
                  <a:schemeClr val="tx1"/>
                </a:solidFill>
                <a:latin typeface="Times New Roman" panose="02020603050405020304" pitchFamily="18" charset="0"/>
              </a:defRPr>
            </a:lvl4pPr>
            <a:lvl5pPr marL="1736725" defTabSz="868363">
              <a:defRPr sz="2400">
                <a:solidFill>
                  <a:schemeClr val="tx1"/>
                </a:solidFill>
                <a:latin typeface="Times New Roman" panose="02020603050405020304" pitchFamily="18" charset="0"/>
              </a:defRPr>
            </a:lvl5pPr>
            <a:lvl6pPr marL="2193925" defTabSz="868363" eaLnBrk="0" fontAlgn="base" hangingPunct="0">
              <a:spcBef>
                <a:spcPct val="0"/>
              </a:spcBef>
              <a:spcAft>
                <a:spcPct val="0"/>
              </a:spcAft>
              <a:defRPr sz="2400">
                <a:solidFill>
                  <a:schemeClr val="tx1"/>
                </a:solidFill>
                <a:latin typeface="Times New Roman" panose="02020603050405020304" pitchFamily="18" charset="0"/>
              </a:defRPr>
            </a:lvl6pPr>
            <a:lvl7pPr marL="2651125" defTabSz="868363" eaLnBrk="0" fontAlgn="base" hangingPunct="0">
              <a:spcBef>
                <a:spcPct val="0"/>
              </a:spcBef>
              <a:spcAft>
                <a:spcPct val="0"/>
              </a:spcAft>
              <a:defRPr sz="2400">
                <a:solidFill>
                  <a:schemeClr val="tx1"/>
                </a:solidFill>
                <a:latin typeface="Times New Roman" panose="02020603050405020304" pitchFamily="18" charset="0"/>
              </a:defRPr>
            </a:lvl7pPr>
            <a:lvl8pPr marL="3108325" defTabSz="868363" eaLnBrk="0" fontAlgn="base" hangingPunct="0">
              <a:spcBef>
                <a:spcPct val="0"/>
              </a:spcBef>
              <a:spcAft>
                <a:spcPct val="0"/>
              </a:spcAft>
              <a:defRPr sz="2400">
                <a:solidFill>
                  <a:schemeClr val="tx1"/>
                </a:solidFill>
                <a:latin typeface="Times New Roman" panose="02020603050405020304" pitchFamily="18" charset="0"/>
              </a:defRPr>
            </a:lvl8pPr>
            <a:lvl9pPr marL="3565525" defTabSz="868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s-ES_tradnl" altLang="es-ES" sz="1800" b="1">
                <a:solidFill>
                  <a:schemeClr val="accent2"/>
                </a:solidFill>
                <a:latin typeface="Arial" panose="020B0604020202020204" pitchFamily="34" charset="0"/>
              </a:rPr>
              <a:t>código del país</a:t>
            </a:r>
            <a:endParaRPr lang="es-ES" altLang="es-ES" sz="1800" b="1">
              <a:solidFill>
                <a:schemeClr val="accent2"/>
              </a:solidFill>
              <a:latin typeface="Arial" panose="020B0604020202020204" pitchFamily="34" charset="0"/>
            </a:endParaRPr>
          </a:p>
        </p:txBody>
      </p:sp>
      <p:sp>
        <p:nvSpPr>
          <p:cNvPr id="281606" name="Rectangle 6"/>
          <p:cNvSpPr>
            <a:spLocks noChangeArrowheads="1"/>
          </p:cNvSpPr>
          <p:nvPr/>
        </p:nvSpPr>
        <p:spPr bwMode="auto">
          <a:xfrm>
            <a:off x="4325938" y="5705475"/>
            <a:ext cx="10858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68363">
              <a:defRPr sz="2400">
                <a:solidFill>
                  <a:schemeClr val="tx1"/>
                </a:solidFill>
                <a:latin typeface="Times New Roman" panose="02020603050405020304" pitchFamily="18" charset="0"/>
              </a:defRPr>
            </a:lvl1pPr>
            <a:lvl2pPr marL="434975" defTabSz="868363">
              <a:defRPr sz="2400">
                <a:solidFill>
                  <a:schemeClr val="tx1"/>
                </a:solidFill>
                <a:latin typeface="Times New Roman" panose="02020603050405020304" pitchFamily="18" charset="0"/>
              </a:defRPr>
            </a:lvl2pPr>
            <a:lvl3pPr marL="868363" defTabSz="868363">
              <a:defRPr sz="2400">
                <a:solidFill>
                  <a:schemeClr val="tx1"/>
                </a:solidFill>
                <a:latin typeface="Times New Roman" panose="02020603050405020304" pitchFamily="18" charset="0"/>
              </a:defRPr>
            </a:lvl3pPr>
            <a:lvl4pPr marL="1303338" defTabSz="868363">
              <a:defRPr sz="2400">
                <a:solidFill>
                  <a:schemeClr val="tx1"/>
                </a:solidFill>
                <a:latin typeface="Times New Roman" panose="02020603050405020304" pitchFamily="18" charset="0"/>
              </a:defRPr>
            </a:lvl4pPr>
            <a:lvl5pPr marL="1736725" defTabSz="868363">
              <a:defRPr sz="2400">
                <a:solidFill>
                  <a:schemeClr val="tx1"/>
                </a:solidFill>
                <a:latin typeface="Times New Roman" panose="02020603050405020304" pitchFamily="18" charset="0"/>
              </a:defRPr>
            </a:lvl5pPr>
            <a:lvl6pPr marL="2193925" defTabSz="868363" eaLnBrk="0" fontAlgn="base" hangingPunct="0">
              <a:spcBef>
                <a:spcPct val="0"/>
              </a:spcBef>
              <a:spcAft>
                <a:spcPct val="0"/>
              </a:spcAft>
              <a:defRPr sz="2400">
                <a:solidFill>
                  <a:schemeClr val="tx1"/>
                </a:solidFill>
                <a:latin typeface="Times New Roman" panose="02020603050405020304" pitchFamily="18" charset="0"/>
              </a:defRPr>
            </a:lvl6pPr>
            <a:lvl7pPr marL="2651125" defTabSz="868363" eaLnBrk="0" fontAlgn="base" hangingPunct="0">
              <a:spcBef>
                <a:spcPct val="0"/>
              </a:spcBef>
              <a:spcAft>
                <a:spcPct val="0"/>
              </a:spcAft>
              <a:defRPr sz="2400">
                <a:solidFill>
                  <a:schemeClr val="tx1"/>
                </a:solidFill>
                <a:latin typeface="Times New Roman" panose="02020603050405020304" pitchFamily="18" charset="0"/>
              </a:defRPr>
            </a:lvl7pPr>
            <a:lvl8pPr marL="3108325" defTabSz="868363" eaLnBrk="0" fontAlgn="base" hangingPunct="0">
              <a:spcBef>
                <a:spcPct val="0"/>
              </a:spcBef>
              <a:spcAft>
                <a:spcPct val="0"/>
              </a:spcAft>
              <a:defRPr sz="2400">
                <a:solidFill>
                  <a:schemeClr val="tx1"/>
                </a:solidFill>
                <a:latin typeface="Times New Roman" panose="02020603050405020304" pitchFamily="18" charset="0"/>
              </a:defRPr>
            </a:lvl8pPr>
            <a:lvl9pPr marL="3565525" defTabSz="868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s-ES_tradnl" altLang="es-ES" sz="1800" b="1">
                <a:solidFill>
                  <a:srgbClr val="CC0000"/>
                </a:solidFill>
                <a:latin typeface="Arial" panose="020B0604020202020204" pitchFamily="34" charset="0"/>
              </a:rPr>
              <a:t>zona de ventas</a:t>
            </a:r>
            <a:endParaRPr lang="es-ES" altLang="es-ES" sz="1800" b="1">
              <a:solidFill>
                <a:srgbClr val="CC0000"/>
              </a:solidFill>
              <a:latin typeface="Arial" panose="020B0604020202020204" pitchFamily="34" charset="0"/>
            </a:endParaRPr>
          </a:p>
        </p:txBody>
      </p:sp>
      <p:sp>
        <p:nvSpPr>
          <p:cNvPr id="281607" name="Rectangle 7"/>
          <p:cNvSpPr>
            <a:spLocks noChangeArrowheads="1"/>
          </p:cNvSpPr>
          <p:nvPr/>
        </p:nvSpPr>
        <p:spPr bwMode="auto">
          <a:xfrm>
            <a:off x="5468938" y="5705475"/>
            <a:ext cx="14033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68363">
              <a:defRPr sz="2400">
                <a:solidFill>
                  <a:schemeClr val="tx1"/>
                </a:solidFill>
                <a:latin typeface="Times New Roman" panose="02020603050405020304" pitchFamily="18" charset="0"/>
              </a:defRPr>
            </a:lvl1pPr>
            <a:lvl2pPr marL="434975" defTabSz="868363">
              <a:defRPr sz="2400">
                <a:solidFill>
                  <a:schemeClr val="tx1"/>
                </a:solidFill>
                <a:latin typeface="Times New Roman" panose="02020603050405020304" pitchFamily="18" charset="0"/>
              </a:defRPr>
            </a:lvl2pPr>
            <a:lvl3pPr marL="868363" defTabSz="868363">
              <a:defRPr sz="2400">
                <a:solidFill>
                  <a:schemeClr val="tx1"/>
                </a:solidFill>
                <a:latin typeface="Times New Roman" panose="02020603050405020304" pitchFamily="18" charset="0"/>
              </a:defRPr>
            </a:lvl3pPr>
            <a:lvl4pPr marL="1303338" defTabSz="868363">
              <a:defRPr sz="2400">
                <a:solidFill>
                  <a:schemeClr val="tx1"/>
                </a:solidFill>
                <a:latin typeface="Times New Roman" panose="02020603050405020304" pitchFamily="18" charset="0"/>
              </a:defRPr>
            </a:lvl4pPr>
            <a:lvl5pPr marL="1736725" defTabSz="868363">
              <a:defRPr sz="2400">
                <a:solidFill>
                  <a:schemeClr val="tx1"/>
                </a:solidFill>
                <a:latin typeface="Times New Roman" panose="02020603050405020304" pitchFamily="18" charset="0"/>
              </a:defRPr>
            </a:lvl5pPr>
            <a:lvl6pPr marL="2193925" defTabSz="868363" eaLnBrk="0" fontAlgn="base" hangingPunct="0">
              <a:spcBef>
                <a:spcPct val="0"/>
              </a:spcBef>
              <a:spcAft>
                <a:spcPct val="0"/>
              </a:spcAft>
              <a:defRPr sz="2400">
                <a:solidFill>
                  <a:schemeClr val="tx1"/>
                </a:solidFill>
                <a:latin typeface="Times New Roman" panose="02020603050405020304" pitchFamily="18" charset="0"/>
              </a:defRPr>
            </a:lvl6pPr>
            <a:lvl7pPr marL="2651125" defTabSz="868363" eaLnBrk="0" fontAlgn="base" hangingPunct="0">
              <a:spcBef>
                <a:spcPct val="0"/>
              </a:spcBef>
              <a:spcAft>
                <a:spcPct val="0"/>
              </a:spcAft>
              <a:defRPr sz="2400">
                <a:solidFill>
                  <a:schemeClr val="tx1"/>
                </a:solidFill>
                <a:latin typeface="Times New Roman" panose="02020603050405020304" pitchFamily="18" charset="0"/>
              </a:defRPr>
            </a:lvl7pPr>
            <a:lvl8pPr marL="3108325" defTabSz="868363" eaLnBrk="0" fontAlgn="base" hangingPunct="0">
              <a:spcBef>
                <a:spcPct val="0"/>
              </a:spcBef>
              <a:spcAft>
                <a:spcPct val="0"/>
              </a:spcAft>
              <a:defRPr sz="2400">
                <a:solidFill>
                  <a:schemeClr val="tx1"/>
                </a:solidFill>
                <a:latin typeface="Times New Roman" panose="02020603050405020304" pitchFamily="18" charset="0"/>
              </a:defRPr>
            </a:lvl8pPr>
            <a:lvl9pPr marL="3565525" defTabSz="868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s-ES_tradnl" altLang="es-ES" sz="1800" b="1">
                <a:solidFill>
                  <a:srgbClr val="000099"/>
                </a:solidFill>
                <a:latin typeface="Arial" panose="020B0604020202020204" pitchFamily="34" charset="0"/>
              </a:rPr>
              <a:t>número de producto</a:t>
            </a:r>
            <a:endParaRPr lang="es-ES" altLang="es-ES" sz="1800" b="1">
              <a:solidFill>
                <a:srgbClr val="000099"/>
              </a:solidFill>
              <a:latin typeface="Arial" panose="020B0604020202020204" pitchFamily="34" charset="0"/>
            </a:endParaRPr>
          </a:p>
        </p:txBody>
      </p:sp>
      <p:sp>
        <p:nvSpPr>
          <p:cNvPr id="281608" name="Rectangle 8"/>
          <p:cNvSpPr>
            <a:spLocks noChangeArrowheads="1"/>
          </p:cNvSpPr>
          <p:nvPr/>
        </p:nvSpPr>
        <p:spPr bwMode="auto">
          <a:xfrm>
            <a:off x="6954838" y="5730875"/>
            <a:ext cx="16827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68363">
              <a:defRPr sz="2400">
                <a:solidFill>
                  <a:schemeClr val="tx1"/>
                </a:solidFill>
                <a:latin typeface="Times New Roman" panose="02020603050405020304" pitchFamily="18" charset="0"/>
              </a:defRPr>
            </a:lvl1pPr>
            <a:lvl2pPr marL="434975" defTabSz="868363">
              <a:defRPr sz="2400">
                <a:solidFill>
                  <a:schemeClr val="tx1"/>
                </a:solidFill>
                <a:latin typeface="Times New Roman" panose="02020603050405020304" pitchFamily="18" charset="0"/>
              </a:defRPr>
            </a:lvl2pPr>
            <a:lvl3pPr marL="868363" defTabSz="868363">
              <a:defRPr sz="2400">
                <a:solidFill>
                  <a:schemeClr val="tx1"/>
                </a:solidFill>
                <a:latin typeface="Times New Roman" panose="02020603050405020304" pitchFamily="18" charset="0"/>
              </a:defRPr>
            </a:lvl3pPr>
            <a:lvl4pPr marL="1303338" defTabSz="868363">
              <a:defRPr sz="2400">
                <a:solidFill>
                  <a:schemeClr val="tx1"/>
                </a:solidFill>
                <a:latin typeface="Times New Roman" panose="02020603050405020304" pitchFamily="18" charset="0"/>
              </a:defRPr>
            </a:lvl4pPr>
            <a:lvl5pPr marL="1736725" defTabSz="868363">
              <a:defRPr sz="2400">
                <a:solidFill>
                  <a:schemeClr val="tx1"/>
                </a:solidFill>
                <a:latin typeface="Times New Roman" panose="02020603050405020304" pitchFamily="18" charset="0"/>
              </a:defRPr>
            </a:lvl5pPr>
            <a:lvl6pPr marL="2193925" defTabSz="868363" eaLnBrk="0" fontAlgn="base" hangingPunct="0">
              <a:spcBef>
                <a:spcPct val="0"/>
              </a:spcBef>
              <a:spcAft>
                <a:spcPct val="0"/>
              </a:spcAft>
              <a:defRPr sz="2400">
                <a:solidFill>
                  <a:schemeClr val="tx1"/>
                </a:solidFill>
                <a:latin typeface="Times New Roman" panose="02020603050405020304" pitchFamily="18" charset="0"/>
              </a:defRPr>
            </a:lvl6pPr>
            <a:lvl7pPr marL="2651125" defTabSz="868363" eaLnBrk="0" fontAlgn="base" hangingPunct="0">
              <a:spcBef>
                <a:spcPct val="0"/>
              </a:spcBef>
              <a:spcAft>
                <a:spcPct val="0"/>
              </a:spcAft>
              <a:defRPr sz="2400">
                <a:solidFill>
                  <a:schemeClr val="tx1"/>
                </a:solidFill>
                <a:latin typeface="Times New Roman" panose="02020603050405020304" pitchFamily="18" charset="0"/>
              </a:defRPr>
            </a:lvl7pPr>
            <a:lvl8pPr marL="3108325" defTabSz="868363" eaLnBrk="0" fontAlgn="base" hangingPunct="0">
              <a:spcBef>
                <a:spcPct val="0"/>
              </a:spcBef>
              <a:spcAft>
                <a:spcPct val="0"/>
              </a:spcAft>
              <a:defRPr sz="2400">
                <a:solidFill>
                  <a:schemeClr val="tx1"/>
                </a:solidFill>
                <a:latin typeface="Times New Roman" panose="02020603050405020304" pitchFamily="18" charset="0"/>
              </a:defRPr>
            </a:lvl8pPr>
            <a:lvl9pPr marL="3565525" defTabSz="868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s-ES_tradnl" altLang="es-ES" sz="1800" b="1">
                <a:solidFill>
                  <a:srgbClr val="B760F9"/>
                </a:solidFill>
                <a:latin typeface="Arial" panose="020B0604020202020204" pitchFamily="34" charset="0"/>
              </a:rPr>
              <a:t>código de vendedor</a:t>
            </a:r>
            <a:endParaRPr lang="es-ES" altLang="es-ES" sz="1800" b="1">
              <a:solidFill>
                <a:srgbClr val="B760F9"/>
              </a:solidFill>
              <a:latin typeface="Arial" panose="020B0604020202020204" pitchFamily="34" charset="0"/>
            </a:endParaRPr>
          </a:p>
        </p:txBody>
      </p:sp>
      <p:sp>
        <p:nvSpPr>
          <p:cNvPr id="281609" name="Rectangle 9"/>
          <p:cNvSpPr>
            <a:spLocks noChangeArrowheads="1"/>
          </p:cNvSpPr>
          <p:nvPr/>
        </p:nvSpPr>
        <p:spPr bwMode="auto">
          <a:xfrm>
            <a:off x="1846263" y="4597400"/>
            <a:ext cx="5032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30000"/>
              </a:spcBef>
            </a:pPr>
            <a:r>
              <a:rPr lang="es-ES_tradnl" altLang="es-ES" sz="2200" b="1">
                <a:latin typeface="Arial" panose="020B0604020202020204" pitchFamily="34" charset="0"/>
              </a:rPr>
              <a:t>Código de producto</a:t>
            </a:r>
            <a:r>
              <a:rPr lang="es-ES" altLang="es-ES" sz="2200" b="1">
                <a:latin typeface="Arial" panose="020B0604020202020204" pitchFamily="34" charset="0"/>
              </a:rPr>
              <a:t> =  </a:t>
            </a:r>
            <a:r>
              <a:rPr lang="es-ES" altLang="es-ES" sz="2200" b="1">
                <a:solidFill>
                  <a:schemeClr val="accent2"/>
                </a:solidFill>
                <a:latin typeface="Arial" panose="020B0604020202020204" pitchFamily="34" charset="0"/>
              </a:rPr>
              <a:t>12</a:t>
            </a:r>
            <a:r>
              <a:rPr lang="es-ES" altLang="es-ES" sz="2200" b="1">
                <a:solidFill>
                  <a:srgbClr val="CC0000"/>
                </a:solidFill>
                <a:latin typeface="Arial" panose="020B0604020202020204" pitchFamily="34" charset="0"/>
              </a:rPr>
              <a:t>M</a:t>
            </a:r>
            <a:r>
              <a:rPr lang="es-ES" altLang="es-ES" sz="2200" b="1">
                <a:solidFill>
                  <a:srgbClr val="000099"/>
                </a:solidFill>
                <a:latin typeface="Arial" panose="020B0604020202020204" pitchFamily="34" charset="0"/>
              </a:rPr>
              <a:t>65431</a:t>
            </a:r>
            <a:r>
              <a:rPr lang="es-ES" altLang="es-ES" sz="2200" b="1">
                <a:solidFill>
                  <a:srgbClr val="B760F9"/>
                </a:solidFill>
                <a:latin typeface="Arial" panose="020B0604020202020204" pitchFamily="34" charset="0"/>
              </a:rPr>
              <a:t>345</a:t>
            </a:r>
          </a:p>
        </p:txBody>
      </p:sp>
      <p:sp>
        <p:nvSpPr>
          <p:cNvPr id="281610" name="Line 10"/>
          <p:cNvSpPr>
            <a:spLocks noChangeShapeType="1"/>
          </p:cNvSpPr>
          <p:nvPr/>
        </p:nvSpPr>
        <p:spPr bwMode="auto">
          <a:xfrm flipH="1">
            <a:off x="3732213" y="4946650"/>
            <a:ext cx="1295400" cy="685800"/>
          </a:xfrm>
          <a:prstGeom prst="line">
            <a:avLst/>
          </a:prstGeom>
          <a:noFill/>
          <a:ln w="25400">
            <a:solidFill>
              <a:srgbClr val="3399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11" name="Line 11"/>
          <p:cNvSpPr>
            <a:spLocks noChangeShapeType="1"/>
          </p:cNvSpPr>
          <p:nvPr/>
        </p:nvSpPr>
        <p:spPr bwMode="auto">
          <a:xfrm flipH="1">
            <a:off x="4875213" y="4946650"/>
            <a:ext cx="457200" cy="762000"/>
          </a:xfrm>
          <a:prstGeom prst="line">
            <a:avLst/>
          </a:prstGeom>
          <a:noFill/>
          <a:ln w="25400">
            <a:solidFill>
              <a:srgbClr val="3399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12" name="Line 12"/>
          <p:cNvSpPr>
            <a:spLocks noChangeShapeType="1"/>
          </p:cNvSpPr>
          <p:nvPr/>
        </p:nvSpPr>
        <p:spPr bwMode="auto">
          <a:xfrm>
            <a:off x="5942013" y="4946650"/>
            <a:ext cx="76200" cy="762000"/>
          </a:xfrm>
          <a:prstGeom prst="line">
            <a:avLst/>
          </a:prstGeom>
          <a:noFill/>
          <a:ln w="25400">
            <a:solidFill>
              <a:srgbClr val="3399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13" name="Line 13"/>
          <p:cNvSpPr>
            <a:spLocks noChangeShapeType="1"/>
          </p:cNvSpPr>
          <p:nvPr/>
        </p:nvSpPr>
        <p:spPr bwMode="auto">
          <a:xfrm>
            <a:off x="6551613" y="4946650"/>
            <a:ext cx="609600" cy="685800"/>
          </a:xfrm>
          <a:prstGeom prst="line">
            <a:avLst/>
          </a:prstGeom>
          <a:noFill/>
          <a:ln w="25400">
            <a:solidFill>
              <a:srgbClr val="3399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81614" name="Group 14"/>
          <p:cNvGrpSpPr>
            <a:grpSpLocks/>
          </p:cNvGrpSpPr>
          <p:nvPr/>
        </p:nvGrpSpPr>
        <p:grpSpPr bwMode="auto">
          <a:xfrm>
            <a:off x="1757363" y="3043238"/>
            <a:ext cx="5251450" cy="1103312"/>
            <a:chOff x="1224" y="1291"/>
            <a:chExt cx="3308" cy="695"/>
          </a:xfrm>
        </p:grpSpPr>
        <p:grpSp>
          <p:nvGrpSpPr>
            <p:cNvPr id="281615" name="Group 15"/>
            <p:cNvGrpSpPr>
              <a:grpSpLocks/>
            </p:cNvGrpSpPr>
            <p:nvPr/>
          </p:nvGrpSpPr>
          <p:grpSpPr bwMode="auto">
            <a:xfrm>
              <a:off x="1224" y="1291"/>
              <a:ext cx="828" cy="675"/>
              <a:chOff x="1224" y="1291"/>
              <a:chExt cx="828" cy="675"/>
            </a:xfrm>
          </p:grpSpPr>
          <p:sp>
            <p:nvSpPr>
              <p:cNvPr id="281616" name="Rectangle 16"/>
              <p:cNvSpPr>
                <a:spLocks noChangeArrowheads="1"/>
              </p:cNvSpPr>
              <p:nvPr/>
            </p:nvSpPr>
            <p:spPr bwMode="auto">
              <a:xfrm>
                <a:off x="1228" y="1291"/>
                <a:ext cx="824" cy="675"/>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1617" name="Line 17"/>
              <p:cNvSpPr>
                <a:spLocks noChangeShapeType="1"/>
              </p:cNvSpPr>
              <p:nvPr/>
            </p:nvSpPr>
            <p:spPr bwMode="auto">
              <a:xfrm>
                <a:off x="1224" y="1457"/>
                <a:ext cx="82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18" name="Line 18"/>
              <p:cNvSpPr>
                <a:spLocks noChangeShapeType="1"/>
              </p:cNvSpPr>
              <p:nvPr/>
            </p:nvSpPr>
            <p:spPr bwMode="auto">
              <a:xfrm>
                <a:off x="1224" y="1623"/>
                <a:ext cx="82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19" name="Line 19"/>
              <p:cNvSpPr>
                <a:spLocks noChangeShapeType="1"/>
              </p:cNvSpPr>
              <p:nvPr/>
            </p:nvSpPr>
            <p:spPr bwMode="auto">
              <a:xfrm>
                <a:off x="1224" y="1791"/>
                <a:ext cx="82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81620" name="Group 20"/>
            <p:cNvGrpSpPr>
              <a:grpSpLocks/>
            </p:cNvGrpSpPr>
            <p:nvPr/>
          </p:nvGrpSpPr>
          <p:grpSpPr bwMode="auto">
            <a:xfrm>
              <a:off x="2422" y="1318"/>
              <a:ext cx="828" cy="668"/>
              <a:chOff x="2422" y="1318"/>
              <a:chExt cx="828" cy="668"/>
            </a:xfrm>
          </p:grpSpPr>
          <p:sp>
            <p:nvSpPr>
              <p:cNvPr id="281621" name="Rectangle 21"/>
              <p:cNvSpPr>
                <a:spLocks noChangeArrowheads="1"/>
              </p:cNvSpPr>
              <p:nvPr/>
            </p:nvSpPr>
            <p:spPr bwMode="auto">
              <a:xfrm>
                <a:off x="2426" y="1318"/>
                <a:ext cx="824" cy="668"/>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1622" name="Line 22"/>
              <p:cNvSpPr>
                <a:spLocks noChangeShapeType="1"/>
              </p:cNvSpPr>
              <p:nvPr/>
            </p:nvSpPr>
            <p:spPr bwMode="auto">
              <a:xfrm>
                <a:off x="2422" y="1482"/>
                <a:ext cx="82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23" name="Line 23"/>
              <p:cNvSpPr>
                <a:spLocks noChangeShapeType="1"/>
              </p:cNvSpPr>
              <p:nvPr/>
            </p:nvSpPr>
            <p:spPr bwMode="auto">
              <a:xfrm>
                <a:off x="2422" y="1647"/>
                <a:ext cx="82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24" name="Line 24"/>
              <p:cNvSpPr>
                <a:spLocks noChangeShapeType="1"/>
              </p:cNvSpPr>
              <p:nvPr/>
            </p:nvSpPr>
            <p:spPr bwMode="auto">
              <a:xfrm>
                <a:off x="2422" y="1813"/>
                <a:ext cx="82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sp>
          <p:nvSpPr>
            <p:cNvPr id="281625" name="Rectangle 25"/>
            <p:cNvSpPr>
              <a:spLocks noChangeArrowheads="1"/>
            </p:cNvSpPr>
            <p:nvPr/>
          </p:nvSpPr>
          <p:spPr bwMode="auto">
            <a:xfrm>
              <a:off x="3708" y="1310"/>
              <a:ext cx="824" cy="166"/>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1626" name="Line 26"/>
            <p:cNvSpPr>
              <a:spLocks noChangeShapeType="1"/>
            </p:cNvSpPr>
            <p:nvPr/>
          </p:nvSpPr>
          <p:spPr bwMode="auto">
            <a:xfrm>
              <a:off x="2052" y="1396"/>
              <a:ext cx="378"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27" name="Line 27"/>
            <p:cNvSpPr>
              <a:spLocks noChangeShapeType="1"/>
            </p:cNvSpPr>
            <p:nvPr/>
          </p:nvSpPr>
          <p:spPr bwMode="auto">
            <a:xfrm flipV="1">
              <a:off x="3258" y="1387"/>
              <a:ext cx="440" cy="509"/>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81628" name="Group 28"/>
            <p:cNvGrpSpPr>
              <a:grpSpLocks/>
            </p:cNvGrpSpPr>
            <p:nvPr/>
          </p:nvGrpSpPr>
          <p:grpSpPr bwMode="auto">
            <a:xfrm>
              <a:off x="2593" y="1377"/>
              <a:ext cx="130" cy="221"/>
              <a:chOff x="2593" y="1377"/>
              <a:chExt cx="130" cy="221"/>
            </a:xfrm>
          </p:grpSpPr>
          <p:sp>
            <p:nvSpPr>
              <p:cNvPr id="281629" name="Arc 29"/>
              <p:cNvSpPr>
                <a:spLocks/>
              </p:cNvSpPr>
              <p:nvPr/>
            </p:nvSpPr>
            <p:spPr bwMode="auto">
              <a:xfrm>
                <a:off x="2593" y="1377"/>
                <a:ext cx="126" cy="109"/>
              </a:xfrm>
              <a:custGeom>
                <a:avLst/>
                <a:gdLst>
                  <a:gd name="G0" fmla="+- 21600 0 0"/>
                  <a:gd name="G1" fmla="+- 21599 0 0"/>
                  <a:gd name="G2" fmla="+- 21600 0 0"/>
                  <a:gd name="T0" fmla="*/ 0 w 21600"/>
                  <a:gd name="T1" fmla="*/ 21599 h 21599"/>
                  <a:gd name="T2" fmla="*/ 21429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6"/>
                      <a:pt x="9566" y="93"/>
                      <a:pt x="21428" y="-1"/>
                    </a:cubicBezTo>
                  </a:path>
                  <a:path w="21600" h="21599" stroke="0" extrusionOk="0">
                    <a:moveTo>
                      <a:pt x="0" y="21599"/>
                    </a:moveTo>
                    <a:cubicBezTo>
                      <a:pt x="0" y="9736"/>
                      <a:pt x="9566" y="93"/>
                      <a:pt x="21428" y="-1"/>
                    </a:cubicBezTo>
                    <a:lnTo>
                      <a:pt x="21600" y="21599"/>
                    </a:lnTo>
                    <a:close/>
                  </a:path>
                </a:pathLst>
              </a:custGeom>
              <a:noFill/>
              <a:ln w="25400" cap="rnd">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30" name="Arc 30"/>
              <p:cNvSpPr>
                <a:spLocks/>
              </p:cNvSpPr>
              <p:nvPr/>
            </p:nvSpPr>
            <p:spPr bwMode="auto">
              <a:xfrm>
                <a:off x="2597" y="1489"/>
                <a:ext cx="126" cy="10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81631" name="Group 31"/>
            <p:cNvGrpSpPr>
              <a:grpSpLocks/>
            </p:cNvGrpSpPr>
            <p:nvPr/>
          </p:nvGrpSpPr>
          <p:grpSpPr bwMode="auto">
            <a:xfrm>
              <a:off x="2932" y="1545"/>
              <a:ext cx="131" cy="221"/>
              <a:chOff x="2932" y="1545"/>
              <a:chExt cx="131" cy="221"/>
            </a:xfrm>
          </p:grpSpPr>
          <p:sp>
            <p:nvSpPr>
              <p:cNvPr id="281632" name="Arc 32"/>
              <p:cNvSpPr>
                <a:spLocks/>
              </p:cNvSpPr>
              <p:nvPr/>
            </p:nvSpPr>
            <p:spPr bwMode="auto">
              <a:xfrm>
                <a:off x="2936" y="1545"/>
                <a:ext cx="127" cy="109"/>
              </a:xfrm>
              <a:custGeom>
                <a:avLst/>
                <a:gdLst>
                  <a:gd name="G0" fmla="+- 171 0 0"/>
                  <a:gd name="G1" fmla="+- 21600 0 0"/>
                  <a:gd name="G2" fmla="+- 21600 0 0"/>
                  <a:gd name="T0" fmla="*/ 0 w 21771"/>
                  <a:gd name="T1" fmla="*/ 1 h 21600"/>
                  <a:gd name="T2" fmla="*/ 21771 w 21771"/>
                  <a:gd name="T3" fmla="*/ 21600 h 21600"/>
                  <a:gd name="T4" fmla="*/ 171 w 21771"/>
                  <a:gd name="T5" fmla="*/ 21600 h 21600"/>
                </a:gdLst>
                <a:ahLst/>
                <a:cxnLst>
                  <a:cxn ang="0">
                    <a:pos x="T0" y="T1"/>
                  </a:cxn>
                  <a:cxn ang="0">
                    <a:pos x="T2" y="T3"/>
                  </a:cxn>
                  <a:cxn ang="0">
                    <a:pos x="T4" y="T5"/>
                  </a:cxn>
                </a:cxnLst>
                <a:rect l="0" t="0" r="r" b="b"/>
                <a:pathLst>
                  <a:path w="21771" h="21600" fill="none" extrusionOk="0">
                    <a:moveTo>
                      <a:pt x="-1" y="0"/>
                    </a:moveTo>
                    <a:cubicBezTo>
                      <a:pt x="56" y="0"/>
                      <a:pt x="113" y="0"/>
                      <a:pt x="171" y="0"/>
                    </a:cubicBezTo>
                    <a:cubicBezTo>
                      <a:pt x="12100" y="0"/>
                      <a:pt x="21771" y="9670"/>
                      <a:pt x="21771" y="21600"/>
                    </a:cubicBezTo>
                  </a:path>
                  <a:path w="21771" h="21600" stroke="0" extrusionOk="0">
                    <a:moveTo>
                      <a:pt x="-1" y="0"/>
                    </a:moveTo>
                    <a:cubicBezTo>
                      <a:pt x="56" y="0"/>
                      <a:pt x="113" y="0"/>
                      <a:pt x="171" y="0"/>
                    </a:cubicBezTo>
                    <a:cubicBezTo>
                      <a:pt x="12100" y="0"/>
                      <a:pt x="21771" y="9670"/>
                      <a:pt x="21771" y="21600"/>
                    </a:cubicBezTo>
                    <a:lnTo>
                      <a:pt x="171" y="21600"/>
                    </a:lnTo>
                    <a:close/>
                  </a:path>
                </a:pathLst>
              </a:custGeom>
              <a:noFill/>
              <a:ln w="25400" cap="rnd">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33" name="Arc 33"/>
              <p:cNvSpPr>
                <a:spLocks/>
              </p:cNvSpPr>
              <p:nvPr/>
            </p:nvSpPr>
            <p:spPr bwMode="auto">
              <a:xfrm>
                <a:off x="2932" y="1657"/>
                <a:ext cx="126" cy="109"/>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81634" name="Group 34"/>
            <p:cNvGrpSpPr>
              <a:grpSpLocks/>
            </p:cNvGrpSpPr>
            <p:nvPr/>
          </p:nvGrpSpPr>
          <p:grpSpPr bwMode="auto">
            <a:xfrm>
              <a:off x="2593" y="1725"/>
              <a:ext cx="130" cy="221"/>
              <a:chOff x="2593" y="1725"/>
              <a:chExt cx="130" cy="221"/>
            </a:xfrm>
          </p:grpSpPr>
          <p:sp>
            <p:nvSpPr>
              <p:cNvPr id="281635" name="Arc 35"/>
              <p:cNvSpPr>
                <a:spLocks/>
              </p:cNvSpPr>
              <p:nvPr/>
            </p:nvSpPr>
            <p:spPr bwMode="auto">
              <a:xfrm>
                <a:off x="2593" y="1725"/>
                <a:ext cx="126" cy="109"/>
              </a:xfrm>
              <a:custGeom>
                <a:avLst/>
                <a:gdLst>
                  <a:gd name="G0" fmla="+- 21600 0 0"/>
                  <a:gd name="G1" fmla="+- 21599 0 0"/>
                  <a:gd name="G2" fmla="+- 21600 0 0"/>
                  <a:gd name="T0" fmla="*/ 0 w 21600"/>
                  <a:gd name="T1" fmla="*/ 21599 h 21599"/>
                  <a:gd name="T2" fmla="*/ 21429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6"/>
                      <a:pt x="9566" y="93"/>
                      <a:pt x="21428" y="-1"/>
                    </a:cubicBezTo>
                  </a:path>
                  <a:path w="21600" h="21599" stroke="0" extrusionOk="0">
                    <a:moveTo>
                      <a:pt x="0" y="21599"/>
                    </a:moveTo>
                    <a:cubicBezTo>
                      <a:pt x="0" y="9736"/>
                      <a:pt x="9566" y="93"/>
                      <a:pt x="21428" y="-1"/>
                    </a:cubicBezTo>
                    <a:lnTo>
                      <a:pt x="21600" y="21599"/>
                    </a:lnTo>
                    <a:close/>
                  </a:path>
                </a:pathLst>
              </a:custGeom>
              <a:noFill/>
              <a:ln w="25400" cap="rnd">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36" name="Arc 36"/>
              <p:cNvSpPr>
                <a:spLocks/>
              </p:cNvSpPr>
              <p:nvPr/>
            </p:nvSpPr>
            <p:spPr bwMode="auto">
              <a:xfrm>
                <a:off x="2597" y="1837"/>
                <a:ext cx="126" cy="10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sp>
        <p:nvSpPr>
          <p:cNvPr id="2" name="Marcador de contenido 1">
            <a:extLst>
              <a:ext uri="{FF2B5EF4-FFF2-40B4-BE49-F238E27FC236}">
                <a16:creationId xmlns:a16="http://schemas.microsoft.com/office/drawing/2014/main" id="{DE40ED82-9F15-45F3-9329-A9D1B0F47732}"/>
              </a:ext>
            </a:extLst>
          </p:cNvPr>
          <p:cNvSpPr>
            <a:spLocks noGrp="1"/>
          </p:cNvSpPr>
          <p:nvPr>
            <p:ph idx="1"/>
          </p:nvPr>
        </p:nvSpPr>
        <p:spPr/>
        <p:txBody>
          <a:bodyPr/>
          <a:lstStyle/>
          <a:p>
            <a:endParaRPr lang="es-CR"/>
          </a:p>
        </p:txBody>
      </p:sp>
      <p:sp>
        <p:nvSpPr>
          <p:cNvPr id="39"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375713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ChangeArrowheads="1"/>
          </p:cNvSpPr>
          <p:nvPr/>
        </p:nvSpPr>
        <p:spPr bwMode="auto">
          <a:xfrm>
            <a:off x="755650" y="1844675"/>
            <a:ext cx="729932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t>
            </a:r>
            <a:r>
              <a:rPr lang="es-ES_tradnl" altLang="es-ES" sz="2800">
                <a:solidFill>
                  <a:srgbClr val="A41512"/>
                </a:solidFill>
                <a:latin typeface="Arial" panose="020B0604020202020204" pitchFamily="34" charset="0"/>
              </a:rPr>
              <a:t>ación.</a:t>
            </a:r>
            <a:endParaRPr lang="es-ES" altLang="es-ES" sz="2800">
              <a:solidFill>
                <a:srgbClr val="A41512"/>
              </a:solidFill>
              <a:latin typeface="Arial" panose="020B0604020202020204" pitchFamily="34" charset="0"/>
            </a:endParaRPr>
          </a:p>
        </p:txBody>
      </p:sp>
      <p:sp>
        <p:nvSpPr>
          <p:cNvPr id="272388" name="Rectangle 4"/>
          <p:cNvSpPr>
            <a:spLocks noChangeArrowheads="1"/>
          </p:cNvSpPr>
          <p:nvPr/>
        </p:nvSpPr>
        <p:spPr bwMode="auto">
          <a:xfrm>
            <a:off x="1025525" y="2541588"/>
            <a:ext cx="7613650" cy="33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Unificar codificaciones: existencia de codificaciones múltiples.</a:t>
            </a:r>
            <a:br>
              <a:rPr lang="es-ES" altLang="es-ES" sz="2000">
                <a:latin typeface="Arial" panose="020B0604020202020204" pitchFamily="34" charset="0"/>
              </a:rPr>
            </a:br>
            <a:br>
              <a:rPr lang="es-ES" altLang="es-ES" sz="2000">
                <a:latin typeface="Arial" panose="020B0604020202020204" pitchFamily="34" charset="0"/>
              </a:rPr>
            </a:br>
            <a:br>
              <a:rPr lang="es-ES" altLang="es-ES" sz="2000">
                <a:latin typeface="Arial" panose="020B0604020202020204" pitchFamily="34" charset="0"/>
              </a:rPr>
            </a:br>
            <a:br>
              <a:rPr lang="es-ES" altLang="es-ES" sz="2000">
                <a:latin typeface="Arial" panose="020B0604020202020204" pitchFamily="34" charset="0"/>
              </a:rPr>
            </a:br>
            <a:br>
              <a:rPr lang="es-ES" altLang="es-ES" sz="2000">
                <a:latin typeface="Arial" panose="020B0604020202020204" pitchFamily="34" charset="0"/>
              </a:rPr>
            </a:br>
            <a:br>
              <a:rPr lang="es-ES" altLang="es-ES" sz="2000">
                <a:latin typeface="Arial" panose="020B0604020202020204" pitchFamily="34" charset="0"/>
              </a:rPr>
            </a:br>
            <a:endParaRPr lang="es-ES_tradnl" altLang="es-ES" sz="2000">
              <a:latin typeface="Arial" panose="020B0604020202020204" pitchFamily="34" charset="0"/>
            </a:endParaRPr>
          </a:p>
          <a:p>
            <a:pPr lvl="1" eaLnBrk="1" hangingPunct="1">
              <a:spcBef>
                <a:spcPct val="20000"/>
              </a:spcBef>
              <a:buClr>
                <a:schemeClr val="accent1"/>
              </a:buClr>
            </a:pPr>
            <a:endParaRPr lang="es-ES_tradnl" altLang="es-ES" sz="2000">
              <a:latin typeface="Arial" panose="020B0604020202020204" pitchFamily="34" charset="0"/>
            </a:endParaRPr>
          </a:p>
          <a:p>
            <a:pPr lvl="1" eaLnBrk="1" hangingPunct="1">
              <a:spcBef>
                <a:spcPct val="20000"/>
              </a:spcBef>
              <a:buClr>
                <a:schemeClr val="accent1"/>
              </a:buClr>
            </a:pPr>
            <a:endParaRPr lang="es-ES" altLang="es-ES" sz="2000">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Deben detectarse los valores erróneos.</a:t>
            </a:r>
            <a:endParaRPr lang="es-ES" altLang="es-ES" sz="2000">
              <a:latin typeface="Arial" panose="020B0604020202020204" pitchFamily="34" charset="0"/>
            </a:endParaRPr>
          </a:p>
        </p:txBody>
      </p:sp>
      <p:grpSp>
        <p:nvGrpSpPr>
          <p:cNvPr id="272389" name="Group 5"/>
          <p:cNvGrpSpPr>
            <a:grpSpLocks/>
          </p:cNvGrpSpPr>
          <p:nvPr/>
        </p:nvGrpSpPr>
        <p:grpSpPr bwMode="auto">
          <a:xfrm>
            <a:off x="1835150" y="3028950"/>
            <a:ext cx="4233863" cy="1655763"/>
            <a:chOff x="1341" y="1288"/>
            <a:chExt cx="2587" cy="1043"/>
          </a:xfrm>
        </p:grpSpPr>
        <p:grpSp>
          <p:nvGrpSpPr>
            <p:cNvPr id="272390" name="Group 6"/>
            <p:cNvGrpSpPr>
              <a:grpSpLocks/>
            </p:cNvGrpSpPr>
            <p:nvPr/>
          </p:nvGrpSpPr>
          <p:grpSpPr bwMode="auto">
            <a:xfrm>
              <a:off x="1341" y="1288"/>
              <a:ext cx="1832" cy="1043"/>
              <a:chOff x="1341" y="1288"/>
              <a:chExt cx="1832" cy="1043"/>
            </a:xfrm>
          </p:grpSpPr>
          <p:sp>
            <p:nvSpPr>
              <p:cNvPr id="272391" name="Rectangle 7"/>
              <p:cNvSpPr>
                <a:spLocks noChangeArrowheads="1"/>
              </p:cNvSpPr>
              <p:nvPr/>
            </p:nvSpPr>
            <p:spPr bwMode="auto">
              <a:xfrm>
                <a:off x="1341" y="1288"/>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800" b="1">
                    <a:solidFill>
                      <a:srgbClr val="000000"/>
                    </a:solidFill>
                    <a:latin typeface="Arial" panose="020B0604020202020204" pitchFamily="34" charset="0"/>
                  </a:rPr>
                  <a:t>v</a:t>
                </a:r>
                <a:r>
                  <a:rPr lang="es-ES" altLang="es-ES" sz="1800" b="1">
                    <a:solidFill>
                      <a:srgbClr val="000000"/>
                    </a:solidFill>
                    <a:latin typeface="Arial" panose="020B0604020202020204" pitchFamily="34" charset="0"/>
                  </a:rPr>
                  <a:t> , </a:t>
                </a:r>
                <a:r>
                  <a:rPr lang="es-ES_tradnl" altLang="es-ES" sz="1800" b="1">
                    <a:solidFill>
                      <a:srgbClr val="000000"/>
                    </a:solidFill>
                    <a:latin typeface="Arial" panose="020B0604020202020204" pitchFamily="34" charset="0"/>
                  </a:rPr>
                  <a:t>h</a:t>
                </a:r>
                <a:endParaRPr lang="es-ES" altLang="es-ES" sz="1800" b="1">
                  <a:solidFill>
                    <a:srgbClr val="000000"/>
                  </a:solidFill>
                  <a:latin typeface="Arial" panose="020B0604020202020204" pitchFamily="34" charset="0"/>
                </a:endParaRPr>
              </a:p>
            </p:txBody>
          </p:sp>
          <p:sp>
            <p:nvSpPr>
              <p:cNvPr id="272392" name="Rectangle 8"/>
              <p:cNvSpPr>
                <a:spLocks noChangeArrowheads="1"/>
              </p:cNvSpPr>
              <p:nvPr/>
            </p:nvSpPr>
            <p:spPr bwMode="auto">
              <a:xfrm>
                <a:off x="1341" y="1684"/>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1 , 0</a:t>
                </a:r>
              </a:p>
            </p:txBody>
          </p:sp>
          <p:sp>
            <p:nvSpPr>
              <p:cNvPr id="272393" name="Line 9"/>
              <p:cNvSpPr>
                <a:spLocks noChangeShapeType="1"/>
              </p:cNvSpPr>
              <p:nvPr/>
            </p:nvSpPr>
            <p:spPr bwMode="auto">
              <a:xfrm>
                <a:off x="2417" y="1797"/>
                <a:ext cx="756"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2394" name="Rectangle 10"/>
              <p:cNvSpPr>
                <a:spLocks noChangeArrowheads="1"/>
              </p:cNvSpPr>
              <p:nvPr/>
            </p:nvSpPr>
            <p:spPr bwMode="auto">
              <a:xfrm>
                <a:off x="1355" y="2087"/>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800" b="1">
                    <a:solidFill>
                      <a:srgbClr val="000000"/>
                    </a:solidFill>
                    <a:latin typeface="Arial" panose="020B0604020202020204" pitchFamily="34" charset="0"/>
                  </a:rPr>
                  <a:t>varón</a:t>
                </a:r>
                <a:r>
                  <a:rPr lang="es-ES" altLang="es-ES" sz="1800" b="1">
                    <a:solidFill>
                      <a:srgbClr val="000000"/>
                    </a:solidFill>
                    <a:latin typeface="Arial" panose="020B0604020202020204" pitchFamily="34" charset="0"/>
                  </a:rPr>
                  <a:t>, </a:t>
                </a:r>
                <a:r>
                  <a:rPr lang="es-ES_tradnl" altLang="es-ES" sz="1800" b="1">
                    <a:solidFill>
                      <a:srgbClr val="000000"/>
                    </a:solidFill>
                    <a:latin typeface="Arial" panose="020B0604020202020204" pitchFamily="34" charset="0"/>
                  </a:rPr>
                  <a:t>hembra</a:t>
                </a:r>
                <a:endParaRPr lang="es-ES" altLang="es-ES" sz="1800" b="1">
                  <a:solidFill>
                    <a:srgbClr val="000000"/>
                  </a:solidFill>
                  <a:latin typeface="Arial" panose="020B0604020202020204" pitchFamily="34" charset="0"/>
                </a:endParaRPr>
              </a:p>
            </p:txBody>
          </p:sp>
        </p:grpSp>
        <p:sp>
          <p:nvSpPr>
            <p:cNvPr id="272395" name="Rectangle 11"/>
            <p:cNvSpPr>
              <a:spLocks noChangeArrowheads="1"/>
            </p:cNvSpPr>
            <p:nvPr/>
          </p:nvSpPr>
          <p:spPr bwMode="auto">
            <a:xfrm>
              <a:off x="3241" y="1640"/>
              <a:ext cx="687" cy="244"/>
            </a:xfrm>
            <a:prstGeom prst="rect">
              <a:avLst/>
            </a:prstGeom>
            <a:gradFill rotWithShape="0">
              <a:gsLst>
                <a:gs pos="0">
                  <a:srgbClr val="CCCCFF">
                    <a:gamma/>
                    <a:shade val="89804"/>
                    <a:invGamma/>
                  </a:srgbClr>
                </a:gs>
                <a:gs pos="50000">
                  <a:srgbClr val="CCCCFF"/>
                </a:gs>
                <a:gs pos="100000">
                  <a:srgbClr val="CC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800" b="1">
                  <a:solidFill>
                    <a:srgbClr val="000000"/>
                  </a:solidFill>
                  <a:latin typeface="Arial" panose="020B0604020202020204" pitchFamily="34" charset="0"/>
                </a:rPr>
                <a:t>v</a:t>
              </a:r>
              <a:r>
                <a:rPr lang="es-ES" altLang="es-ES" sz="1800" b="1">
                  <a:solidFill>
                    <a:srgbClr val="000000"/>
                  </a:solidFill>
                  <a:latin typeface="Arial" panose="020B0604020202020204" pitchFamily="34" charset="0"/>
                </a:rPr>
                <a:t>, </a:t>
              </a:r>
              <a:r>
                <a:rPr lang="es-ES_tradnl" altLang="es-ES" sz="1800" b="1">
                  <a:solidFill>
                    <a:srgbClr val="000000"/>
                  </a:solidFill>
                  <a:latin typeface="Arial" panose="020B0604020202020204" pitchFamily="34" charset="0"/>
                </a:rPr>
                <a:t>h</a:t>
              </a:r>
              <a:endParaRPr lang="es-ES" altLang="es-ES" sz="1800" b="1">
                <a:solidFill>
                  <a:srgbClr val="000000"/>
                </a:solidFill>
                <a:latin typeface="Arial" panose="020B0604020202020204" pitchFamily="34" charset="0"/>
              </a:endParaRPr>
            </a:p>
          </p:txBody>
        </p:sp>
      </p:grpSp>
      <p:sp>
        <p:nvSpPr>
          <p:cNvPr id="2" name="Marcador de contenido 1">
            <a:extLst>
              <a:ext uri="{FF2B5EF4-FFF2-40B4-BE49-F238E27FC236}">
                <a16:creationId xmlns:a16="http://schemas.microsoft.com/office/drawing/2014/main" id="{D7411DA7-19F0-4443-8B6C-F8E6C0357979}"/>
              </a:ext>
            </a:extLst>
          </p:cNvPr>
          <p:cNvSpPr>
            <a:spLocks noGrp="1"/>
          </p:cNvSpPr>
          <p:nvPr>
            <p:ph idx="1"/>
          </p:nvPr>
        </p:nvSpPr>
        <p:spPr/>
        <p:txBody>
          <a:bodyPr/>
          <a:lstStyle/>
          <a:p>
            <a:endParaRPr lang="es-CR"/>
          </a:p>
        </p:txBody>
      </p:sp>
      <p:sp>
        <p:nvSpPr>
          <p:cNvPr id="14"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2606897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ChangeArrowheads="1"/>
          </p:cNvSpPr>
          <p:nvPr/>
        </p:nvSpPr>
        <p:spPr bwMode="auto">
          <a:xfrm>
            <a:off x="685800" y="1828800"/>
            <a:ext cx="729932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t>
            </a:r>
            <a:r>
              <a:rPr lang="es-ES_tradnl" altLang="es-ES" sz="2800">
                <a:solidFill>
                  <a:srgbClr val="A41512"/>
                </a:solidFill>
                <a:latin typeface="Arial" panose="020B0604020202020204" pitchFamily="34" charset="0"/>
              </a:rPr>
              <a:t>ación.</a:t>
            </a:r>
            <a:endParaRPr lang="es-ES" altLang="es-ES" sz="2800">
              <a:solidFill>
                <a:srgbClr val="A41512"/>
              </a:solidFill>
              <a:latin typeface="Arial" panose="020B0604020202020204" pitchFamily="34" charset="0"/>
            </a:endParaRPr>
          </a:p>
        </p:txBody>
      </p:sp>
      <p:sp>
        <p:nvSpPr>
          <p:cNvPr id="273412" name="Rectangle 4"/>
          <p:cNvSpPr>
            <a:spLocks noChangeArrowheads="1"/>
          </p:cNvSpPr>
          <p:nvPr/>
        </p:nvSpPr>
        <p:spPr bwMode="auto">
          <a:xfrm>
            <a:off x="854075" y="2362200"/>
            <a:ext cx="7029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Unificar estándares:unidades de medida, unidades de tiempo,moneda,...</a:t>
            </a:r>
            <a:endParaRPr lang="es-ES" altLang="es-ES" sz="2000">
              <a:latin typeface="Arial" panose="020B0604020202020204" pitchFamily="34" charset="0"/>
            </a:endParaRPr>
          </a:p>
        </p:txBody>
      </p:sp>
      <p:grpSp>
        <p:nvGrpSpPr>
          <p:cNvPr id="273413" name="Group 5"/>
          <p:cNvGrpSpPr>
            <a:grpSpLocks/>
          </p:cNvGrpSpPr>
          <p:nvPr/>
        </p:nvGrpSpPr>
        <p:grpSpPr bwMode="auto">
          <a:xfrm>
            <a:off x="2076450" y="3195638"/>
            <a:ext cx="4597400" cy="1016000"/>
            <a:chOff x="1272" y="1657"/>
            <a:chExt cx="2896" cy="640"/>
          </a:xfrm>
        </p:grpSpPr>
        <p:grpSp>
          <p:nvGrpSpPr>
            <p:cNvPr id="273414" name="Group 6"/>
            <p:cNvGrpSpPr>
              <a:grpSpLocks/>
            </p:cNvGrpSpPr>
            <p:nvPr/>
          </p:nvGrpSpPr>
          <p:grpSpPr bwMode="auto">
            <a:xfrm>
              <a:off x="1272" y="1657"/>
              <a:ext cx="2896" cy="640"/>
              <a:chOff x="1272" y="1657"/>
              <a:chExt cx="2896" cy="640"/>
            </a:xfrm>
          </p:grpSpPr>
          <p:sp>
            <p:nvSpPr>
              <p:cNvPr id="273415" name="Rectangle 7"/>
              <p:cNvSpPr>
                <a:spLocks noChangeArrowheads="1"/>
              </p:cNvSpPr>
              <p:nvPr/>
            </p:nvSpPr>
            <p:spPr bwMode="auto">
              <a:xfrm>
                <a:off x="1272" y="1657"/>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cm</a:t>
                </a:r>
              </a:p>
            </p:txBody>
          </p:sp>
          <p:sp>
            <p:nvSpPr>
              <p:cNvPr id="273416" name="Rectangle 8"/>
              <p:cNvSpPr>
                <a:spLocks noChangeArrowheads="1"/>
              </p:cNvSpPr>
              <p:nvPr/>
            </p:nvSpPr>
            <p:spPr bwMode="auto">
              <a:xfrm>
                <a:off x="1272" y="2053"/>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inches</a:t>
                </a:r>
              </a:p>
            </p:txBody>
          </p:sp>
          <p:sp>
            <p:nvSpPr>
              <p:cNvPr id="273417" name="Rectangle 9"/>
              <p:cNvSpPr>
                <a:spLocks noChangeArrowheads="1"/>
              </p:cNvSpPr>
              <p:nvPr/>
            </p:nvSpPr>
            <p:spPr bwMode="auto">
              <a:xfrm>
                <a:off x="3180" y="1837"/>
                <a:ext cx="988" cy="244"/>
              </a:xfrm>
              <a:prstGeom prst="rect">
                <a:avLst/>
              </a:prstGeom>
              <a:gradFill rotWithShape="0">
                <a:gsLst>
                  <a:gs pos="0">
                    <a:srgbClr val="CCCCFF">
                      <a:gamma/>
                      <a:shade val="89804"/>
                      <a:invGamma/>
                    </a:srgbClr>
                  </a:gs>
                  <a:gs pos="50000">
                    <a:srgbClr val="CCCCFF"/>
                  </a:gs>
                  <a:gs pos="100000">
                    <a:srgbClr val="CC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cm</a:t>
                </a:r>
              </a:p>
            </p:txBody>
          </p:sp>
        </p:grpSp>
        <p:sp>
          <p:nvSpPr>
            <p:cNvPr id="273418" name="Line 10"/>
            <p:cNvSpPr>
              <a:spLocks noChangeShapeType="1"/>
            </p:cNvSpPr>
            <p:nvPr/>
          </p:nvSpPr>
          <p:spPr bwMode="auto">
            <a:xfrm>
              <a:off x="2332" y="1985"/>
              <a:ext cx="756"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73419" name="Group 11"/>
          <p:cNvGrpSpPr>
            <a:grpSpLocks/>
          </p:cNvGrpSpPr>
          <p:nvPr/>
        </p:nvGrpSpPr>
        <p:grpSpPr bwMode="auto">
          <a:xfrm>
            <a:off x="2076450" y="4402138"/>
            <a:ext cx="4597400" cy="1016000"/>
            <a:chOff x="1272" y="2417"/>
            <a:chExt cx="2896" cy="640"/>
          </a:xfrm>
        </p:grpSpPr>
        <p:grpSp>
          <p:nvGrpSpPr>
            <p:cNvPr id="273420" name="Group 12"/>
            <p:cNvGrpSpPr>
              <a:grpSpLocks/>
            </p:cNvGrpSpPr>
            <p:nvPr/>
          </p:nvGrpSpPr>
          <p:grpSpPr bwMode="auto">
            <a:xfrm>
              <a:off x="1272" y="2417"/>
              <a:ext cx="2896" cy="640"/>
              <a:chOff x="1272" y="2417"/>
              <a:chExt cx="2896" cy="640"/>
            </a:xfrm>
          </p:grpSpPr>
          <p:sp>
            <p:nvSpPr>
              <p:cNvPr id="273421" name="Rectangle 13"/>
              <p:cNvSpPr>
                <a:spLocks noChangeArrowheads="1"/>
              </p:cNvSpPr>
              <p:nvPr/>
            </p:nvSpPr>
            <p:spPr bwMode="auto">
              <a:xfrm>
                <a:off x="1272" y="2417"/>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DD/MM/YY</a:t>
                </a:r>
              </a:p>
            </p:txBody>
          </p:sp>
          <p:sp>
            <p:nvSpPr>
              <p:cNvPr id="273422" name="Rectangle 14"/>
              <p:cNvSpPr>
                <a:spLocks noChangeArrowheads="1"/>
              </p:cNvSpPr>
              <p:nvPr/>
            </p:nvSpPr>
            <p:spPr bwMode="auto">
              <a:xfrm>
                <a:off x="1272" y="2813"/>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MM/DD/YY</a:t>
                </a:r>
              </a:p>
            </p:txBody>
          </p:sp>
          <p:sp>
            <p:nvSpPr>
              <p:cNvPr id="273423" name="Rectangle 15"/>
              <p:cNvSpPr>
                <a:spLocks noChangeArrowheads="1"/>
              </p:cNvSpPr>
              <p:nvPr/>
            </p:nvSpPr>
            <p:spPr bwMode="auto">
              <a:xfrm>
                <a:off x="3180" y="2597"/>
                <a:ext cx="988" cy="244"/>
              </a:xfrm>
              <a:prstGeom prst="rect">
                <a:avLst/>
              </a:prstGeom>
              <a:gradFill rotWithShape="0">
                <a:gsLst>
                  <a:gs pos="0">
                    <a:srgbClr val="CCCCFF">
                      <a:gamma/>
                      <a:shade val="89804"/>
                      <a:invGamma/>
                    </a:srgbClr>
                  </a:gs>
                  <a:gs pos="50000">
                    <a:srgbClr val="CCCCFF"/>
                  </a:gs>
                  <a:gs pos="100000">
                    <a:srgbClr val="CC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DD-Mon-YY</a:t>
                </a:r>
              </a:p>
            </p:txBody>
          </p:sp>
        </p:grpSp>
        <p:sp>
          <p:nvSpPr>
            <p:cNvPr id="273424" name="Line 16"/>
            <p:cNvSpPr>
              <a:spLocks noChangeShapeType="1"/>
            </p:cNvSpPr>
            <p:nvPr/>
          </p:nvSpPr>
          <p:spPr bwMode="auto">
            <a:xfrm>
              <a:off x="2316" y="2737"/>
              <a:ext cx="756"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73425" name="Group 17"/>
          <p:cNvGrpSpPr>
            <a:grpSpLocks/>
          </p:cNvGrpSpPr>
          <p:nvPr/>
        </p:nvGrpSpPr>
        <p:grpSpPr bwMode="auto">
          <a:xfrm>
            <a:off x="2076450" y="5637213"/>
            <a:ext cx="4597400" cy="1016000"/>
            <a:chOff x="1272" y="3195"/>
            <a:chExt cx="2896" cy="640"/>
          </a:xfrm>
        </p:grpSpPr>
        <p:grpSp>
          <p:nvGrpSpPr>
            <p:cNvPr id="273426" name="Group 18"/>
            <p:cNvGrpSpPr>
              <a:grpSpLocks/>
            </p:cNvGrpSpPr>
            <p:nvPr/>
          </p:nvGrpSpPr>
          <p:grpSpPr bwMode="auto">
            <a:xfrm>
              <a:off x="1272" y="3195"/>
              <a:ext cx="2896" cy="640"/>
              <a:chOff x="1272" y="3195"/>
              <a:chExt cx="2896" cy="640"/>
            </a:xfrm>
          </p:grpSpPr>
          <p:sp>
            <p:nvSpPr>
              <p:cNvPr id="273427" name="Rectangle 19"/>
              <p:cNvSpPr>
                <a:spLocks noChangeArrowheads="1"/>
              </p:cNvSpPr>
              <p:nvPr/>
            </p:nvSpPr>
            <p:spPr bwMode="auto">
              <a:xfrm>
                <a:off x="1272" y="3195"/>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1,000 GBP</a:t>
                </a:r>
              </a:p>
            </p:txBody>
          </p:sp>
          <p:sp>
            <p:nvSpPr>
              <p:cNvPr id="273428" name="Rectangle 20"/>
              <p:cNvSpPr>
                <a:spLocks noChangeArrowheads="1"/>
              </p:cNvSpPr>
              <p:nvPr/>
            </p:nvSpPr>
            <p:spPr bwMode="auto">
              <a:xfrm>
                <a:off x="1272" y="3591"/>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FF 9,990</a:t>
                </a:r>
              </a:p>
            </p:txBody>
          </p:sp>
          <p:sp>
            <p:nvSpPr>
              <p:cNvPr id="273429" name="Rectangle 21"/>
              <p:cNvSpPr>
                <a:spLocks noChangeArrowheads="1"/>
              </p:cNvSpPr>
              <p:nvPr/>
            </p:nvSpPr>
            <p:spPr bwMode="auto">
              <a:xfrm>
                <a:off x="3180" y="3375"/>
                <a:ext cx="988" cy="244"/>
              </a:xfrm>
              <a:prstGeom prst="rect">
                <a:avLst/>
              </a:prstGeom>
              <a:gradFill rotWithShape="0">
                <a:gsLst>
                  <a:gs pos="0">
                    <a:srgbClr val="CCCCFF">
                      <a:gamma/>
                      <a:shade val="89804"/>
                      <a:invGamma/>
                    </a:srgbClr>
                  </a:gs>
                  <a:gs pos="50000">
                    <a:srgbClr val="CCCCFF"/>
                  </a:gs>
                  <a:gs pos="100000">
                    <a:srgbClr val="CC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USD 600</a:t>
                </a:r>
              </a:p>
            </p:txBody>
          </p:sp>
        </p:grpSp>
        <p:sp>
          <p:nvSpPr>
            <p:cNvPr id="273430" name="Line 22"/>
            <p:cNvSpPr>
              <a:spLocks noChangeShapeType="1"/>
            </p:cNvSpPr>
            <p:nvPr/>
          </p:nvSpPr>
          <p:spPr bwMode="auto">
            <a:xfrm>
              <a:off x="2316" y="3515"/>
              <a:ext cx="756"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sp>
        <p:nvSpPr>
          <p:cNvPr id="2" name="Marcador de contenido 1">
            <a:extLst>
              <a:ext uri="{FF2B5EF4-FFF2-40B4-BE49-F238E27FC236}">
                <a16:creationId xmlns:a16="http://schemas.microsoft.com/office/drawing/2014/main" id="{EBE9BEA8-00E3-4402-8ECF-D8931E0E42F6}"/>
              </a:ext>
            </a:extLst>
          </p:cNvPr>
          <p:cNvSpPr>
            <a:spLocks noGrp="1"/>
          </p:cNvSpPr>
          <p:nvPr>
            <p:ph idx="1"/>
          </p:nvPr>
        </p:nvSpPr>
        <p:spPr/>
        <p:txBody>
          <a:bodyPr/>
          <a:lstStyle/>
          <a:p>
            <a:endParaRPr lang="es-CR"/>
          </a:p>
        </p:txBody>
      </p:sp>
      <p:sp>
        <p:nvSpPr>
          <p:cNvPr id="25"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815653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ChangeArrowheads="1"/>
          </p:cNvSpPr>
          <p:nvPr/>
        </p:nvSpPr>
        <p:spPr bwMode="auto">
          <a:xfrm>
            <a:off x="776288" y="1784350"/>
            <a:ext cx="7299325"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t>
            </a:r>
            <a:r>
              <a:rPr lang="es-ES_tradnl" altLang="es-ES" sz="2800">
                <a:solidFill>
                  <a:srgbClr val="A41512"/>
                </a:solidFill>
                <a:latin typeface="Arial" panose="020B0604020202020204" pitchFamily="34" charset="0"/>
              </a:rPr>
              <a:t>ación.</a:t>
            </a:r>
            <a:endParaRPr lang="es-ES" altLang="es-ES" sz="2800">
              <a:solidFill>
                <a:srgbClr val="A41512"/>
              </a:solidFill>
              <a:latin typeface="Arial" panose="020B0604020202020204" pitchFamily="34" charset="0"/>
            </a:endParaRPr>
          </a:p>
        </p:txBody>
      </p:sp>
      <p:sp>
        <p:nvSpPr>
          <p:cNvPr id="274436" name="Rectangle 4"/>
          <p:cNvSpPr>
            <a:spLocks noChangeArrowheads="1"/>
          </p:cNvSpPr>
          <p:nvPr/>
        </p:nvSpPr>
        <p:spPr bwMode="auto">
          <a:xfrm>
            <a:off x="1154113" y="2497138"/>
            <a:ext cx="6935787"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Valores duplicados: deben ser eliminados.</a:t>
            </a:r>
            <a:endParaRPr lang="es-ES" altLang="es-ES" sz="2000">
              <a:latin typeface="Arial" panose="020B0604020202020204" pitchFamily="34" charset="0"/>
            </a:endParaRPr>
          </a:p>
          <a:p>
            <a:pPr lvl="2" eaLnBrk="1" hangingPunct="1">
              <a:spcBef>
                <a:spcPct val="20000"/>
              </a:spcBef>
              <a:buClr>
                <a:schemeClr val="accent1"/>
              </a:buClr>
              <a:buFontTx/>
              <a:buChar char="•"/>
            </a:pPr>
            <a:r>
              <a:rPr lang="es-ES" altLang="es-ES" sz="1800">
                <a:latin typeface="Arial" panose="020B0604020202020204" pitchFamily="34" charset="0"/>
              </a:rPr>
              <a:t>SQL</a:t>
            </a:r>
          </a:p>
          <a:p>
            <a:pPr lvl="2" eaLnBrk="1" hangingPunct="1">
              <a:spcBef>
                <a:spcPct val="20000"/>
              </a:spcBef>
              <a:buClr>
                <a:schemeClr val="accent1"/>
              </a:buClr>
              <a:buFontTx/>
              <a:buChar char="•"/>
            </a:pPr>
            <a:r>
              <a:rPr lang="es-ES_tradnl" altLang="es-ES" sz="1800">
                <a:latin typeface="Arial" panose="020B0604020202020204" pitchFamily="34" charset="0"/>
              </a:rPr>
              <a:t>restricciones en el SGBDR</a:t>
            </a:r>
            <a:endParaRPr lang="es-ES" altLang="es-ES" sz="1800">
              <a:latin typeface="Arial" panose="020B0604020202020204" pitchFamily="34" charset="0"/>
            </a:endParaRPr>
          </a:p>
        </p:txBody>
      </p:sp>
      <p:grpSp>
        <p:nvGrpSpPr>
          <p:cNvPr id="274437" name="Group 5"/>
          <p:cNvGrpSpPr>
            <a:grpSpLocks/>
          </p:cNvGrpSpPr>
          <p:nvPr/>
        </p:nvGrpSpPr>
        <p:grpSpPr bwMode="auto">
          <a:xfrm>
            <a:off x="1344613" y="4019550"/>
            <a:ext cx="1574800" cy="1389063"/>
            <a:chOff x="648" y="2624"/>
            <a:chExt cx="992" cy="875"/>
          </a:xfrm>
        </p:grpSpPr>
        <p:sp>
          <p:nvSpPr>
            <p:cNvPr id="274438" name="Rectangle 6"/>
            <p:cNvSpPr>
              <a:spLocks noChangeArrowheads="1"/>
            </p:cNvSpPr>
            <p:nvPr/>
          </p:nvSpPr>
          <p:spPr bwMode="auto">
            <a:xfrm>
              <a:off x="648" y="3257"/>
              <a:ext cx="987" cy="242"/>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s-ES" altLang="es-ES" sz="1800" b="1">
                  <a:solidFill>
                    <a:srgbClr val="000000"/>
                  </a:solidFill>
                  <a:latin typeface="Arial" panose="020B0604020202020204" pitchFamily="34" charset="0"/>
                </a:rPr>
                <a:t>ACME Inc</a:t>
              </a:r>
            </a:p>
          </p:txBody>
        </p:sp>
        <p:sp>
          <p:nvSpPr>
            <p:cNvPr id="274439" name="Rectangle 7"/>
            <p:cNvSpPr>
              <a:spLocks noChangeArrowheads="1"/>
            </p:cNvSpPr>
            <p:nvPr/>
          </p:nvSpPr>
          <p:spPr bwMode="auto">
            <a:xfrm>
              <a:off x="653" y="2624"/>
              <a:ext cx="987" cy="242"/>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s-ES" altLang="es-ES" sz="1800" b="1">
                  <a:solidFill>
                    <a:srgbClr val="000000"/>
                  </a:solidFill>
                  <a:latin typeface="Arial" panose="020B0604020202020204" pitchFamily="34" charset="0"/>
                </a:rPr>
                <a:t>ACME Inc</a:t>
              </a:r>
            </a:p>
          </p:txBody>
        </p:sp>
        <p:sp>
          <p:nvSpPr>
            <p:cNvPr id="274440" name="Rectangle 8"/>
            <p:cNvSpPr>
              <a:spLocks noChangeArrowheads="1"/>
            </p:cNvSpPr>
            <p:nvPr/>
          </p:nvSpPr>
          <p:spPr bwMode="auto">
            <a:xfrm>
              <a:off x="653" y="2941"/>
              <a:ext cx="987" cy="241"/>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s-ES" altLang="es-ES" sz="1800" b="1">
                  <a:solidFill>
                    <a:srgbClr val="000000"/>
                  </a:solidFill>
                  <a:latin typeface="Arial" panose="020B0604020202020204" pitchFamily="34" charset="0"/>
                </a:rPr>
                <a:t>ACME Inc</a:t>
              </a:r>
            </a:p>
          </p:txBody>
        </p:sp>
      </p:grpSp>
      <p:sp>
        <p:nvSpPr>
          <p:cNvPr id="274441" name="Rectangle 9"/>
          <p:cNvSpPr>
            <a:spLocks noChangeArrowheads="1"/>
          </p:cNvSpPr>
          <p:nvPr/>
        </p:nvSpPr>
        <p:spPr bwMode="auto">
          <a:xfrm>
            <a:off x="6329363" y="4525963"/>
            <a:ext cx="1566862" cy="384175"/>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s-ES" altLang="es-ES" sz="1800" b="1">
                <a:solidFill>
                  <a:srgbClr val="000000"/>
                </a:solidFill>
                <a:latin typeface="Arial" panose="020B0604020202020204" pitchFamily="34" charset="0"/>
              </a:rPr>
              <a:t>ACME Inc</a:t>
            </a:r>
          </a:p>
        </p:txBody>
      </p:sp>
      <p:sp>
        <p:nvSpPr>
          <p:cNvPr id="274442" name="Line 10"/>
          <p:cNvSpPr>
            <a:spLocks noChangeShapeType="1"/>
          </p:cNvSpPr>
          <p:nvPr/>
        </p:nvSpPr>
        <p:spPr bwMode="auto">
          <a:xfrm flipV="1">
            <a:off x="2957513" y="4716463"/>
            <a:ext cx="3351212" cy="1587"/>
          </a:xfrm>
          <a:prstGeom prst="line">
            <a:avLst/>
          </a:prstGeom>
          <a:noFill/>
          <a:ln w="25400">
            <a:solidFill>
              <a:srgbClr val="3399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 name="Marcador de contenido 1">
            <a:extLst>
              <a:ext uri="{FF2B5EF4-FFF2-40B4-BE49-F238E27FC236}">
                <a16:creationId xmlns:a16="http://schemas.microsoft.com/office/drawing/2014/main" id="{B612697F-6945-4C0B-986A-3B510BDA0480}"/>
              </a:ext>
            </a:extLst>
          </p:cNvPr>
          <p:cNvSpPr>
            <a:spLocks noGrp="1"/>
          </p:cNvSpPr>
          <p:nvPr>
            <p:ph idx="1"/>
          </p:nvPr>
        </p:nvSpPr>
        <p:spPr/>
        <p:txBody>
          <a:bodyPr/>
          <a:lstStyle/>
          <a:p>
            <a:endParaRPr lang="es-CR"/>
          </a:p>
        </p:txBody>
      </p:sp>
      <p:sp>
        <p:nvSpPr>
          <p:cNvPr id="13"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4086382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ChangeArrowheads="1"/>
          </p:cNvSpPr>
          <p:nvPr/>
        </p:nvSpPr>
        <p:spPr bwMode="auto">
          <a:xfrm>
            <a:off x="906463" y="1836738"/>
            <a:ext cx="7299325"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t>
            </a:r>
            <a:r>
              <a:rPr lang="es-ES_tradnl" altLang="es-ES" sz="2800">
                <a:solidFill>
                  <a:srgbClr val="A41512"/>
                </a:solidFill>
                <a:latin typeface="Arial" panose="020B0604020202020204" pitchFamily="34" charset="0"/>
              </a:rPr>
              <a:t>ación.</a:t>
            </a:r>
            <a:endParaRPr lang="es-ES" altLang="es-ES" sz="2800">
              <a:solidFill>
                <a:srgbClr val="A41512"/>
              </a:solidFill>
              <a:latin typeface="Arial" panose="020B0604020202020204" pitchFamily="34" charset="0"/>
            </a:endParaRPr>
          </a:p>
        </p:txBody>
      </p:sp>
      <p:sp>
        <p:nvSpPr>
          <p:cNvPr id="275460" name="Rectangle 4"/>
          <p:cNvSpPr>
            <a:spLocks noChangeArrowheads="1"/>
          </p:cNvSpPr>
          <p:nvPr/>
        </p:nvSpPr>
        <p:spPr bwMode="auto">
          <a:xfrm>
            <a:off x="1019175" y="2565400"/>
            <a:ext cx="693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Integridad referencial: debe reconstruirse.</a:t>
            </a:r>
            <a:endParaRPr lang="es-ES" altLang="es-ES" sz="2000">
              <a:latin typeface="Arial" panose="020B0604020202020204" pitchFamily="34" charset="0"/>
            </a:endParaRPr>
          </a:p>
        </p:txBody>
      </p:sp>
      <p:grpSp>
        <p:nvGrpSpPr>
          <p:cNvPr id="275461" name="Group 5"/>
          <p:cNvGrpSpPr>
            <a:grpSpLocks/>
          </p:cNvGrpSpPr>
          <p:nvPr/>
        </p:nvGrpSpPr>
        <p:grpSpPr bwMode="auto">
          <a:xfrm>
            <a:off x="1576388" y="3914775"/>
            <a:ext cx="6375400" cy="1447800"/>
            <a:chOff x="805" y="2329"/>
            <a:chExt cx="4016" cy="912"/>
          </a:xfrm>
        </p:grpSpPr>
        <p:sp>
          <p:nvSpPr>
            <p:cNvPr id="275462" name="Rectangle 6"/>
            <p:cNvSpPr>
              <a:spLocks noChangeArrowheads="1"/>
            </p:cNvSpPr>
            <p:nvPr/>
          </p:nvSpPr>
          <p:spPr bwMode="auto">
            <a:xfrm>
              <a:off x="805" y="2329"/>
              <a:ext cx="1016" cy="896"/>
            </a:xfrm>
            <a:prstGeom prst="rect">
              <a:avLst/>
            </a:prstGeom>
            <a:solidFill>
              <a:srgbClr val="FFCC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s-ES" altLang="es-ES" sz="1800" b="1">
                  <a:solidFill>
                    <a:srgbClr val="000000"/>
                  </a:solidFill>
                  <a:latin typeface="Arial" panose="020B0604020202020204" pitchFamily="34" charset="0"/>
                </a:rPr>
                <a:t>Depart</a:t>
              </a:r>
              <a:r>
                <a:rPr lang="es-ES_tradnl" altLang="es-ES" sz="1800" b="1">
                  <a:solidFill>
                    <a:srgbClr val="000000"/>
                  </a:solidFill>
                  <a:latin typeface="Arial" panose="020B0604020202020204" pitchFamily="34" charset="0"/>
                </a:rPr>
                <a:t>a</a:t>
              </a:r>
              <a:r>
                <a:rPr lang="es-ES" altLang="es-ES" sz="1800" b="1">
                  <a:solidFill>
                    <a:srgbClr val="000000"/>
                  </a:solidFill>
                  <a:latin typeface="Arial" panose="020B0604020202020204" pitchFamily="34" charset="0"/>
                </a:rPr>
                <a:t>ment</a:t>
              </a:r>
              <a:r>
                <a:rPr lang="es-ES_tradnl" altLang="es-ES" sz="1800" b="1">
                  <a:solidFill>
                    <a:srgbClr val="000000"/>
                  </a:solidFill>
                  <a:latin typeface="Arial" panose="020B0604020202020204" pitchFamily="34" charset="0"/>
                </a:rPr>
                <a:t>o</a:t>
              </a:r>
              <a:endParaRPr lang="es-ES" altLang="es-ES" sz="1800" b="1">
                <a:solidFill>
                  <a:srgbClr val="000000"/>
                </a:solidFill>
                <a:latin typeface="Arial" panose="020B0604020202020204" pitchFamily="34" charset="0"/>
              </a:endParaRPr>
            </a:p>
            <a:p>
              <a:r>
                <a:rPr lang="es-ES" altLang="es-ES" sz="1800" b="1">
                  <a:solidFill>
                    <a:srgbClr val="000000"/>
                  </a:solidFill>
                  <a:latin typeface="Arial" panose="020B0604020202020204" pitchFamily="34" charset="0"/>
                </a:rPr>
                <a:t>10</a:t>
              </a:r>
            </a:p>
            <a:p>
              <a:r>
                <a:rPr lang="es-ES" altLang="es-ES" sz="1800" b="1">
                  <a:solidFill>
                    <a:srgbClr val="000000"/>
                  </a:solidFill>
                  <a:latin typeface="Arial" panose="020B0604020202020204" pitchFamily="34" charset="0"/>
                </a:rPr>
                <a:t>20</a:t>
              </a:r>
            </a:p>
            <a:p>
              <a:r>
                <a:rPr lang="es-ES" altLang="es-ES" sz="1800" b="1">
                  <a:solidFill>
                    <a:srgbClr val="000000"/>
                  </a:solidFill>
                  <a:latin typeface="Arial" panose="020B0604020202020204" pitchFamily="34" charset="0"/>
                </a:rPr>
                <a:t>30</a:t>
              </a:r>
            </a:p>
            <a:p>
              <a:r>
                <a:rPr lang="es-ES" altLang="es-ES" sz="1800" b="1">
                  <a:solidFill>
                    <a:srgbClr val="000000"/>
                  </a:solidFill>
                  <a:latin typeface="Arial" panose="020B0604020202020204" pitchFamily="34" charset="0"/>
                </a:rPr>
                <a:t>40</a:t>
              </a:r>
            </a:p>
          </p:txBody>
        </p:sp>
        <p:sp>
          <p:nvSpPr>
            <p:cNvPr id="275463" name="Rectangle 7"/>
            <p:cNvSpPr>
              <a:spLocks noChangeArrowheads="1"/>
            </p:cNvSpPr>
            <p:nvPr/>
          </p:nvSpPr>
          <p:spPr bwMode="auto">
            <a:xfrm>
              <a:off x="2261" y="2345"/>
              <a:ext cx="2560" cy="896"/>
            </a:xfrm>
            <a:prstGeom prst="rect">
              <a:avLst/>
            </a:prstGeom>
            <a:solidFill>
              <a:srgbClr val="FFCC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s-ES" altLang="es-ES" sz="1800" b="1">
                  <a:solidFill>
                    <a:srgbClr val="000000"/>
                  </a:solidFill>
                  <a:latin typeface="Arial" panose="020B0604020202020204" pitchFamily="34" charset="0"/>
                </a:rPr>
                <a:t>Emp 	N</a:t>
              </a:r>
              <a:r>
                <a:rPr lang="es-ES_tradnl" altLang="es-ES" sz="1800" b="1">
                  <a:solidFill>
                    <a:srgbClr val="000000"/>
                  </a:solidFill>
                  <a:latin typeface="Arial" panose="020B0604020202020204" pitchFamily="34" charset="0"/>
                </a:rPr>
                <a:t>ombre</a:t>
              </a:r>
              <a:r>
                <a:rPr lang="es-ES" altLang="es-ES" sz="1800" b="1">
                  <a:solidFill>
                    <a:srgbClr val="000000"/>
                  </a:solidFill>
                  <a:latin typeface="Arial" panose="020B0604020202020204" pitchFamily="34" charset="0"/>
                </a:rPr>
                <a:t> </a:t>
              </a:r>
              <a:r>
                <a:rPr lang="es-ES_tradnl" altLang="es-ES" sz="1800" b="1">
                  <a:solidFill>
                    <a:srgbClr val="000000"/>
                  </a:solidFill>
                  <a:latin typeface="Arial" panose="020B0604020202020204" pitchFamily="34" charset="0"/>
                </a:rPr>
                <a:t>  </a:t>
              </a:r>
              <a:r>
                <a:rPr lang="es-ES" altLang="es-ES" sz="1800" b="1">
                  <a:solidFill>
                    <a:srgbClr val="000000"/>
                  </a:solidFill>
                  <a:latin typeface="Arial" panose="020B0604020202020204" pitchFamily="34" charset="0"/>
                </a:rPr>
                <a:t>Depart</a:t>
              </a:r>
              <a:r>
                <a:rPr lang="es-ES_tradnl" altLang="es-ES" sz="1800" b="1">
                  <a:solidFill>
                    <a:srgbClr val="000000"/>
                  </a:solidFill>
                  <a:latin typeface="Arial" panose="020B0604020202020204" pitchFamily="34" charset="0"/>
                </a:rPr>
                <a:t>a</a:t>
              </a:r>
              <a:r>
                <a:rPr lang="es-ES" altLang="es-ES" sz="1800" b="1">
                  <a:solidFill>
                    <a:srgbClr val="000000"/>
                  </a:solidFill>
                  <a:latin typeface="Arial" panose="020B0604020202020204" pitchFamily="34" charset="0"/>
                </a:rPr>
                <a:t>ment</a:t>
              </a:r>
              <a:r>
                <a:rPr lang="es-ES_tradnl" altLang="es-ES" sz="1800" b="1">
                  <a:solidFill>
                    <a:srgbClr val="000000"/>
                  </a:solidFill>
                  <a:latin typeface="Arial" panose="020B0604020202020204" pitchFamily="34" charset="0"/>
                </a:rPr>
                <a:t>o</a:t>
              </a:r>
              <a:endParaRPr lang="es-ES" altLang="es-ES" sz="1800" b="1">
                <a:solidFill>
                  <a:srgbClr val="000000"/>
                </a:solidFill>
                <a:latin typeface="Arial" panose="020B0604020202020204" pitchFamily="34" charset="0"/>
              </a:endParaRPr>
            </a:p>
            <a:p>
              <a:r>
                <a:rPr lang="es-ES" altLang="es-ES" sz="1800" b="1">
                  <a:solidFill>
                    <a:srgbClr val="000000"/>
                  </a:solidFill>
                  <a:latin typeface="Arial" panose="020B0604020202020204" pitchFamily="34" charset="0"/>
                </a:rPr>
                <a:t>1099	Smith	</a:t>
              </a:r>
              <a:r>
                <a:rPr lang="es-ES_tradnl" altLang="es-ES" sz="1800" b="1">
                  <a:solidFill>
                    <a:srgbClr val="000000"/>
                  </a:solidFill>
                  <a:latin typeface="Arial" panose="020B0604020202020204" pitchFamily="34" charset="0"/>
                </a:rPr>
                <a:t>  </a:t>
              </a:r>
              <a:r>
                <a:rPr lang="es-ES" altLang="es-ES" sz="1800" b="1">
                  <a:solidFill>
                    <a:srgbClr val="000000"/>
                  </a:solidFill>
                  <a:latin typeface="Arial" panose="020B0604020202020204" pitchFamily="34" charset="0"/>
                </a:rPr>
                <a:t>10</a:t>
              </a:r>
            </a:p>
            <a:p>
              <a:r>
                <a:rPr lang="es-ES" altLang="es-ES" sz="1800" b="1">
                  <a:solidFill>
                    <a:srgbClr val="000000"/>
                  </a:solidFill>
                  <a:latin typeface="Arial" panose="020B0604020202020204" pitchFamily="34" charset="0"/>
                </a:rPr>
                <a:t>1289	Jones	</a:t>
              </a:r>
              <a:r>
                <a:rPr lang="es-ES_tradnl" altLang="es-ES" sz="1800" b="1">
                  <a:solidFill>
                    <a:srgbClr val="000000"/>
                  </a:solidFill>
                  <a:latin typeface="Arial" panose="020B0604020202020204" pitchFamily="34" charset="0"/>
                </a:rPr>
                <a:t>  </a:t>
              </a:r>
              <a:r>
                <a:rPr lang="es-ES" altLang="es-ES" sz="1800" b="1">
                  <a:solidFill>
                    <a:srgbClr val="000000"/>
                  </a:solidFill>
                  <a:latin typeface="Arial" panose="020B0604020202020204" pitchFamily="34" charset="0"/>
                </a:rPr>
                <a:t>20</a:t>
              </a:r>
            </a:p>
            <a:p>
              <a:r>
                <a:rPr lang="es-ES" altLang="es-ES" sz="1800" b="1">
                  <a:solidFill>
                    <a:srgbClr val="000000"/>
                  </a:solidFill>
                  <a:effectLst>
                    <a:outerShdw blurRad="38100" dist="38100" dir="2700000" algn="tl">
                      <a:srgbClr val="FFFFFF"/>
                    </a:outerShdw>
                  </a:effectLst>
                  <a:latin typeface="Arial" panose="020B0604020202020204" pitchFamily="34" charset="0"/>
                </a:rPr>
                <a:t>1234	Doe	</a:t>
              </a:r>
              <a:r>
                <a:rPr lang="es-ES_tradnl" altLang="es-ES" sz="1800" b="1">
                  <a:solidFill>
                    <a:srgbClr val="000000"/>
                  </a:solidFill>
                  <a:effectLst>
                    <a:outerShdw blurRad="38100" dist="38100" dir="2700000" algn="tl">
                      <a:srgbClr val="FFFFFF"/>
                    </a:outerShdw>
                  </a:effectLst>
                  <a:latin typeface="Arial" panose="020B0604020202020204" pitchFamily="34" charset="0"/>
                </a:rPr>
                <a:t>  </a:t>
              </a:r>
              <a:r>
                <a:rPr lang="es-ES" altLang="es-ES" sz="1800" b="1">
                  <a:solidFill>
                    <a:srgbClr val="000000"/>
                  </a:solidFill>
                  <a:effectLst>
                    <a:outerShdw blurRad="38100" dist="38100" dir="2700000" algn="tl">
                      <a:srgbClr val="FFFFFF"/>
                    </a:outerShdw>
                  </a:effectLst>
                  <a:latin typeface="Arial" panose="020B0604020202020204" pitchFamily="34" charset="0"/>
                </a:rPr>
                <a:t>50</a:t>
              </a:r>
            </a:p>
            <a:p>
              <a:r>
                <a:rPr lang="es-ES" altLang="es-ES" sz="1800" b="1">
                  <a:solidFill>
                    <a:srgbClr val="000000"/>
                  </a:solidFill>
                  <a:effectLst>
                    <a:outerShdw blurRad="38100" dist="38100" dir="2700000" algn="tl">
                      <a:srgbClr val="FFFFFF"/>
                    </a:outerShdw>
                  </a:effectLst>
                  <a:latin typeface="Arial" panose="020B0604020202020204" pitchFamily="34" charset="0"/>
                </a:rPr>
                <a:t>6786	Harris	</a:t>
              </a:r>
              <a:r>
                <a:rPr lang="es-ES_tradnl" altLang="es-ES" sz="1800" b="1">
                  <a:solidFill>
                    <a:srgbClr val="000000"/>
                  </a:solidFill>
                  <a:effectLst>
                    <a:outerShdw blurRad="38100" dist="38100" dir="2700000" algn="tl">
                      <a:srgbClr val="FFFFFF"/>
                    </a:outerShdw>
                  </a:effectLst>
                  <a:latin typeface="Arial" panose="020B0604020202020204" pitchFamily="34" charset="0"/>
                </a:rPr>
                <a:t>  </a:t>
              </a:r>
              <a:r>
                <a:rPr lang="es-ES" altLang="es-ES" sz="1800" b="1">
                  <a:solidFill>
                    <a:srgbClr val="000000"/>
                  </a:solidFill>
                  <a:effectLst>
                    <a:outerShdw blurRad="38100" dist="38100" dir="2700000" algn="tl">
                      <a:srgbClr val="FFFFFF"/>
                    </a:outerShdw>
                  </a:effectLst>
                  <a:latin typeface="Arial" panose="020B0604020202020204" pitchFamily="34" charset="0"/>
                </a:rPr>
                <a:t>60</a:t>
              </a:r>
            </a:p>
          </p:txBody>
        </p:sp>
      </p:grpSp>
      <p:sp>
        <p:nvSpPr>
          <p:cNvPr id="2" name="Marcador de contenido 1">
            <a:extLst>
              <a:ext uri="{FF2B5EF4-FFF2-40B4-BE49-F238E27FC236}">
                <a16:creationId xmlns:a16="http://schemas.microsoft.com/office/drawing/2014/main" id="{9DD1FD1D-E5E4-4153-8D36-8987C205AF2F}"/>
              </a:ext>
            </a:extLst>
          </p:cNvPr>
          <p:cNvSpPr>
            <a:spLocks noGrp="1"/>
          </p:cNvSpPr>
          <p:nvPr>
            <p:ph idx="1"/>
          </p:nvPr>
        </p:nvSpPr>
        <p:spPr/>
        <p:txBody>
          <a:bodyPr/>
          <a:lstStyle/>
          <a:p>
            <a:endParaRPr lang="es-CR"/>
          </a:p>
        </p:txBody>
      </p:sp>
      <p:sp>
        <p:nvSpPr>
          <p:cNvPr id="10"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428688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ChangeArrowheads="1"/>
          </p:cNvSpPr>
          <p:nvPr/>
        </p:nvSpPr>
        <p:spPr bwMode="auto">
          <a:xfrm>
            <a:off x="900113" y="1844675"/>
            <a:ext cx="7299325"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t>
            </a:r>
            <a:r>
              <a:rPr lang="es-ES_tradnl" altLang="es-ES" sz="2800">
                <a:solidFill>
                  <a:srgbClr val="A41512"/>
                </a:solidFill>
                <a:latin typeface="Arial" panose="020B0604020202020204" pitchFamily="34" charset="0"/>
              </a:rPr>
              <a:t>ación.</a:t>
            </a:r>
            <a:r>
              <a:rPr lang="es-ES_tradnl" altLang="es-ES" b="1">
                <a:solidFill>
                  <a:srgbClr val="A41512"/>
                </a:solidFill>
                <a:latin typeface="Arial" panose="020B0604020202020204" pitchFamily="34" charset="0"/>
              </a:rPr>
              <a:t> </a:t>
            </a:r>
            <a:r>
              <a:rPr lang="es-ES_tradnl" altLang="es-ES">
                <a:solidFill>
                  <a:srgbClr val="A41512"/>
                </a:solidFill>
                <a:latin typeface="Arial" panose="020B0604020202020204" pitchFamily="34" charset="0"/>
              </a:rPr>
              <a:t>Creación de claves.</a:t>
            </a:r>
            <a:endParaRPr lang="es-ES" altLang="es-ES">
              <a:solidFill>
                <a:srgbClr val="A41512"/>
              </a:solidFill>
              <a:latin typeface="Arial" panose="020B0604020202020204" pitchFamily="34" charset="0"/>
            </a:endParaRPr>
          </a:p>
        </p:txBody>
      </p:sp>
      <p:sp>
        <p:nvSpPr>
          <p:cNvPr id="276484" name="Rectangle 4"/>
          <p:cNvSpPr>
            <a:spLocks noChangeArrowheads="1"/>
          </p:cNvSpPr>
          <p:nvPr/>
        </p:nvSpPr>
        <p:spPr bwMode="auto">
          <a:xfrm>
            <a:off x="1479550" y="2503488"/>
            <a:ext cx="6211888" cy="304800"/>
          </a:xfrm>
          <a:prstGeom prst="rect">
            <a:avLst/>
          </a:prstGeom>
          <a:solidFill>
            <a:srgbClr val="FDE3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 altLang="es-ES" sz="1400" b="1">
                <a:solidFill>
                  <a:srgbClr val="000000"/>
                </a:solidFill>
                <a:latin typeface="Arial" panose="020B0604020202020204" pitchFamily="34" charset="0"/>
              </a:rPr>
              <a:t>#1	</a:t>
            </a:r>
            <a:r>
              <a:rPr lang="es-ES_tradnl" altLang="es-ES" sz="1400" b="1">
                <a:solidFill>
                  <a:srgbClr val="000000"/>
                </a:solidFill>
                <a:latin typeface="Arial" panose="020B0604020202020204" pitchFamily="34" charset="0"/>
              </a:rPr>
              <a:t>Venta</a:t>
            </a:r>
            <a:r>
              <a:rPr lang="es-ES" altLang="es-ES" sz="1400" b="1">
                <a:solidFill>
                  <a:srgbClr val="000000"/>
                </a:solidFill>
                <a:latin typeface="Arial" panose="020B0604020202020204" pitchFamily="34" charset="0"/>
              </a:rPr>
              <a:t>	</a:t>
            </a:r>
            <a:r>
              <a:rPr lang="es-ES_tradnl" altLang="es-ES" sz="1400" b="1">
                <a:solidFill>
                  <a:srgbClr val="000000"/>
                </a:solidFill>
                <a:latin typeface="Arial" panose="020B0604020202020204" pitchFamily="34" charset="0"/>
              </a:rPr>
              <a:t> </a:t>
            </a:r>
            <a:r>
              <a:rPr lang="es-ES" altLang="es-ES" sz="1400" b="1">
                <a:solidFill>
                  <a:srgbClr val="000000"/>
                </a:solidFill>
                <a:latin typeface="Arial" panose="020B0604020202020204" pitchFamily="34" charset="0"/>
              </a:rPr>
              <a:t>1/2/98 	12:00:01 Ham Pizza 		$10.00</a:t>
            </a:r>
          </a:p>
        </p:txBody>
      </p:sp>
      <p:sp>
        <p:nvSpPr>
          <p:cNvPr id="276485" name="Rectangle 5"/>
          <p:cNvSpPr>
            <a:spLocks noChangeArrowheads="1"/>
          </p:cNvSpPr>
          <p:nvPr/>
        </p:nvSpPr>
        <p:spPr bwMode="auto">
          <a:xfrm>
            <a:off x="1479550" y="2925763"/>
            <a:ext cx="6211888" cy="304800"/>
          </a:xfrm>
          <a:prstGeom prst="rect">
            <a:avLst/>
          </a:prstGeom>
          <a:solidFill>
            <a:srgbClr val="FDE3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 altLang="es-ES" sz="1400" b="1">
                <a:solidFill>
                  <a:srgbClr val="000000"/>
                </a:solidFill>
                <a:latin typeface="Arial" panose="020B0604020202020204" pitchFamily="34" charset="0"/>
              </a:rPr>
              <a:t>#2	</a:t>
            </a:r>
            <a:r>
              <a:rPr lang="es-ES_tradnl" altLang="es-ES" sz="1400" b="1">
                <a:solidFill>
                  <a:srgbClr val="000000"/>
                </a:solidFill>
                <a:latin typeface="Arial" panose="020B0604020202020204" pitchFamily="34" charset="0"/>
              </a:rPr>
              <a:t>Venta</a:t>
            </a:r>
            <a:r>
              <a:rPr lang="es-ES" altLang="es-ES" sz="1400" b="1">
                <a:solidFill>
                  <a:srgbClr val="000000"/>
                </a:solidFill>
                <a:latin typeface="Arial" panose="020B0604020202020204" pitchFamily="34" charset="0"/>
              </a:rPr>
              <a:t>	</a:t>
            </a:r>
            <a:r>
              <a:rPr lang="es-ES_tradnl" altLang="es-ES" sz="1400" b="1">
                <a:solidFill>
                  <a:srgbClr val="000000"/>
                </a:solidFill>
                <a:latin typeface="Arial" panose="020B0604020202020204" pitchFamily="34" charset="0"/>
              </a:rPr>
              <a:t> </a:t>
            </a:r>
            <a:r>
              <a:rPr lang="es-ES" altLang="es-ES" sz="1400" b="1">
                <a:solidFill>
                  <a:srgbClr val="000000"/>
                </a:solidFill>
                <a:latin typeface="Arial" panose="020B0604020202020204" pitchFamily="34" charset="0"/>
              </a:rPr>
              <a:t>1/2/98 	12:00:02 Cheese Pizza 	$15.00</a:t>
            </a:r>
          </a:p>
        </p:txBody>
      </p:sp>
      <p:sp>
        <p:nvSpPr>
          <p:cNvPr id="276486" name="Rectangle 6"/>
          <p:cNvSpPr>
            <a:spLocks noChangeArrowheads="1"/>
          </p:cNvSpPr>
          <p:nvPr/>
        </p:nvSpPr>
        <p:spPr bwMode="auto">
          <a:xfrm>
            <a:off x="1479550" y="3363913"/>
            <a:ext cx="6211888" cy="304800"/>
          </a:xfrm>
          <a:prstGeom prst="rect">
            <a:avLst/>
          </a:prstGeom>
          <a:solidFill>
            <a:srgbClr val="FDE3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 altLang="es-ES" sz="1400" b="1">
                <a:solidFill>
                  <a:srgbClr val="000000"/>
                </a:solidFill>
                <a:latin typeface="Arial" panose="020B0604020202020204" pitchFamily="34" charset="0"/>
              </a:rPr>
              <a:t>#3	</a:t>
            </a:r>
            <a:r>
              <a:rPr lang="es-ES_tradnl" altLang="es-ES" sz="1400" b="1">
                <a:solidFill>
                  <a:srgbClr val="000000"/>
                </a:solidFill>
                <a:latin typeface="Arial" panose="020B0604020202020204" pitchFamily="34" charset="0"/>
              </a:rPr>
              <a:t>Venta</a:t>
            </a:r>
            <a:r>
              <a:rPr lang="es-ES" altLang="es-ES" sz="1400" b="1">
                <a:solidFill>
                  <a:srgbClr val="000000"/>
                </a:solidFill>
                <a:latin typeface="Arial" panose="020B0604020202020204" pitchFamily="34" charset="0"/>
              </a:rPr>
              <a:t>	</a:t>
            </a:r>
            <a:r>
              <a:rPr lang="es-ES_tradnl" altLang="es-ES" sz="1400" b="1">
                <a:solidFill>
                  <a:srgbClr val="000000"/>
                </a:solidFill>
                <a:latin typeface="Arial" panose="020B0604020202020204" pitchFamily="34" charset="0"/>
              </a:rPr>
              <a:t> </a:t>
            </a:r>
            <a:r>
              <a:rPr lang="es-ES" altLang="es-ES" sz="1400" b="1">
                <a:solidFill>
                  <a:srgbClr val="000000"/>
                </a:solidFill>
                <a:latin typeface="Arial" panose="020B0604020202020204" pitchFamily="34" charset="0"/>
              </a:rPr>
              <a:t>1/2/98 	12:00:02 Anchovy Pizza 	$12.00</a:t>
            </a:r>
          </a:p>
        </p:txBody>
      </p:sp>
      <p:sp>
        <p:nvSpPr>
          <p:cNvPr id="276487" name="Rectangle 7"/>
          <p:cNvSpPr>
            <a:spLocks noChangeArrowheads="1"/>
          </p:cNvSpPr>
          <p:nvPr/>
        </p:nvSpPr>
        <p:spPr bwMode="auto">
          <a:xfrm>
            <a:off x="1479550" y="4205288"/>
            <a:ext cx="6211888" cy="304800"/>
          </a:xfrm>
          <a:prstGeom prst="rect">
            <a:avLst/>
          </a:prstGeom>
          <a:solidFill>
            <a:srgbClr val="FDE3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 altLang="es-ES" sz="1400" b="1">
                <a:solidFill>
                  <a:srgbClr val="000000"/>
                </a:solidFill>
                <a:latin typeface="Arial" panose="020B0604020202020204" pitchFamily="34" charset="0"/>
              </a:rPr>
              <a:t>#5	</a:t>
            </a:r>
            <a:r>
              <a:rPr lang="es-ES_tradnl" altLang="es-ES" sz="1400" b="1">
                <a:solidFill>
                  <a:srgbClr val="000000"/>
                </a:solidFill>
                <a:latin typeface="Arial" panose="020B0604020202020204" pitchFamily="34" charset="0"/>
              </a:rPr>
              <a:t>Venta</a:t>
            </a:r>
            <a:r>
              <a:rPr lang="es-ES" altLang="es-ES" sz="1400" b="1">
                <a:solidFill>
                  <a:srgbClr val="000000"/>
                </a:solidFill>
                <a:latin typeface="Arial" panose="020B0604020202020204" pitchFamily="34" charset="0"/>
              </a:rPr>
              <a:t>	</a:t>
            </a:r>
            <a:r>
              <a:rPr lang="es-ES_tradnl" altLang="es-ES" sz="1400" b="1">
                <a:solidFill>
                  <a:srgbClr val="000000"/>
                </a:solidFill>
                <a:latin typeface="Arial" panose="020B0604020202020204" pitchFamily="34" charset="0"/>
              </a:rPr>
              <a:t> </a:t>
            </a:r>
            <a:r>
              <a:rPr lang="es-ES" altLang="es-ES" sz="1400" b="1">
                <a:solidFill>
                  <a:srgbClr val="000000"/>
                </a:solidFill>
                <a:latin typeface="Arial" panose="020B0604020202020204" pitchFamily="34" charset="0"/>
              </a:rPr>
              <a:t>1/2/98 	12:00:04 Sausage Pizza 	$11.00</a:t>
            </a:r>
          </a:p>
        </p:txBody>
      </p:sp>
      <p:sp>
        <p:nvSpPr>
          <p:cNvPr id="276488" name="Rectangle 8"/>
          <p:cNvSpPr>
            <a:spLocks noChangeArrowheads="1"/>
          </p:cNvSpPr>
          <p:nvPr/>
        </p:nvSpPr>
        <p:spPr bwMode="auto">
          <a:xfrm>
            <a:off x="1497013" y="3786188"/>
            <a:ext cx="6165850" cy="304800"/>
          </a:xfrm>
          <a:prstGeom prst="rect">
            <a:avLst/>
          </a:prstGeom>
          <a:solidFill>
            <a:srgbClr val="FDE3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 altLang="es-ES" sz="1400" b="1">
                <a:solidFill>
                  <a:srgbClr val="000000"/>
                </a:solidFill>
                <a:latin typeface="Arial" panose="020B0604020202020204" pitchFamily="34" charset="0"/>
              </a:rPr>
              <a:t>#4	</a:t>
            </a:r>
            <a:r>
              <a:rPr lang="es-ES_tradnl" altLang="es-ES" sz="1400" b="1">
                <a:solidFill>
                  <a:srgbClr val="000000"/>
                </a:solidFill>
                <a:latin typeface="Arial" panose="020B0604020202020204" pitchFamily="34" charset="0"/>
              </a:rPr>
              <a:t>Devolución </a:t>
            </a:r>
            <a:r>
              <a:rPr lang="es-ES" altLang="es-ES" sz="1400" b="1">
                <a:solidFill>
                  <a:srgbClr val="000000"/>
                </a:solidFill>
                <a:latin typeface="Arial" panose="020B0604020202020204" pitchFamily="34" charset="0"/>
              </a:rPr>
              <a:t>1/2/98 	12:00:03 Anchovy Pizza            - $12.00</a:t>
            </a:r>
          </a:p>
        </p:txBody>
      </p:sp>
      <p:grpSp>
        <p:nvGrpSpPr>
          <p:cNvPr id="276489" name="Group 9"/>
          <p:cNvGrpSpPr>
            <a:grpSpLocks/>
          </p:cNvGrpSpPr>
          <p:nvPr/>
        </p:nvGrpSpPr>
        <p:grpSpPr bwMode="auto">
          <a:xfrm>
            <a:off x="4122738" y="4646613"/>
            <a:ext cx="936625" cy="741362"/>
            <a:chOff x="2587" y="2571"/>
            <a:chExt cx="590" cy="467"/>
          </a:xfrm>
        </p:grpSpPr>
        <p:sp>
          <p:nvSpPr>
            <p:cNvPr id="276490" name="Freeform 10"/>
            <p:cNvSpPr>
              <a:spLocks/>
            </p:cNvSpPr>
            <p:nvPr/>
          </p:nvSpPr>
          <p:spPr bwMode="auto">
            <a:xfrm>
              <a:off x="2720" y="2571"/>
              <a:ext cx="457" cy="467"/>
            </a:xfrm>
            <a:custGeom>
              <a:avLst/>
              <a:gdLst>
                <a:gd name="T0" fmla="*/ 172 w 457"/>
                <a:gd name="T1" fmla="*/ 466 h 467"/>
                <a:gd name="T2" fmla="*/ 133 w 457"/>
                <a:gd name="T3" fmla="*/ 466 h 467"/>
                <a:gd name="T4" fmla="*/ 0 w 457"/>
                <a:gd name="T5" fmla="*/ 0 h 467"/>
                <a:gd name="T6" fmla="*/ 310 w 457"/>
                <a:gd name="T7" fmla="*/ 0 h 467"/>
                <a:gd name="T8" fmla="*/ 310 w 457"/>
                <a:gd name="T9" fmla="*/ 234 h 467"/>
                <a:gd name="T10" fmla="*/ 456 w 457"/>
                <a:gd name="T11" fmla="*/ 234 h 467"/>
                <a:gd name="T12" fmla="*/ 172 w 457"/>
                <a:gd name="T13" fmla="*/ 466 h 467"/>
              </a:gdLst>
              <a:ahLst/>
              <a:cxnLst>
                <a:cxn ang="0">
                  <a:pos x="T0" y="T1"/>
                </a:cxn>
                <a:cxn ang="0">
                  <a:pos x="T2" y="T3"/>
                </a:cxn>
                <a:cxn ang="0">
                  <a:pos x="T4" y="T5"/>
                </a:cxn>
                <a:cxn ang="0">
                  <a:pos x="T6" y="T7"/>
                </a:cxn>
                <a:cxn ang="0">
                  <a:pos x="T8" y="T9"/>
                </a:cxn>
                <a:cxn ang="0">
                  <a:pos x="T10" y="T11"/>
                </a:cxn>
                <a:cxn ang="0">
                  <a:pos x="T12" y="T13"/>
                </a:cxn>
              </a:cxnLst>
              <a:rect l="0" t="0" r="r" b="b"/>
              <a:pathLst>
                <a:path w="457" h="467">
                  <a:moveTo>
                    <a:pt x="172" y="466"/>
                  </a:moveTo>
                  <a:lnTo>
                    <a:pt x="133" y="466"/>
                  </a:lnTo>
                  <a:lnTo>
                    <a:pt x="0" y="0"/>
                  </a:lnTo>
                  <a:lnTo>
                    <a:pt x="310" y="0"/>
                  </a:lnTo>
                  <a:lnTo>
                    <a:pt x="310" y="234"/>
                  </a:lnTo>
                  <a:lnTo>
                    <a:pt x="456" y="234"/>
                  </a:lnTo>
                  <a:lnTo>
                    <a:pt x="172" y="466"/>
                  </a:lnTo>
                </a:path>
              </a:pathLst>
            </a:custGeom>
            <a:gradFill rotWithShape="0">
              <a:gsLst>
                <a:gs pos="0">
                  <a:srgbClr val="FF6633"/>
                </a:gs>
                <a:gs pos="100000">
                  <a:srgbClr val="FF6633">
                    <a:gamma/>
                    <a:shade val="0"/>
                    <a:invGamma/>
                  </a:srgbClr>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6491" name="AutoShape 11"/>
            <p:cNvSpPr>
              <a:spLocks noChangeArrowheads="1"/>
            </p:cNvSpPr>
            <p:nvPr/>
          </p:nvSpPr>
          <p:spPr bwMode="ltGray">
            <a:xfrm>
              <a:off x="2587" y="2574"/>
              <a:ext cx="534" cy="459"/>
            </a:xfrm>
            <a:prstGeom prst="downArrow">
              <a:avLst>
                <a:gd name="adj1" fmla="val 50000"/>
                <a:gd name="adj2" fmla="val 50005"/>
              </a:avLst>
            </a:prstGeom>
            <a:gradFill rotWithShape="0">
              <a:gsLst>
                <a:gs pos="0">
                  <a:srgbClr val="FF6633"/>
                </a:gs>
                <a:gs pos="100000">
                  <a:srgbClr val="FF6633">
                    <a:gamma/>
                    <a:tint val="70196"/>
                    <a:invGamma/>
                  </a:srgbClr>
                </a:gs>
              </a:gsLst>
              <a:lin ang="5400000" scaled="1"/>
            </a:gradFill>
            <a:ln w="12700">
              <a:solidFill>
                <a:srgbClr val="FF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6492" name="Group 12"/>
          <p:cNvGrpSpPr>
            <a:grpSpLocks/>
          </p:cNvGrpSpPr>
          <p:nvPr/>
        </p:nvGrpSpPr>
        <p:grpSpPr bwMode="auto">
          <a:xfrm>
            <a:off x="1644650" y="5467350"/>
            <a:ext cx="5883275" cy="1116013"/>
            <a:chOff x="1026" y="3088"/>
            <a:chExt cx="3706" cy="703"/>
          </a:xfrm>
        </p:grpSpPr>
        <p:sp>
          <p:nvSpPr>
            <p:cNvPr id="276493" name="Rectangle 13"/>
            <p:cNvSpPr>
              <a:spLocks noChangeArrowheads="1"/>
            </p:cNvSpPr>
            <p:nvPr/>
          </p:nvSpPr>
          <p:spPr bwMode="ltGray">
            <a:xfrm>
              <a:off x="1026" y="3088"/>
              <a:ext cx="3698" cy="195"/>
            </a:xfrm>
            <a:prstGeom prst="rect">
              <a:avLst/>
            </a:prstGeom>
            <a:solidFill>
              <a:srgbClr val="F3C6AF"/>
            </a:solidFill>
            <a:ln w="12700">
              <a:solidFill>
                <a:srgbClr val="FF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a:lnSpc>
                  <a:spcPct val="95000"/>
                </a:lnSpc>
                <a:spcBef>
                  <a:spcPct val="35000"/>
                </a:spcBef>
              </a:pPr>
              <a:r>
                <a:rPr lang="es-ES" altLang="es-ES" sz="1400" b="1">
                  <a:solidFill>
                    <a:srgbClr val="000000"/>
                  </a:solidFill>
                  <a:latin typeface="Arial" panose="020B0604020202020204" pitchFamily="34" charset="0"/>
                </a:rPr>
                <a:t>#dw1	Venta	1/2/98 	12:00:01 Ham Pizza 		$10.00</a:t>
              </a:r>
            </a:p>
          </p:txBody>
        </p:sp>
        <p:sp>
          <p:nvSpPr>
            <p:cNvPr id="276494" name="Rectangle 14"/>
            <p:cNvSpPr>
              <a:spLocks noChangeArrowheads="1"/>
            </p:cNvSpPr>
            <p:nvPr/>
          </p:nvSpPr>
          <p:spPr bwMode="ltGray">
            <a:xfrm>
              <a:off x="1026" y="3338"/>
              <a:ext cx="3698" cy="195"/>
            </a:xfrm>
            <a:prstGeom prst="rect">
              <a:avLst/>
            </a:prstGeom>
            <a:solidFill>
              <a:srgbClr val="F3C6AF"/>
            </a:solidFill>
            <a:ln w="12700">
              <a:solidFill>
                <a:srgbClr val="FF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a:lnSpc>
                  <a:spcPct val="95000"/>
                </a:lnSpc>
                <a:spcBef>
                  <a:spcPct val="35000"/>
                </a:spcBef>
              </a:pPr>
              <a:r>
                <a:rPr lang="es-ES" altLang="es-ES" sz="1400" b="1">
                  <a:solidFill>
                    <a:srgbClr val="000000"/>
                  </a:solidFill>
                  <a:latin typeface="Arial" panose="020B0604020202020204" pitchFamily="34" charset="0"/>
                </a:rPr>
                <a:t>#dw2	Venta	1/2/98 	12:00:02 Cheese Pizza 	$15.00</a:t>
              </a:r>
            </a:p>
          </p:txBody>
        </p:sp>
        <p:sp>
          <p:nvSpPr>
            <p:cNvPr id="276495" name="Rectangle 15"/>
            <p:cNvSpPr>
              <a:spLocks noChangeArrowheads="1"/>
            </p:cNvSpPr>
            <p:nvPr/>
          </p:nvSpPr>
          <p:spPr bwMode="ltGray">
            <a:xfrm>
              <a:off x="1033" y="3596"/>
              <a:ext cx="3699" cy="195"/>
            </a:xfrm>
            <a:prstGeom prst="rect">
              <a:avLst/>
            </a:prstGeom>
            <a:solidFill>
              <a:srgbClr val="F3C6AF"/>
            </a:solidFill>
            <a:ln w="12700">
              <a:solidFill>
                <a:srgbClr val="FF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a:lnSpc>
                  <a:spcPct val="95000"/>
                </a:lnSpc>
                <a:spcBef>
                  <a:spcPct val="35000"/>
                </a:spcBef>
              </a:pPr>
              <a:r>
                <a:rPr lang="es-ES" altLang="es-ES" sz="1400" b="1">
                  <a:solidFill>
                    <a:srgbClr val="000000"/>
                  </a:solidFill>
                  <a:latin typeface="Arial" panose="020B0604020202020204" pitchFamily="34" charset="0"/>
                </a:rPr>
                <a:t>#dw3	Venta	1/2/98 	12:00:04 Sausage Pizza 	$11.00</a:t>
              </a:r>
            </a:p>
          </p:txBody>
        </p:sp>
      </p:grpSp>
      <p:sp>
        <p:nvSpPr>
          <p:cNvPr id="276496" name="Rectangle 16"/>
          <p:cNvSpPr>
            <a:spLocks noChangeArrowheads="1"/>
          </p:cNvSpPr>
          <p:nvPr/>
        </p:nvSpPr>
        <p:spPr bwMode="auto">
          <a:xfrm>
            <a:off x="3054350" y="4806950"/>
            <a:ext cx="3125788"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a:lnSpc>
                <a:spcPct val="95000"/>
              </a:lnSpc>
              <a:spcBef>
                <a:spcPct val="35000"/>
              </a:spcBef>
            </a:pPr>
            <a:r>
              <a:rPr lang="es-ES_tradnl" altLang="es-ES" sz="2200" b="1" dirty="0">
                <a:solidFill>
                  <a:srgbClr val="000099"/>
                </a:solidFill>
                <a:latin typeface="Arial" panose="020B0604020202020204" pitchFamily="34" charset="0"/>
              </a:rPr>
              <a:t>Claves sin significado</a:t>
            </a:r>
            <a:endParaRPr lang="es-ES" altLang="es-ES" sz="2200" b="1" dirty="0">
              <a:solidFill>
                <a:srgbClr val="000099"/>
              </a:solidFill>
              <a:latin typeface="Arial" panose="020B0604020202020204" pitchFamily="34" charset="0"/>
            </a:endParaRPr>
          </a:p>
        </p:txBody>
      </p:sp>
      <p:sp>
        <p:nvSpPr>
          <p:cNvPr id="2" name="Marcador de contenido 1">
            <a:extLst>
              <a:ext uri="{FF2B5EF4-FFF2-40B4-BE49-F238E27FC236}">
                <a16:creationId xmlns:a16="http://schemas.microsoft.com/office/drawing/2014/main" id="{01A96FDE-3C6B-4295-902E-445976E6B314}"/>
              </a:ext>
            </a:extLst>
          </p:cNvPr>
          <p:cNvSpPr>
            <a:spLocks noGrp="1"/>
          </p:cNvSpPr>
          <p:nvPr>
            <p:ph idx="1"/>
          </p:nvPr>
        </p:nvSpPr>
        <p:spPr/>
        <p:txBody>
          <a:bodyPr/>
          <a:lstStyle/>
          <a:p>
            <a:endParaRPr lang="es-CR"/>
          </a:p>
        </p:txBody>
      </p:sp>
      <p:sp>
        <p:nvSpPr>
          <p:cNvPr id="19"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368424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Introducción a Minería de Datos</a:t>
            </a:r>
            <a:endParaRPr lang="es-ES" dirty="0"/>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ChangeArrowheads="1"/>
          </p:cNvSpPr>
          <p:nvPr/>
        </p:nvSpPr>
        <p:spPr bwMode="auto">
          <a:xfrm>
            <a:off x="677863" y="1746250"/>
            <a:ext cx="7299325"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800">
                <a:solidFill>
                  <a:srgbClr val="A41512"/>
                </a:solidFill>
                <a:latin typeface="Arial" panose="020B0604020202020204" pitchFamily="34" charset="0"/>
              </a:rPr>
              <a:t>Transporte. (carga)</a:t>
            </a:r>
            <a:endParaRPr lang="es-ES" altLang="es-ES" sz="2800">
              <a:solidFill>
                <a:srgbClr val="A41512"/>
              </a:solidFill>
              <a:latin typeface="Arial" panose="020B0604020202020204" pitchFamily="34" charset="0"/>
            </a:endParaRPr>
          </a:p>
        </p:txBody>
      </p:sp>
      <p:sp>
        <p:nvSpPr>
          <p:cNvPr id="277508" name="Rectangle 4"/>
          <p:cNvSpPr>
            <a:spLocks noChangeArrowheads="1"/>
          </p:cNvSpPr>
          <p:nvPr/>
        </p:nvSpPr>
        <p:spPr bwMode="auto">
          <a:xfrm>
            <a:off x="719138" y="2433638"/>
            <a:ext cx="775335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La fase de </a:t>
            </a:r>
            <a:r>
              <a:rPr lang="es-ES_tradnl" altLang="es-ES" sz="2000">
                <a:solidFill>
                  <a:schemeClr val="accent2"/>
                </a:solidFill>
                <a:latin typeface="Arial" panose="020B0604020202020204" pitchFamily="34" charset="0"/>
              </a:rPr>
              <a:t>Transporte</a:t>
            </a:r>
            <a:r>
              <a:rPr lang="es-ES_tradnl" altLang="es-ES" sz="2000">
                <a:latin typeface="Arial" panose="020B0604020202020204" pitchFamily="34" charset="0"/>
              </a:rPr>
              <a:t> consiste en mover los datos desde las fuentes operacionales o el almacenamiento intermedio hasta el almacén de datos y cargar los datos en las correspondientes estructuras de datos.</a:t>
            </a:r>
            <a:endParaRPr lang="es-ES" altLang="es-ES" sz="2000">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La carga puede consumir mucho tiempo.</a:t>
            </a:r>
            <a:endParaRPr lang="es-ES" altLang="es-ES" sz="2000">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En la carga inicial del AD se mueven grandes volúmenes de datos</a:t>
            </a:r>
            <a:r>
              <a:rPr lang="es-ES" altLang="es-ES" sz="2000">
                <a:latin typeface="Arial" panose="020B0604020202020204" pitchFamily="34" charset="0"/>
              </a:rPr>
              <a:t>.</a:t>
            </a:r>
          </a:p>
          <a:p>
            <a:pPr lvl="1" eaLnBrk="1" hangingPunct="1">
              <a:spcBef>
                <a:spcPct val="20000"/>
              </a:spcBef>
              <a:buClr>
                <a:schemeClr val="accent1"/>
              </a:buClr>
              <a:buFontTx/>
              <a:buChar char="–"/>
            </a:pPr>
            <a:r>
              <a:rPr lang="es-ES_tradnl" altLang="es-ES" sz="2000">
                <a:latin typeface="Arial" panose="020B0604020202020204" pitchFamily="34" charset="0"/>
              </a:rPr>
              <a:t>En los mantenimientos periódicos del AD se mueven pequeños volúmenes de datos.</a:t>
            </a:r>
            <a:endParaRPr lang="es-ES" altLang="es-ES" sz="2000">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La frecuencia del mantenimiento periódico está determinada por el gránulo del AD y los requisitos de los usuarios.</a:t>
            </a:r>
            <a:endParaRPr lang="es-ES" altLang="es-ES" sz="2000">
              <a:latin typeface="Arial" panose="020B0604020202020204" pitchFamily="34" charset="0"/>
            </a:endParaRPr>
          </a:p>
        </p:txBody>
      </p:sp>
      <p:sp>
        <p:nvSpPr>
          <p:cNvPr id="2" name="Marcador de contenido 1">
            <a:extLst>
              <a:ext uri="{FF2B5EF4-FFF2-40B4-BE49-F238E27FC236}">
                <a16:creationId xmlns:a16="http://schemas.microsoft.com/office/drawing/2014/main" id="{1DE2051A-59DB-41E8-8C7A-215029EA3B8D}"/>
              </a:ext>
            </a:extLst>
          </p:cNvPr>
          <p:cNvSpPr>
            <a:spLocks noGrp="1"/>
          </p:cNvSpPr>
          <p:nvPr>
            <p:ph idx="1"/>
          </p:nvPr>
        </p:nvSpPr>
        <p:spPr/>
        <p:txBody>
          <a:bodyPr/>
          <a:lstStyle/>
          <a:p>
            <a:endParaRPr lang="es-CR"/>
          </a:p>
        </p:txBody>
      </p:sp>
      <p:sp>
        <p:nvSpPr>
          <p:cNvPr id="7"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2584150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ChangeArrowheads="1"/>
          </p:cNvSpPr>
          <p:nvPr/>
        </p:nvSpPr>
        <p:spPr bwMode="auto">
          <a:xfrm>
            <a:off x="755650" y="1714500"/>
            <a:ext cx="7299325"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800">
                <a:solidFill>
                  <a:srgbClr val="A41512"/>
                </a:solidFill>
                <a:latin typeface="Arial" panose="020B0604020202020204" pitchFamily="34" charset="0"/>
              </a:rPr>
              <a:t>Transporte.</a:t>
            </a:r>
            <a:r>
              <a:rPr lang="es-ES_tradnl" altLang="es-ES" b="1">
                <a:solidFill>
                  <a:srgbClr val="A41512"/>
                </a:solidFill>
                <a:latin typeface="Arial" panose="020B0604020202020204" pitchFamily="34" charset="0"/>
              </a:rPr>
              <a:t> </a:t>
            </a:r>
            <a:r>
              <a:rPr lang="es-ES_tradnl" altLang="es-ES">
                <a:solidFill>
                  <a:srgbClr val="A41512"/>
                </a:solidFill>
                <a:latin typeface="Arial" panose="020B0604020202020204" pitchFamily="34" charset="0"/>
              </a:rPr>
              <a:t>Creación y mantenimiento de un AD.</a:t>
            </a:r>
            <a:endParaRPr lang="es-ES" altLang="es-ES">
              <a:solidFill>
                <a:srgbClr val="A41512"/>
              </a:solidFill>
              <a:latin typeface="Arial" panose="020B0604020202020204" pitchFamily="34" charset="0"/>
            </a:endParaRPr>
          </a:p>
        </p:txBody>
      </p:sp>
      <p:sp>
        <p:nvSpPr>
          <p:cNvPr id="282628" name="Rectangle 4"/>
          <p:cNvSpPr>
            <a:spLocks noChangeArrowheads="1"/>
          </p:cNvSpPr>
          <p:nvPr/>
        </p:nvSpPr>
        <p:spPr bwMode="auto">
          <a:xfrm>
            <a:off x="855663" y="4510088"/>
            <a:ext cx="73850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dirty="0">
                <a:latin typeface="Arial" panose="020B0604020202020204" pitchFamily="34" charset="0"/>
              </a:rPr>
              <a:t>Crear el AD (base de datos)</a:t>
            </a:r>
            <a:endParaRPr lang="es-ES" altLang="es-ES" sz="2000" dirty="0">
              <a:latin typeface="Arial" panose="020B0604020202020204" pitchFamily="34" charset="0"/>
            </a:endParaRPr>
          </a:p>
          <a:p>
            <a:pPr lvl="1" eaLnBrk="1" hangingPunct="1">
              <a:spcBef>
                <a:spcPct val="20000"/>
              </a:spcBef>
              <a:buClr>
                <a:schemeClr val="accent1"/>
              </a:buClr>
              <a:buFontTx/>
              <a:buChar char="–"/>
            </a:pPr>
            <a:r>
              <a:rPr lang="es-ES_tradnl" altLang="es-ES" sz="2000" dirty="0">
                <a:latin typeface="Arial" panose="020B0604020202020204" pitchFamily="34" charset="0"/>
              </a:rPr>
              <a:t>En intervalos de tiempo fijos añadir cambios al AD. Se deben determinar las “ventanas de carga” más convenientes para no saturar la base de datos operacional.</a:t>
            </a:r>
            <a:endParaRPr lang="es-ES" altLang="es-ES" sz="2000" dirty="0">
              <a:latin typeface="Arial" panose="020B0604020202020204" pitchFamily="34" charset="0"/>
            </a:endParaRPr>
          </a:p>
          <a:p>
            <a:pPr lvl="1" eaLnBrk="1" hangingPunct="1">
              <a:spcBef>
                <a:spcPct val="20000"/>
              </a:spcBef>
              <a:buClr>
                <a:schemeClr val="accent1"/>
              </a:buClr>
              <a:buFontTx/>
              <a:buChar char="–"/>
            </a:pPr>
            <a:r>
              <a:rPr lang="es-ES_tradnl" altLang="es-ES" sz="2000" dirty="0">
                <a:latin typeface="Arial" panose="020B0604020202020204" pitchFamily="34" charset="0"/>
              </a:rPr>
              <a:t>Ocasionalmente archivar o eliminar datos obsoletos que ya no interesan para el análisis.</a:t>
            </a:r>
            <a:endParaRPr lang="es-ES" altLang="es-ES" sz="2000" dirty="0">
              <a:latin typeface="Arial" panose="020B0604020202020204" pitchFamily="34" charset="0"/>
            </a:endParaRPr>
          </a:p>
        </p:txBody>
      </p:sp>
      <p:sp>
        <p:nvSpPr>
          <p:cNvPr id="282629" name="Freeform 5"/>
          <p:cNvSpPr>
            <a:spLocks/>
          </p:cNvSpPr>
          <p:nvPr/>
        </p:nvSpPr>
        <p:spPr bwMode="auto">
          <a:xfrm>
            <a:off x="3255963" y="2408238"/>
            <a:ext cx="3582987" cy="1601787"/>
          </a:xfrm>
          <a:custGeom>
            <a:avLst/>
            <a:gdLst>
              <a:gd name="T0" fmla="*/ 0 w 2257"/>
              <a:gd name="T1" fmla="*/ 0 h 1009"/>
              <a:gd name="T2" fmla="*/ 0 w 2257"/>
              <a:gd name="T3" fmla="*/ 1008 h 1009"/>
              <a:gd name="T4" fmla="*/ 2256 w 2257"/>
              <a:gd name="T5" fmla="*/ 1008 h 1009"/>
            </a:gdLst>
            <a:ahLst/>
            <a:cxnLst>
              <a:cxn ang="0">
                <a:pos x="T0" y="T1"/>
              </a:cxn>
              <a:cxn ang="0">
                <a:pos x="T2" y="T3"/>
              </a:cxn>
              <a:cxn ang="0">
                <a:pos x="T4" y="T5"/>
              </a:cxn>
            </a:cxnLst>
            <a:rect l="0" t="0" r="r" b="b"/>
            <a:pathLst>
              <a:path w="2257" h="1009">
                <a:moveTo>
                  <a:pt x="0" y="0"/>
                </a:moveTo>
                <a:lnTo>
                  <a:pt x="0" y="1008"/>
                </a:lnTo>
                <a:lnTo>
                  <a:pt x="2256" y="100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82630" name="Group 6"/>
          <p:cNvGrpSpPr>
            <a:grpSpLocks/>
          </p:cNvGrpSpPr>
          <p:nvPr/>
        </p:nvGrpSpPr>
        <p:grpSpPr bwMode="auto">
          <a:xfrm>
            <a:off x="4170363" y="3932238"/>
            <a:ext cx="1676400" cy="152400"/>
            <a:chOff x="2732" y="2030"/>
            <a:chExt cx="1056" cy="96"/>
          </a:xfrm>
        </p:grpSpPr>
        <p:sp>
          <p:nvSpPr>
            <p:cNvPr id="282631" name="Line 7"/>
            <p:cNvSpPr>
              <a:spLocks noChangeShapeType="1"/>
            </p:cNvSpPr>
            <p:nvPr/>
          </p:nvSpPr>
          <p:spPr bwMode="auto">
            <a:xfrm>
              <a:off x="2732" y="2030"/>
              <a:ext cx="0"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2632" name="Line 8"/>
            <p:cNvSpPr>
              <a:spLocks noChangeShapeType="1"/>
            </p:cNvSpPr>
            <p:nvPr/>
          </p:nvSpPr>
          <p:spPr bwMode="auto">
            <a:xfrm>
              <a:off x="3260" y="2030"/>
              <a:ext cx="0"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2633" name="Line 9"/>
            <p:cNvSpPr>
              <a:spLocks noChangeShapeType="1"/>
            </p:cNvSpPr>
            <p:nvPr/>
          </p:nvSpPr>
          <p:spPr bwMode="auto">
            <a:xfrm>
              <a:off x="3788" y="2030"/>
              <a:ext cx="0"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sp>
        <p:nvSpPr>
          <p:cNvPr id="282634" name="Rectangle 10"/>
          <p:cNvSpPr>
            <a:spLocks noChangeArrowheads="1"/>
          </p:cNvSpPr>
          <p:nvPr/>
        </p:nvSpPr>
        <p:spPr bwMode="auto">
          <a:xfrm>
            <a:off x="4002088" y="4060825"/>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 altLang="es-ES" sz="1800" b="1">
                <a:solidFill>
                  <a:srgbClr val="000099"/>
                </a:solidFill>
                <a:latin typeface="Arial" panose="020B0604020202020204" pitchFamily="34" charset="0"/>
              </a:rPr>
              <a:t>T1</a:t>
            </a:r>
          </a:p>
        </p:txBody>
      </p:sp>
      <p:sp>
        <p:nvSpPr>
          <p:cNvPr id="282635" name="Rectangle 11"/>
          <p:cNvSpPr>
            <a:spLocks noChangeArrowheads="1"/>
          </p:cNvSpPr>
          <p:nvPr/>
        </p:nvSpPr>
        <p:spPr bwMode="auto">
          <a:xfrm>
            <a:off x="4840288" y="4060825"/>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 altLang="es-ES" sz="1800" b="1">
                <a:solidFill>
                  <a:srgbClr val="000099"/>
                </a:solidFill>
                <a:latin typeface="Arial" panose="020B0604020202020204" pitchFamily="34" charset="0"/>
              </a:rPr>
              <a:t>T2</a:t>
            </a:r>
          </a:p>
        </p:txBody>
      </p:sp>
      <p:sp>
        <p:nvSpPr>
          <p:cNvPr id="282636" name="Rectangle 12"/>
          <p:cNvSpPr>
            <a:spLocks noChangeArrowheads="1"/>
          </p:cNvSpPr>
          <p:nvPr/>
        </p:nvSpPr>
        <p:spPr bwMode="auto">
          <a:xfrm>
            <a:off x="5678488" y="4060825"/>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 altLang="es-ES" sz="1800" b="1">
                <a:solidFill>
                  <a:srgbClr val="000099"/>
                </a:solidFill>
                <a:latin typeface="Arial" panose="020B0604020202020204" pitchFamily="34" charset="0"/>
              </a:rPr>
              <a:t>T3</a:t>
            </a:r>
          </a:p>
        </p:txBody>
      </p:sp>
      <p:sp>
        <p:nvSpPr>
          <p:cNvPr id="282637" name="Line 13"/>
          <p:cNvSpPr>
            <a:spLocks noChangeShapeType="1"/>
          </p:cNvSpPr>
          <p:nvPr/>
        </p:nvSpPr>
        <p:spPr bwMode="auto">
          <a:xfrm>
            <a:off x="3027363" y="3703638"/>
            <a:ext cx="762000" cy="0"/>
          </a:xfrm>
          <a:prstGeom prst="line">
            <a:avLst/>
          </a:prstGeom>
          <a:noFill/>
          <a:ln w="25400">
            <a:solidFill>
              <a:schemeClr val="hlink"/>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2638" name="Line 14"/>
          <p:cNvSpPr>
            <a:spLocks noChangeShapeType="1"/>
          </p:cNvSpPr>
          <p:nvPr/>
        </p:nvSpPr>
        <p:spPr bwMode="auto">
          <a:xfrm>
            <a:off x="3027363" y="3322638"/>
            <a:ext cx="1524000" cy="0"/>
          </a:xfrm>
          <a:prstGeom prst="line">
            <a:avLst/>
          </a:prstGeom>
          <a:noFill/>
          <a:ln w="25400">
            <a:solidFill>
              <a:schemeClr val="hlink"/>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2639" name="Line 15"/>
          <p:cNvSpPr>
            <a:spLocks noChangeShapeType="1"/>
          </p:cNvSpPr>
          <p:nvPr/>
        </p:nvSpPr>
        <p:spPr bwMode="auto">
          <a:xfrm>
            <a:off x="3027363" y="2941638"/>
            <a:ext cx="2362200" cy="0"/>
          </a:xfrm>
          <a:prstGeom prst="line">
            <a:avLst/>
          </a:prstGeom>
          <a:noFill/>
          <a:ln w="25400">
            <a:solidFill>
              <a:schemeClr val="hlink"/>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82640" name="Group 16"/>
          <p:cNvGrpSpPr>
            <a:grpSpLocks/>
          </p:cNvGrpSpPr>
          <p:nvPr/>
        </p:nvGrpSpPr>
        <p:grpSpPr bwMode="auto">
          <a:xfrm>
            <a:off x="1816100" y="2611438"/>
            <a:ext cx="844550" cy="654050"/>
            <a:chOff x="1249" y="1198"/>
            <a:chExt cx="532" cy="412"/>
          </a:xfrm>
        </p:grpSpPr>
        <p:sp>
          <p:nvSpPr>
            <p:cNvPr id="282641" name="Rectangle 17"/>
            <p:cNvSpPr>
              <a:spLocks noChangeArrowheads="1"/>
            </p:cNvSpPr>
            <p:nvPr/>
          </p:nvSpPr>
          <p:spPr bwMode="auto">
            <a:xfrm>
              <a:off x="1249" y="1282"/>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42" name="Oval 18"/>
            <p:cNvSpPr>
              <a:spLocks noChangeArrowheads="1"/>
            </p:cNvSpPr>
            <p:nvPr/>
          </p:nvSpPr>
          <p:spPr bwMode="auto">
            <a:xfrm>
              <a:off x="1249" y="1198"/>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43" name="Oval 19"/>
            <p:cNvSpPr>
              <a:spLocks noChangeArrowheads="1"/>
            </p:cNvSpPr>
            <p:nvPr/>
          </p:nvSpPr>
          <p:spPr bwMode="auto">
            <a:xfrm>
              <a:off x="1249" y="1452"/>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2644" name="Group 20"/>
          <p:cNvGrpSpPr>
            <a:grpSpLocks/>
          </p:cNvGrpSpPr>
          <p:nvPr/>
        </p:nvGrpSpPr>
        <p:grpSpPr bwMode="auto">
          <a:xfrm>
            <a:off x="3883025" y="3484563"/>
            <a:ext cx="593725" cy="457200"/>
            <a:chOff x="2551" y="1748"/>
            <a:chExt cx="374" cy="288"/>
          </a:xfrm>
        </p:grpSpPr>
        <p:sp>
          <p:nvSpPr>
            <p:cNvPr id="282645" name="Rectangle 21"/>
            <p:cNvSpPr>
              <a:spLocks noChangeArrowheads="1"/>
            </p:cNvSpPr>
            <p:nvPr/>
          </p:nvSpPr>
          <p:spPr bwMode="auto">
            <a:xfrm>
              <a:off x="2551" y="1807"/>
              <a:ext cx="374" cy="172"/>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46" name="Oval 22"/>
            <p:cNvSpPr>
              <a:spLocks noChangeArrowheads="1"/>
            </p:cNvSpPr>
            <p:nvPr/>
          </p:nvSpPr>
          <p:spPr bwMode="auto">
            <a:xfrm>
              <a:off x="2551" y="1748"/>
              <a:ext cx="374" cy="11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47" name="Oval 23"/>
            <p:cNvSpPr>
              <a:spLocks noChangeArrowheads="1"/>
            </p:cNvSpPr>
            <p:nvPr/>
          </p:nvSpPr>
          <p:spPr bwMode="auto">
            <a:xfrm>
              <a:off x="2551" y="1926"/>
              <a:ext cx="374" cy="11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2648" name="Group 24"/>
          <p:cNvGrpSpPr>
            <a:grpSpLocks/>
          </p:cNvGrpSpPr>
          <p:nvPr/>
        </p:nvGrpSpPr>
        <p:grpSpPr bwMode="auto">
          <a:xfrm>
            <a:off x="4700588" y="3175000"/>
            <a:ext cx="593725" cy="765175"/>
            <a:chOff x="3066" y="1553"/>
            <a:chExt cx="374" cy="482"/>
          </a:xfrm>
        </p:grpSpPr>
        <p:grpSp>
          <p:nvGrpSpPr>
            <p:cNvPr id="282649" name="Group 25"/>
            <p:cNvGrpSpPr>
              <a:grpSpLocks/>
            </p:cNvGrpSpPr>
            <p:nvPr/>
          </p:nvGrpSpPr>
          <p:grpSpPr bwMode="auto">
            <a:xfrm>
              <a:off x="3066" y="1747"/>
              <a:ext cx="374" cy="288"/>
              <a:chOff x="3066" y="1747"/>
              <a:chExt cx="374" cy="288"/>
            </a:xfrm>
          </p:grpSpPr>
          <p:sp>
            <p:nvSpPr>
              <p:cNvPr id="282650" name="Rectangle 26"/>
              <p:cNvSpPr>
                <a:spLocks noChangeArrowheads="1"/>
              </p:cNvSpPr>
              <p:nvPr/>
            </p:nvSpPr>
            <p:spPr bwMode="auto">
              <a:xfrm>
                <a:off x="3066" y="1806"/>
                <a:ext cx="374" cy="172"/>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51" name="Oval 27"/>
              <p:cNvSpPr>
                <a:spLocks noChangeArrowheads="1"/>
              </p:cNvSpPr>
              <p:nvPr/>
            </p:nvSpPr>
            <p:spPr bwMode="auto">
              <a:xfrm>
                <a:off x="3066" y="1747"/>
                <a:ext cx="374" cy="11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52" name="Oval 28"/>
              <p:cNvSpPr>
                <a:spLocks noChangeArrowheads="1"/>
              </p:cNvSpPr>
              <p:nvPr/>
            </p:nvSpPr>
            <p:spPr bwMode="auto">
              <a:xfrm>
                <a:off x="3066" y="1925"/>
                <a:ext cx="374" cy="11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2653" name="Group 29"/>
            <p:cNvGrpSpPr>
              <a:grpSpLocks/>
            </p:cNvGrpSpPr>
            <p:nvPr/>
          </p:nvGrpSpPr>
          <p:grpSpPr bwMode="auto">
            <a:xfrm>
              <a:off x="3066" y="1553"/>
              <a:ext cx="374" cy="158"/>
              <a:chOff x="3066" y="1553"/>
              <a:chExt cx="374" cy="158"/>
            </a:xfrm>
          </p:grpSpPr>
          <p:sp>
            <p:nvSpPr>
              <p:cNvPr id="282654" name="Rectangle 30"/>
              <p:cNvSpPr>
                <a:spLocks noChangeArrowheads="1"/>
              </p:cNvSpPr>
              <p:nvPr/>
            </p:nvSpPr>
            <p:spPr bwMode="auto">
              <a:xfrm>
                <a:off x="3066" y="1585"/>
                <a:ext cx="374" cy="95"/>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55" name="Oval 31"/>
              <p:cNvSpPr>
                <a:spLocks noChangeArrowheads="1"/>
              </p:cNvSpPr>
              <p:nvPr/>
            </p:nvSpPr>
            <p:spPr bwMode="auto">
              <a:xfrm>
                <a:off x="3066" y="1553"/>
                <a:ext cx="374" cy="6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56" name="Oval 32"/>
              <p:cNvSpPr>
                <a:spLocks noChangeArrowheads="1"/>
              </p:cNvSpPr>
              <p:nvPr/>
            </p:nvSpPr>
            <p:spPr bwMode="auto">
              <a:xfrm>
                <a:off x="3066" y="1651"/>
                <a:ext cx="374" cy="6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grpSp>
        <p:nvGrpSpPr>
          <p:cNvPr id="282657" name="Group 33"/>
          <p:cNvGrpSpPr>
            <a:grpSpLocks/>
          </p:cNvGrpSpPr>
          <p:nvPr/>
        </p:nvGrpSpPr>
        <p:grpSpPr bwMode="auto">
          <a:xfrm>
            <a:off x="5540375" y="2838450"/>
            <a:ext cx="593725" cy="1100138"/>
            <a:chOff x="3595" y="1341"/>
            <a:chExt cx="374" cy="693"/>
          </a:xfrm>
        </p:grpSpPr>
        <p:grpSp>
          <p:nvGrpSpPr>
            <p:cNvPr id="282658" name="Group 34"/>
            <p:cNvGrpSpPr>
              <a:grpSpLocks/>
            </p:cNvGrpSpPr>
            <p:nvPr/>
          </p:nvGrpSpPr>
          <p:grpSpPr bwMode="auto">
            <a:xfrm>
              <a:off x="3595" y="1746"/>
              <a:ext cx="374" cy="288"/>
              <a:chOff x="3595" y="1746"/>
              <a:chExt cx="374" cy="288"/>
            </a:xfrm>
          </p:grpSpPr>
          <p:sp>
            <p:nvSpPr>
              <p:cNvPr id="282659" name="Rectangle 35"/>
              <p:cNvSpPr>
                <a:spLocks noChangeArrowheads="1"/>
              </p:cNvSpPr>
              <p:nvPr/>
            </p:nvSpPr>
            <p:spPr bwMode="auto">
              <a:xfrm>
                <a:off x="3595" y="1805"/>
                <a:ext cx="374" cy="172"/>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60" name="Oval 36"/>
              <p:cNvSpPr>
                <a:spLocks noChangeArrowheads="1"/>
              </p:cNvSpPr>
              <p:nvPr/>
            </p:nvSpPr>
            <p:spPr bwMode="auto">
              <a:xfrm>
                <a:off x="3595" y="1746"/>
                <a:ext cx="374" cy="11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61" name="Oval 37"/>
              <p:cNvSpPr>
                <a:spLocks noChangeArrowheads="1"/>
              </p:cNvSpPr>
              <p:nvPr/>
            </p:nvSpPr>
            <p:spPr bwMode="auto">
              <a:xfrm>
                <a:off x="3595" y="1924"/>
                <a:ext cx="374" cy="11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2662" name="Group 38"/>
            <p:cNvGrpSpPr>
              <a:grpSpLocks/>
            </p:cNvGrpSpPr>
            <p:nvPr/>
          </p:nvGrpSpPr>
          <p:grpSpPr bwMode="auto">
            <a:xfrm>
              <a:off x="3595" y="1537"/>
              <a:ext cx="374" cy="158"/>
              <a:chOff x="3595" y="1537"/>
              <a:chExt cx="374" cy="158"/>
            </a:xfrm>
          </p:grpSpPr>
          <p:sp>
            <p:nvSpPr>
              <p:cNvPr id="282663" name="Rectangle 39"/>
              <p:cNvSpPr>
                <a:spLocks noChangeArrowheads="1"/>
              </p:cNvSpPr>
              <p:nvPr/>
            </p:nvSpPr>
            <p:spPr bwMode="auto">
              <a:xfrm>
                <a:off x="3595" y="1569"/>
                <a:ext cx="374" cy="95"/>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64" name="Oval 40"/>
              <p:cNvSpPr>
                <a:spLocks noChangeArrowheads="1"/>
              </p:cNvSpPr>
              <p:nvPr/>
            </p:nvSpPr>
            <p:spPr bwMode="auto">
              <a:xfrm>
                <a:off x="3595" y="1537"/>
                <a:ext cx="374" cy="6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65" name="Oval 41"/>
              <p:cNvSpPr>
                <a:spLocks noChangeArrowheads="1"/>
              </p:cNvSpPr>
              <p:nvPr/>
            </p:nvSpPr>
            <p:spPr bwMode="auto">
              <a:xfrm>
                <a:off x="3595" y="1635"/>
                <a:ext cx="374" cy="6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2666" name="Group 42"/>
            <p:cNvGrpSpPr>
              <a:grpSpLocks/>
            </p:cNvGrpSpPr>
            <p:nvPr/>
          </p:nvGrpSpPr>
          <p:grpSpPr bwMode="auto">
            <a:xfrm>
              <a:off x="3595" y="1341"/>
              <a:ext cx="374" cy="158"/>
              <a:chOff x="3595" y="1341"/>
              <a:chExt cx="374" cy="158"/>
            </a:xfrm>
          </p:grpSpPr>
          <p:sp>
            <p:nvSpPr>
              <p:cNvPr id="282667" name="Rectangle 43"/>
              <p:cNvSpPr>
                <a:spLocks noChangeArrowheads="1"/>
              </p:cNvSpPr>
              <p:nvPr/>
            </p:nvSpPr>
            <p:spPr bwMode="auto">
              <a:xfrm>
                <a:off x="3595" y="1373"/>
                <a:ext cx="374" cy="95"/>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68" name="Oval 44"/>
              <p:cNvSpPr>
                <a:spLocks noChangeArrowheads="1"/>
              </p:cNvSpPr>
              <p:nvPr/>
            </p:nvSpPr>
            <p:spPr bwMode="auto">
              <a:xfrm>
                <a:off x="3595" y="1341"/>
                <a:ext cx="374" cy="6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69" name="Oval 45"/>
              <p:cNvSpPr>
                <a:spLocks noChangeArrowheads="1"/>
              </p:cNvSpPr>
              <p:nvPr/>
            </p:nvSpPr>
            <p:spPr bwMode="auto">
              <a:xfrm>
                <a:off x="3595" y="1439"/>
                <a:ext cx="374" cy="6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sp>
        <p:nvSpPr>
          <p:cNvPr id="282670" name="Rectangle 46"/>
          <p:cNvSpPr>
            <a:spLocks noChangeArrowheads="1"/>
          </p:cNvSpPr>
          <p:nvPr/>
        </p:nvSpPr>
        <p:spPr bwMode="auto">
          <a:xfrm>
            <a:off x="1087438" y="3465513"/>
            <a:ext cx="176688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600" b="1">
                <a:solidFill>
                  <a:srgbClr val="000099"/>
                </a:solidFill>
                <a:latin typeface="Arial" panose="020B0604020202020204" pitchFamily="34" charset="0"/>
              </a:rPr>
              <a:t>Base de datos operacional</a:t>
            </a:r>
            <a:endParaRPr lang="es-ES" altLang="es-ES" sz="1600" b="1">
              <a:solidFill>
                <a:srgbClr val="000099"/>
              </a:solidFill>
              <a:latin typeface="Arial" panose="020B0604020202020204" pitchFamily="34" charset="0"/>
            </a:endParaRPr>
          </a:p>
        </p:txBody>
      </p:sp>
      <p:sp>
        <p:nvSpPr>
          <p:cNvPr id="2" name="Marcador de contenido 1">
            <a:extLst>
              <a:ext uri="{FF2B5EF4-FFF2-40B4-BE49-F238E27FC236}">
                <a16:creationId xmlns:a16="http://schemas.microsoft.com/office/drawing/2014/main" id="{F30FED71-5159-414E-97AF-D85761CA7671}"/>
              </a:ext>
            </a:extLst>
          </p:cNvPr>
          <p:cNvSpPr>
            <a:spLocks noGrp="1"/>
          </p:cNvSpPr>
          <p:nvPr>
            <p:ph idx="1"/>
          </p:nvPr>
        </p:nvSpPr>
        <p:spPr/>
        <p:txBody>
          <a:bodyPr/>
          <a:lstStyle/>
          <a:p>
            <a:endParaRPr lang="es-CR"/>
          </a:p>
        </p:txBody>
      </p:sp>
      <p:sp>
        <p:nvSpPr>
          <p:cNvPr id="49"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153843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ChangeArrowheads="1"/>
          </p:cNvSpPr>
          <p:nvPr/>
        </p:nvSpPr>
        <p:spPr bwMode="auto">
          <a:xfrm>
            <a:off x="762000" y="1447800"/>
            <a:ext cx="7299325"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200">
                <a:solidFill>
                  <a:srgbClr val="A41512"/>
                </a:solidFill>
                <a:latin typeface="Arial" panose="020B0604020202020204" pitchFamily="34" charset="0"/>
              </a:rPr>
              <a:t>Procesos posteriores a la carga: </a:t>
            </a:r>
            <a:r>
              <a:rPr lang="es-ES_tradnl" altLang="es-ES" sz="2200" u="sng">
                <a:solidFill>
                  <a:srgbClr val="A41512"/>
                </a:solidFill>
                <a:latin typeface="Arial" panose="020B0604020202020204" pitchFamily="34" charset="0"/>
              </a:rPr>
              <a:t>indización.</a:t>
            </a:r>
            <a:endParaRPr lang="es-ES" altLang="es-ES" sz="2200" u="sng">
              <a:solidFill>
                <a:srgbClr val="A41512"/>
              </a:solidFill>
              <a:latin typeface="Arial" panose="020B0604020202020204" pitchFamily="34" charset="0"/>
            </a:endParaRPr>
          </a:p>
        </p:txBody>
      </p:sp>
      <p:sp>
        <p:nvSpPr>
          <p:cNvPr id="283652" name="Rectangle 4"/>
          <p:cNvSpPr>
            <a:spLocks noChangeArrowheads="1"/>
          </p:cNvSpPr>
          <p:nvPr/>
        </p:nvSpPr>
        <p:spPr bwMode="auto">
          <a:xfrm>
            <a:off x="866775" y="2032000"/>
            <a:ext cx="7385050" cy="222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Durante la carga:</a:t>
            </a:r>
          </a:p>
          <a:p>
            <a:pPr lvl="2" eaLnBrk="1" hangingPunct="1">
              <a:spcBef>
                <a:spcPct val="20000"/>
              </a:spcBef>
              <a:buClr>
                <a:schemeClr val="accent2"/>
              </a:buClr>
              <a:buFont typeface="Wingdings" panose="05000000000000000000" pitchFamily="2" charset="2"/>
              <a:buChar char="§"/>
            </a:pPr>
            <a:r>
              <a:rPr lang="es-ES_tradnl" altLang="es-ES" sz="2000">
                <a:latin typeface="Arial" panose="020B0604020202020204" pitchFamily="34" charset="0"/>
              </a:rPr>
              <a:t>carga con el índice habilitado</a:t>
            </a:r>
          </a:p>
          <a:p>
            <a:pPr lvl="2" eaLnBrk="1" hangingPunct="1">
              <a:spcBef>
                <a:spcPct val="20000"/>
              </a:spcBef>
              <a:buClr>
                <a:schemeClr val="accent2"/>
              </a:buClr>
              <a:buFont typeface="Wingdings" panose="05000000000000000000" pitchFamily="2" charset="2"/>
              <a:buChar char="§"/>
            </a:pPr>
            <a:r>
              <a:rPr lang="es-ES_tradnl" altLang="es-ES" sz="2000">
                <a:latin typeface="Arial" panose="020B0604020202020204" pitchFamily="34" charset="0"/>
              </a:rPr>
              <a:t>proceso tupla a tupla. (lento)</a:t>
            </a:r>
            <a:endParaRPr lang="es-ES" altLang="es-ES" sz="2000">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Después de la carga:</a:t>
            </a:r>
          </a:p>
          <a:p>
            <a:pPr lvl="2" eaLnBrk="1" hangingPunct="1">
              <a:spcBef>
                <a:spcPct val="20000"/>
              </a:spcBef>
              <a:buClr>
                <a:schemeClr val="accent2"/>
              </a:buClr>
              <a:buFont typeface="Wingdings" panose="05000000000000000000" pitchFamily="2" charset="2"/>
              <a:buChar char="§"/>
            </a:pPr>
            <a:r>
              <a:rPr lang="es-ES_tradnl" altLang="es-ES" sz="2000">
                <a:latin typeface="Arial" panose="020B0604020202020204" pitchFamily="34" charset="0"/>
              </a:rPr>
              <a:t>carga con el índice deshabilitado</a:t>
            </a:r>
          </a:p>
          <a:p>
            <a:pPr lvl="2" eaLnBrk="1" hangingPunct="1">
              <a:spcBef>
                <a:spcPct val="20000"/>
              </a:spcBef>
              <a:buClr>
                <a:schemeClr val="accent2"/>
              </a:buClr>
              <a:buFont typeface="Wingdings" panose="05000000000000000000" pitchFamily="2" charset="2"/>
              <a:buChar char="§"/>
            </a:pPr>
            <a:r>
              <a:rPr lang="es-ES" altLang="es-ES" sz="2000">
                <a:latin typeface="Arial" panose="020B0604020202020204" pitchFamily="34" charset="0"/>
              </a:rPr>
              <a:t> </a:t>
            </a:r>
            <a:r>
              <a:rPr lang="es-ES_tradnl" altLang="es-ES" sz="2000">
                <a:latin typeface="Arial" panose="020B0604020202020204" pitchFamily="34" charset="0"/>
              </a:rPr>
              <a:t>creación del índice (total o parcial). (rápido)</a:t>
            </a:r>
            <a:endParaRPr lang="es-ES" altLang="es-ES" sz="2000">
              <a:latin typeface="Arial" panose="020B0604020202020204" pitchFamily="34" charset="0"/>
            </a:endParaRPr>
          </a:p>
        </p:txBody>
      </p:sp>
      <p:sp>
        <p:nvSpPr>
          <p:cNvPr id="283653" name="Rectangle 5"/>
          <p:cNvSpPr>
            <a:spLocks noChangeArrowheads="1"/>
          </p:cNvSpPr>
          <p:nvPr/>
        </p:nvSpPr>
        <p:spPr bwMode="auto">
          <a:xfrm>
            <a:off x="779463" y="4303713"/>
            <a:ext cx="7315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54" name="Rectangle 6"/>
          <p:cNvSpPr>
            <a:spLocks noChangeArrowheads="1"/>
          </p:cNvSpPr>
          <p:nvPr/>
        </p:nvSpPr>
        <p:spPr bwMode="auto">
          <a:xfrm>
            <a:off x="5413375" y="4343400"/>
            <a:ext cx="828675" cy="754063"/>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Index</a:t>
            </a:r>
          </a:p>
        </p:txBody>
      </p:sp>
      <p:sp>
        <p:nvSpPr>
          <p:cNvPr id="283655" name="Rectangle 7"/>
          <p:cNvSpPr>
            <a:spLocks noChangeArrowheads="1"/>
          </p:cNvSpPr>
          <p:nvPr/>
        </p:nvSpPr>
        <p:spPr bwMode="auto">
          <a:xfrm>
            <a:off x="7031038" y="6191250"/>
            <a:ext cx="12684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s-ES_tradnl" altLang="es-ES" sz="1600" b="1">
                <a:solidFill>
                  <a:srgbClr val="000099"/>
                </a:solidFill>
                <a:latin typeface="Arial" panose="020B0604020202020204" pitchFamily="34" charset="0"/>
              </a:rPr>
              <a:t>Almacén de datos</a:t>
            </a:r>
            <a:endParaRPr lang="es-ES" altLang="es-ES" sz="1600" b="1">
              <a:solidFill>
                <a:srgbClr val="000099"/>
              </a:solidFill>
              <a:latin typeface="Arial" panose="020B0604020202020204" pitchFamily="34" charset="0"/>
            </a:endParaRPr>
          </a:p>
        </p:txBody>
      </p:sp>
      <p:grpSp>
        <p:nvGrpSpPr>
          <p:cNvPr id="283656" name="Group 8"/>
          <p:cNvGrpSpPr>
            <a:grpSpLocks/>
          </p:cNvGrpSpPr>
          <p:nvPr/>
        </p:nvGrpSpPr>
        <p:grpSpPr bwMode="auto">
          <a:xfrm>
            <a:off x="3663950" y="5445125"/>
            <a:ext cx="4364038" cy="654050"/>
            <a:chOff x="1445" y="2714"/>
            <a:chExt cx="2749" cy="412"/>
          </a:xfrm>
        </p:grpSpPr>
        <p:sp>
          <p:nvSpPr>
            <p:cNvPr id="283657" name="Line 9"/>
            <p:cNvSpPr>
              <a:spLocks noChangeShapeType="1"/>
            </p:cNvSpPr>
            <p:nvPr/>
          </p:nvSpPr>
          <p:spPr bwMode="auto">
            <a:xfrm>
              <a:off x="1998" y="2924"/>
              <a:ext cx="603" cy="1"/>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83658" name="Group 10"/>
            <p:cNvGrpSpPr>
              <a:grpSpLocks/>
            </p:cNvGrpSpPr>
            <p:nvPr/>
          </p:nvGrpSpPr>
          <p:grpSpPr bwMode="auto">
            <a:xfrm>
              <a:off x="1445" y="2714"/>
              <a:ext cx="532" cy="412"/>
              <a:chOff x="1445" y="2714"/>
              <a:chExt cx="532" cy="412"/>
            </a:xfrm>
          </p:grpSpPr>
          <p:sp>
            <p:nvSpPr>
              <p:cNvPr id="283659" name="Rectangle 11"/>
              <p:cNvSpPr>
                <a:spLocks noChangeArrowheads="1"/>
              </p:cNvSpPr>
              <p:nvPr/>
            </p:nvSpPr>
            <p:spPr bwMode="auto">
              <a:xfrm>
                <a:off x="1445" y="2798"/>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60" name="Oval 12"/>
              <p:cNvSpPr>
                <a:spLocks noChangeArrowheads="1"/>
              </p:cNvSpPr>
              <p:nvPr/>
            </p:nvSpPr>
            <p:spPr bwMode="auto">
              <a:xfrm>
                <a:off x="1445" y="2714"/>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61" name="Oval 13"/>
              <p:cNvSpPr>
                <a:spLocks noChangeArrowheads="1"/>
              </p:cNvSpPr>
              <p:nvPr/>
            </p:nvSpPr>
            <p:spPr bwMode="auto">
              <a:xfrm>
                <a:off x="1445" y="2968"/>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3662" name="Group 14"/>
            <p:cNvGrpSpPr>
              <a:grpSpLocks/>
            </p:cNvGrpSpPr>
            <p:nvPr/>
          </p:nvGrpSpPr>
          <p:grpSpPr bwMode="auto">
            <a:xfrm>
              <a:off x="2605" y="2736"/>
              <a:ext cx="383" cy="368"/>
              <a:chOff x="2605" y="2736"/>
              <a:chExt cx="383" cy="368"/>
            </a:xfrm>
          </p:grpSpPr>
          <p:sp>
            <p:nvSpPr>
              <p:cNvPr id="283663" name="Rectangle 15"/>
              <p:cNvSpPr>
                <a:spLocks noChangeArrowheads="1"/>
              </p:cNvSpPr>
              <p:nvPr/>
            </p:nvSpPr>
            <p:spPr bwMode="auto">
              <a:xfrm>
                <a:off x="2605" y="2811"/>
                <a:ext cx="383" cy="22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64" name="Oval 16"/>
              <p:cNvSpPr>
                <a:spLocks noChangeArrowheads="1"/>
              </p:cNvSpPr>
              <p:nvPr/>
            </p:nvSpPr>
            <p:spPr bwMode="auto">
              <a:xfrm>
                <a:off x="2605" y="2736"/>
                <a:ext cx="383" cy="141"/>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65" name="Oval 17"/>
              <p:cNvSpPr>
                <a:spLocks noChangeArrowheads="1"/>
              </p:cNvSpPr>
              <p:nvPr/>
            </p:nvSpPr>
            <p:spPr bwMode="auto">
              <a:xfrm>
                <a:off x="2605" y="2963"/>
                <a:ext cx="383" cy="141"/>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3666" name="Group 18"/>
            <p:cNvGrpSpPr>
              <a:grpSpLocks/>
            </p:cNvGrpSpPr>
            <p:nvPr/>
          </p:nvGrpSpPr>
          <p:grpSpPr bwMode="auto">
            <a:xfrm>
              <a:off x="3662" y="2714"/>
              <a:ext cx="532" cy="412"/>
              <a:chOff x="3662" y="2714"/>
              <a:chExt cx="532" cy="412"/>
            </a:xfrm>
          </p:grpSpPr>
          <p:sp>
            <p:nvSpPr>
              <p:cNvPr id="283667" name="Rectangle 19"/>
              <p:cNvSpPr>
                <a:spLocks noChangeArrowheads="1"/>
              </p:cNvSpPr>
              <p:nvPr/>
            </p:nvSpPr>
            <p:spPr bwMode="auto">
              <a:xfrm>
                <a:off x="3662" y="2798"/>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68" name="Oval 20"/>
              <p:cNvSpPr>
                <a:spLocks noChangeArrowheads="1"/>
              </p:cNvSpPr>
              <p:nvPr/>
            </p:nvSpPr>
            <p:spPr bwMode="auto">
              <a:xfrm>
                <a:off x="3662" y="2714"/>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69" name="Oval 21"/>
              <p:cNvSpPr>
                <a:spLocks noChangeArrowheads="1"/>
              </p:cNvSpPr>
              <p:nvPr/>
            </p:nvSpPr>
            <p:spPr bwMode="auto">
              <a:xfrm>
                <a:off x="3662" y="2968"/>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83670" name="Line 22"/>
            <p:cNvSpPr>
              <a:spLocks noChangeShapeType="1"/>
            </p:cNvSpPr>
            <p:nvPr/>
          </p:nvSpPr>
          <p:spPr bwMode="auto">
            <a:xfrm>
              <a:off x="3006" y="2924"/>
              <a:ext cx="648" cy="1"/>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sp>
        <p:nvSpPr>
          <p:cNvPr id="283671" name="Line 23"/>
          <p:cNvSpPr>
            <a:spLocks noChangeShapeType="1"/>
          </p:cNvSpPr>
          <p:nvPr/>
        </p:nvSpPr>
        <p:spPr bwMode="auto">
          <a:xfrm>
            <a:off x="6311900" y="4565650"/>
            <a:ext cx="1196975" cy="825500"/>
          </a:xfrm>
          <a:prstGeom prst="line">
            <a:avLst/>
          </a:prstGeom>
          <a:noFill/>
          <a:ln w="25400">
            <a:solidFill>
              <a:srgbClr val="339966"/>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3672" name="Line 24"/>
          <p:cNvSpPr>
            <a:spLocks noChangeShapeType="1"/>
          </p:cNvSpPr>
          <p:nvPr/>
        </p:nvSpPr>
        <p:spPr bwMode="auto">
          <a:xfrm>
            <a:off x="6357938" y="4838700"/>
            <a:ext cx="404812" cy="652463"/>
          </a:xfrm>
          <a:prstGeom prst="line">
            <a:avLst/>
          </a:prstGeom>
          <a:noFill/>
          <a:ln w="25400">
            <a:solidFill>
              <a:srgbClr val="339966"/>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3673" name="Rectangle 25"/>
          <p:cNvSpPr>
            <a:spLocks noChangeArrowheads="1"/>
          </p:cNvSpPr>
          <p:nvPr/>
        </p:nvSpPr>
        <p:spPr bwMode="auto">
          <a:xfrm>
            <a:off x="2992438" y="6229350"/>
            <a:ext cx="17970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s-ES_tradnl" altLang="es-ES" sz="1600" b="1">
                <a:solidFill>
                  <a:srgbClr val="000099"/>
                </a:solidFill>
                <a:latin typeface="Arial" panose="020B0604020202020204" pitchFamily="34" charset="0"/>
              </a:rPr>
              <a:t>Base de datos operacional</a:t>
            </a:r>
            <a:endParaRPr lang="es-ES" altLang="es-ES" sz="1600" b="1">
              <a:solidFill>
                <a:srgbClr val="000099"/>
              </a:solidFill>
              <a:latin typeface="Arial" panose="020B0604020202020204" pitchFamily="34" charset="0"/>
            </a:endParaRPr>
          </a:p>
        </p:txBody>
      </p:sp>
      <p:sp>
        <p:nvSpPr>
          <p:cNvPr id="2" name="Marcador de contenido 1">
            <a:extLst>
              <a:ext uri="{FF2B5EF4-FFF2-40B4-BE49-F238E27FC236}">
                <a16:creationId xmlns:a16="http://schemas.microsoft.com/office/drawing/2014/main" id="{8A50508F-2127-493A-9774-7FCF1F818CE5}"/>
              </a:ext>
            </a:extLst>
          </p:cNvPr>
          <p:cNvSpPr>
            <a:spLocks noGrp="1"/>
          </p:cNvSpPr>
          <p:nvPr>
            <p:ph idx="1"/>
          </p:nvPr>
        </p:nvSpPr>
        <p:spPr/>
        <p:txBody>
          <a:bodyPr/>
          <a:lstStyle/>
          <a:p>
            <a:endParaRPr lang="es-CR"/>
          </a:p>
        </p:txBody>
      </p:sp>
      <p:sp>
        <p:nvSpPr>
          <p:cNvPr id="28"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156564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ChangeArrowheads="1"/>
          </p:cNvSpPr>
          <p:nvPr/>
        </p:nvSpPr>
        <p:spPr bwMode="auto">
          <a:xfrm>
            <a:off x="755650" y="1484313"/>
            <a:ext cx="773112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200">
                <a:solidFill>
                  <a:srgbClr val="A41512"/>
                </a:solidFill>
                <a:latin typeface="Arial" panose="020B0604020202020204" pitchFamily="34" charset="0"/>
              </a:rPr>
              <a:t>Procesos posteriores a la carga: </a:t>
            </a:r>
            <a:r>
              <a:rPr lang="es-ES_tradnl" altLang="es-ES" sz="2200" u="sng">
                <a:solidFill>
                  <a:srgbClr val="A41512"/>
                </a:solidFill>
                <a:latin typeface="Arial" panose="020B0604020202020204" pitchFamily="34" charset="0"/>
              </a:rPr>
              <a:t>obtención de agregados</a:t>
            </a:r>
            <a:r>
              <a:rPr lang="es-ES_tradnl" altLang="es-ES" sz="2200">
                <a:solidFill>
                  <a:srgbClr val="A41512"/>
                </a:solidFill>
                <a:latin typeface="Arial" panose="020B0604020202020204" pitchFamily="34" charset="0"/>
              </a:rPr>
              <a:t>.</a:t>
            </a:r>
            <a:endParaRPr lang="es-ES" altLang="es-ES" sz="2200">
              <a:solidFill>
                <a:srgbClr val="A41512"/>
              </a:solidFill>
              <a:latin typeface="Arial" panose="020B0604020202020204" pitchFamily="34" charset="0"/>
            </a:endParaRPr>
          </a:p>
        </p:txBody>
      </p:sp>
      <p:sp>
        <p:nvSpPr>
          <p:cNvPr id="284676" name="Rectangle 4"/>
          <p:cNvSpPr>
            <a:spLocks noChangeArrowheads="1"/>
          </p:cNvSpPr>
          <p:nvPr/>
        </p:nvSpPr>
        <p:spPr bwMode="auto">
          <a:xfrm>
            <a:off x="820738" y="2032000"/>
            <a:ext cx="7385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Durante la extracción.</a:t>
            </a:r>
            <a:r>
              <a:rPr lang="es-ES" altLang="es-ES" sz="2000">
                <a:latin typeface="Arial" panose="020B0604020202020204" pitchFamily="34" charset="0"/>
              </a:rPr>
              <a:t> </a:t>
            </a:r>
          </a:p>
          <a:p>
            <a:pPr lvl="1" eaLnBrk="1" hangingPunct="1">
              <a:spcBef>
                <a:spcPct val="20000"/>
              </a:spcBef>
              <a:buClr>
                <a:schemeClr val="accent1"/>
              </a:buClr>
              <a:buFontTx/>
              <a:buChar char="–"/>
            </a:pPr>
            <a:r>
              <a:rPr lang="es-ES_tradnl" altLang="es-ES" sz="2000">
                <a:latin typeface="Arial" panose="020B0604020202020204" pitchFamily="34" charset="0"/>
              </a:rPr>
              <a:t>Después de la carga (transporte).</a:t>
            </a:r>
            <a:endParaRPr lang="es-ES" altLang="es-ES" sz="2000">
              <a:latin typeface="Arial" panose="020B0604020202020204" pitchFamily="34" charset="0"/>
            </a:endParaRPr>
          </a:p>
        </p:txBody>
      </p:sp>
      <p:sp>
        <p:nvSpPr>
          <p:cNvPr id="284677" name="Rectangle 5"/>
          <p:cNvSpPr>
            <a:spLocks noChangeArrowheads="1"/>
          </p:cNvSpPr>
          <p:nvPr/>
        </p:nvSpPr>
        <p:spPr bwMode="auto">
          <a:xfrm>
            <a:off x="963613" y="3544888"/>
            <a:ext cx="7315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78" name="Line 6"/>
          <p:cNvSpPr>
            <a:spLocks noChangeShapeType="1"/>
          </p:cNvSpPr>
          <p:nvPr/>
        </p:nvSpPr>
        <p:spPr bwMode="auto">
          <a:xfrm flipV="1">
            <a:off x="5318125" y="5489575"/>
            <a:ext cx="1222375" cy="127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4679" name="Line 7"/>
          <p:cNvSpPr>
            <a:spLocks noChangeShapeType="1"/>
          </p:cNvSpPr>
          <p:nvPr/>
        </p:nvSpPr>
        <p:spPr bwMode="auto">
          <a:xfrm>
            <a:off x="3076575" y="5495925"/>
            <a:ext cx="1527175"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4680" name="Rectangle 8"/>
          <p:cNvSpPr>
            <a:spLocks noChangeArrowheads="1"/>
          </p:cNvSpPr>
          <p:nvPr/>
        </p:nvSpPr>
        <p:spPr bwMode="auto">
          <a:xfrm>
            <a:off x="1638300" y="5986463"/>
            <a:ext cx="19621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60000"/>
              </a:lnSpc>
              <a:spcBef>
                <a:spcPct val="50000"/>
              </a:spcBef>
            </a:pPr>
            <a:r>
              <a:rPr lang="es-ES_tradnl" altLang="es-ES" sz="1600" b="1">
                <a:solidFill>
                  <a:srgbClr val="000099"/>
                </a:solidFill>
                <a:latin typeface="Arial" panose="020B0604020202020204" pitchFamily="34" charset="0"/>
              </a:rPr>
              <a:t>Base de datos operacional</a:t>
            </a:r>
            <a:endParaRPr lang="es-ES" altLang="es-ES" sz="1600" b="1">
              <a:solidFill>
                <a:srgbClr val="000099"/>
              </a:solidFill>
              <a:latin typeface="Arial" panose="020B0604020202020204" pitchFamily="34" charset="0"/>
            </a:endParaRPr>
          </a:p>
        </p:txBody>
      </p:sp>
      <p:sp>
        <p:nvSpPr>
          <p:cNvPr id="284681" name="Rectangle 9"/>
          <p:cNvSpPr>
            <a:spLocks noChangeArrowheads="1"/>
          </p:cNvSpPr>
          <p:nvPr/>
        </p:nvSpPr>
        <p:spPr bwMode="auto">
          <a:xfrm>
            <a:off x="4064000" y="6011863"/>
            <a:ext cx="19240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60000"/>
              </a:lnSpc>
              <a:spcBef>
                <a:spcPct val="50000"/>
              </a:spcBef>
            </a:pPr>
            <a:r>
              <a:rPr lang="es-ES_tradnl" altLang="es-ES" sz="1600" b="1">
                <a:solidFill>
                  <a:srgbClr val="000099"/>
                </a:solidFill>
                <a:latin typeface="Arial" panose="020B0604020202020204" pitchFamily="34" charset="0"/>
              </a:rPr>
              <a:t>Almacenamiento intermedio</a:t>
            </a:r>
            <a:endParaRPr lang="es-ES" altLang="es-ES" sz="1600" b="1">
              <a:solidFill>
                <a:srgbClr val="000099"/>
              </a:solidFill>
              <a:latin typeface="Arial" panose="020B0604020202020204" pitchFamily="34" charset="0"/>
            </a:endParaRPr>
          </a:p>
        </p:txBody>
      </p:sp>
      <p:sp>
        <p:nvSpPr>
          <p:cNvPr id="284682" name="Rectangle 10"/>
          <p:cNvSpPr>
            <a:spLocks noChangeArrowheads="1"/>
          </p:cNvSpPr>
          <p:nvPr/>
        </p:nvSpPr>
        <p:spPr bwMode="auto">
          <a:xfrm>
            <a:off x="6451600" y="5948363"/>
            <a:ext cx="13509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60000"/>
              </a:lnSpc>
              <a:spcBef>
                <a:spcPct val="50000"/>
              </a:spcBef>
            </a:pPr>
            <a:r>
              <a:rPr lang="es-ES_tradnl" altLang="es-ES" sz="1600" b="1">
                <a:solidFill>
                  <a:srgbClr val="000099"/>
                </a:solidFill>
                <a:latin typeface="Arial" panose="020B0604020202020204" pitchFamily="34" charset="0"/>
              </a:rPr>
              <a:t>Almacén de datos</a:t>
            </a:r>
            <a:endParaRPr lang="es-ES" altLang="es-ES" sz="1600" b="1">
              <a:solidFill>
                <a:srgbClr val="000099"/>
              </a:solidFill>
              <a:latin typeface="Arial" panose="020B0604020202020204" pitchFamily="34" charset="0"/>
            </a:endParaRPr>
          </a:p>
        </p:txBody>
      </p:sp>
      <p:grpSp>
        <p:nvGrpSpPr>
          <p:cNvPr id="284683" name="Group 11"/>
          <p:cNvGrpSpPr>
            <a:grpSpLocks/>
          </p:cNvGrpSpPr>
          <p:nvPr/>
        </p:nvGrpSpPr>
        <p:grpSpPr bwMode="auto">
          <a:xfrm>
            <a:off x="2198688" y="5202238"/>
            <a:ext cx="844550" cy="654050"/>
            <a:chOff x="1202" y="3092"/>
            <a:chExt cx="532" cy="412"/>
          </a:xfrm>
        </p:grpSpPr>
        <p:sp>
          <p:nvSpPr>
            <p:cNvPr id="284684" name="Rectangle 12"/>
            <p:cNvSpPr>
              <a:spLocks noChangeArrowheads="1"/>
            </p:cNvSpPr>
            <p:nvPr/>
          </p:nvSpPr>
          <p:spPr bwMode="auto">
            <a:xfrm>
              <a:off x="1202" y="31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85" name="Oval 13"/>
            <p:cNvSpPr>
              <a:spLocks noChangeArrowheads="1"/>
            </p:cNvSpPr>
            <p:nvPr/>
          </p:nvSpPr>
          <p:spPr bwMode="auto">
            <a:xfrm>
              <a:off x="1202" y="3092"/>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86" name="Oval 14"/>
            <p:cNvSpPr>
              <a:spLocks noChangeArrowheads="1"/>
            </p:cNvSpPr>
            <p:nvPr/>
          </p:nvSpPr>
          <p:spPr bwMode="auto">
            <a:xfrm>
              <a:off x="1202" y="33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4687" name="Group 15"/>
          <p:cNvGrpSpPr>
            <a:grpSpLocks/>
          </p:cNvGrpSpPr>
          <p:nvPr/>
        </p:nvGrpSpPr>
        <p:grpSpPr bwMode="auto">
          <a:xfrm>
            <a:off x="4637088" y="5172075"/>
            <a:ext cx="608012" cy="584200"/>
            <a:chOff x="2738" y="3073"/>
            <a:chExt cx="383" cy="368"/>
          </a:xfrm>
        </p:grpSpPr>
        <p:sp>
          <p:nvSpPr>
            <p:cNvPr id="284688" name="Rectangle 16"/>
            <p:cNvSpPr>
              <a:spLocks noChangeArrowheads="1"/>
            </p:cNvSpPr>
            <p:nvPr/>
          </p:nvSpPr>
          <p:spPr bwMode="auto">
            <a:xfrm>
              <a:off x="2738" y="3148"/>
              <a:ext cx="383" cy="22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89" name="Oval 17"/>
            <p:cNvSpPr>
              <a:spLocks noChangeArrowheads="1"/>
            </p:cNvSpPr>
            <p:nvPr/>
          </p:nvSpPr>
          <p:spPr bwMode="auto">
            <a:xfrm>
              <a:off x="2738" y="3073"/>
              <a:ext cx="383" cy="141"/>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90" name="Oval 18"/>
            <p:cNvSpPr>
              <a:spLocks noChangeArrowheads="1"/>
            </p:cNvSpPr>
            <p:nvPr/>
          </p:nvSpPr>
          <p:spPr bwMode="auto">
            <a:xfrm>
              <a:off x="2738" y="3300"/>
              <a:ext cx="383" cy="141"/>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4691" name="Group 19"/>
          <p:cNvGrpSpPr>
            <a:grpSpLocks/>
          </p:cNvGrpSpPr>
          <p:nvPr/>
        </p:nvGrpSpPr>
        <p:grpSpPr bwMode="auto">
          <a:xfrm>
            <a:off x="6605588" y="5138738"/>
            <a:ext cx="844550" cy="654050"/>
            <a:chOff x="3978" y="3052"/>
            <a:chExt cx="532" cy="412"/>
          </a:xfrm>
        </p:grpSpPr>
        <p:sp>
          <p:nvSpPr>
            <p:cNvPr id="284692" name="Rectangle 20"/>
            <p:cNvSpPr>
              <a:spLocks noChangeArrowheads="1"/>
            </p:cNvSpPr>
            <p:nvPr/>
          </p:nvSpPr>
          <p:spPr bwMode="auto">
            <a:xfrm>
              <a:off x="3978" y="313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93" name="Oval 21"/>
            <p:cNvSpPr>
              <a:spLocks noChangeArrowheads="1"/>
            </p:cNvSpPr>
            <p:nvPr/>
          </p:nvSpPr>
          <p:spPr bwMode="auto">
            <a:xfrm>
              <a:off x="3978" y="3052"/>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94" name="Oval 22"/>
            <p:cNvSpPr>
              <a:spLocks noChangeArrowheads="1"/>
            </p:cNvSpPr>
            <p:nvPr/>
          </p:nvSpPr>
          <p:spPr bwMode="auto">
            <a:xfrm>
              <a:off x="3978" y="330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84695" name="Line 23"/>
          <p:cNvSpPr>
            <a:spLocks noChangeShapeType="1"/>
          </p:cNvSpPr>
          <p:nvPr/>
        </p:nvSpPr>
        <p:spPr bwMode="auto">
          <a:xfrm>
            <a:off x="4864100" y="4483100"/>
            <a:ext cx="2132013" cy="676275"/>
          </a:xfrm>
          <a:prstGeom prst="line">
            <a:avLst/>
          </a:prstGeom>
          <a:noFill/>
          <a:ln w="25400">
            <a:solidFill>
              <a:schemeClr val="hlink"/>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84696" name="Group 24"/>
          <p:cNvGrpSpPr>
            <a:grpSpLocks/>
          </p:cNvGrpSpPr>
          <p:nvPr/>
        </p:nvGrpSpPr>
        <p:grpSpPr bwMode="auto">
          <a:xfrm>
            <a:off x="3752850" y="3008313"/>
            <a:ext cx="2298700" cy="1412875"/>
            <a:chOff x="2181" y="1710"/>
            <a:chExt cx="1448" cy="890"/>
          </a:xfrm>
        </p:grpSpPr>
        <p:grpSp>
          <p:nvGrpSpPr>
            <p:cNvPr id="284697" name="Group 25"/>
            <p:cNvGrpSpPr>
              <a:grpSpLocks/>
            </p:cNvGrpSpPr>
            <p:nvPr/>
          </p:nvGrpSpPr>
          <p:grpSpPr bwMode="auto">
            <a:xfrm>
              <a:off x="2181" y="1710"/>
              <a:ext cx="675" cy="862"/>
              <a:chOff x="2181" y="1710"/>
              <a:chExt cx="675" cy="862"/>
            </a:xfrm>
          </p:grpSpPr>
          <p:sp>
            <p:nvSpPr>
              <p:cNvPr id="284698" name="Rectangle 26"/>
              <p:cNvSpPr>
                <a:spLocks noChangeArrowheads="1"/>
              </p:cNvSpPr>
              <p:nvPr/>
            </p:nvSpPr>
            <p:spPr bwMode="auto">
              <a:xfrm>
                <a:off x="2181" y="1710"/>
                <a:ext cx="675" cy="862"/>
              </a:xfrm>
              <a:prstGeom prst="rect">
                <a:avLst/>
              </a:prstGeom>
              <a:gradFill rotWithShape="0">
                <a:gsLst>
                  <a:gs pos="0">
                    <a:srgbClr val="CCCCFF"/>
                  </a:gs>
                  <a:gs pos="50000">
                    <a:srgbClr val="CCCCFF">
                      <a:gamma/>
                      <a:shade val="89804"/>
                      <a:invGamma/>
                    </a:srgbClr>
                  </a:gs>
                  <a:gs pos="100000">
                    <a:srgbClr val="CCCCFF"/>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s-CR"/>
              </a:p>
            </p:txBody>
          </p:sp>
          <p:grpSp>
            <p:nvGrpSpPr>
              <p:cNvPr id="284699" name="Group 27"/>
              <p:cNvGrpSpPr>
                <a:grpSpLocks/>
              </p:cNvGrpSpPr>
              <p:nvPr/>
            </p:nvGrpSpPr>
            <p:grpSpPr bwMode="auto">
              <a:xfrm>
                <a:off x="2254" y="1793"/>
                <a:ext cx="529" cy="697"/>
                <a:chOff x="2254" y="1793"/>
                <a:chExt cx="529" cy="697"/>
              </a:xfrm>
            </p:grpSpPr>
            <p:sp>
              <p:nvSpPr>
                <p:cNvPr id="284700" name="Rectangle 28"/>
                <p:cNvSpPr>
                  <a:spLocks noChangeArrowheads="1"/>
                </p:cNvSpPr>
                <p:nvPr/>
              </p:nvSpPr>
              <p:spPr bwMode="ltGray">
                <a:xfrm>
                  <a:off x="2254" y="1793"/>
                  <a:ext cx="529" cy="91"/>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701" name="Rectangle 29"/>
                <p:cNvSpPr>
                  <a:spLocks noChangeArrowheads="1"/>
                </p:cNvSpPr>
                <p:nvPr/>
              </p:nvSpPr>
              <p:spPr bwMode="ltGray">
                <a:xfrm>
                  <a:off x="2254" y="1914"/>
                  <a:ext cx="529" cy="90"/>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702" name="Rectangle 30"/>
                <p:cNvSpPr>
                  <a:spLocks noChangeArrowheads="1"/>
                </p:cNvSpPr>
                <p:nvPr/>
              </p:nvSpPr>
              <p:spPr bwMode="ltGray">
                <a:xfrm>
                  <a:off x="2254" y="2034"/>
                  <a:ext cx="529" cy="92"/>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703" name="Rectangle 31"/>
                <p:cNvSpPr>
                  <a:spLocks noChangeArrowheads="1"/>
                </p:cNvSpPr>
                <p:nvPr/>
              </p:nvSpPr>
              <p:spPr bwMode="ltGray">
                <a:xfrm>
                  <a:off x="2254" y="2156"/>
                  <a:ext cx="529" cy="90"/>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704" name="Rectangle 32"/>
                <p:cNvSpPr>
                  <a:spLocks noChangeArrowheads="1"/>
                </p:cNvSpPr>
                <p:nvPr/>
              </p:nvSpPr>
              <p:spPr bwMode="ltGray">
                <a:xfrm>
                  <a:off x="2254" y="2276"/>
                  <a:ext cx="529" cy="91"/>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705" name="Rectangle 33"/>
                <p:cNvSpPr>
                  <a:spLocks noChangeArrowheads="1"/>
                </p:cNvSpPr>
                <p:nvPr/>
              </p:nvSpPr>
              <p:spPr bwMode="ltGray">
                <a:xfrm>
                  <a:off x="2254" y="2398"/>
                  <a:ext cx="529" cy="92"/>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grpSp>
          <p:nvGrpSpPr>
            <p:cNvPr id="284706" name="Group 34"/>
            <p:cNvGrpSpPr>
              <a:grpSpLocks/>
            </p:cNvGrpSpPr>
            <p:nvPr/>
          </p:nvGrpSpPr>
          <p:grpSpPr bwMode="auto">
            <a:xfrm>
              <a:off x="2960" y="1946"/>
              <a:ext cx="431" cy="377"/>
              <a:chOff x="2960" y="1946"/>
              <a:chExt cx="431" cy="377"/>
            </a:xfrm>
          </p:grpSpPr>
          <p:sp>
            <p:nvSpPr>
              <p:cNvPr id="284707" name="Freeform 35"/>
              <p:cNvSpPr>
                <a:spLocks/>
              </p:cNvSpPr>
              <p:nvPr/>
            </p:nvSpPr>
            <p:spPr bwMode="blackGray">
              <a:xfrm>
                <a:off x="2960" y="1946"/>
                <a:ext cx="431" cy="363"/>
              </a:xfrm>
              <a:custGeom>
                <a:avLst/>
                <a:gdLst>
                  <a:gd name="T0" fmla="*/ 349 w 431"/>
                  <a:gd name="T1" fmla="*/ 245 h 363"/>
                  <a:gd name="T2" fmla="*/ 344 w 431"/>
                  <a:gd name="T3" fmla="*/ 231 h 363"/>
                  <a:gd name="T4" fmla="*/ 340 w 431"/>
                  <a:gd name="T5" fmla="*/ 219 h 363"/>
                  <a:gd name="T6" fmla="*/ 335 w 431"/>
                  <a:gd name="T7" fmla="*/ 208 h 363"/>
                  <a:gd name="T8" fmla="*/ 324 w 431"/>
                  <a:gd name="T9" fmla="*/ 196 h 363"/>
                  <a:gd name="T10" fmla="*/ 320 w 431"/>
                  <a:gd name="T11" fmla="*/ 185 h 363"/>
                  <a:gd name="T12" fmla="*/ 313 w 431"/>
                  <a:gd name="T13" fmla="*/ 175 h 363"/>
                  <a:gd name="T14" fmla="*/ 303 w 431"/>
                  <a:gd name="T15" fmla="*/ 163 h 363"/>
                  <a:gd name="T16" fmla="*/ 296 w 431"/>
                  <a:gd name="T17" fmla="*/ 153 h 363"/>
                  <a:gd name="T18" fmla="*/ 284 w 431"/>
                  <a:gd name="T19" fmla="*/ 143 h 363"/>
                  <a:gd name="T20" fmla="*/ 277 w 431"/>
                  <a:gd name="T21" fmla="*/ 133 h 363"/>
                  <a:gd name="T22" fmla="*/ 264 w 431"/>
                  <a:gd name="T23" fmla="*/ 123 h 363"/>
                  <a:gd name="T24" fmla="*/ 255 w 431"/>
                  <a:gd name="T25" fmla="*/ 115 h 363"/>
                  <a:gd name="T26" fmla="*/ 240 w 431"/>
                  <a:gd name="T27" fmla="*/ 106 h 363"/>
                  <a:gd name="T28" fmla="*/ 230 w 431"/>
                  <a:gd name="T29" fmla="*/ 97 h 363"/>
                  <a:gd name="T30" fmla="*/ 218 w 431"/>
                  <a:gd name="T31" fmla="*/ 90 h 363"/>
                  <a:gd name="T32" fmla="*/ 206 w 431"/>
                  <a:gd name="T33" fmla="*/ 82 h 363"/>
                  <a:gd name="T34" fmla="*/ 192 w 431"/>
                  <a:gd name="T35" fmla="*/ 74 h 363"/>
                  <a:gd name="T36" fmla="*/ 179 w 431"/>
                  <a:gd name="T37" fmla="*/ 67 h 363"/>
                  <a:gd name="T38" fmla="*/ 167 w 431"/>
                  <a:gd name="T39" fmla="*/ 60 h 363"/>
                  <a:gd name="T40" fmla="*/ 155 w 431"/>
                  <a:gd name="T41" fmla="*/ 52 h 363"/>
                  <a:gd name="T42" fmla="*/ 141 w 431"/>
                  <a:gd name="T43" fmla="*/ 47 h 363"/>
                  <a:gd name="T44" fmla="*/ 131 w 431"/>
                  <a:gd name="T45" fmla="*/ 41 h 363"/>
                  <a:gd name="T46" fmla="*/ 116 w 431"/>
                  <a:gd name="T47" fmla="*/ 35 h 363"/>
                  <a:gd name="T48" fmla="*/ 104 w 431"/>
                  <a:gd name="T49" fmla="*/ 31 h 363"/>
                  <a:gd name="T50" fmla="*/ 89 w 431"/>
                  <a:gd name="T51" fmla="*/ 25 h 363"/>
                  <a:gd name="T52" fmla="*/ 78 w 431"/>
                  <a:gd name="T53" fmla="*/ 21 h 363"/>
                  <a:gd name="T54" fmla="*/ 65 w 431"/>
                  <a:gd name="T55" fmla="*/ 16 h 363"/>
                  <a:gd name="T56" fmla="*/ 53 w 431"/>
                  <a:gd name="T57" fmla="*/ 12 h 363"/>
                  <a:gd name="T58" fmla="*/ 41 w 431"/>
                  <a:gd name="T59" fmla="*/ 8 h 363"/>
                  <a:gd name="T60" fmla="*/ 29 w 431"/>
                  <a:gd name="T61" fmla="*/ 4 h 363"/>
                  <a:gd name="T62" fmla="*/ 19 w 431"/>
                  <a:gd name="T63" fmla="*/ 1 h 363"/>
                  <a:gd name="T64" fmla="*/ 0 w 431"/>
                  <a:gd name="T65" fmla="*/ 7 h 363"/>
                  <a:gd name="T66" fmla="*/ 0 w 431"/>
                  <a:gd name="T67" fmla="*/ 7 h 363"/>
                  <a:gd name="T68" fmla="*/ 7 w 431"/>
                  <a:gd name="T69" fmla="*/ 20 h 363"/>
                  <a:gd name="T70" fmla="*/ 21 w 431"/>
                  <a:gd name="T71" fmla="*/ 25 h 363"/>
                  <a:gd name="T72" fmla="*/ 38 w 431"/>
                  <a:gd name="T73" fmla="*/ 33 h 363"/>
                  <a:gd name="T74" fmla="*/ 55 w 431"/>
                  <a:gd name="T75" fmla="*/ 40 h 363"/>
                  <a:gd name="T76" fmla="*/ 70 w 431"/>
                  <a:gd name="T77" fmla="*/ 46 h 363"/>
                  <a:gd name="T78" fmla="*/ 82 w 431"/>
                  <a:gd name="T79" fmla="*/ 53 h 363"/>
                  <a:gd name="T80" fmla="*/ 94 w 431"/>
                  <a:gd name="T81" fmla="*/ 63 h 363"/>
                  <a:gd name="T82" fmla="*/ 108 w 431"/>
                  <a:gd name="T83" fmla="*/ 71 h 363"/>
                  <a:gd name="T84" fmla="*/ 118 w 431"/>
                  <a:gd name="T85" fmla="*/ 80 h 363"/>
                  <a:gd name="T86" fmla="*/ 131 w 431"/>
                  <a:gd name="T87" fmla="*/ 87 h 363"/>
                  <a:gd name="T88" fmla="*/ 138 w 431"/>
                  <a:gd name="T89" fmla="*/ 97 h 363"/>
                  <a:gd name="T90" fmla="*/ 148 w 431"/>
                  <a:gd name="T91" fmla="*/ 106 h 363"/>
                  <a:gd name="T92" fmla="*/ 158 w 431"/>
                  <a:gd name="T93" fmla="*/ 115 h 363"/>
                  <a:gd name="T94" fmla="*/ 165 w 431"/>
                  <a:gd name="T95" fmla="*/ 125 h 363"/>
                  <a:gd name="T96" fmla="*/ 172 w 431"/>
                  <a:gd name="T97" fmla="*/ 135 h 363"/>
                  <a:gd name="T98" fmla="*/ 179 w 431"/>
                  <a:gd name="T99" fmla="*/ 145 h 363"/>
                  <a:gd name="T100" fmla="*/ 187 w 431"/>
                  <a:gd name="T101" fmla="*/ 155 h 363"/>
                  <a:gd name="T102" fmla="*/ 189 w 431"/>
                  <a:gd name="T103" fmla="*/ 165 h 363"/>
                  <a:gd name="T104" fmla="*/ 196 w 431"/>
                  <a:gd name="T105" fmla="*/ 175 h 363"/>
                  <a:gd name="T106" fmla="*/ 201 w 431"/>
                  <a:gd name="T107" fmla="*/ 186 h 363"/>
                  <a:gd name="T108" fmla="*/ 204 w 431"/>
                  <a:gd name="T109" fmla="*/ 196 h 363"/>
                  <a:gd name="T110" fmla="*/ 206 w 431"/>
                  <a:gd name="T111" fmla="*/ 206 h 363"/>
                  <a:gd name="T112" fmla="*/ 210 w 431"/>
                  <a:gd name="T113" fmla="*/ 218 h 363"/>
                  <a:gd name="T114" fmla="*/ 210 w 431"/>
                  <a:gd name="T115" fmla="*/ 230 h 363"/>
                  <a:gd name="T116" fmla="*/ 211 w 431"/>
                  <a:gd name="T117" fmla="*/ 241 h 363"/>
                  <a:gd name="T118" fmla="*/ 211 w 431"/>
                  <a:gd name="T119" fmla="*/ 252 h 363"/>
                  <a:gd name="T120" fmla="*/ 429 w 431"/>
                  <a:gd name="T121" fmla="*/ 27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1" h="363">
                    <a:moveTo>
                      <a:pt x="351" y="255"/>
                    </a:moveTo>
                    <a:lnTo>
                      <a:pt x="349" y="254"/>
                    </a:lnTo>
                    <a:lnTo>
                      <a:pt x="351" y="252"/>
                    </a:lnTo>
                    <a:lnTo>
                      <a:pt x="349" y="251"/>
                    </a:lnTo>
                    <a:lnTo>
                      <a:pt x="349" y="248"/>
                    </a:lnTo>
                    <a:lnTo>
                      <a:pt x="347" y="246"/>
                    </a:lnTo>
                    <a:lnTo>
                      <a:pt x="349" y="245"/>
                    </a:lnTo>
                    <a:lnTo>
                      <a:pt x="347" y="244"/>
                    </a:lnTo>
                    <a:lnTo>
                      <a:pt x="347" y="241"/>
                    </a:lnTo>
                    <a:lnTo>
                      <a:pt x="347" y="238"/>
                    </a:lnTo>
                    <a:lnTo>
                      <a:pt x="347" y="238"/>
                    </a:lnTo>
                    <a:lnTo>
                      <a:pt x="347" y="235"/>
                    </a:lnTo>
                    <a:lnTo>
                      <a:pt x="344" y="234"/>
                    </a:lnTo>
                    <a:lnTo>
                      <a:pt x="344" y="231"/>
                    </a:lnTo>
                    <a:lnTo>
                      <a:pt x="344" y="231"/>
                    </a:lnTo>
                    <a:lnTo>
                      <a:pt x="342" y="230"/>
                    </a:lnTo>
                    <a:lnTo>
                      <a:pt x="342" y="226"/>
                    </a:lnTo>
                    <a:lnTo>
                      <a:pt x="340" y="224"/>
                    </a:lnTo>
                    <a:lnTo>
                      <a:pt x="342" y="224"/>
                    </a:lnTo>
                    <a:lnTo>
                      <a:pt x="340" y="222"/>
                    </a:lnTo>
                    <a:lnTo>
                      <a:pt x="340" y="219"/>
                    </a:lnTo>
                    <a:lnTo>
                      <a:pt x="337" y="218"/>
                    </a:lnTo>
                    <a:lnTo>
                      <a:pt x="340" y="216"/>
                    </a:lnTo>
                    <a:lnTo>
                      <a:pt x="337" y="215"/>
                    </a:lnTo>
                    <a:lnTo>
                      <a:pt x="335" y="214"/>
                    </a:lnTo>
                    <a:lnTo>
                      <a:pt x="335" y="211"/>
                    </a:lnTo>
                    <a:lnTo>
                      <a:pt x="332" y="209"/>
                    </a:lnTo>
                    <a:lnTo>
                      <a:pt x="335" y="208"/>
                    </a:lnTo>
                    <a:lnTo>
                      <a:pt x="332" y="206"/>
                    </a:lnTo>
                    <a:lnTo>
                      <a:pt x="332" y="203"/>
                    </a:lnTo>
                    <a:lnTo>
                      <a:pt x="330" y="202"/>
                    </a:lnTo>
                    <a:lnTo>
                      <a:pt x="330" y="202"/>
                    </a:lnTo>
                    <a:lnTo>
                      <a:pt x="330" y="199"/>
                    </a:lnTo>
                    <a:lnTo>
                      <a:pt x="327" y="198"/>
                    </a:lnTo>
                    <a:lnTo>
                      <a:pt x="324" y="196"/>
                    </a:lnTo>
                    <a:lnTo>
                      <a:pt x="327" y="195"/>
                    </a:lnTo>
                    <a:lnTo>
                      <a:pt x="324" y="193"/>
                    </a:lnTo>
                    <a:lnTo>
                      <a:pt x="324" y="191"/>
                    </a:lnTo>
                    <a:lnTo>
                      <a:pt x="322" y="189"/>
                    </a:lnTo>
                    <a:lnTo>
                      <a:pt x="320" y="188"/>
                    </a:lnTo>
                    <a:lnTo>
                      <a:pt x="322" y="186"/>
                    </a:lnTo>
                    <a:lnTo>
                      <a:pt x="320" y="185"/>
                    </a:lnTo>
                    <a:lnTo>
                      <a:pt x="317" y="183"/>
                    </a:lnTo>
                    <a:lnTo>
                      <a:pt x="317" y="181"/>
                    </a:lnTo>
                    <a:lnTo>
                      <a:pt x="317" y="181"/>
                    </a:lnTo>
                    <a:lnTo>
                      <a:pt x="315" y="179"/>
                    </a:lnTo>
                    <a:lnTo>
                      <a:pt x="315" y="176"/>
                    </a:lnTo>
                    <a:lnTo>
                      <a:pt x="313" y="175"/>
                    </a:lnTo>
                    <a:lnTo>
                      <a:pt x="313" y="175"/>
                    </a:lnTo>
                    <a:lnTo>
                      <a:pt x="310" y="173"/>
                    </a:lnTo>
                    <a:lnTo>
                      <a:pt x="310" y="170"/>
                    </a:lnTo>
                    <a:lnTo>
                      <a:pt x="308" y="169"/>
                    </a:lnTo>
                    <a:lnTo>
                      <a:pt x="305" y="168"/>
                    </a:lnTo>
                    <a:lnTo>
                      <a:pt x="308" y="166"/>
                    </a:lnTo>
                    <a:lnTo>
                      <a:pt x="305" y="165"/>
                    </a:lnTo>
                    <a:lnTo>
                      <a:pt x="303" y="163"/>
                    </a:lnTo>
                    <a:lnTo>
                      <a:pt x="300" y="162"/>
                    </a:lnTo>
                    <a:lnTo>
                      <a:pt x="300" y="159"/>
                    </a:lnTo>
                    <a:lnTo>
                      <a:pt x="300" y="159"/>
                    </a:lnTo>
                    <a:lnTo>
                      <a:pt x="298" y="158"/>
                    </a:lnTo>
                    <a:lnTo>
                      <a:pt x="296" y="156"/>
                    </a:lnTo>
                    <a:lnTo>
                      <a:pt x="296" y="153"/>
                    </a:lnTo>
                    <a:lnTo>
                      <a:pt x="296" y="153"/>
                    </a:lnTo>
                    <a:lnTo>
                      <a:pt x="293" y="152"/>
                    </a:lnTo>
                    <a:lnTo>
                      <a:pt x="291" y="150"/>
                    </a:lnTo>
                    <a:lnTo>
                      <a:pt x="288" y="149"/>
                    </a:lnTo>
                    <a:lnTo>
                      <a:pt x="288" y="146"/>
                    </a:lnTo>
                    <a:lnTo>
                      <a:pt x="288" y="146"/>
                    </a:lnTo>
                    <a:lnTo>
                      <a:pt x="286" y="145"/>
                    </a:lnTo>
                    <a:lnTo>
                      <a:pt x="284" y="143"/>
                    </a:lnTo>
                    <a:lnTo>
                      <a:pt x="284" y="140"/>
                    </a:lnTo>
                    <a:lnTo>
                      <a:pt x="284" y="140"/>
                    </a:lnTo>
                    <a:lnTo>
                      <a:pt x="281" y="139"/>
                    </a:lnTo>
                    <a:lnTo>
                      <a:pt x="279" y="137"/>
                    </a:lnTo>
                    <a:lnTo>
                      <a:pt x="277" y="136"/>
                    </a:lnTo>
                    <a:lnTo>
                      <a:pt x="274" y="135"/>
                    </a:lnTo>
                    <a:lnTo>
                      <a:pt x="277" y="133"/>
                    </a:lnTo>
                    <a:lnTo>
                      <a:pt x="274" y="131"/>
                    </a:lnTo>
                    <a:lnTo>
                      <a:pt x="271" y="130"/>
                    </a:lnTo>
                    <a:lnTo>
                      <a:pt x="269" y="129"/>
                    </a:lnTo>
                    <a:lnTo>
                      <a:pt x="269" y="129"/>
                    </a:lnTo>
                    <a:lnTo>
                      <a:pt x="267" y="127"/>
                    </a:lnTo>
                    <a:lnTo>
                      <a:pt x="267" y="125"/>
                    </a:lnTo>
                    <a:lnTo>
                      <a:pt x="264" y="123"/>
                    </a:lnTo>
                    <a:lnTo>
                      <a:pt x="262" y="121"/>
                    </a:lnTo>
                    <a:lnTo>
                      <a:pt x="262" y="121"/>
                    </a:lnTo>
                    <a:lnTo>
                      <a:pt x="259" y="120"/>
                    </a:lnTo>
                    <a:lnTo>
                      <a:pt x="257" y="119"/>
                    </a:lnTo>
                    <a:lnTo>
                      <a:pt x="255" y="117"/>
                    </a:lnTo>
                    <a:lnTo>
                      <a:pt x="255" y="117"/>
                    </a:lnTo>
                    <a:lnTo>
                      <a:pt x="255" y="115"/>
                    </a:lnTo>
                    <a:lnTo>
                      <a:pt x="252" y="113"/>
                    </a:lnTo>
                    <a:lnTo>
                      <a:pt x="250" y="111"/>
                    </a:lnTo>
                    <a:lnTo>
                      <a:pt x="250" y="111"/>
                    </a:lnTo>
                    <a:lnTo>
                      <a:pt x="247" y="110"/>
                    </a:lnTo>
                    <a:lnTo>
                      <a:pt x="245" y="109"/>
                    </a:lnTo>
                    <a:lnTo>
                      <a:pt x="242" y="107"/>
                    </a:lnTo>
                    <a:lnTo>
                      <a:pt x="240" y="106"/>
                    </a:lnTo>
                    <a:lnTo>
                      <a:pt x="240" y="106"/>
                    </a:lnTo>
                    <a:lnTo>
                      <a:pt x="238" y="104"/>
                    </a:lnTo>
                    <a:lnTo>
                      <a:pt x="238" y="101"/>
                    </a:lnTo>
                    <a:lnTo>
                      <a:pt x="235" y="99"/>
                    </a:lnTo>
                    <a:lnTo>
                      <a:pt x="235" y="99"/>
                    </a:lnTo>
                    <a:lnTo>
                      <a:pt x="233" y="99"/>
                    </a:lnTo>
                    <a:lnTo>
                      <a:pt x="230" y="97"/>
                    </a:lnTo>
                    <a:lnTo>
                      <a:pt x="228" y="96"/>
                    </a:lnTo>
                    <a:lnTo>
                      <a:pt x="228" y="96"/>
                    </a:lnTo>
                    <a:lnTo>
                      <a:pt x="225" y="94"/>
                    </a:lnTo>
                    <a:lnTo>
                      <a:pt x="223" y="93"/>
                    </a:lnTo>
                    <a:lnTo>
                      <a:pt x="221" y="91"/>
                    </a:lnTo>
                    <a:lnTo>
                      <a:pt x="221" y="91"/>
                    </a:lnTo>
                    <a:lnTo>
                      <a:pt x="218" y="90"/>
                    </a:lnTo>
                    <a:lnTo>
                      <a:pt x="216" y="89"/>
                    </a:lnTo>
                    <a:lnTo>
                      <a:pt x="214" y="87"/>
                    </a:lnTo>
                    <a:lnTo>
                      <a:pt x="214" y="87"/>
                    </a:lnTo>
                    <a:lnTo>
                      <a:pt x="211" y="86"/>
                    </a:lnTo>
                    <a:lnTo>
                      <a:pt x="209" y="84"/>
                    </a:lnTo>
                    <a:lnTo>
                      <a:pt x="206" y="82"/>
                    </a:lnTo>
                    <a:lnTo>
                      <a:pt x="206" y="82"/>
                    </a:lnTo>
                    <a:lnTo>
                      <a:pt x="204" y="81"/>
                    </a:lnTo>
                    <a:lnTo>
                      <a:pt x="201" y="80"/>
                    </a:lnTo>
                    <a:lnTo>
                      <a:pt x="199" y="78"/>
                    </a:lnTo>
                    <a:lnTo>
                      <a:pt x="199" y="78"/>
                    </a:lnTo>
                    <a:lnTo>
                      <a:pt x="196" y="77"/>
                    </a:lnTo>
                    <a:lnTo>
                      <a:pt x="194" y="76"/>
                    </a:lnTo>
                    <a:lnTo>
                      <a:pt x="192" y="74"/>
                    </a:lnTo>
                    <a:lnTo>
                      <a:pt x="192" y="74"/>
                    </a:lnTo>
                    <a:lnTo>
                      <a:pt x="189" y="72"/>
                    </a:lnTo>
                    <a:lnTo>
                      <a:pt x="187" y="71"/>
                    </a:lnTo>
                    <a:lnTo>
                      <a:pt x="184" y="70"/>
                    </a:lnTo>
                    <a:lnTo>
                      <a:pt x="184" y="70"/>
                    </a:lnTo>
                    <a:lnTo>
                      <a:pt x="182" y="68"/>
                    </a:lnTo>
                    <a:lnTo>
                      <a:pt x="179" y="67"/>
                    </a:lnTo>
                    <a:lnTo>
                      <a:pt x="179" y="67"/>
                    </a:lnTo>
                    <a:lnTo>
                      <a:pt x="177" y="65"/>
                    </a:lnTo>
                    <a:lnTo>
                      <a:pt x="175" y="64"/>
                    </a:lnTo>
                    <a:lnTo>
                      <a:pt x="172" y="62"/>
                    </a:lnTo>
                    <a:lnTo>
                      <a:pt x="172" y="62"/>
                    </a:lnTo>
                    <a:lnTo>
                      <a:pt x="170" y="61"/>
                    </a:lnTo>
                    <a:lnTo>
                      <a:pt x="167" y="60"/>
                    </a:lnTo>
                    <a:lnTo>
                      <a:pt x="167" y="60"/>
                    </a:lnTo>
                    <a:lnTo>
                      <a:pt x="165" y="58"/>
                    </a:lnTo>
                    <a:lnTo>
                      <a:pt x="162" y="57"/>
                    </a:lnTo>
                    <a:lnTo>
                      <a:pt x="160" y="55"/>
                    </a:lnTo>
                    <a:lnTo>
                      <a:pt x="160" y="55"/>
                    </a:lnTo>
                    <a:lnTo>
                      <a:pt x="158" y="54"/>
                    </a:lnTo>
                    <a:lnTo>
                      <a:pt x="155" y="52"/>
                    </a:lnTo>
                    <a:lnTo>
                      <a:pt x="155" y="52"/>
                    </a:lnTo>
                    <a:lnTo>
                      <a:pt x="152" y="51"/>
                    </a:lnTo>
                    <a:lnTo>
                      <a:pt x="150" y="50"/>
                    </a:lnTo>
                    <a:lnTo>
                      <a:pt x="148" y="51"/>
                    </a:lnTo>
                    <a:lnTo>
                      <a:pt x="145" y="50"/>
                    </a:lnTo>
                    <a:lnTo>
                      <a:pt x="143" y="48"/>
                    </a:lnTo>
                    <a:lnTo>
                      <a:pt x="141" y="47"/>
                    </a:lnTo>
                    <a:lnTo>
                      <a:pt x="141" y="47"/>
                    </a:lnTo>
                    <a:lnTo>
                      <a:pt x="138" y="45"/>
                    </a:lnTo>
                    <a:lnTo>
                      <a:pt x="136" y="44"/>
                    </a:lnTo>
                    <a:lnTo>
                      <a:pt x="136" y="44"/>
                    </a:lnTo>
                    <a:lnTo>
                      <a:pt x="133" y="43"/>
                    </a:lnTo>
                    <a:lnTo>
                      <a:pt x="131" y="41"/>
                    </a:lnTo>
                    <a:lnTo>
                      <a:pt x="131" y="41"/>
                    </a:lnTo>
                    <a:lnTo>
                      <a:pt x="129" y="40"/>
                    </a:lnTo>
                    <a:lnTo>
                      <a:pt x="124" y="40"/>
                    </a:lnTo>
                    <a:lnTo>
                      <a:pt x="124" y="40"/>
                    </a:lnTo>
                    <a:lnTo>
                      <a:pt x="121" y="38"/>
                    </a:lnTo>
                    <a:lnTo>
                      <a:pt x="119" y="37"/>
                    </a:lnTo>
                    <a:lnTo>
                      <a:pt x="119" y="37"/>
                    </a:lnTo>
                    <a:lnTo>
                      <a:pt x="116" y="35"/>
                    </a:lnTo>
                    <a:lnTo>
                      <a:pt x="114" y="34"/>
                    </a:lnTo>
                    <a:lnTo>
                      <a:pt x="114" y="34"/>
                    </a:lnTo>
                    <a:lnTo>
                      <a:pt x="112" y="33"/>
                    </a:lnTo>
                    <a:lnTo>
                      <a:pt x="109" y="31"/>
                    </a:lnTo>
                    <a:lnTo>
                      <a:pt x="107" y="33"/>
                    </a:lnTo>
                    <a:lnTo>
                      <a:pt x="104" y="31"/>
                    </a:lnTo>
                    <a:lnTo>
                      <a:pt x="104" y="31"/>
                    </a:lnTo>
                    <a:lnTo>
                      <a:pt x="102" y="30"/>
                    </a:lnTo>
                    <a:lnTo>
                      <a:pt x="99" y="28"/>
                    </a:lnTo>
                    <a:lnTo>
                      <a:pt x="99" y="28"/>
                    </a:lnTo>
                    <a:lnTo>
                      <a:pt x="97" y="27"/>
                    </a:lnTo>
                    <a:lnTo>
                      <a:pt x="95" y="25"/>
                    </a:lnTo>
                    <a:lnTo>
                      <a:pt x="92" y="27"/>
                    </a:lnTo>
                    <a:lnTo>
                      <a:pt x="89" y="25"/>
                    </a:lnTo>
                    <a:lnTo>
                      <a:pt x="89" y="25"/>
                    </a:lnTo>
                    <a:lnTo>
                      <a:pt x="87" y="24"/>
                    </a:lnTo>
                    <a:lnTo>
                      <a:pt x="85" y="22"/>
                    </a:lnTo>
                    <a:lnTo>
                      <a:pt x="85" y="22"/>
                    </a:lnTo>
                    <a:lnTo>
                      <a:pt x="82" y="21"/>
                    </a:lnTo>
                    <a:lnTo>
                      <a:pt x="82" y="21"/>
                    </a:lnTo>
                    <a:lnTo>
                      <a:pt x="78" y="21"/>
                    </a:lnTo>
                    <a:lnTo>
                      <a:pt x="75" y="20"/>
                    </a:lnTo>
                    <a:lnTo>
                      <a:pt x="75" y="20"/>
                    </a:lnTo>
                    <a:lnTo>
                      <a:pt x="72" y="18"/>
                    </a:lnTo>
                    <a:lnTo>
                      <a:pt x="72" y="18"/>
                    </a:lnTo>
                    <a:lnTo>
                      <a:pt x="70" y="16"/>
                    </a:lnTo>
                    <a:lnTo>
                      <a:pt x="68" y="15"/>
                    </a:lnTo>
                    <a:lnTo>
                      <a:pt x="65" y="16"/>
                    </a:lnTo>
                    <a:lnTo>
                      <a:pt x="63" y="15"/>
                    </a:lnTo>
                    <a:lnTo>
                      <a:pt x="63" y="15"/>
                    </a:lnTo>
                    <a:lnTo>
                      <a:pt x="61" y="14"/>
                    </a:lnTo>
                    <a:lnTo>
                      <a:pt x="61" y="14"/>
                    </a:lnTo>
                    <a:lnTo>
                      <a:pt x="58" y="12"/>
                    </a:lnTo>
                    <a:lnTo>
                      <a:pt x="53" y="12"/>
                    </a:lnTo>
                    <a:lnTo>
                      <a:pt x="53" y="12"/>
                    </a:lnTo>
                    <a:lnTo>
                      <a:pt x="51" y="11"/>
                    </a:lnTo>
                    <a:lnTo>
                      <a:pt x="51" y="11"/>
                    </a:lnTo>
                    <a:lnTo>
                      <a:pt x="48" y="10"/>
                    </a:lnTo>
                    <a:lnTo>
                      <a:pt x="48" y="10"/>
                    </a:lnTo>
                    <a:lnTo>
                      <a:pt x="45" y="8"/>
                    </a:lnTo>
                    <a:lnTo>
                      <a:pt x="43" y="10"/>
                    </a:lnTo>
                    <a:lnTo>
                      <a:pt x="41" y="8"/>
                    </a:lnTo>
                    <a:lnTo>
                      <a:pt x="38" y="6"/>
                    </a:lnTo>
                    <a:lnTo>
                      <a:pt x="38" y="6"/>
                    </a:lnTo>
                    <a:lnTo>
                      <a:pt x="36" y="5"/>
                    </a:lnTo>
                    <a:lnTo>
                      <a:pt x="36" y="5"/>
                    </a:lnTo>
                    <a:lnTo>
                      <a:pt x="31" y="5"/>
                    </a:lnTo>
                    <a:lnTo>
                      <a:pt x="31" y="5"/>
                    </a:lnTo>
                    <a:lnTo>
                      <a:pt x="29" y="4"/>
                    </a:lnTo>
                    <a:lnTo>
                      <a:pt x="29" y="4"/>
                    </a:lnTo>
                    <a:lnTo>
                      <a:pt x="26" y="3"/>
                    </a:lnTo>
                    <a:lnTo>
                      <a:pt x="26" y="3"/>
                    </a:lnTo>
                    <a:lnTo>
                      <a:pt x="22" y="3"/>
                    </a:lnTo>
                    <a:lnTo>
                      <a:pt x="22" y="3"/>
                    </a:lnTo>
                    <a:lnTo>
                      <a:pt x="19" y="1"/>
                    </a:lnTo>
                    <a:lnTo>
                      <a:pt x="19" y="1"/>
                    </a:lnTo>
                    <a:lnTo>
                      <a:pt x="17" y="0"/>
                    </a:lnTo>
                    <a:lnTo>
                      <a:pt x="17" y="0"/>
                    </a:lnTo>
                    <a:lnTo>
                      <a:pt x="12" y="0"/>
                    </a:lnTo>
                    <a:lnTo>
                      <a:pt x="12" y="0"/>
                    </a:lnTo>
                    <a:lnTo>
                      <a:pt x="12" y="0"/>
                    </a:lnTo>
                    <a:lnTo>
                      <a:pt x="0" y="7"/>
                    </a:lnTo>
                    <a:lnTo>
                      <a:pt x="0" y="7"/>
                    </a:lnTo>
                    <a:lnTo>
                      <a:pt x="0" y="7"/>
                    </a:lnTo>
                    <a:lnTo>
                      <a:pt x="0" y="7"/>
                    </a:lnTo>
                    <a:lnTo>
                      <a:pt x="2" y="8"/>
                    </a:lnTo>
                    <a:lnTo>
                      <a:pt x="0" y="10"/>
                    </a:lnTo>
                    <a:lnTo>
                      <a:pt x="0" y="10"/>
                    </a:lnTo>
                    <a:lnTo>
                      <a:pt x="2" y="8"/>
                    </a:lnTo>
                    <a:lnTo>
                      <a:pt x="0" y="7"/>
                    </a:lnTo>
                    <a:lnTo>
                      <a:pt x="0" y="12"/>
                    </a:lnTo>
                    <a:lnTo>
                      <a:pt x="0" y="12"/>
                    </a:lnTo>
                    <a:lnTo>
                      <a:pt x="2" y="14"/>
                    </a:lnTo>
                    <a:lnTo>
                      <a:pt x="2" y="17"/>
                    </a:lnTo>
                    <a:lnTo>
                      <a:pt x="5" y="18"/>
                    </a:lnTo>
                    <a:lnTo>
                      <a:pt x="5" y="18"/>
                    </a:lnTo>
                    <a:lnTo>
                      <a:pt x="7" y="20"/>
                    </a:lnTo>
                    <a:lnTo>
                      <a:pt x="7" y="20"/>
                    </a:lnTo>
                    <a:lnTo>
                      <a:pt x="9" y="21"/>
                    </a:lnTo>
                    <a:lnTo>
                      <a:pt x="12" y="22"/>
                    </a:lnTo>
                    <a:lnTo>
                      <a:pt x="17" y="22"/>
                    </a:lnTo>
                    <a:lnTo>
                      <a:pt x="19" y="24"/>
                    </a:lnTo>
                    <a:lnTo>
                      <a:pt x="19" y="24"/>
                    </a:lnTo>
                    <a:lnTo>
                      <a:pt x="21" y="25"/>
                    </a:lnTo>
                    <a:lnTo>
                      <a:pt x="24" y="27"/>
                    </a:lnTo>
                    <a:lnTo>
                      <a:pt x="26" y="28"/>
                    </a:lnTo>
                    <a:lnTo>
                      <a:pt x="31" y="28"/>
                    </a:lnTo>
                    <a:lnTo>
                      <a:pt x="31" y="28"/>
                    </a:lnTo>
                    <a:lnTo>
                      <a:pt x="34" y="30"/>
                    </a:lnTo>
                    <a:lnTo>
                      <a:pt x="36" y="31"/>
                    </a:lnTo>
                    <a:lnTo>
                      <a:pt x="38" y="33"/>
                    </a:lnTo>
                    <a:lnTo>
                      <a:pt x="41" y="34"/>
                    </a:lnTo>
                    <a:lnTo>
                      <a:pt x="43" y="35"/>
                    </a:lnTo>
                    <a:lnTo>
                      <a:pt x="45" y="34"/>
                    </a:lnTo>
                    <a:lnTo>
                      <a:pt x="48" y="35"/>
                    </a:lnTo>
                    <a:lnTo>
                      <a:pt x="50" y="37"/>
                    </a:lnTo>
                    <a:lnTo>
                      <a:pt x="53" y="38"/>
                    </a:lnTo>
                    <a:lnTo>
                      <a:pt x="55" y="40"/>
                    </a:lnTo>
                    <a:lnTo>
                      <a:pt x="55" y="40"/>
                    </a:lnTo>
                    <a:lnTo>
                      <a:pt x="58" y="42"/>
                    </a:lnTo>
                    <a:lnTo>
                      <a:pt x="60" y="43"/>
                    </a:lnTo>
                    <a:lnTo>
                      <a:pt x="63" y="44"/>
                    </a:lnTo>
                    <a:lnTo>
                      <a:pt x="65" y="46"/>
                    </a:lnTo>
                    <a:lnTo>
                      <a:pt x="67" y="47"/>
                    </a:lnTo>
                    <a:lnTo>
                      <a:pt x="70" y="46"/>
                    </a:lnTo>
                    <a:lnTo>
                      <a:pt x="72" y="47"/>
                    </a:lnTo>
                    <a:lnTo>
                      <a:pt x="75" y="49"/>
                    </a:lnTo>
                    <a:lnTo>
                      <a:pt x="77" y="50"/>
                    </a:lnTo>
                    <a:lnTo>
                      <a:pt x="77" y="50"/>
                    </a:lnTo>
                    <a:lnTo>
                      <a:pt x="80" y="52"/>
                    </a:lnTo>
                    <a:lnTo>
                      <a:pt x="82" y="53"/>
                    </a:lnTo>
                    <a:lnTo>
                      <a:pt x="82" y="53"/>
                    </a:lnTo>
                    <a:lnTo>
                      <a:pt x="84" y="54"/>
                    </a:lnTo>
                    <a:lnTo>
                      <a:pt x="87" y="56"/>
                    </a:lnTo>
                    <a:lnTo>
                      <a:pt x="87" y="59"/>
                    </a:lnTo>
                    <a:lnTo>
                      <a:pt x="87" y="59"/>
                    </a:lnTo>
                    <a:lnTo>
                      <a:pt x="89" y="60"/>
                    </a:lnTo>
                    <a:lnTo>
                      <a:pt x="92" y="62"/>
                    </a:lnTo>
                    <a:lnTo>
                      <a:pt x="94" y="63"/>
                    </a:lnTo>
                    <a:lnTo>
                      <a:pt x="97" y="64"/>
                    </a:lnTo>
                    <a:lnTo>
                      <a:pt x="99" y="66"/>
                    </a:lnTo>
                    <a:lnTo>
                      <a:pt x="101" y="67"/>
                    </a:lnTo>
                    <a:lnTo>
                      <a:pt x="101" y="67"/>
                    </a:lnTo>
                    <a:lnTo>
                      <a:pt x="104" y="69"/>
                    </a:lnTo>
                    <a:lnTo>
                      <a:pt x="106" y="70"/>
                    </a:lnTo>
                    <a:lnTo>
                      <a:pt x="108" y="71"/>
                    </a:lnTo>
                    <a:lnTo>
                      <a:pt x="111" y="73"/>
                    </a:lnTo>
                    <a:lnTo>
                      <a:pt x="111" y="73"/>
                    </a:lnTo>
                    <a:lnTo>
                      <a:pt x="113" y="74"/>
                    </a:lnTo>
                    <a:lnTo>
                      <a:pt x="116" y="76"/>
                    </a:lnTo>
                    <a:lnTo>
                      <a:pt x="118" y="77"/>
                    </a:lnTo>
                    <a:lnTo>
                      <a:pt x="116" y="78"/>
                    </a:lnTo>
                    <a:lnTo>
                      <a:pt x="118" y="80"/>
                    </a:lnTo>
                    <a:lnTo>
                      <a:pt x="121" y="81"/>
                    </a:lnTo>
                    <a:lnTo>
                      <a:pt x="124" y="82"/>
                    </a:lnTo>
                    <a:lnTo>
                      <a:pt x="126" y="84"/>
                    </a:lnTo>
                    <a:lnTo>
                      <a:pt x="126" y="84"/>
                    </a:lnTo>
                    <a:lnTo>
                      <a:pt x="128" y="86"/>
                    </a:lnTo>
                    <a:lnTo>
                      <a:pt x="131" y="87"/>
                    </a:lnTo>
                    <a:lnTo>
                      <a:pt x="131" y="87"/>
                    </a:lnTo>
                    <a:lnTo>
                      <a:pt x="128" y="89"/>
                    </a:lnTo>
                    <a:lnTo>
                      <a:pt x="131" y="90"/>
                    </a:lnTo>
                    <a:lnTo>
                      <a:pt x="133" y="91"/>
                    </a:lnTo>
                    <a:lnTo>
                      <a:pt x="135" y="93"/>
                    </a:lnTo>
                    <a:lnTo>
                      <a:pt x="135" y="93"/>
                    </a:lnTo>
                    <a:lnTo>
                      <a:pt x="138" y="94"/>
                    </a:lnTo>
                    <a:lnTo>
                      <a:pt x="138" y="97"/>
                    </a:lnTo>
                    <a:lnTo>
                      <a:pt x="141" y="99"/>
                    </a:lnTo>
                    <a:lnTo>
                      <a:pt x="141" y="99"/>
                    </a:lnTo>
                    <a:lnTo>
                      <a:pt x="143" y="100"/>
                    </a:lnTo>
                    <a:lnTo>
                      <a:pt x="145" y="102"/>
                    </a:lnTo>
                    <a:lnTo>
                      <a:pt x="145" y="102"/>
                    </a:lnTo>
                    <a:lnTo>
                      <a:pt x="145" y="104"/>
                    </a:lnTo>
                    <a:lnTo>
                      <a:pt x="148" y="106"/>
                    </a:lnTo>
                    <a:lnTo>
                      <a:pt x="150" y="107"/>
                    </a:lnTo>
                    <a:lnTo>
                      <a:pt x="150" y="107"/>
                    </a:lnTo>
                    <a:lnTo>
                      <a:pt x="150" y="110"/>
                    </a:lnTo>
                    <a:lnTo>
                      <a:pt x="152" y="112"/>
                    </a:lnTo>
                    <a:lnTo>
                      <a:pt x="155" y="113"/>
                    </a:lnTo>
                    <a:lnTo>
                      <a:pt x="155" y="113"/>
                    </a:lnTo>
                    <a:lnTo>
                      <a:pt x="158" y="115"/>
                    </a:lnTo>
                    <a:lnTo>
                      <a:pt x="158" y="117"/>
                    </a:lnTo>
                    <a:lnTo>
                      <a:pt x="158" y="117"/>
                    </a:lnTo>
                    <a:lnTo>
                      <a:pt x="160" y="119"/>
                    </a:lnTo>
                    <a:lnTo>
                      <a:pt x="162" y="120"/>
                    </a:lnTo>
                    <a:lnTo>
                      <a:pt x="162" y="123"/>
                    </a:lnTo>
                    <a:lnTo>
                      <a:pt x="162" y="123"/>
                    </a:lnTo>
                    <a:lnTo>
                      <a:pt x="165" y="125"/>
                    </a:lnTo>
                    <a:lnTo>
                      <a:pt x="167" y="126"/>
                    </a:lnTo>
                    <a:lnTo>
                      <a:pt x="164" y="127"/>
                    </a:lnTo>
                    <a:lnTo>
                      <a:pt x="167" y="129"/>
                    </a:lnTo>
                    <a:lnTo>
                      <a:pt x="170" y="130"/>
                    </a:lnTo>
                    <a:lnTo>
                      <a:pt x="170" y="130"/>
                    </a:lnTo>
                    <a:lnTo>
                      <a:pt x="170" y="133"/>
                    </a:lnTo>
                    <a:lnTo>
                      <a:pt x="172" y="135"/>
                    </a:lnTo>
                    <a:lnTo>
                      <a:pt x="174" y="136"/>
                    </a:lnTo>
                    <a:lnTo>
                      <a:pt x="174" y="136"/>
                    </a:lnTo>
                    <a:lnTo>
                      <a:pt x="174" y="139"/>
                    </a:lnTo>
                    <a:lnTo>
                      <a:pt x="177" y="140"/>
                    </a:lnTo>
                    <a:lnTo>
                      <a:pt x="177" y="140"/>
                    </a:lnTo>
                    <a:lnTo>
                      <a:pt x="177" y="143"/>
                    </a:lnTo>
                    <a:lnTo>
                      <a:pt x="179" y="145"/>
                    </a:lnTo>
                    <a:lnTo>
                      <a:pt x="179" y="145"/>
                    </a:lnTo>
                    <a:lnTo>
                      <a:pt x="179" y="147"/>
                    </a:lnTo>
                    <a:lnTo>
                      <a:pt x="181" y="149"/>
                    </a:lnTo>
                    <a:lnTo>
                      <a:pt x="184" y="150"/>
                    </a:lnTo>
                    <a:lnTo>
                      <a:pt x="181" y="152"/>
                    </a:lnTo>
                    <a:lnTo>
                      <a:pt x="184" y="153"/>
                    </a:lnTo>
                    <a:lnTo>
                      <a:pt x="187" y="155"/>
                    </a:lnTo>
                    <a:lnTo>
                      <a:pt x="187" y="155"/>
                    </a:lnTo>
                    <a:lnTo>
                      <a:pt x="187" y="158"/>
                    </a:lnTo>
                    <a:lnTo>
                      <a:pt x="189" y="159"/>
                    </a:lnTo>
                    <a:lnTo>
                      <a:pt x="187" y="160"/>
                    </a:lnTo>
                    <a:lnTo>
                      <a:pt x="189" y="162"/>
                    </a:lnTo>
                    <a:lnTo>
                      <a:pt x="191" y="164"/>
                    </a:lnTo>
                    <a:lnTo>
                      <a:pt x="189" y="165"/>
                    </a:lnTo>
                    <a:lnTo>
                      <a:pt x="191" y="166"/>
                    </a:lnTo>
                    <a:lnTo>
                      <a:pt x="194" y="168"/>
                    </a:lnTo>
                    <a:lnTo>
                      <a:pt x="191" y="169"/>
                    </a:lnTo>
                    <a:lnTo>
                      <a:pt x="194" y="170"/>
                    </a:lnTo>
                    <a:lnTo>
                      <a:pt x="196" y="172"/>
                    </a:lnTo>
                    <a:lnTo>
                      <a:pt x="194" y="174"/>
                    </a:lnTo>
                    <a:lnTo>
                      <a:pt x="196" y="175"/>
                    </a:lnTo>
                    <a:lnTo>
                      <a:pt x="196" y="178"/>
                    </a:lnTo>
                    <a:lnTo>
                      <a:pt x="196" y="178"/>
                    </a:lnTo>
                    <a:lnTo>
                      <a:pt x="198" y="179"/>
                    </a:lnTo>
                    <a:lnTo>
                      <a:pt x="198" y="182"/>
                    </a:lnTo>
                    <a:lnTo>
                      <a:pt x="198" y="182"/>
                    </a:lnTo>
                    <a:lnTo>
                      <a:pt x="198" y="185"/>
                    </a:lnTo>
                    <a:lnTo>
                      <a:pt x="201" y="186"/>
                    </a:lnTo>
                    <a:lnTo>
                      <a:pt x="201" y="186"/>
                    </a:lnTo>
                    <a:lnTo>
                      <a:pt x="201" y="189"/>
                    </a:lnTo>
                    <a:lnTo>
                      <a:pt x="201" y="189"/>
                    </a:lnTo>
                    <a:lnTo>
                      <a:pt x="201" y="192"/>
                    </a:lnTo>
                    <a:lnTo>
                      <a:pt x="204" y="194"/>
                    </a:lnTo>
                    <a:lnTo>
                      <a:pt x="204" y="194"/>
                    </a:lnTo>
                    <a:lnTo>
                      <a:pt x="204" y="196"/>
                    </a:lnTo>
                    <a:lnTo>
                      <a:pt x="206" y="198"/>
                    </a:lnTo>
                    <a:lnTo>
                      <a:pt x="204" y="199"/>
                    </a:lnTo>
                    <a:lnTo>
                      <a:pt x="206" y="201"/>
                    </a:lnTo>
                    <a:lnTo>
                      <a:pt x="206" y="203"/>
                    </a:lnTo>
                    <a:lnTo>
                      <a:pt x="206" y="203"/>
                    </a:lnTo>
                    <a:lnTo>
                      <a:pt x="206" y="206"/>
                    </a:lnTo>
                    <a:lnTo>
                      <a:pt x="206" y="206"/>
                    </a:lnTo>
                    <a:lnTo>
                      <a:pt x="206" y="209"/>
                    </a:lnTo>
                    <a:lnTo>
                      <a:pt x="208" y="211"/>
                    </a:lnTo>
                    <a:lnTo>
                      <a:pt x="208" y="211"/>
                    </a:lnTo>
                    <a:lnTo>
                      <a:pt x="208" y="214"/>
                    </a:lnTo>
                    <a:lnTo>
                      <a:pt x="210" y="215"/>
                    </a:lnTo>
                    <a:lnTo>
                      <a:pt x="208" y="216"/>
                    </a:lnTo>
                    <a:lnTo>
                      <a:pt x="210" y="218"/>
                    </a:lnTo>
                    <a:lnTo>
                      <a:pt x="208" y="219"/>
                    </a:lnTo>
                    <a:lnTo>
                      <a:pt x="210" y="221"/>
                    </a:lnTo>
                    <a:lnTo>
                      <a:pt x="210" y="224"/>
                    </a:lnTo>
                    <a:lnTo>
                      <a:pt x="210" y="224"/>
                    </a:lnTo>
                    <a:lnTo>
                      <a:pt x="210" y="227"/>
                    </a:lnTo>
                    <a:lnTo>
                      <a:pt x="208" y="228"/>
                    </a:lnTo>
                    <a:lnTo>
                      <a:pt x="210" y="230"/>
                    </a:lnTo>
                    <a:lnTo>
                      <a:pt x="210" y="232"/>
                    </a:lnTo>
                    <a:lnTo>
                      <a:pt x="210" y="232"/>
                    </a:lnTo>
                    <a:lnTo>
                      <a:pt x="210" y="235"/>
                    </a:lnTo>
                    <a:lnTo>
                      <a:pt x="210" y="235"/>
                    </a:lnTo>
                    <a:lnTo>
                      <a:pt x="211" y="238"/>
                    </a:lnTo>
                    <a:lnTo>
                      <a:pt x="211" y="238"/>
                    </a:lnTo>
                    <a:lnTo>
                      <a:pt x="211" y="241"/>
                    </a:lnTo>
                    <a:lnTo>
                      <a:pt x="213" y="242"/>
                    </a:lnTo>
                    <a:lnTo>
                      <a:pt x="211" y="244"/>
                    </a:lnTo>
                    <a:lnTo>
                      <a:pt x="211" y="246"/>
                    </a:lnTo>
                    <a:lnTo>
                      <a:pt x="211" y="246"/>
                    </a:lnTo>
                    <a:lnTo>
                      <a:pt x="211" y="250"/>
                    </a:lnTo>
                    <a:lnTo>
                      <a:pt x="211" y="250"/>
                    </a:lnTo>
                    <a:lnTo>
                      <a:pt x="211" y="252"/>
                    </a:lnTo>
                    <a:lnTo>
                      <a:pt x="213" y="254"/>
                    </a:lnTo>
                    <a:lnTo>
                      <a:pt x="211" y="255"/>
                    </a:lnTo>
                    <a:lnTo>
                      <a:pt x="211" y="255"/>
                    </a:lnTo>
                    <a:lnTo>
                      <a:pt x="123" y="255"/>
                    </a:lnTo>
                    <a:lnTo>
                      <a:pt x="126" y="271"/>
                    </a:lnTo>
                    <a:lnTo>
                      <a:pt x="279" y="362"/>
                    </a:lnTo>
                    <a:lnTo>
                      <a:pt x="429" y="272"/>
                    </a:lnTo>
                    <a:lnTo>
                      <a:pt x="430" y="255"/>
                    </a:lnTo>
                    <a:lnTo>
                      <a:pt x="351" y="255"/>
                    </a:lnTo>
                    <a:lnTo>
                      <a:pt x="351" y="255"/>
                    </a:lnTo>
                  </a:path>
                </a:pathLst>
              </a:custGeom>
              <a:gradFill rotWithShape="0">
                <a:gsLst>
                  <a:gs pos="0">
                    <a:srgbClr val="FF6633"/>
                  </a:gs>
                  <a:gs pos="100000">
                    <a:srgbClr val="FF6633">
                      <a:gamma/>
                      <a:tint val="70196"/>
                      <a:invGamma/>
                    </a:srgbClr>
                  </a:gs>
                </a:gsLst>
                <a:lin ang="54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4708" name="Freeform 36"/>
              <p:cNvSpPr>
                <a:spLocks/>
              </p:cNvSpPr>
              <p:nvPr/>
            </p:nvSpPr>
            <p:spPr bwMode="blackGray">
              <a:xfrm>
                <a:off x="2960" y="1954"/>
                <a:ext cx="212" cy="249"/>
              </a:xfrm>
              <a:custGeom>
                <a:avLst/>
                <a:gdLst>
                  <a:gd name="T0" fmla="*/ 0 w 212"/>
                  <a:gd name="T1" fmla="*/ 0 h 249"/>
                  <a:gd name="T2" fmla="*/ 7 w 212"/>
                  <a:gd name="T3" fmla="*/ 1 h 249"/>
                  <a:gd name="T4" fmla="*/ 12 w 212"/>
                  <a:gd name="T5" fmla="*/ 4 h 249"/>
                  <a:gd name="T6" fmla="*/ 24 w 212"/>
                  <a:gd name="T7" fmla="*/ 8 h 249"/>
                  <a:gd name="T8" fmla="*/ 34 w 212"/>
                  <a:gd name="T9" fmla="*/ 14 h 249"/>
                  <a:gd name="T10" fmla="*/ 48 w 212"/>
                  <a:gd name="T11" fmla="*/ 19 h 249"/>
                  <a:gd name="T12" fmla="*/ 62 w 212"/>
                  <a:gd name="T13" fmla="*/ 28 h 249"/>
                  <a:gd name="T14" fmla="*/ 77 w 212"/>
                  <a:gd name="T15" fmla="*/ 37 h 249"/>
                  <a:gd name="T16" fmla="*/ 92 w 212"/>
                  <a:gd name="T17" fmla="*/ 48 h 249"/>
                  <a:gd name="T18" fmla="*/ 108 w 212"/>
                  <a:gd name="T19" fmla="*/ 58 h 249"/>
                  <a:gd name="T20" fmla="*/ 125 w 212"/>
                  <a:gd name="T21" fmla="*/ 71 h 249"/>
                  <a:gd name="T22" fmla="*/ 143 w 212"/>
                  <a:gd name="T23" fmla="*/ 87 h 249"/>
                  <a:gd name="T24" fmla="*/ 155 w 212"/>
                  <a:gd name="T25" fmla="*/ 102 h 249"/>
                  <a:gd name="T26" fmla="*/ 162 w 212"/>
                  <a:gd name="T27" fmla="*/ 110 h 249"/>
                  <a:gd name="T28" fmla="*/ 169 w 212"/>
                  <a:gd name="T29" fmla="*/ 117 h 249"/>
                  <a:gd name="T30" fmla="*/ 176 w 212"/>
                  <a:gd name="T31" fmla="*/ 127 h 249"/>
                  <a:gd name="T32" fmla="*/ 181 w 212"/>
                  <a:gd name="T33" fmla="*/ 136 h 249"/>
                  <a:gd name="T34" fmla="*/ 189 w 212"/>
                  <a:gd name="T35" fmla="*/ 146 h 249"/>
                  <a:gd name="T36" fmla="*/ 191 w 212"/>
                  <a:gd name="T37" fmla="*/ 156 h 249"/>
                  <a:gd name="T38" fmla="*/ 196 w 212"/>
                  <a:gd name="T39" fmla="*/ 167 h 249"/>
                  <a:gd name="T40" fmla="*/ 201 w 212"/>
                  <a:gd name="T41" fmla="*/ 178 h 249"/>
                  <a:gd name="T42" fmla="*/ 203 w 212"/>
                  <a:gd name="T43" fmla="*/ 188 h 249"/>
                  <a:gd name="T44" fmla="*/ 208 w 212"/>
                  <a:gd name="T45" fmla="*/ 200 h 249"/>
                  <a:gd name="T46" fmla="*/ 208 w 212"/>
                  <a:gd name="T47" fmla="*/ 212 h 249"/>
                  <a:gd name="T48" fmla="*/ 211 w 212"/>
                  <a:gd name="T49" fmla="*/ 224 h 249"/>
                  <a:gd name="T50" fmla="*/ 211 w 212"/>
                  <a:gd name="T51" fmla="*/ 236 h 249"/>
                  <a:gd name="T52" fmla="*/ 211 w 212"/>
                  <a:gd name="T53" fmla="*/ 248 h 249"/>
                  <a:gd name="T54" fmla="*/ 211 w 212"/>
                  <a:gd name="T55" fmla="*/ 248 h 249"/>
                  <a:gd name="T56" fmla="*/ 211 w 212"/>
                  <a:gd name="T57" fmla="*/ 244 h 249"/>
                  <a:gd name="T58" fmla="*/ 211 w 212"/>
                  <a:gd name="T59" fmla="*/ 242 h 249"/>
                  <a:gd name="T60" fmla="*/ 211 w 212"/>
                  <a:gd name="T61" fmla="*/ 239 h 249"/>
                  <a:gd name="T62" fmla="*/ 211 w 212"/>
                  <a:gd name="T63" fmla="*/ 233 h 249"/>
                  <a:gd name="T64" fmla="*/ 206 w 212"/>
                  <a:gd name="T65" fmla="*/ 227 h 249"/>
                  <a:gd name="T66" fmla="*/ 205 w 212"/>
                  <a:gd name="T67" fmla="*/ 222 h 249"/>
                  <a:gd name="T68" fmla="*/ 205 w 212"/>
                  <a:gd name="T69" fmla="*/ 213 h 249"/>
                  <a:gd name="T70" fmla="*/ 201 w 212"/>
                  <a:gd name="T71" fmla="*/ 204 h 249"/>
                  <a:gd name="T72" fmla="*/ 199 w 212"/>
                  <a:gd name="T73" fmla="*/ 195 h 249"/>
                  <a:gd name="T74" fmla="*/ 193 w 212"/>
                  <a:gd name="T75" fmla="*/ 186 h 249"/>
                  <a:gd name="T76" fmla="*/ 191 w 212"/>
                  <a:gd name="T77" fmla="*/ 175 h 249"/>
                  <a:gd name="T78" fmla="*/ 184 w 212"/>
                  <a:gd name="T79" fmla="*/ 165 h 249"/>
                  <a:gd name="T80" fmla="*/ 179 w 212"/>
                  <a:gd name="T81" fmla="*/ 154 h 249"/>
                  <a:gd name="T82" fmla="*/ 174 w 212"/>
                  <a:gd name="T83" fmla="*/ 143 h 249"/>
                  <a:gd name="T84" fmla="*/ 167 w 212"/>
                  <a:gd name="T85" fmla="*/ 133 h 249"/>
                  <a:gd name="T86" fmla="*/ 157 w 212"/>
                  <a:gd name="T87" fmla="*/ 121 h 249"/>
                  <a:gd name="T88" fmla="*/ 148 w 212"/>
                  <a:gd name="T89" fmla="*/ 110 h 249"/>
                  <a:gd name="T90" fmla="*/ 138 w 212"/>
                  <a:gd name="T91" fmla="*/ 98 h 249"/>
                  <a:gd name="T92" fmla="*/ 128 w 212"/>
                  <a:gd name="T93" fmla="*/ 87 h 249"/>
                  <a:gd name="T94" fmla="*/ 114 w 212"/>
                  <a:gd name="T95" fmla="*/ 75 h 249"/>
                  <a:gd name="T96" fmla="*/ 99 w 212"/>
                  <a:gd name="T97" fmla="*/ 64 h 249"/>
                  <a:gd name="T98" fmla="*/ 87 w 212"/>
                  <a:gd name="T99" fmla="*/ 53 h 249"/>
                  <a:gd name="T100" fmla="*/ 70 w 212"/>
                  <a:gd name="T101" fmla="*/ 43 h 249"/>
                  <a:gd name="T102" fmla="*/ 51 w 212"/>
                  <a:gd name="T103" fmla="*/ 32 h 249"/>
                  <a:gd name="T104" fmla="*/ 31 w 212"/>
                  <a:gd name="T105" fmla="*/ 23 h 249"/>
                  <a:gd name="T106" fmla="*/ 12 w 212"/>
                  <a:gd name="T107" fmla="*/ 15 h 249"/>
                  <a:gd name="T108" fmla="*/ 0 w 212"/>
                  <a:gd name="T109" fmla="*/ 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2" h="249">
                    <a:moveTo>
                      <a:pt x="0" y="0"/>
                    </a:moveTo>
                    <a:lnTo>
                      <a:pt x="0" y="0"/>
                    </a:lnTo>
                    <a:lnTo>
                      <a:pt x="0" y="0"/>
                    </a:lnTo>
                    <a:lnTo>
                      <a:pt x="0" y="0"/>
                    </a:lnTo>
                    <a:lnTo>
                      <a:pt x="0" y="0"/>
                    </a:lnTo>
                    <a:lnTo>
                      <a:pt x="0" y="0"/>
                    </a:lnTo>
                    <a:lnTo>
                      <a:pt x="0" y="0"/>
                    </a:lnTo>
                    <a:lnTo>
                      <a:pt x="2" y="1"/>
                    </a:lnTo>
                    <a:lnTo>
                      <a:pt x="2" y="1"/>
                    </a:lnTo>
                    <a:lnTo>
                      <a:pt x="2" y="1"/>
                    </a:lnTo>
                    <a:lnTo>
                      <a:pt x="2" y="1"/>
                    </a:lnTo>
                    <a:lnTo>
                      <a:pt x="2" y="1"/>
                    </a:lnTo>
                    <a:lnTo>
                      <a:pt x="7" y="1"/>
                    </a:lnTo>
                    <a:lnTo>
                      <a:pt x="7" y="1"/>
                    </a:lnTo>
                    <a:lnTo>
                      <a:pt x="7" y="1"/>
                    </a:lnTo>
                    <a:lnTo>
                      <a:pt x="7" y="1"/>
                    </a:lnTo>
                    <a:lnTo>
                      <a:pt x="9" y="2"/>
                    </a:lnTo>
                    <a:lnTo>
                      <a:pt x="9" y="2"/>
                    </a:lnTo>
                    <a:lnTo>
                      <a:pt x="9" y="2"/>
                    </a:lnTo>
                    <a:lnTo>
                      <a:pt x="12" y="4"/>
                    </a:lnTo>
                    <a:lnTo>
                      <a:pt x="12" y="4"/>
                    </a:lnTo>
                    <a:lnTo>
                      <a:pt x="14" y="5"/>
                    </a:lnTo>
                    <a:lnTo>
                      <a:pt x="14" y="5"/>
                    </a:lnTo>
                    <a:lnTo>
                      <a:pt x="17" y="7"/>
                    </a:lnTo>
                    <a:lnTo>
                      <a:pt x="17" y="7"/>
                    </a:lnTo>
                    <a:lnTo>
                      <a:pt x="19" y="8"/>
                    </a:lnTo>
                    <a:lnTo>
                      <a:pt x="19" y="8"/>
                    </a:lnTo>
                    <a:lnTo>
                      <a:pt x="24" y="8"/>
                    </a:lnTo>
                    <a:lnTo>
                      <a:pt x="24" y="8"/>
                    </a:lnTo>
                    <a:lnTo>
                      <a:pt x="26" y="9"/>
                    </a:lnTo>
                    <a:lnTo>
                      <a:pt x="26" y="9"/>
                    </a:lnTo>
                    <a:lnTo>
                      <a:pt x="28" y="11"/>
                    </a:lnTo>
                    <a:lnTo>
                      <a:pt x="31" y="12"/>
                    </a:lnTo>
                    <a:lnTo>
                      <a:pt x="31" y="12"/>
                    </a:lnTo>
                    <a:lnTo>
                      <a:pt x="34" y="14"/>
                    </a:lnTo>
                    <a:lnTo>
                      <a:pt x="36" y="15"/>
                    </a:lnTo>
                    <a:lnTo>
                      <a:pt x="36" y="15"/>
                    </a:lnTo>
                    <a:lnTo>
                      <a:pt x="38" y="16"/>
                    </a:lnTo>
                    <a:lnTo>
                      <a:pt x="41" y="18"/>
                    </a:lnTo>
                    <a:lnTo>
                      <a:pt x="41" y="18"/>
                    </a:lnTo>
                    <a:lnTo>
                      <a:pt x="43" y="19"/>
                    </a:lnTo>
                    <a:lnTo>
                      <a:pt x="48" y="19"/>
                    </a:lnTo>
                    <a:lnTo>
                      <a:pt x="51" y="21"/>
                    </a:lnTo>
                    <a:lnTo>
                      <a:pt x="51" y="21"/>
                    </a:lnTo>
                    <a:lnTo>
                      <a:pt x="53" y="22"/>
                    </a:lnTo>
                    <a:lnTo>
                      <a:pt x="55" y="24"/>
                    </a:lnTo>
                    <a:lnTo>
                      <a:pt x="58" y="25"/>
                    </a:lnTo>
                    <a:lnTo>
                      <a:pt x="60" y="26"/>
                    </a:lnTo>
                    <a:lnTo>
                      <a:pt x="62" y="28"/>
                    </a:lnTo>
                    <a:lnTo>
                      <a:pt x="62" y="28"/>
                    </a:lnTo>
                    <a:lnTo>
                      <a:pt x="65" y="29"/>
                    </a:lnTo>
                    <a:lnTo>
                      <a:pt x="67" y="31"/>
                    </a:lnTo>
                    <a:lnTo>
                      <a:pt x="70" y="32"/>
                    </a:lnTo>
                    <a:lnTo>
                      <a:pt x="72" y="34"/>
                    </a:lnTo>
                    <a:lnTo>
                      <a:pt x="75" y="35"/>
                    </a:lnTo>
                    <a:lnTo>
                      <a:pt x="77" y="37"/>
                    </a:lnTo>
                    <a:lnTo>
                      <a:pt x="79" y="38"/>
                    </a:lnTo>
                    <a:lnTo>
                      <a:pt x="82" y="39"/>
                    </a:lnTo>
                    <a:lnTo>
                      <a:pt x="84" y="41"/>
                    </a:lnTo>
                    <a:lnTo>
                      <a:pt x="87" y="42"/>
                    </a:lnTo>
                    <a:lnTo>
                      <a:pt x="89" y="44"/>
                    </a:lnTo>
                    <a:lnTo>
                      <a:pt x="92" y="45"/>
                    </a:lnTo>
                    <a:lnTo>
                      <a:pt x="92" y="48"/>
                    </a:lnTo>
                    <a:lnTo>
                      <a:pt x="94" y="50"/>
                    </a:lnTo>
                    <a:lnTo>
                      <a:pt x="96" y="51"/>
                    </a:lnTo>
                    <a:lnTo>
                      <a:pt x="99" y="52"/>
                    </a:lnTo>
                    <a:lnTo>
                      <a:pt x="101" y="54"/>
                    </a:lnTo>
                    <a:lnTo>
                      <a:pt x="104" y="55"/>
                    </a:lnTo>
                    <a:lnTo>
                      <a:pt x="106" y="57"/>
                    </a:lnTo>
                    <a:lnTo>
                      <a:pt x="108" y="58"/>
                    </a:lnTo>
                    <a:lnTo>
                      <a:pt x="111" y="60"/>
                    </a:lnTo>
                    <a:lnTo>
                      <a:pt x="114" y="64"/>
                    </a:lnTo>
                    <a:lnTo>
                      <a:pt x="115" y="65"/>
                    </a:lnTo>
                    <a:lnTo>
                      <a:pt x="118" y="67"/>
                    </a:lnTo>
                    <a:lnTo>
                      <a:pt x="121" y="68"/>
                    </a:lnTo>
                    <a:lnTo>
                      <a:pt x="123" y="70"/>
                    </a:lnTo>
                    <a:lnTo>
                      <a:pt x="125" y="71"/>
                    </a:lnTo>
                    <a:lnTo>
                      <a:pt x="125" y="74"/>
                    </a:lnTo>
                    <a:lnTo>
                      <a:pt x="131" y="77"/>
                    </a:lnTo>
                    <a:lnTo>
                      <a:pt x="133" y="78"/>
                    </a:lnTo>
                    <a:lnTo>
                      <a:pt x="135" y="80"/>
                    </a:lnTo>
                    <a:lnTo>
                      <a:pt x="135" y="82"/>
                    </a:lnTo>
                    <a:lnTo>
                      <a:pt x="138" y="84"/>
                    </a:lnTo>
                    <a:lnTo>
                      <a:pt x="143" y="87"/>
                    </a:lnTo>
                    <a:lnTo>
                      <a:pt x="145" y="88"/>
                    </a:lnTo>
                    <a:lnTo>
                      <a:pt x="145" y="91"/>
                    </a:lnTo>
                    <a:lnTo>
                      <a:pt x="148" y="92"/>
                    </a:lnTo>
                    <a:lnTo>
                      <a:pt x="150" y="94"/>
                    </a:lnTo>
                    <a:lnTo>
                      <a:pt x="152" y="98"/>
                    </a:lnTo>
                    <a:lnTo>
                      <a:pt x="155" y="100"/>
                    </a:lnTo>
                    <a:lnTo>
                      <a:pt x="155" y="102"/>
                    </a:lnTo>
                    <a:lnTo>
                      <a:pt x="155" y="102"/>
                    </a:lnTo>
                    <a:lnTo>
                      <a:pt x="157" y="104"/>
                    </a:lnTo>
                    <a:lnTo>
                      <a:pt x="157" y="104"/>
                    </a:lnTo>
                    <a:lnTo>
                      <a:pt x="160" y="106"/>
                    </a:lnTo>
                    <a:lnTo>
                      <a:pt x="162" y="107"/>
                    </a:lnTo>
                    <a:lnTo>
                      <a:pt x="160" y="109"/>
                    </a:lnTo>
                    <a:lnTo>
                      <a:pt x="162" y="110"/>
                    </a:lnTo>
                    <a:lnTo>
                      <a:pt x="165" y="111"/>
                    </a:lnTo>
                    <a:lnTo>
                      <a:pt x="165" y="111"/>
                    </a:lnTo>
                    <a:lnTo>
                      <a:pt x="167" y="113"/>
                    </a:lnTo>
                    <a:lnTo>
                      <a:pt x="165" y="114"/>
                    </a:lnTo>
                    <a:lnTo>
                      <a:pt x="167" y="116"/>
                    </a:lnTo>
                    <a:lnTo>
                      <a:pt x="169" y="117"/>
                    </a:lnTo>
                    <a:lnTo>
                      <a:pt x="169" y="117"/>
                    </a:lnTo>
                    <a:lnTo>
                      <a:pt x="169" y="119"/>
                    </a:lnTo>
                    <a:lnTo>
                      <a:pt x="172" y="121"/>
                    </a:lnTo>
                    <a:lnTo>
                      <a:pt x="172" y="121"/>
                    </a:lnTo>
                    <a:lnTo>
                      <a:pt x="174" y="123"/>
                    </a:lnTo>
                    <a:lnTo>
                      <a:pt x="174" y="126"/>
                    </a:lnTo>
                    <a:lnTo>
                      <a:pt x="174" y="126"/>
                    </a:lnTo>
                    <a:lnTo>
                      <a:pt x="176" y="127"/>
                    </a:lnTo>
                    <a:lnTo>
                      <a:pt x="174" y="128"/>
                    </a:lnTo>
                    <a:lnTo>
                      <a:pt x="176" y="130"/>
                    </a:lnTo>
                    <a:lnTo>
                      <a:pt x="179" y="131"/>
                    </a:lnTo>
                    <a:lnTo>
                      <a:pt x="179" y="131"/>
                    </a:lnTo>
                    <a:lnTo>
                      <a:pt x="179" y="134"/>
                    </a:lnTo>
                    <a:lnTo>
                      <a:pt x="181" y="136"/>
                    </a:lnTo>
                    <a:lnTo>
                      <a:pt x="181" y="136"/>
                    </a:lnTo>
                    <a:lnTo>
                      <a:pt x="181" y="138"/>
                    </a:lnTo>
                    <a:lnTo>
                      <a:pt x="184" y="140"/>
                    </a:lnTo>
                    <a:lnTo>
                      <a:pt x="184" y="140"/>
                    </a:lnTo>
                    <a:lnTo>
                      <a:pt x="184" y="143"/>
                    </a:lnTo>
                    <a:lnTo>
                      <a:pt x="186" y="144"/>
                    </a:lnTo>
                    <a:lnTo>
                      <a:pt x="186" y="144"/>
                    </a:lnTo>
                    <a:lnTo>
                      <a:pt x="189" y="146"/>
                    </a:lnTo>
                    <a:lnTo>
                      <a:pt x="189" y="148"/>
                    </a:lnTo>
                    <a:lnTo>
                      <a:pt x="189" y="148"/>
                    </a:lnTo>
                    <a:lnTo>
                      <a:pt x="189" y="151"/>
                    </a:lnTo>
                    <a:lnTo>
                      <a:pt x="191" y="153"/>
                    </a:lnTo>
                    <a:lnTo>
                      <a:pt x="191" y="153"/>
                    </a:lnTo>
                    <a:lnTo>
                      <a:pt x="191" y="156"/>
                    </a:lnTo>
                    <a:lnTo>
                      <a:pt x="191" y="156"/>
                    </a:lnTo>
                    <a:lnTo>
                      <a:pt x="193" y="157"/>
                    </a:lnTo>
                    <a:lnTo>
                      <a:pt x="193" y="160"/>
                    </a:lnTo>
                    <a:lnTo>
                      <a:pt x="193" y="160"/>
                    </a:lnTo>
                    <a:lnTo>
                      <a:pt x="196" y="161"/>
                    </a:lnTo>
                    <a:lnTo>
                      <a:pt x="196" y="165"/>
                    </a:lnTo>
                    <a:lnTo>
                      <a:pt x="196" y="165"/>
                    </a:lnTo>
                    <a:lnTo>
                      <a:pt x="196" y="167"/>
                    </a:lnTo>
                    <a:lnTo>
                      <a:pt x="198" y="168"/>
                    </a:lnTo>
                    <a:lnTo>
                      <a:pt x="198" y="168"/>
                    </a:lnTo>
                    <a:lnTo>
                      <a:pt x="199" y="172"/>
                    </a:lnTo>
                    <a:lnTo>
                      <a:pt x="201" y="173"/>
                    </a:lnTo>
                    <a:lnTo>
                      <a:pt x="199" y="175"/>
                    </a:lnTo>
                    <a:lnTo>
                      <a:pt x="201" y="175"/>
                    </a:lnTo>
                    <a:lnTo>
                      <a:pt x="201" y="178"/>
                    </a:lnTo>
                    <a:lnTo>
                      <a:pt x="201" y="178"/>
                    </a:lnTo>
                    <a:lnTo>
                      <a:pt x="203" y="180"/>
                    </a:lnTo>
                    <a:lnTo>
                      <a:pt x="203" y="183"/>
                    </a:lnTo>
                    <a:lnTo>
                      <a:pt x="203" y="183"/>
                    </a:lnTo>
                    <a:lnTo>
                      <a:pt x="203" y="186"/>
                    </a:lnTo>
                    <a:lnTo>
                      <a:pt x="206" y="187"/>
                    </a:lnTo>
                    <a:lnTo>
                      <a:pt x="203" y="188"/>
                    </a:lnTo>
                    <a:lnTo>
                      <a:pt x="206" y="190"/>
                    </a:lnTo>
                    <a:lnTo>
                      <a:pt x="205" y="193"/>
                    </a:lnTo>
                    <a:lnTo>
                      <a:pt x="205" y="193"/>
                    </a:lnTo>
                    <a:lnTo>
                      <a:pt x="205" y="196"/>
                    </a:lnTo>
                    <a:lnTo>
                      <a:pt x="205" y="196"/>
                    </a:lnTo>
                    <a:lnTo>
                      <a:pt x="205" y="199"/>
                    </a:lnTo>
                    <a:lnTo>
                      <a:pt x="208" y="200"/>
                    </a:lnTo>
                    <a:lnTo>
                      <a:pt x="205" y="202"/>
                    </a:lnTo>
                    <a:lnTo>
                      <a:pt x="208" y="203"/>
                    </a:lnTo>
                    <a:lnTo>
                      <a:pt x="208" y="206"/>
                    </a:lnTo>
                    <a:lnTo>
                      <a:pt x="208" y="206"/>
                    </a:lnTo>
                    <a:lnTo>
                      <a:pt x="208" y="209"/>
                    </a:lnTo>
                    <a:lnTo>
                      <a:pt x="211" y="210"/>
                    </a:lnTo>
                    <a:lnTo>
                      <a:pt x="208" y="212"/>
                    </a:lnTo>
                    <a:lnTo>
                      <a:pt x="211" y="213"/>
                    </a:lnTo>
                    <a:lnTo>
                      <a:pt x="211" y="216"/>
                    </a:lnTo>
                    <a:lnTo>
                      <a:pt x="208" y="217"/>
                    </a:lnTo>
                    <a:lnTo>
                      <a:pt x="211" y="219"/>
                    </a:lnTo>
                    <a:lnTo>
                      <a:pt x="211" y="222"/>
                    </a:lnTo>
                    <a:lnTo>
                      <a:pt x="211" y="222"/>
                    </a:lnTo>
                    <a:lnTo>
                      <a:pt x="211" y="224"/>
                    </a:lnTo>
                    <a:lnTo>
                      <a:pt x="211" y="227"/>
                    </a:lnTo>
                    <a:lnTo>
                      <a:pt x="211" y="227"/>
                    </a:lnTo>
                    <a:lnTo>
                      <a:pt x="211" y="231"/>
                    </a:lnTo>
                    <a:lnTo>
                      <a:pt x="211" y="231"/>
                    </a:lnTo>
                    <a:lnTo>
                      <a:pt x="211" y="233"/>
                    </a:lnTo>
                    <a:lnTo>
                      <a:pt x="211" y="236"/>
                    </a:lnTo>
                    <a:lnTo>
                      <a:pt x="211" y="236"/>
                    </a:lnTo>
                    <a:lnTo>
                      <a:pt x="211" y="239"/>
                    </a:lnTo>
                    <a:lnTo>
                      <a:pt x="211" y="242"/>
                    </a:lnTo>
                    <a:lnTo>
                      <a:pt x="211" y="242"/>
                    </a:lnTo>
                    <a:lnTo>
                      <a:pt x="211" y="244"/>
                    </a:lnTo>
                    <a:lnTo>
                      <a:pt x="211" y="248"/>
                    </a:lnTo>
                    <a:lnTo>
                      <a:pt x="211" y="248"/>
                    </a:lnTo>
                    <a:lnTo>
                      <a:pt x="211" y="248"/>
                    </a:lnTo>
                    <a:lnTo>
                      <a:pt x="211" y="248"/>
                    </a:lnTo>
                    <a:lnTo>
                      <a:pt x="211" y="248"/>
                    </a:lnTo>
                    <a:lnTo>
                      <a:pt x="211" y="248"/>
                    </a:lnTo>
                    <a:lnTo>
                      <a:pt x="211" y="248"/>
                    </a:lnTo>
                    <a:lnTo>
                      <a:pt x="211" y="248"/>
                    </a:lnTo>
                    <a:lnTo>
                      <a:pt x="211" y="248"/>
                    </a:lnTo>
                    <a:lnTo>
                      <a:pt x="211" y="248"/>
                    </a:lnTo>
                    <a:lnTo>
                      <a:pt x="211" y="248"/>
                    </a:lnTo>
                    <a:lnTo>
                      <a:pt x="211" y="248"/>
                    </a:lnTo>
                    <a:lnTo>
                      <a:pt x="211" y="248"/>
                    </a:lnTo>
                    <a:lnTo>
                      <a:pt x="211" y="248"/>
                    </a:lnTo>
                    <a:lnTo>
                      <a:pt x="209" y="246"/>
                    </a:lnTo>
                    <a:lnTo>
                      <a:pt x="211" y="244"/>
                    </a:lnTo>
                    <a:lnTo>
                      <a:pt x="211" y="244"/>
                    </a:lnTo>
                    <a:lnTo>
                      <a:pt x="211" y="244"/>
                    </a:lnTo>
                    <a:lnTo>
                      <a:pt x="211" y="244"/>
                    </a:lnTo>
                    <a:lnTo>
                      <a:pt x="211" y="244"/>
                    </a:lnTo>
                    <a:lnTo>
                      <a:pt x="211" y="244"/>
                    </a:lnTo>
                    <a:lnTo>
                      <a:pt x="209" y="243"/>
                    </a:lnTo>
                    <a:lnTo>
                      <a:pt x="209" y="243"/>
                    </a:lnTo>
                    <a:lnTo>
                      <a:pt x="211" y="242"/>
                    </a:lnTo>
                    <a:lnTo>
                      <a:pt x="211" y="242"/>
                    </a:lnTo>
                    <a:lnTo>
                      <a:pt x="211" y="242"/>
                    </a:lnTo>
                    <a:lnTo>
                      <a:pt x="211" y="242"/>
                    </a:lnTo>
                    <a:lnTo>
                      <a:pt x="209" y="241"/>
                    </a:lnTo>
                    <a:lnTo>
                      <a:pt x="211" y="239"/>
                    </a:lnTo>
                    <a:lnTo>
                      <a:pt x="211" y="239"/>
                    </a:lnTo>
                    <a:lnTo>
                      <a:pt x="211" y="239"/>
                    </a:lnTo>
                    <a:lnTo>
                      <a:pt x="209" y="237"/>
                    </a:lnTo>
                    <a:lnTo>
                      <a:pt x="209" y="237"/>
                    </a:lnTo>
                    <a:lnTo>
                      <a:pt x="211" y="236"/>
                    </a:lnTo>
                    <a:lnTo>
                      <a:pt x="211" y="236"/>
                    </a:lnTo>
                    <a:lnTo>
                      <a:pt x="209" y="234"/>
                    </a:lnTo>
                    <a:lnTo>
                      <a:pt x="209" y="234"/>
                    </a:lnTo>
                    <a:lnTo>
                      <a:pt x="211" y="233"/>
                    </a:lnTo>
                    <a:lnTo>
                      <a:pt x="209" y="231"/>
                    </a:lnTo>
                    <a:lnTo>
                      <a:pt x="209" y="231"/>
                    </a:lnTo>
                    <a:lnTo>
                      <a:pt x="209" y="231"/>
                    </a:lnTo>
                    <a:lnTo>
                      <a:pt x="209" y="229"/>
                    </a:lnTo>
                    <a:lnTo>
                      <a:pt x="209" y="229"/>
                    </a:lnTo>
                    <a:lnTo>
                      <a:pt x="209" y="229"/>
                    </a:lnTo>
                    <a:lnTo>
                      <a:pt x="206" y="227"/>
                    </a:lnTo>
                    <a:lnTo>
                      <a:pt x="208" y="226"/>
                    </a:lnTo>
                    <a:lnTo>
                      <a:pt x="208" y="226"/>
                    </a:lnTo>
                    <a:lnTo>
                      <a:pt x="205" y="224"/>
                    </a:lnTo>
                    <a:lnTo>
                      <a:pt x="208" y="223"/>
                    </a:lnTo>
                    <a:lnTo>
                      <a:pt x="205" y="222"/>
                    </a:lnTo>
                    <a:lnTo>
                      <a:pt x="205" y="222"/>
                    </a:lnTo>
                    <a:lnTo>
                      <a:pt x="205" y="222"/>
                    </a:lnTo>
                    <a:lnTo>
                      <a:pt x="205" y="219"/>
                    </a:lnTo>
                    <a:lnTo>
                      <a:pt x="205" y="219"/>
                    </a:lnTo>
                    <a:lnTo>
                      <a:pt x="203" y="217"/>
                    </a:lnTo>
                    <a:lnTo>
                      <a:pt x="205" y="216"/>
                    </a:lnTo>
                    <a:lnTo>
                      <a:pt x="203" y="214"/>
                    </a:lnTo>
                    <a:lnTo>
                      <a:pt x="203" y="214"/>
                    </a:lnTo>
                    <a:lnTo>
                      <a:pt x="205" y="213"/>
                    </a:lnTo>
                    <a:lnTo>
                      <a:pt x="203" y="212"/>
                    </a:lnTo>
                    <a:lnTo>
                      <a:pt x="203" y="212"/>
                    </a:lnTo>
                    <a:lnTo>
                      <a:pt x="203" y="209"/>
                    </a:lnTo>
                    <a:lnTo>
                      <a:pt x="203" y="209"/>
                    </a:lnTo>
                    <a:lnTo>
                      <a:pt x="201" y="207"/>
                    </a:lnTo>
                    <a:lnTo>
                      <a:pt x="203" y="206"/>
                    </a:lnTo>
                    <a:lnTo>
                      <a:pt x="201" y="204"/>
                    </a:lnTo>
                    <a:lnTo>
                      <a:pt x="201" y="204"/>
                    </a:lnTo>
                    <a:lnTo>
                      <a:pt x="201" y="202"/>
                    </a:lnTo>
                    <a:lnTo>
                      <a:pt x="201" y="202"/>
                    </a:lnTo>
                    <a:lnTo>
                      <a:pt x="198" y="200"/>
                    </a:lnTo>
                    <a:lnTo>
                      <a:pt x="201" y="199"/>
                    </a:lnTo>
                    <a:lnTo>
                      <a:pt x="198" y="197"/>
                    </a:lnTo>
                    <a:lnTo>
                      <a:pt x="199" y="195"/>
                    </a:lnTo>
                    <a:lnTo>
                      <a:pt x="199" y="195"/>
                    </a:lnTo>
                    <a:lnTo>
                      <a:pt x="196" y="193"/>
                    </a:lnTo>
                    <a:lnTo>
                      <a:pt x="199" y="192"/>
                    </a:lnTo>
                    <a:lnTo>
                      <a:pt x="196" y="190"/>
                    </a:lnTo>
                    <a:lnTo>
                      <a:pt x="196" y="190"/>
                    </a:lnTo>
                    <a:lnTo>
                      <a:pt x="196" y="187"/>
                    </a:lnTo>
                    <a:lnTo>
                      <a:pt x="193" y="186"/>
                    </a:lnTo>
                    <a:lnTo>
                      <a:pt x="196" y="185"/>
                    </a:lnTo>
                    <a:lnTo>
                      <a:pt x="193" y="183"/>
                    </a:lnTo>
                    <a:lnTo>
                      <a:pt x="193" y="183"/>
                    </a:lnTo>
                    <a:lnTo>
                      <a:pt x="193" y="180"/>
                    </a:lnTo>
                    <a:lnTo>
                      <a:pt x="191" y="178"/>
                    </a:lnTo>
                    <a:lnTo>
                      <a:pt x="191" y="178"/>
                    </a:lnTo>
                    <a:lnTo>
                      <a:pt x="191" y="175"/>
                    </a:lnTo>
                    <a:lnTo>
                      <a:pt x="189" y="175"/>
                    </a:lnTo>
                    <a:lnTo>
                      <a:pt x="191" y="173"/>
                    </a:lnTo>
                    <a:lnTo>
                      <a:pt x="189" y="172"/>
                    </a:lnTo>
                    <a:lnTo>
                      <a:pt x="186" y="170"/>
                    </a:lnTo>
                    <a:lnTo>
                      <a:pt x="189" y="168"/>
                    </a:lnTo>
                    <a:lnTo>
                      <a:pt x="186" y="167"/>
                    </a:lnTo>
                    <a:lnTo>
                      <a:pt x="184" y="165"/>
                    </a:lnTo>
                    <a:lnTo>
                      <a:pt x="186" y="165"/>
                    </a:lnTo>
                    <a:lnTo>
                      <a:pt x="184" y="163"/>
                    </a:lnTo>
                    <a:lnTo>
                      <a:pt x="184" y="160"/>
                    </a:lnTo>
                    <a:lnTo>
                      <a:pt x="181" y="158"/>
                    </a:lnTo>
                    <a:lnTo>
                      <a:pt x="181" y="158"/>
                    </a:lnTo>
                    <a:lnTo>
                      <a:pt x="181" y="156"/>
                    </a:lnTo>
                    <a:lnTo>
                      <a:pt x="179" y="154"/>
                    </a:lnTo>
                    <a:lnTo>
                      <a:pt x="179" y="154"/>
                    </a:lnTo>
                    <a:lnTo>
                      <a:pt x="179" y="151"/>
                    </a:lnTo>
                    <a:lnTo>
                      <a:pt x="176" y="150"/>
                    </a:lnTo>
                    <a:lnTo>
                      <a:pt x="174" y="148"/>
                    </a:lnTo>
                    <a:lnTo>
                      <a:pt x="176" y="147"/>
                    </a:lnTo>
                    <a:lnTo>
                      <a:pt x="174" y="146"/>
                    </a:lnTo>
                    <a:lnTo>
                      <a:pt x="174" y="143"/>
                    </a:lnTo>
                    <a:lnTo>
                      <a:pt x="172" y="141"/>
                    </a:lnTo>
                    <a:lnTo>
                      <a:pt x="172" y="141"/>
                    </a:lnTo>
                    <a:lnTo>
                      <a:pt x="172" y="138"/>
                    </a:lnTo>
                    <a:lnTo>
                      <a:pt x="169" y="137"/>
                    </a:lnTo>
                    <a:lnTo>
                      <a:pt x="167" y="136"/>
                    </a:lnTo>
                    <a:lnTo>
                      <a:pt x="167" y="133"/>
                    </a:lnTo>
                    <a:lnTo>
                      <a:pt x="167" y="133"/>
                    </a:lnTo>
                    <a:lnTo>
                      <a:pt x="164" y="131"/>
                    </a:lnTo>
                    <a:lnTo>
                      <a:pt x="164" y="128"/>
                    </a:lnTo>
                    <a:lnTo>
                      <a:pt x="162" y="127"/>
                    </a:lnTo>
                    <a:lnTo>
                      <a:pt x="159" y="126"/>
                    </a:lnTo>
                    <a:lnTo>
                      <a:pt x="162" y="124"/>
                    </a:lnTo>
                    <a:lnTo>
                      <a:pt x="159" y="123"/>
                    </a:lnTo>
                    <a:lnTo>
                      <a:pt x="157" y="121"/>
                    </a:lnTo>
                    <a:lnTo>
                      <a:pt x="157" y="119"/>
                    </a:lnTo>
                    <a:lnTo>
                      <a:pt x="155" y="117"/>
                    </a:lnTo>
                    <a:lnTo>
                      <a:pt x="152" y="116"/>
                    </a:lnTo>
                    <a:lnTo>
                      <a:pt x="152" y="116"/>
                    </a:lnTo>
                    <a:lnTo>
                      <a:pt x="152" y="113"/>
                    </a:lnTo>
                    <a:lnTo>
                      <a:pt x="150" y="111"/>
                    </a:lnTo>
                    <a:lnTo>
                      <a:pt x="148" y="110"/>
                    </a:lnTo>
                    <a:lnTo>
                      <a:pt x="148" y="107"/>
                    </a:lnTo>
                    <a:lnTo>
                      <a:pt x="145" y="106"/>
                    </a:lnTo>
                    <a:lnTo>
                      <a:pt x="143" y="104"/>
                    </a:lnTo>
                    <a:lnTo>
                      <a:pt x="143" y="104"/>
                    </a:lnTo>
                    <a:lnTo>
                      <a:pt x="143" y="101"/>
                    </a:lnTo>
                    <a:lnTo>
                      <a:pt x="140" y="100"/>
                    </a:lnTo>
                    <a:lnTo>
                      <a:pt x="138" y="98"/>
                    </a:lnTo>
                    <a:lnTo>
                      <a:pt x="135" y="97"/>
                    </a:lnTo>
                    <a:lnTo>
                      <a:pt x="135" y="94"/>
                    </a:lnTo>
                    <a:lnTo>
                      <a:pt x="133" y="92"/>
                    </a:lnTo>
                    <a:lnTo>
                      <a:pt x="131" y="91"/>
                    </a:lnTo>
                    <a:lnTo>
                      <a:pt x="128" y="90"/>
                    </a:lnTo>
                    <a:lnTo>
                      <a:pt x="128" y="87"/>
                    </a:lnTo>
                    <a:lnTo>
                      <a:pt x="128" y="87"/>
                    </a:lnTo>
                    <a:lnTo>
                      <a:pt x="126" y="85"/>
                    </a:lnTo>
                    <a:lnTo>
                      <a:pt x="123" y="84"/>
                    </a:lnTo>
                    <a:lnTo>
                      <a:pt x="121" y="82"/>
                    </a:lnTo>
                    <a:lnTo>
                      <a:pt x="121" y="80"/>
                    </a:lnTo>
                    <a:lnTo>
                      <a:pt x="118" y="78"/>
                    </a:lnTo>
                    <a:lnTo>
                      <a:pt x="116" y="77"/>
                    </a:lnTo>
                    <a:lnTo>
                      <a:pt x="114" y="75"/>
                    </a:lnTo>
                    <a:lnTo>
                      <a:pt x="111" y="74"/>
                    </a:lnTo>
                    <a:lnTo>
                      <a:pt x="111" y="71"/>
                    </a:lnTo>
                    <a:lnTo>
                      <a:pt x="109" y="70"/>
                    </a:lnTo>
                    <a:lnTo>
                      <a:pt x="106" y="68"/>
                    </a:lnTo>
                    <a:lnTo>
                      <a:pt x="104" y="67"/>
                    </a:lnTo>
                    <a:lnTo>
                      <a:pt x="101" y="65"/>
                    </a:lnTo>
                    <a:lnTo>
                      <a:pt x="99" y="64"/>
                    </a:lnTo>
                    <a:lnTo>
                      <a:pt x="96" y="62"/>
                    </a:lnTo>
                    <a:lnTo>
                      <a:pt x="95" y="61"/>
                    </a:lnTo>
                    <a:lnTo>
                      <a:pt x="95" y="58"/>
                    </a:lnTo>
                    <a:lnTo>
                      <a:pt x="92" y="57"/>
                    </a:lnTo>
                    <a:lnTo>
                      <a:pt x="89" y="55"/>
                    </a:lnTo>
                    <a:lnTo>
                      <a:pt x="87" y="53"/>
                    </a:lnTo>
                    <a:lnTo>
                      <a:pt x="87" y="53"/>
                    </a:lnTo>
                    <a:lnTo>
                      <a:pt x="85" y="52"/>
                    </a:lnTo>
                    <a:lnTo>
                      <a:pt x="82" y="51"/>
                    </a:lnTo>
                    <a:lnTo>
                      <a:pt x="79" y="50"/>
                    </a:lnTo>
                    <a:lnTo>
                      <a:pt x="77" y="48"/>
                    </a:lnTo>
                    <a:lnTo>
                      <a:pt x="75" y="47"/>
                    </a:lnTo>
                    <a:lnTo>
                      <a:pt x="72" y="45"/>
                    </a:lnTo>
                    <a:lnTo>
                      <a:pt x="70" y="43"/>
                    </a:lnTo>
                    <a:lnTo>
                      <a:pt x="68" y="42"/>
                    </a:lnTo>
                    <a:lnTo>
                      <a:pt x="65" y="41"/>
                    </a:lnTo>
                    <a:lnTo>
                      <a:pt x="60" y="38"/>
                    </a:lnTo>
                    <a:lnTo>
                      <a:pt x="58" y="37"/>
                    </a:lnTo>
                    <a:lnTo>
                      <a:pt x="55" y="35"/>
                    </a:lnTo>
                    <a:lnTo>
                      <a:pt x="53" y="33"/>
                    </a:lnTo>
                    <a:lnTo>
                      <a:pt x="51" y="32"/>
                    </a:lnTo>
                    <a:lnTo>
                      <a:pt x="48" y="31"/>
                    </a:lnTo>
                    <a:lnTo>
                      <a:pt x="46" y="29"/>
                    </a:lnTo>
                    <a:lnTo>
                      <a:pt x="43" y="28"/>
                    </a:lnTo>
                    <a:lnTo>
                      <a:pt x="41" y="26"/>
                    </a:lnTo>
                    <a:lnTo>
                      <a:pt x="38" y="25"/>
                    </a:lnTo>
                    <a:lnTo>
                      <a:pt x="36" y="23"/>
                    </a:lnTo>
                    <a:lnTo>
                      <a:pt x="31" y="23"/>
                    </a:lnTo>
                    <a:lnTo>
                      <a:pt x="29" y="22"/>
                    </a:lnTo>
                    <a:lnTo>
                      <a:pt x="26" y="21"/>
                    </a:lnTo>
                    <a:lnTo>
                      <a:pt x="24" y="19"/>
                    </a:lnTo>
                    <a:lnTo>
                      <a:pt x="21" y="18"/>
                    </a:lnTo>
                    <a:lnTo>
                      <a:pt x="19" y="16"/>
                    </a:lnTo>
                    <a:lnTo>
                      <a:pt x="17" y="15"/>
                    </a:lnTo>
                    <a:lnTo>
                      <a:pt x="12" y="15"/>
                    </a:lnTo>
                    <a:lnTo>
                      <a:pt x="9" y="14"/>
                    </a:lnTo>
                    <a:lnTo>
                      <a:pt x="7" y="12"/>
                    </a:lnTo>
                    <a:lnTo>
                      <a:pt x="5" y="11"/>
                    </a:lnTo>
                    <a:lnTo>
                      <a:pt x="2" y="10"/>
                    </a:lnTo>
                    <a:lnTo>
                      <a:pt x="2" y="10"/>
                    </a:lnTo>
                    <a:lnTo>
                      <a:pt x="0" y="8"/>
                    </a:lnTo>
                    <a:lnTo>
                      <a:pt x="0" y="5"/>
                    </a:lnTo>
                    <a:lnTo>
                      <a:pt x="0" y="2"/>
                    </a:lnTo>
                    <a:lnTo>
                      <a:pt x="0" y="0"/>
                    </a:lnTo>
                    <a:lnTo>
                      <a:pt x="0" y="0"/>
                    </a:lnTo>
                    <a:lnTo>
                      <a:pt x="0" y="0"/>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4709" name="Freeform 37"/>
              <p:cNvSpPr>
                <a:spLocks/>
              </p:cNvSpPr>
              <p:nvPr/>
            </p:nvSpPr>
            <p:spPr bwMode="blackGray">
              <a:xfrm>
                <a:off x="3081" y="2202"/>
                <a:ext cx="156" cy="121"/>
              </a:xfrm>
              <a:custGeom>
                <a:avLst/>
                <a:gdLst>
                  <a:gd name="T0" fmla="*/ 0 w 156"/>
                  <a:gd name="T1" fmla="*/ 27 h 121"/>
                  <a:gd name="T2" fmla="*/ 2 w 156"/>
                  <a:gd name="T3" fmla="*/ 0 h 121"/>
                  <a:gd name="T4" fmla="*/ 155 w 156"/>
                  <a:gd name="T5" fmla="*/ 90 h 121"/>
                  <a:gd name="T6" fmla="*/ 155 w 156"/>
                  <a:gd name="T7" fmla="*/ 120 h 121"/>
                  <a:gd name="T8" fmla="*/ 0 w 156"/>
                  <a:gd name="T9" fmla="*/ 27 h 121"/>
                </a:gdLst>
                <a:ahLst/>
                <a:cxnLst>
                  <a:cxn ang="0">
                    <a:pos x="T0" y="T1"/>
                  </a:cxn>
                  <a:cxn ang="0">
                    <a:pos x="T2" y="T3"/>
                  </a:cxn>
                  <a:cxn ang="0">
                    <a:pos x="T4" y="T5"/>
                  </a:cxn>
                  <a:cxn ang="0">
                    <a:pos x="T6" y="T7"/>
                  </a:cxn>
                  <a:cxn ang="0">
                    <a:pos x="T8" y="T9"/>
                  </a:cxn>
                </a:cxnLst>
                <a:rect l="0" t="0" r="r" b="b"/>
                <a:pathLst>
                  <a:path w="156" h="121">
                    <a:moveTo>
                      <a:pt x="0" y="27"/>
                    </a:moveTo>
                    <a:lnTo>
                      <a:pt x="2" y="0"/>
                    </a:lnTo>
                    <a:lnTo>
                      <a:pt x="155" y="90"/>
                    </a:lnTo>
                    <a:lnTo>
                      <a:pt x="155" y="120"/>
                    </a:lnTo>
                    <a:lnTo>
                      <a:pt x="0" y="27"/>
                    </a:lnTo>
                  </a:path>
                </a:pathLst>
              </a:custGeom>
              <a:gradFill rotWithShape="0">
                <a:gsLst>
                  <a:gs pos="0">
                    <a:srgbClr val="FF6633"/>
                  </a:gs>
                  <a:gs pos="100000">
                    <a:srgbClr val="FF6633">
                      <a:gamma/>
                      <a:tint val="89804"/>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4710" name="Freeform 38"/>
              <p:cNvSpPr>
                <a:spLocks/>
              </p:cNvSpPr>
              <p:nvPr/>
            </p:nvSpPr>
            <p:spPr bwMode="blackGray">
              <a:xfrm>
                <a:off x="3236" y="2202"/>
                <a:ext cx="155" cy="121"/>
              </a:xfrm>
              <a:custGeom>
                <a:avLst/>
                <a:gdLst>
                  <a:gd name="T0" fmla="*/ 0 w 155"/>
                  <a:gd name="T1" fmla="*/ 120 h 121"/>
                  <a:gd name="T2" fmla="*/ 154 w 155"/>
                  <a:gd name="T3" fmla="*/ 28 h 121"/>
                  <a:gd name="T4" fmla="*/ 154 w 155"/>
                  <a:gd name="T5" fmla="*/ 0 h 121"/>
                  <a:gd name="T6" fmla="*/ 0 w 155"/>
                  <a:gd name="T7" fmla="*/ 91 h 121"/>
                  <a:gd name="T8" fmla="*/ 0 w 155"/>
                  <a:gd name="T9" fmla="*/ 120 h 121"/>
                </a:gdLst>
                <a:ahLst/>
                <a:cxnLst>
                  <a:cxn ang="0">
                    <a:pos x="T0" y="T1"/>
                  </a:cxn>
                  <a:cxn ang="0">
                    <a:pos x="T2" y="T3"/>
                  </a:cxn>
                  <a:cxn ang="0">
                    <a:pos x="T4" y="T5"/>
                  </a:cxn>
                  <a:cxn ang="0">
                    <a:pos x="T6" y="T7"/>
                  </a:cxn>
                  <a:cxn ang="0">
                    <a:pos x="T8" y="T9"/>
                  </a:cxn>
                </a:cxnLst>
                <a:rect l="0" t="0" r="r" b="b"/>
                <a:pathLst>
                  <a:path w="155" h="121">
                    <a:moveTo>
                      <a:pt x="0" y="120"/>
                    </a:moveTo>
                    <a:lnTo>
                      <a:pt x="154" y="28"/>
                    </a:lnTo>
                    <a:lnTo>
                      <a:pt x="154" y="0"/>
                    </a:lnTo>
                    <a:lnTo>
                      <a:pt x="0" y="91"/>
                    </a:lnTo>
                    <a:lnTo>
                      <a:pt x="0" y="120"/>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84711" name="Group 39"/>
            <p:cNvGrpSpPr>
              <a:grpSpLocks/>
            </p:cNvGrpSpPr>
            <p:nvPr/>
          </p:nvGrpSpPr>
          <p:grpSpPr bwMode="auto">
            <a:xfrm>
              <a:off x="2954" y="2358"/>
              <a:ext cx="675" cy="242"/>
              <a:chOff x="2954" y="2358"/>
              <a:chExt cx="675" cy="242"/>
            </a:xfrm>
          </p:grpSpPr>
          <p:sp>
            <p:nvSpPr>
              <p:cNvPr id="284712" name="Rectangle 40"/>
              <p:cNvSpPr>
                <a:spLocks noChangeArrowheads="1"/>
              </p:cNvSpPr>
              <p:nvPr/>
            </p:nvSpPr>
            <p:spPr bwMode="auto">
              <a:xfrm>
                <a:off x="2954" y="2358"/>
                <a:ext cx="675" cy="242"/>
              </a:xfrm>
              <a:prstGeom prst="rect">
                <a:avLst/>
              </a:prstGeom>
              <a:gradFill rotWithShape="0">
                <a:gsLst>
                  <a:gs pos="0">
                    <a:srgbClr val="FFCCCC"/>
                  </a:gs>
                  <a:gs pos="50000">
                    <a:srgbClr val="FFCCCC">
                      <a:gamma/>
                      <a:shade val="89804"/>
                      <a:invGamma/>
                    </a:srgbClr>
                  </a:gs>
                  <a:gs pos="100000">
                    <a:srgbClr val="FFCCCC"/>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s-CR"/>
              </a:p>
            </p:txBody>
          </p:sp>
          <p:sp>
            <p:nvSpPr>
              <p:cNvPr id="284713" name="Rectangle 41"/>
              <p:cNvSpPr>
                <a:spLocks noChangeArrowheads="1"/>
              </p:cNvSpPr>
              <p:nvPr/>
            </p:nvSpPr>
            <p:spPr bwMode="ltGray">
              <a:xfrm>
                <a:off x="3027" y="2432"/>
                <a:ext cx="529" cy="92"/>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sp>
        <p:nvSpPr>
          <p:cNvPr id="284714" name="Rectangle 42"/>
          <p:cNvSpPr>
            <a:spLocks noChangeArrowheads="1"/>
          </p:cNvSpPr>
          <p:nvPr/>
        </p:nvSpPr>
        <p:spPr bwMode="auto">
          <a:xfrm>
            <a:off x="5335588" y="5011738"/>
            <a:ext cx="11017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Transporte</a:t>
            </a:r>
            <a:endParaRPr lang="es-ES" altLang="es-ES" sz="1200" b="1">
              <a:solidFill>
                <a:srgbClr val="000000"/>
              </a:solidFill>
              <a:latin typeface="Arial" panose="020B0604020202020204" pitchFamily="34" charset="0"/>
            </a:endParaRPr>
          </a:p>
        </p:txBody>
      </p:sp>
      <p:sp>
        <p:nvSpPr>
          <p:cNvPr id="284715" name="Line 43"/>
          <p:cNvSpPr>
            <a:spLocks noChangeShapeType="1"/>
          </p:cNvSpPr>
          <p:nvPr/>
        </p:nvSpPr>
        <p:spPr bwMode="auto">
          <a:xfrm>
            <a:off x="4379913" y="4433888"/>
            <a:ext cx="457200" cy="711200"/>
          </a:xfrm>
          <a:prstGeom prst="line">
            <a:avLst/>
          </a:prstGeom>
          <a:noFill/>
          <a:ln w="28575">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84716" name="Rectangle 44"/>
          <p:cNvSpPr>
            <a:spLocks noChangeArrowheads="1"/>
          </p:cNvSpPr>
          <p:nvPr/>
        </p:nvSpPr>
        <p:spPr bwMode="auto">
          <a:xfrm>
            <a:off x="3278188" y="5049838"/>
            <a:ext cx="11017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Extracción</a:t>
            </a:r>
            <a:endParaRPr lang="es-ES" altLang="es-ES" sz="1200" b="1">
              <a:solidFill>
                <a:srgbClr val="000000"/>
              </a:solidFill>
              <a:latin typeface="Arial" panose="020B0604020202020204" pitchFamily="34" charset="0"/>
            </a:endParaRPr>
          </a:p>
        </p:txBody>
      </p:sp>
      <p:sp>
        <p:nvSpPr>
          <p:cNvPr id="2" name="Marcador de contenido 1">
            <a:extLst>
              <a:ext uri="{FF2B5EF4-FFF2-40B4-BE49-F238E27FC236}">
                <a16:creationId xmlns:a16="http://schemas.microsoft.com/office/drawing/2014/main" id="{B99D8D3B-7B0D-41F4-9DE3-E816AF826255}"/>
              </a:ext>
            </a:extLst>
          </p:cNvPr>
          <p:cNvSpPr>
            <a:spLocks noGrp="1"/>
          </p:cNvSpPr>
          <p:nvPr>
            <p:ph idx="1"/>
          </p:nvPr>
        </p:nvSpPr>
        <p:spPr/>
        <p:txBody>
          <a:bodyPr/>
          <a:lstStyle/>
          <a:p>
            <a:endParaRPr lang="es-CR"/>
          </a:p>
        </p:txBody>
      </p:sp>
      <p:sp>
        <p:nvSpPr>
          <p:cNvPr id="47"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3202988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43F99F1-0FD2-4475-8A16-D7FAFC444D78}"/>
              </a:ext>
            </a:extLst>
          </p:cNvPr>
          <p:cNvSpPr>
            <a:spLocks noGrp="1"/>
          </p:cNvSpPr>
          <p:nvPr>
            <p:ph idx="1"/>
          </p:nvPr>
        </p:nvSpPr>
        <p:spPr/>
        <p:txBody>
          <a:bodyPr/>
          <a:lstStyle/>
          <a:p>
            <a:endParaRPr lang="es-CR"/>
          </a:p>
        </p:txBody>
      </p:sp>
      <p:sp>
        <p:nvSpPr>
          <p:cNvPr id="219138"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
        <p:nvSpPr>
          <p:cNvPr id="219139" name="Rectangle 3"/>
          <p:cNvSpPr>
            <a:spLocks noChangeArrowheads="1"/>
          </p:cNvSpPr>
          <p:nvPr/>
        </p:nvSpPr>
        <p:spPr bwMode="auto">
          <a:xfrm>
            <a:off x="3579813" y="3030538"/>
            <a:ext cx="18621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19140" name="Rectangle 4"/>
          <p:cNvSpPr>
            <a:spLocks noChangeArrowheads="1"/>
          </p:cNvSpPr>
          <p:nvPr/>
        </p:nvSpPr>
        <p:spPr bwMode="auto">
          <a:xfrm>
            <a:off x="3763963" y="4808538"/>
            <a:ext cx="14922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físico</a:t>
            </a:r>
          </a:p>
        </p:txBody>
      </p:sp>
      <p:sp>
        <p:nvSpPr>
          <p:cNvPr id="219141" name="Rectangle 5"/>
          <p:cNvSpPr>
            <a:spLocks noChangeArrowheads="1"/>
          </p:cNvSpPr>
          <p:nvPr/>
        </p:nvSpPr>
        <p:spPr bwMode="auto">
          <a:xfrm>
            <a:off x="3186113" y="3932238"/>
            <a:ext cx="26479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lógico específico</a:t>
            </a:r>
          </a:p>
        </p:txBody>
      </p:sp>
      <p:sp>
        <p:nvSpPr>
          <p:cNvPr id="219142" name="Rectangle 6"/>
          <p:cNvSpPr>
            <a:spLocks noChangeArrowheads="1"/>
          </p:cNvSpPr>
          <p:nvPr/>
        </p:nvSpPr>
        <p:spPr bwMode="auto">
          <a:xfrm>
            <a:off x="3611563" y="5629275"/>
            <a:ext cx="17970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Implementación</a:t>
            </a:r>
          </a:p>
        </p:txBody>
      </p:sp>
      <p:sp>
        <p:nvSpPr>
          <p:cNvPr id="219143" name="Rectangle 7"/>
          <p:cNvSpPr>
            <a:spLocks noChangeArrowheads="1"/>
          </p:cNvSpPr>
          <p:nvPr/>
        </p:nvSpPr>
        <p:spPr bwMode="auto">
          <a:xfrm>
            <a:off x="3478213" y="3136900"/>
            <a:ext cx="20637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conceptual</a:t>
            </a:r>
          </a:p>
        </p:txBody>
      </p:sp>
      <p:sp>
        <p:nvSpPr>
          <p:cNvPr id="219144" name="Rectangle 8"/>
          <p:cNvSpPr>
            <a:spLocks noChangeArrowheads="1"/>
          </p:cNvSpPr>
          <p:nvPr/>
        </p:nvSpPr>
        <p:spPr bwMode="auto">
          <a:xfrm>
            <a:off x="3276600" y="1905000"/>
            <a:ext cx="2470150" cy="641350"/>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Recogida y análisis de</a:t>
            </a:r>
          </a:p>
          <a:p>
            <a:pPr algn="ctr"/>
            <a:r>
              <a:rPr lang="es-ES_tradnl" altLang="es-ES" sz="1800">
                <a:latin typeface="Arial" panose="020B0604020202020204" pitchFamily="34" charset="0"/>
              </a:rPr>
              <a:t>requisitos</a:t>
            </a:r>
          </a:p>
        </p:txBody>
      </p:sp>
      <p:sp>
        <p:nvSpPr>
          <p:cNvPr id="219145" name="AutoShape 9"/>
          <p:cNvSpPr>
            <a:spLocks noChangeArrowheads="1"/>
          </p:cNvSpPr>
          <p:nvPr/>
        </p:nvSpPr>
        <p:spPr bwMode="auto">
          <a:xfrm>
            <a:off x="4411663" y="2636838"/>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19146" name="AutoShape 10"/>
          <p:cNvSpPr>
            <a:spLocks noChangeArrowheads="1"/>
          </p:cNvSpPr>
          <p:nvPr/>
        </p:nvSpPr>
        <p:spPr bwMode="auto">
          <a:xfrm>
            <a:off x="4411663" y="3516313"/>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19147" name="AutoShape 11"/>
          <p:cNvSpPr>
            <a:spLocks noChangeArrowheads="1"/>
          </p:cNvSpPr>
          <p:nvPr/>
        </p:nvSpPr>
        <p:spPr bwMode="auto">
          <a:xfrm>
            <a:off x="4411663" y="4349750"/>
            <a:ext cx="198437" cy="361950"/>
          </a:xfrm>
          <a:prstGeom prst="downArrow">
            <a:avLst>
              <a:gd name="adj1" fmla="val 50000"/>
              <a:gd name="adj2" fmla="val 456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19148" name="AutoShape 12"/>
          <p:cNvSpPr>
            <a:spLocks noChangeArrowheads="1"/>
          </p:cNvSpPr>
          <p:nvPr/>
        </p:nvSpPr>
        <p:spPr bwMode="auto">
          <a:xfrm>
            <a:off x="4411663" y="5216525"/>
            <a:ext cx="198437" cy="363538"/>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Tree>
    <p:extLst>
      <p:ext uri="{BB962C8B-B14F-4D97-AF65-F5344CB8AC3E}">
        <p14:creationId xmlns:p14="http://schemas.microsoft.com/office/powerpoint/2010/main" val="243093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Line 3"/>
          <p:cNvSpPr>
            <a:spLocks noChangeShapeType="1"/>
          </p:cNvSpPr>
          <p:nvPr/>
        </p:nvSpPr>
        <p:spPr bwMode="auto">
          <a:xfrm>
            <a:off x="4292600" y="2049463"/>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0164" name="Rectangle 4"/>
          <p:cNvSpPr>
            <a:spLocks noChangeArrowheads="1"/>
          </p:cNvSpPr>
          <p:nvPr/>
        </p:nvSpPr>
        <p:spPr bwMode="auto">
          <a:xfrm>
            <a:off x="1862138" y="2887663"/>
            <a:ext cx="18621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0165" name="Rectangle 5"/>
          <p:cNvSpPr>
            <a:spLocks noChangeArrowheads="1"/>
          </p:cNvSpPr>
          <p:nvPr/>
        </p:nvSpPr>
        <p:spPr bwMode="auto">
          <a:xfrm>
            <a:off x="2047875" y="4665663"/>
            <a:ext cx="14922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físico</a:t>
            </a:r>
          </a:p>
        </p:txBody>
      </p:sp>
      <p:sp>
        <p:nvSpPr>
          <p:cNvPr id="220166" name="Rectangle 6"/>
          <p:cNvSpPr>
            <a:spLocks noChangeArrowheads="1"/>
          </p:cNvSpPr>
          <p:nvPr/>
        </p:nvSpPr>
        <p:spPr bwMode="auto">
          <a:xfrm>
            <a:off x="2016125" y="3808413"/>
            <a:ext cx="15557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lógico</a:t>
            </a:r>
          </a:p>
        </p:txBody>
      </p:sp>
      <p:sp>
        <p:nvSpPr>
          <p:cNvPr id="220167" name="Rectangle 7"/>
          <p:cNvSpPr>
            <a:spLocks noChangeArrowheads="1"/>
          </p:cNvSpPr>
          <p:nvPr/>
        </p:nvSpPr>
        <p:spPr bwMode="auto">
          <a:xfrm>
            <a:off x="1895475" y="5486400"/>
            <a:ext cx="17970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Implementación</a:t>
            </a:r>
          </a:p>
        </p:txBody>
      </p:sp>
      <p:sp>
        <p:nvSpPr>
          <p:cNvPr id="220168" name="Rectangle 8"/>
          <p:cNvSpPr>
            <a:spLocks noChangeArrowheads="1"/>
          </p:cNvSpPr>
          <p:nvPr/>
        </p:nvSpPr>
        <p:spPr bwMode="auto">
          <a:xfrm>
            <a:off x="1762125" y="2994025"/>
            <a:ext cx="20637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conceptual</a:t>
            </a:r>
          </a:p>
        </p:txBody>
      </p:sp>
      <p:sp>
        <p:nvSpPr>
          <p:cNvPr id="220169" name="Rectangle 9"/>
          <p:cNvSpPr>
            <a:spLocks noChangeArrowheads="1"/>
          </p:cNvSpPr>
          <p:nvPr/>
        </p:nvSpPr>
        <p:spPr bwMode="auto">
          <a:xfrm>
            <a:off x="1558925" y="1762125"/>
            <a:ext cx="2470150" cy="641350"/>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Recogida y análisis de</a:t>
            </a:r>
          </a:p>
          <a:p>
            <a:pPr algn="ctr"/>
            <a:r>
              <a:rPr lang="es-ES_tradnl" altLang="es-ES" sz="1800">
                <a:latin typeface="Arial" panose="020B0604020202020204" pitchFamily="34" charset="0"/>
              </a:rPr>
              <a:t>requisitos</a:t>
            </a:r>
          </a:p>
        </p:txBody>
      </p:sp>
      <p:sp>
        <p:nvSpPr>
          <p:cNvPr id="220170" name="AutoShape 10"/>
          <p:cNvSpPr>
            <a:spLocks noChangeArrowheads="1"/>
          </p:cNvSpPr>
          <p:nvPr/>
        </p:nvSpPr>
        <p:spPr bwMode="auto">
          <a:xfrm>
            <a:off x="2693988" y="2493963"/>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0171" name="AutoShape 11"/>
          <p:cNvSpPr>
            <a:spLocks noChangeArrowheads="1"/>
          </p:cNvSpPr>
          <p:nvPr/>
        </p:nvSpPr>
        <p:spPr bwMode="auto">
          <a:xfrm>
            <a:off x="2693988" y="3373438"/>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0172" name="AutoShape 12"/>
          <p:cNvSpPr>
            <a:spLocks noChangeArrowheads="1"/>
          </p:cNvSpPr>
          <p:nvPr/>
        </p:nvSpPr>
        <p:spPr bwMode="auto">
          <a:xfrm>
            <a:off x="2693988" y="4206875"/>
            <a:ext cx="198437" cy="361950"/>
          </a:xfrm>
          <a:prstGeom prst="downArrow">
            <a:avLst>
              <a:gd name="adj1" fmla="val 50000"/>
              <a:gd name="adj2" fmla="val 456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0173" name="AutoShape 13"/>
          <p:cNvSpPr>
            <a:spLocks noChangeArrowheads="1"/>
          </p:cNvSpPr>
          <p:nvPr/>
        </p:nvSpPr>
        <p:spPr bwMode="auto">
          <a:xfrm>
            <a:off x="2693988" y="5073650"/>
            <a:ext cx="198437" cy="363538"/>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0174" name="Rectangle 14"/>
          <p:cNvSpPr>
            <a:spLocks noChangeArrowheads="1"/>
          </p:cNvSpPr>
          <p:nvPr/>
        </p:nvSpPr>
        <p:spPr bwMode="auto">
          <a:xfrm>
            <a:off x="1470025" y="1546225"/>
            <a:ext cx="2670175" cy="19367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R"/>
          </a:p>
        </p:txBody>
      </p:sp>
      <p:sp>
        <p:nvSpPr>
          <p:cNvPr id="220175" name="Text Box 15"/>
          <p:cNvSpPr txBox="1">
            <a:spLocks noChangeArrowheads="1"/>
          </p:cNvSpPr>
          <p:nvPr/>
        </p:nvSpPr>
        <p:spPr bwMode="auto">
          <a:xfrm>
            <a:off x="5899150" y="1887538"/>
            <a:ext cx="1320800" cy="469900"/>
          </a:xfrm>
          <a:prstGeom prst="rect">
            <a:avLst/>
          </a:prstGeom>
          <a:solidFill>
            <a:srgbClr val="FFCC66"/>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a:latin typeface="Arial" panose="020B0604020202020204" pitchFamily="34" charset="0"/>
              </a:rPr>
              <a:t>Análisis</a:t>
            </a:r>
            <a:endParaRPr lang="es-ES" altLang="es-ES">
              <a:latin typeface="Arial" panose="020B0604020202020204" pitchFamily="34" charset="0"/>
            </a:endParaRPr>
          </a:p>
        </p:txBody>
      </p:sp>
      <p:sp>
        <p:nvSpPr>
          <p:cNvPr id="220176" name="Text Box 16"/>
          <p:cNvSpPr txBox="1">
            <a:spLocks noChangeArrowheads="1"/>
          </p:cNvSpPr>
          <p:nvPr/>
        </p:nvSpPr>
        <p:spPr bwMode="auto">
          <a:xfrm>
            <a:off x="4514850" y="3132138"/>
            <a:ext cx="2159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600">
                <a:latin typeface="Arial" panose="020B0604020202020204" pitchFamily="34" charset="0"/>
              </a:rPr>
              <a:t>Discernimiento de las fuentes necesarias del sistema de información de la organización (OLTP) y externas</a:t>
            </a:r>
            <a:endParaRPr lang="es-ES" altLang="es-ES" sz="1600">
              <a:latin typeface="Arial" panose="020B0604020202020204" pitchFamily="34" charset="0"/>
            </a:endParaRPr>
          </a:p>
        </p:txBody>
      </p:sp>
      <p:sp>
        <p:nvSpPr>
          <p:cNvPr id="220177" name="Text Box 17"/>
          <p:cNvSpPr txBox="1">
            <a:spLocks noChangeArrowheads="1"/>
          </p:cNvSpPr>
          <p:nvPr/>
        </p:nvSpPr>
        <p:spPr bwMode="auto">
          <a:xfrm>
            <a:off x="6965950" y="3094038"/>
            <a:ext cx="18161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800">
                <a:latin typeface="Arial" panose="020B0604020202020204" pitchFamily="34" charset="0"/>
              </a:rPr>
              <a:t>Requisitos de usuario (consultas de análisis necesarias, nivel de agregación, …)</a:t>
            </a:r>
            <a:endParaRPr lang="es-ES" altLang="es-ES" sz="1800">
              <a:latin typeface="Arial" panose="020B0604020202020204" pitchFamily="34" charset="0"/>
            </a:endParaRPr>
          </a:p>
        </p:txBody>
      </p:sp>
      <p:sp>
        <p:nvSpPr>
          <p:cNvPr id="220178" name="Line 18"/>
          <p:cNvSpPr>
            <a:spLocks noChangeShapeType="1"/>
          </p:cNvSpPr>
          <p:nvPr/>
        </p:nvSpPr>
        <p:spPr bwMode="auto">
          <a:xfrm flipH="1">
            <a:off x="5505450" y="2459038"/>
            <a:ext cx="901700" cy="6477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0179" name="Line 19"/>
          <p:cNvSpPr>
            <a:spLocks noChangeShapeType="1"/>
          </p:cNvSpPr>
          <p:nvPr/>
        </p:nvSpPr>
        <p:spPr bwMode="auto">
          <a:xfrm>
            <a:off x="6407150" y="2471738"/>
            <a:ext cx="1003300" cy="6223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0180" name="Text Box 20"/>
          <p:cNvSpPr txBox="1">
            <a:spLocks noChangeArrowheads="1"/>
          </p:cNvSpPr>
          <p:nvPr/>
        </p:nvSpPr>
        <p:spPr bwMode="auto">
          <a:xfrm>
            <a:off x="5130800" y="6491287"/>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dirty="0">
                <a:solidFill>
                  <a:schemeClr val="accent2"/>
                </a:solidFill>
                <a:latin typeface="Arial" panose="020B0604020202020204" pitchFamily="34" charset="0"/>
              </a:rPr>
              <a:t>p.ej. Entidad-Relación</a:t>
            </a:r>
            <a:endParaRPr lang="es-ES" altLang="es-ES" sz="1800" dirty="0">
              <a:solidFill>
                <a:schemeClr val="accent2"/>
              </a:solidFill>
              <a:latin typeface="Arial" panose="020B0604020202020204" pitchFamily="34" charset="0"/>
            </a:endParaRPr>
          </a:p>
        </p:txBody>
      </p:sp>
      <p:sp>
        <p:nvSpPr>
          <p:cNvPr id="220181" name="Line 21"/>
          <p:cNvSpPr>
            <a:spLocks noChangeShapeType="1"/>
          </p:cNvSpPr>
          <p:nvPr/>
        </p:nvSpPr>
        <p:spPr bwMode="auto">
          <a:xfrm>
            <a:off x="5446713" y="4732338"/>
            <a:ext cx="792162" cy="79216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0182" name="Line 22"/>
          <p:cNvSpPr>
            <a:spLocks noChangeShapeType="1"/>
          </p:cNvSpPr>
          <p:nvPr/>
        </p:nvSpPr>
        <p:spPr bwMode="auto">
          <a:xfrm flipH="1">
            <a:off x="6596063" y="5229225"/>
            <a:ext cx="784225" cy="333375"/>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0183" name="Text Box 23"/>
          <p:cNvSpPr txBox="1">
            <a:spLocks noChangeArrowheads="1"/>
          </p:cNvSpPr>
          <p:nvPr/>
        </p:nvSpPr>
        <p:spPr bwMode="auto">
          <a:xfrm>
            <a:off x="5572125" y="5629275"/>
            <a:ext cx="1892300" cy="835025"/>
          </a:xfrm>
          <a:prstGeom prst="rect">
            <a:avLst/>
          </a:prstGeom>
          <a:solidFill>
            <a:srgbClr val="FFCC66"/>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a:latin typeface="Arial" panose="020B0604020202020204" pitchFamily="34" charset="0"/>
              </a:rPr>
              <a:t>Diseño Conceptual</a:t>
            </a:r>
            <a:endParaRPr lang="es-ES" altLang="es-ES">
              <a:latin typeface="Arial" panose="020B0604020202020204" pitchFamily="34" charset="0"/>
            </a:endParaRPr>
          </a:p>
        </p:txBody>
      </p:sp>
      <p:sp>
        <p:nvSpPr>
          <p:cNvPr id="2" name="Marcador de contenido 1">
            <a:extLst>
              <a:ext uri="{FF2B5EF4-FFF2-40B4-BE49-F238E27FC236}">
                <a16:creationId xmlns:a16="http://schemas.microsoft.com/office/drawing/2014/main" id="{DB80881C-4E35-4128-B9D0-90FA8003D41C}"/>
              </a:ext>
            </a:extLst>
          </p:cNvPr>
          <p:cNvSpPr>
            <a:spLocks noGrp="1"/>
          </p:cNvSpPr>
          <p:nvPr>
            <p:ph idx="1"/>
          </p:nvPr>
        </p:nvSpPr>
        <p:spPr/>
        <p:txBody>
          <a:bodyPr/>
          <a:lstStyle/>
          <a:p>
            <a:endParaRPr lang="es-CR"/>
          </a:p>
        </p:txBody>
      </p:sp>
      <p:sp>
        <p:nvSpPr>
          <p:cNvPr id="26"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504205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01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nodeType="clickEffect">
                                  <p:stCondLst>
                                    <p:cond delay="0"/>
                                  </p:stCondLst>
                                  <p:childTnLst>
                                    <p:set>
                                      <p:cBhvr>
                                        <p:cTn id="14" dur="1" fill="hold">
                                          <p:stCondLst>
                                            <p:cond delay="0"/>
                                          </p:stCondLst>
                                        </p:cTn>
                                        <p:tgtEl>
                                          <p:spTgt spid="220178"/>
                                        </p:tgtEl>
                                        <p:attrNameLst>
                                          <p:attrName>style.visibility</p:attrName>
                                        </p:attrNameLst>
                                      </p:cBhvr>
                                      <p:to>
                                        <p:strVal val="visible"/>
                                      </p:to>
                                    </p:set>
                                    <p:animEffect transition="in" filter="strips(downLeft)">
                                      <p:cBhvr>
                                        <p:cTn id="15" dur="500"/>
                                        <p:tgtEl>
                                          <p:spTgt spid="2201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017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220181"/>
                                        </p:tgtEl>
                                        <p:attrNameLst>
                                          <p:attrName>style.visibility</p:attrName>
                                        </p:attrNameLst>
                                      </p:cBhvr>
                                      <p:to>
                                        <p:strVal val="visible"/>
                                      </p:to>
                                    </p:set>
                                    <p:animEffect transition="in" filter="strips(downRight)">
                                      <p:cBhvr>
                                        <p:cTn id="24" dur="500"/>
                                        <p:tgtEl>
                                          <p:spTgt spid="2201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220179"/>
                                        </p:tgtEl>
                                        <p:attrNameLst>
                                          <p:attrName>style.visibility</p:attrName>
                                        </p:attrNameLst>
                                      </p:cBhvr>
                                      <p:to>
                                        <p:strVal val="visible"/>
                                      </p:to>
                                    </p:set>
                                    <p:animEffect transition="in" filter="strips(downRight)">
                                      <p:cBhvr>
                                        <p:cTn id="29" dur="500"/>
                                        <p:tgtEl>
                                          <p:spTgt spid="22017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2017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220182"/>
                                        </p:tgtEl>
                                        <p:attrNameLst>
                                          <p:attrName>style.visibility</p:attrName>
                                        </p:attrNameLst>
                                      </p:cBhvr>
                                      <p:to>
                                        <p:strVal val="visible"/>
                                      </p:to>
                                    </p:set>
                                    <p:animEffect transition="in" filter="strips(downRight)">
                                      <p:cBhvr>
                                        <p:cTn id="38" dur="500"/>
                                        <p:tgtEl>
                                          <p:spTgt spid="2201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201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22018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2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5" grpId="0" animBg="1" autoUpdateAnimBg="0"/>
      <p:bldP spid="220176" grpId="0" autoUpdateAnimBg="0"/>
      <p:bldP spid="220177" grpId="0" autoUpdateAnimBg="0"/>
      <p:bldP spid="220180" grpId="0" autoUpdateAnimBg="0"/>
      <p:bldP spid="220180" grpId="1"/>
      <p:bldP spid="22018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ChangeArrowheads="1"/>
          </p:cNvSpPr>
          <p:nvPr/>
        </p:nvSpPr>
        <p:spPr bwMode="auto">
          <a:xfrm>
            <a:off x="1862138" y="2887663"/>
            <a:ext cx="18621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1188" name="Rectangle 4"/>
          <p:cNvSpPr>
            <a:spLocks noChangeArrowheads="1"/>
          </p:cNvSpPr>
          <p:nvPr/>
        </p:nvSpPr>
        <p:spPr bwMode="auto">
          <a:xfrm>
            <a:off x="2047875" y="4665663"/>
            <a:ext cx="14922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físico</a:t>
            </a:r>
          </a:p>
        </p:txBody>
      </p:sp>
      <p:sp>
        <p:nvSpPr>
          <p:cNvPr id="221189" name="Rectangle 5"/>
          <p:cNvSpPr>
            <a:spLocks noChangeArrowheads="1"/>
          </p:cNvSpPr>
          <p:nvPr/>
        </p:nvSpPr>
        <p:spPr bwMode="auto">
          <a:xfrm>
            <a:off x="2016125" y="3808413"/>
            <a:ext cx="15557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lógico</a:t>
            </a:r>
          </a:p>
        </p:txBody>
      </p:sp>
      <p:sp>
        <p:nvSpPr>
          <p:cNvPr id="221190" name="Rectangle 6"/>
          <p:cNvSpPr>
            <a:spLocks noChangeArrowheads="1"/>
          </p:cNvSpPr>
          <p:nvPr/>
        </p:nvSpPr>
        <p:spPr bwMode="auto">
          <a:xfrm>
            <a:off x="1895475" y="5486400"/>
            <a:ext cx="17970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Implementación</a:t>
            </a:r>
          </a:p>
        </p:txBody>
      </p:sp>
      <p:sp>
        <p:nvSpPr>
          <p:cNvPr id="221191" name="Rectangle 7"/>
          <p:cNvSpPr>
            <a:spLocks noChangeArrowheads="1"/>
          </p:cNvSpPr>
          <p:nvPr/>
        </p:nvSpPr>
        <p:spPr bwMode="auto">
          <a:xfrm>
            <a:off x="1762125" y="2994025"/>
            <a:ext cx="20637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conceptual</a:t>
            </a:r>
          </a:p>
        </p:txBody>
      </p:sp>
      <p:sp>
        <p:nvSpPr>
          <p:cNvPr id="221192" name="Rectangle 8"/>
          <p:cNvSpPr>
            <a:spLocks noChangeArrowheads="1"/>
          </p:cNvSpPr>
          <p:nvPr/>
        </p:nvSpPr>
        <p:spPr bwMode="auto">
          <a:xfrm>
            <a:off x="1558925" y="1762125"/>
            <a:ext cx="2470150" cy="641350"/>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Recogida y análisis de</a:t>
            </a:r>
          </a:p>
          <a:p>
            <a:pPr algn="ctr"/>
            <a:r>
              <a:rPr lang="es-ES_tradnl" altLang="es-ES" sz="1800">
                <a:latin typeface="Arial" panose="020B0604020202020204" pitchFamily="34" charset="0"/>
              </a:rPr>
              <a:t>requisitos</a:t>
            </a:r>
          </a:p>
        </p:txBody>
      </p:sp>
      <p:sp>
        <p:nvSpPr>
          <p:cNvPr id="221193" name="AutoShape 9"/>
          <p:cNvSpPr>
            <a:spLocks noChangeArrowheads="1"/>
          </p:cNvSpPr>
          <p:nvPr/>
        </p:nvSpPr>
        <p:spPr bwMode="auto">
          <a:xfrm>
            <a:off x="2693988" y="2493963"/>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1194" name="AutoShape 10"/>
          <p:cNvSpPr>
            <a:spLocks noChangeArrowheads="1"/>
          </p:cNvSpPr>
          <p:nvPr/>
        </p:nvSpPr>
        <p:spPr bwMode="auto">
          <a:xfrm>
            <a:off x="2693988" y="3373438"/>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1195" name="AutoShape 11"/>
          <p:cNvSpPr>
            <a:spLocks noChangeArrowheads="1"/>
          </p:cNvSpPr>
          <p:nvPr/>
        </p:nvSpPr>
        <p:spPr bwMode="auto">
          <a:xfrm>
            <a:off x="2693988" y="4206875"/>
            <a:ext cx="198437" cy="361950"/>
          </a:xfrm>
          <a:prstGeom prst="downArrow">
            <a:avLst>
              <a:gd name="adj1" fmla="val 50000"/>
              <a:gd name="adj2" fmla="val 456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1196" name="AutoShape 12"/>
          <p:cNvSpPr>
            <a:spLocks noChangeArrowheads="1"/>
          </p:cNvSpPr>
          <p:nvPr/>
        </p:nvSpPr>
        <p:spPr bwMode="auto">
          <a:xfrm>
            <a:off x="2693988" y="5073650"/>
            <a:ext cx="198437" cy="363538"/>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1197" name="Rectangle 13"/>
          <p:cNvSpPr>
            <a:spLocks noChangeArrowheads="1"/>
          </p:cNvSpPr>
          <p:nvPr/>
        </p:nvSpPr>
        <p:spPr bwMode="auto">
          <a:xfrm>
            <a:off x="1901825" y="3543300"/>
            <a:ext cx="1798638" cy="814388"/>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R"/>
          </a:p>
        </p:txBody>
      </p:sp>
      <p:sp>
        <p:nvSpPr>
          <p:cNvPr id="221198" name="Text Box 14"/>
          <p:cNvSpPr txBox="1">
            <a:spLocks noChangeArrowheads="1"/>
          </p:cNvSpPr>
          <p:nvPr/>
        </p:nvSpPr>
        <p:spPr bwMode="auto">
          <a:xfrm>
            <a:off x="5776913" y="1914525"/>
            <a:ext cx="1320800" cy="835025"/>
          </a:xfrm>
          <a:prstGeom prst="rect">
            <a:avLst/>
          </a:prstGeom>
          <a:solidFill>
            <a:srgbClr val="FFCC66"/>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a:latin typeface="Arial" panose="020B0604020202020204" pitchFamily="34" charset="0"/>
              </a:rPr>
              <a:t>Diseño Lógico</a:t>
            </a:r>
            <a:endParaRPr lang="es-ES" altLang="es-ES">
              <a:latin typeface="Arial" panose="020B0604020202020204" pitchFamily="34" charset="0"/>
            </a:endParaRPr>
          </a:p>
        </p:txBody>
      </p:sp>
      <p:sp>
        <p:nvSpPr>
          <p:cNvPr id="221199" name="Text Box 15"/>
          <p:cNvSpPr txBox="1">
            <a:spLocks noChangeArrowheads="1"/>
          </p:cNvSpPr>
          <p:nvPr/>
        </p:nvSpPr>
        <p:spPr bwMode="auto">
          <a:xfrm>
            <a:off x="5257800" y="3470275"/>
            <a:ext cx="2519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Modelado multidimensional (MR)</a:t>
            </a:r>
            <a:endParaRPr lang="es-ES" altLang="es-ES" sz="1800">
              <a:latin typeface="Arial" panose="020B0604020202020204" pitchFamily="34" charset="0"/>
            </a:endParaRPr>
          </a:p>
        </p:txBody>
      </p:sp>
      <p:sp>
        <p:nvSpPr>
          <p:cNvPr id="221200" name="Line 16"/>
          <p:cNvSpPr>
            <a:spLocks noChangeShapeType="1"/>
          </p:cNvSpPr>
          <p:nvPr/>
        </p:nvSpPr>
        <p:spPr bwMode="auto">
          <a:xfrm>
            <a:off x="6443663" y="2822575"/>
            <a:ext cx="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1201" name="Text Box 17"/>
          <p:cNvSpPr txBox="1">
            <a:spLocks noChangeArrowheads="1"/>
          </p:cNvSpPr>
          <p:nvPr/>
        </p:nvSpPr>
        <p:spPr bwMode="auto">
          <a:xfrm>
            <a:off x="5334000" y="4876800"/>
            <a:ext cx="22860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Esquemas </a:t>
            </a:r>
          </a:p>
          <a:p>
            <a:pPr algn="ctr" eaLnBrk="1" hangingPunct="1">
              <a:spcBef>
                <a:spcPct val="50000"/>
              </a:spcBef>
            </a:pPr>
            <a:r>
              <a:rPr lang="es-ES_tradnl" altLang="es-ES" sz="1800">
                <a:solidFill>
                  <a:schemeClr val="accent2"/>
                </a:solidFill>
                <a:latin typeface="Arial" panose="020B0604020202020204" pitchFamily="34" charset="0"/>
              </a:rPr>
              <a:t>estrella</a:t>
            </a:r>
            <a:endParaRPr lang="es-ES" altLang="es-ES" sz="1800">
              <a:solidFill>
                <a:schemeClr val="accent2"/>
              </a:solidFill>
              <a:latin typeface="Arial" panose="020B0604020202020204" pitchFamily="34" charset="0"/>
            </a:endParaRPr>
          </a:p>
        </p:txBody>
      </p:sp>
      <p:sp>
        <p:nvSpPr>
          <p:cNvPr id="221202" name="Line 18"/>
          <p:cNvSpPr>
            <a:spLocks noChangeShapeType="1"/>
          </p:cNvSpPr>
          <p:nvPr/>
        </p:nvSpPr>
        <p:spPr bwMode="auto">
          <a:xfrm>
            <a:off x="6443663" y="4130675"/>
            <a:ext cx="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 name="Marcador de contenido 1">
            <a:extLst>
              <a:ext uri="{FF2B5EF4-FFF2-40B4-BE49-F238E27FC236}">
                <a16:creationId xmlns:a16="http://schemas.microsoft.com/office/drawing/2014/main" id="{D5882119-B791-430E-A7EF-A8C5090ED831}"/>
              </a:ext>
            </a:extLst>
          </p:cNvPr>
          <p:cNvSpPr>
            <a:spLocks noGrp="1"/>
          </p:cNvSpPr>
          <p:nvPr>
            <p:ph idx="1"/>
          </p:nvPr>
        </p:nvSpPr>
        <p:spPr/>
        <p:txBody>
          <a:bodyPr/>
          <a:lstStyle/>
          <a:p>
            <a:endParaRPr lang="es-CR"/>
          </a:p>
        </p:txBody>
      </p:sp>
      <p:sp>
        <p:nvSpPr>
          <p:cNvPr id="21"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1902747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1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11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nodeType="clickEffect">
                                  <p:stCondLst>
                                    <p:cond delay="0"/>
                                  </p:stCondLst>
                                  <p:childTnLst>
                                    <p:set>
                                      <p:cBhvr>
                                        <p:cTn id="14" dur="1" fill="hold">
                                          <p:stCondLst>
                                            <p:cond delay="0"/>
                                          </p:stCondLst>
                                        </p:cTn>
                                        <p:tgtEl>
                                          <p:spTgt spid="221200"/>
                                        </p:tgtEl>
                                        <p:attrNameLst>
                                          <p:attrName>style.visibility</p:attrName>
                                        </p:attrNameLst>
                                      </p:cBhvr>
                                      <p:to>
                                        <p:strVal val="visible"/>
                                      </p:to>
                                    </p:set>
                                    <p:animEffect transition="in" filter="strips(downLeft)">
                                      <p:cBhvr>
                                        <p:cTn id="15" dur="500"/>
                                        <p:tgtEl>
                                          <p:spTgt spid="2212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119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221202"/>
                                        </p:tgtEl>
                                        <p:attrNameLst>
                                          <p:attrName>style.visibility</p:attrName>
                                        </p:attrNameLst>
                                      </p:cBhvr>
                                      <p:to>
                                        <p:strVal val="visible"/>
                                      </p:to>
                                    </p:set>
                                    <p:animEffect transition="in" filter="strips(downRight)">
                                      <p:cBhvr>
                                        <p:cTn id="24" dur="500"/>
                                        <p:tgtEl>
                                          <p:spTgt spid="22120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21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8" grpId="0" animBg="1" autoUpdateAnimBg="0"/>
      <p:bldP spid="221199" grpId="0" autoUpdateAnimBg="0"/>
      <p:bldP spid="22120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ChangeArrowheads="1"/>
          </p:cNvSpPr>
          <p:nvPr/>
        </p:nvSpPr>
        <p:spPr bwMode="auto">
          <a:xfrm>
            <a:off x="1519238" y="2887663"/>
            <a:ext cx="18621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2212" name="Rectangle 4"/>
          <p:cNvSpPr>
            <a:spLocks noChangeArrowheads="1"/>
          </p:cNvSpPr>
          <p:nvPr/>
        </p:nvSpPr>
        <p:spPr bwMode="auto">
          <a:xfrm>
            <a:off x="2085975" y="4665663"/>
            <a:ext cx="14922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físico</a:t>
            </a:r>
          </a:p>
        </p:txBody>
      </p:sp>
      <p:sp>
        <p:nvSpPr>
          <p:cNvPr id="222213" name="Rectangle 5"/>
          <p:cNvSpPr>
            <a:spLocks noChangeArrowheads="1"/>
          </p:cNvSpPr>
          <p:nvPr/>
        </p:nvSpPr>
        <p:spPr bwMode="auto">
          <a:xfrm>
            <a:off x="2054225" y="3808413"/>
            <a:ext cx="15557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lógico</a:t>
            </a:r>
          </a:p>
        </p:txBody>
      </p:sp>
      <p:sp>
        <p:nvSpPr>
          <p:cNvPr id="222214" name="Rectangle 6"/>
          <p:cNvSpPr>
            <a:spLocks noChangeArrowheads="1"/>
          </p:cNvSpPr>
          <p:nvPr/>
        </p:nvSpPr>
        <p:spPr bwMode="auto">
          <a:xfrm>
            <a:off x="1933575" y="5486400"/>
            <a:ext cx="17970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Implementación</a:t>
            </a:r>
          </a:p>
        </p:txBody>
      </p:sp>
      <p:sp>
        <p:nvSpPr>
          <p:cNvPr id="222215" name="Rectangle 7"/>
          <p:cNvSpPr>
            <a:spLocks noChangeArrowheads="1"/>
          </p:cNvSpPr>
          <p:nvPr/>
        </p:nvSpPr>
        <p:spPr bwMode="auto">
          <a:xfrm>
            <a:off x="1800225" y="2994025"/>
            <a:ext cx="20637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conceptual</a:t>
            </a:r>
          </a:p>
        </p:txBody>
      </p:sp>
      <p:sp>
        <p:nvSpPr>
          <p:cNvPr id="222216" name="Rectangle 8"/>
          <p:cNvSpPr>
            <a:spLocks noChangeArrowheads="1"/>
          </p:cNvSpPr>
          <p:nvPr/>
        </p:nvSpPr>
        <p:spPr bwMode="auto">
          <a:xfrm>
            <a:off x="1598613" y="1762125"/>
            <a:ext cx="2470150" cy="641350"/>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Recogida y análisis de</a:t>
            </a:r>
          </a:p>
          <a:p>
            <a:pPr algn="ctr"/>
            <a:r>
              <a:rPr lang="es-ES_tradnl" altLang="es-ES" sz="1800">
                <a:latin typeface="Arial" panose="020B0604020202020204" pitchFamily="34" charset="0"/>
              </a:rPr>
              <a:t>requisitos</a:t>
            </a:r>
          </a:p>
        </p:txBody>
      </p:sp>
      <p:sp>
        <p:nvSpPr>
          <p:cNvPr id="222217" name="AutoShape 9"/>
          <p:cNvSpPr>
            <a:spLocks noChangeArrowheads="1"/>
          </p:cNvSpPr>
          <p:nvPr/>
        </p:nvSpPr>
        <p:spPr bwMode="auto">
          <a:xfrm>
            <a:off x="2733675" y="2493963"/>
            <a:ext cx="198438"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2218" name="AutoShape 10"/>
          <p:cNvSpPr>
            <a:spLocks noChangeArrowheads="1"/>
          </p:cNvSpPr>
          <p:nvPr/>
        </p:nvSpPr>
        <p:spPr bwMode="auto">
          <a:xfrm>
            <a:off x="2733675" y="3373438"/>
            <a:ext cx="198438"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2219" name="AutoShape 11"/>
          <p:cNvSpPr>
            <a:spLocks noChangeArrowheads="1"/>
          </p:cNvSpPr>
          <p:nvPr/>
        </p:nvSpPr>
        <p:spPr bwMode="auto">
          <a:xfrm>
            <a:off x="2733675" y="4206875"/>
            <a:ext cx="198438" cy="361950"/>
          </a:xfrm>
          <a:prstGeom prst="downArrow">
            <a:avLst>
              <a:gd name="adj1" fmla="val 50000"/>
              <a:gd name="adj2" fmla="val 456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2220" name="AutoShape 12"/>
          <p:cNvSpPr>
            <a:spLocks noChangeArrowheads="1"/>
          </p:cNvSpPr>
          <p:nvPr/>
        </p:nvSpPr>
        <p:spPr bwMode="auto">
          <a:xfrm>
            <a:off x="2733675" y="5073650"/>
            <a:ext cx="198438" cy="363538"/>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2221" name="Rectangle 13"/>
          <p:cNvSpPr>
            <a:spLocks noChangeArrowheads="1"/>
          </p:cNvSpPr>
          <p:nvPr/>
        </p:nvSpPr>
        <p:spPr bwMode="auto">
          <a:xfrm>
            <a:off x="1985963" y="4422775"/>
            <a:ext cx="1708150" cy="788988"/>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R"/>
          </a:p>
        </p:txBody>
      </p:sp>
      <p:sp>
        <p:nvSpPr>
          <p:cNvPr id="222222" name="Text Box 14"/>
          <p:cNvSpPr txBox="1">
            <a:spLocks noChangeArrowheads="1"/>
          </p:cNvSpPr>
          <p:nvPr/>
        </p:nvSpPr>
        <p:spPr bwMode="auto">
          <a:xfrm>
            <a:off x="5219700" y="3860800"/>
            <a:ext cx="26924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Definición del esquema ROLAP o MOLAP</a:t>
            </a:r>
          </a:p>
          <a:p>
            <a:pPr algn="ctr" eaLnBrk="1" hangingPunct="1">
              <a:spcBef>
                <a:spcPct val="50000"/>
              </a:spcBef>
            </a:pPr>
            <a:endParaRPr lang="es-ES_tradnl" altLang="es-ES" sz="1800">
              <a:latin typeface="Arial" panose="020B0604020202020204" pitchFamily="34" charset="0"/>
            </a:endParaRPr>
          </a:p>
        </p:txBody>
      </p:sp>
      <p:sp>
        <p:nvSpPr>
          <p:cNvPr id="222223" name="Text Box 15"/>
          <p:cNvSpPr txBox="1">
            <a:spLocks noChangeArrowheads="1"/>
          </p:cNvSpPr>
          <p:nvPr/>
        </p:nvSpPr>
        <p:spPr bwMode="auto">
          <a:xfrm>
            <a:off x="5795963" y="2349500"/>
            <a:ext cx="1320800" cy="835025"/>
          </a:xfrm>
          <a:prstGeom prst="rect">
            <a:avLst/>
          </a:prstGeom>
          <a:solidFill>
            <a:srgbClr val="FFCC66"/>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a:latin typeface="Arial" panose="020B0604020202020204" pitchFamily="34" charset="0"/>
              </a:rPr>
              <a:t>Diseño Físico</a:t>
            </a:r>
            <a:endParaRPr lang="es-ES" altLang="es-ES">
              <a:latin typeface="Arial" panose="020B0604020202020204" pitchFamily="34" charset="0"/>
            </a:endParaRPr>
          </a:p>
        </p:txBody>
      </p:sp>
      <p:sp>
        <p:nvSpPr>
          <p:cNvPr id="222224" name="Line 16"/>
          <p:cNvSpPr>
            <a:spLocks noChangeShapeType="1"/>
          </p:cNvSpPr>
          <p:nvPr/>
        </p:nvSpPr>
        <p:spPr bwMode="auto">
          <a:xfrm>
            <a:off x="6443663" y="3213100"/>
            <a:ext cx="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2225" name="Line 17"/>
          <p:cNvSpPr>
            <a:spLocks noChangeShapeType="1"/>
          </p:cNvSpPr>
          <p:nvPr/>
        </p:nvSpPr>
        <p:spPr bwMode="auto">
          <a:xfrm>
            <a:off x="6430963" y="4495800"/>
            <a:ext cx="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2226" name="Rectangle 18"/>
          <p:cNvSpPr>
            <a:spLocks noChangeArrowheads="1"/>
          </p:cNvSpPr>
          <p:nvPr/>
        </p:nvSpPr>
        <p:spPr bwMode="auto">
          <a:xfrm>
            <a:off x="5551488" y="5183188"/>
            <a:ext cx="1830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Diseño del ETL</a:t>
            </a:r>
            <a:endParaRPr lang="es-ES" altLang="es-ES" sz="1800">
              <a:latin typeface="Arial" panose="020B0604020202020204" pitchFamily="34" charset="0"/>
            </a:endParaRPr>
          </a:p>
        </p:txBody>
      </p:sp>
      <p:sp>
        <p:nvSpPr>
          <p:cNvPr id="2" name="Marcador de contenido 1">
            <a:extLst>
              <a:ext uri="{FF2B5EF4-FFF2-40B4-BE49-F238E27FC236}">
                <a16:creationId xmlns:a16="http://schemas.microsoft.com/office/drawing/2014/main" id="{2F405079-EB0F-4DB7-8BD6-CF393A297524}"/>
              </a:ext>
            </a:extLst>
          </p:cNvPr>
          <p:cNvSpPr>
            <a:spLocks noGrp="1"/>
          </p:cNvSpPr>
          <p:nvPr>
            <p:ph idx="1"/>
          </p:nvPr>
        </p:nvSpPr>
        <p:spPr/>
        <p:txBody>
          <a:bodyPr/>
          <a:lstStyle/>
          <a:p>
            <a:endParaRPr lang="es-CR"/>
          </a:p>
        </p:txBody>
      </p:sp>
      <p:sp>
        <p:nvSpPr>
          <p:cNvPr id="21"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255892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22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22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nodeType="clickEffect">
                                  <p:stCondLst>
                                    <p:cond delay="0"/>
                                  </p:stCondLst>
                                  <p:childTnLst>
                                    <p:set>
                                      <p:cBhvr>
                                        <p:cTn id="14" dur="1" fill="hold">
                                          <p:stCondLst>
                                            <p:cond delay="0"/>
                                          </p:stCondLst>
                                        </p:cTn>
                                        <p:tgtEl>
                                          <p:spTgt spid="222224"/>
                                        </p:tgtEl>
                                        <p:attrNameLst>
                                          <p:attrName>style.visibility</p:attrName>
                                        </p:attrNameLst>
                                      </p:cBhvr>
                                      <p:to>
                                        <p:strVal val="visible"/>
                                      </p:to>
                                    </p:set>
                                    <p:animEffect transition="in" filter="strips(downLeft)">
                                      <p:cBhvr>
                                        <p:cTn id="15" dur="500"/>
                                        <p:tgtEl>
                                          <p:spTgt spid="2222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222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12" fill="hold" nodeType="clickEffect">
                                  <p:stCondLst>
                                    <p:cond delay="0"/>
                                  </p:stCondLst>
                                  <p:childTnLst>
                                    <p:set>
                                      <p:cBhvr>
                                        <p:cTn id="23" dur="1" fill="hold">
                                          <p:stCondLst>
                                            <p:cond delay="0"/>
                                          </p:stCondLst>
                                        </p:cTn>
                                        <p:tgtEl>
                                          <p:spTgt spid="222225"/>
                                        </p:tgtEl>
                                        <p:attrNameLst>
                                          <p:attrName>style.visibility</p:attrName>
                                        </p:attrNameLst>
                                      </p:cBhvr>
                                      <p:to>
                                        <p:strVal val="visible"/>
                                      </p:to>
                                    </p:set>
                                    <p:animEffect transition="in" filter="strips(downLeft)">
                                      <p:cBhvr>
                                        <p:cTn id="24" dur="500"/>
                                        <p:tgtEl>
                                          <p:spTgt spid="2222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2" grpId="0" autoUpdateAnimBg="0"/>
      <p:bldP spid="222223" grpId="0" animBg="1" autoUpdateAnimBg="0"/>
      <p:bldP spid="2222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ChangeArrowheads="1"/>
          </p:cNvSpPr>
          <p:nvPr/>
        </p:nvSpPr>
        <p:spPr bwMode="auto">
          <a:xfrm>
            <a:off x="1519238" y="2887663"/>
            <a:ext cx="18621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3236" name="Rectangle 4"/>
          <p:cNvSpPr>
            <a:spLocks noChangeArrowheads="1"/>
          </p:cNvSpPr>
          <p:nvPr/>
        </p:nvSpPr>
        <p:spPr bwMode="auto">
          <a:xfrm>
            <a:off x="2085975" y="4665663"/>
            <a:ext cx="14922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físico</a:t>
            </a:r>
          </a:p>
        </p:txBody>
      </p:sp>
      <p:sp>
        <p:nvSpPr>
          <p:cNvPr id="223237" name="Rectangle 5"/>
          <p:cNvSpPr>
            <a:spLocks noChangeArrowheads="1"/>
          </p:cNvSpPr>
          <p:nvPr/>
        </p:nvSpPr>
        <p:spPr bwMode="auto">
          <a:xfrm>
            <a:off x="2054225" y="3808413"/>
            <a:ext cx="15557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lógico</a:t>
            </a:r>
          </a:p>
        </p:txBody>
      </p:sp>
      <p:sp>
        <p:nvSpPr>
          <p:cNvPr id="223238" name="Rectangle 6"/>
          <p:cNvSpPr>
            <a:spLocks noChangeArrowheads="1"/>
          </p:cNvSpPr>
          <p:nvPr/>
        </p:nvSpPr>
        <p:spPr bwMode="auto">
          <a:xfrm>
            <a:off x="1933575" y="5486400"/>
            <a:ext cx="17970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Implementación</a:t>
            </a:r>
          </a:p>
        </p:txBody>
      </p:sp>
      <p:sp>
        <p:nvSpPr>
          <p:cNvPr id="223239" name="Rectangle 7"/>
          <p:cNvSpPr>
            <a:spLocks noChangeArrowheads="1"/>
          </p:cNvSpPr>
          <p:nvPr/>
        </p:nvSpPr>
        <p:spPr bwMode="auto">
          <a:xfrm>
            <a:off x="1800225" y="2994025"/>
            <a:ext cx="20637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conceptual</a:t>
            </a:r>
          </a:p>
        </p:txBody>
      </p:sp>
      <p:sp>
        <p:nvSpPr>
          <p:cNvPr id="223240" name="Rectangle 8"/>
          <p:cNvSpPr>
            <a:spLocks noChangeArrowheads="1"/>
          </p:cNvSpPr>
          <p:nvPr/>
        </p:nvSpPr>
        <p:spPr bwMode="auto">
          <a:xfrm>
            <a:off x="1598613" y="1762125"/>
            <a:ext cx="2470150" cy="641350"/>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Recogida y análisis de</a:t>
            </a:r>
          </a:p>
          <a:p>
            <a:pPr algn="ctr"/>
            <a:r>
              <a:rPr lang="es-ES_tradnl" altLang="es-ES" sz="1800">
                <a:latin typeface="Arial" panose="020B0604020202020204" pitchFamily="34" charset="0"/>
              </a:rPr>
              <a:t>requisitos</a:t>
            </a:r>
          </a:p>
        </p:txBody>
      </p:sp>
      <p:sp>
        <p:nvSpPr>
          <p:cNvPr id="223241" name="AutoShape 9"/>
          <p:cNvSpPr>
            <a:spLocks noChangeArrowheads="1"/>
          </p:cNvSpPr>
          <p:nvPr/>
        </p:nvSpPr>
        <p:spPr bwMode="auto">
          <a:xfrm>
            <a:off x="2733675" y="2493963"/>
            <a:ext cx="198438"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3242" name="AutoShape 10"/>
          <p:cNvSpPr>
            <a:spLocks noChangeArrowheads="1"/>
          </p:cNvSpPr>
          <p:nvPr/>
        </p:nvSpPr>
        <p:spPr bwMode="auto">
          <a:xfrm>
            <a:off x="2733675" y="3373438"/>
            <a:ext cx="198438"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3243" name="AutoShape 11"/>
          <p:cNvSpPr>
            <a:spLocks noChangeArrowheads="1"/>
          </p:cNvSpPr>
          <p:nvPr/>
        </p:nvSpPr>
        <p:spPr bwMode="auto">
          <a:xfrm>
            <a:off x="2733675" y="4206875"/>
            <a:ext cx="198438" cy="361950"/>
          </a:xfrm>
          <a:prstGeom prst="downArrow">
            <a:avLst>
              <a:gd name="adj1" fmla="val 50000"/>
              <a:gd name="adj2" fmla="val 456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3244" name="AutoShape 12"/>
          <p:cNvSpPr>
            <a:spLocks noChangeArrowheads="1"/>
          </p:cNvSpPr>
          <p:nvPr/>
        </p:nvSpPr>
        <p:spPr bwMode="auto">
          <a:xfrm>
            <a:off x="2733675" y="5073650"/>
            <a:ext cx="198438" cy="363538"/>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3245" name="Rectangle 13"/>
          <p:cNvSpPr>
            <a:spLocks noChangeArrowheads="1"/>
          </p:cNvSpPr>
          <p:nvPr/>
        </p:nvSpPr>
        <p:spPr bwMode="auto">
          <a:xfrm>
            <a:off x="1809750" y="5300663"/>
            <a:ext cx="2000250" cy="77470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R"/>
          </a:p>
        </p:txBody>
      </p:sp>
      <p:sp>
        <p:nvSpPr>
          <p:cNvPr id="223246" name="Text Box 14"/>
          <p:cNvSpPr txBox="1">
            <a:spLocks noChangeArrowheads="1"/>
          </p:cNvSpPr>
          <p:nvPr/>
        </p:nvSpPr>
        <p:spPr bwMode="auto">
          <a:xfrm>
            <a:off x="5226050" y="2438400"/>
            <a:ext cx="2857500" cy="469900"/>
          </a:xfrm>
          <a:prstGeom prst="rect">
            <a:avLst/>
          </a:prstGeom>
          <a:solidFill>
            <a:srgbClr val="FFCC66"/>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a:latin typeface="Arial" panose="020B0604020202020204" pitchFamily="34" charset="0"/>
              </a:rPr>
              <a:t>Implementación</a:t>
            </a:r>
            <a:endParaRPr lang="es-ES" altLang="es-ES">
              <a:latin typeface="Arial" panose="020B0604020202020204" pitchFamily="34" charset="0"/>
            </a:endParaRPr>
          </a:p>
        </p:txBody>
      </p:sp>
      <p:sp>
        <p:nvSpPr>
          <p:cNvPr id="223247" name="Text Box 15"/>
          <p:cNvSpPr txBox="1">
            <a:spLocks noChangeArrowheads="1"/>
          </p:cNvSpPr>
          <p:nvPr/>
        </p:nvSpPr>
        <p:spPr bwMode="auto">
          <a:xfrm>
            <a:off x="5422900" y="38481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Carga del AD (ETL)</a:t>
            </a:r>
            <a:endParaRPr lang="es-ES" altLang="es-ES" sz="1800">
              <a:solidFill>
                <a:schemeClr val="accent2"/>
              </a:solidFill>
              <a:latin typeface="Arial" panose="020B0604020202020204" pitchFamily="34" charset="0"/>
            </a:endParaRPr>
          </a:p>
        </p:txBody>
      </p:sp>
      <p:sp>
        <p:nvSpPr>
          <p:cNvPr id="223248" name="Line 16"/>
          <p:cNvSpPr>
            <a:spLocks noChangeShapeType="1"/>
          </p:cNvSpPr>
          <p:nvPr/>
        </p:nvSpPr>
        <p:spPr bwMode="auto">
          <a:xfrm>
            <a:off x="6629400" y="3111500"/>
            <a:ext cx="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3249" name="Text Box 17"/>
          <p:cNvSpPr txBox="1">
            <a:spLocks noChangeArrowheads="1"/>
          </p:cNvSpPr>
          <p:nvPr/>
        </p:nvSpPr>
        <p:spPr bwMode="auto">
          <a:xfrm>
            <a:off x="5511800" y="4800600"/>
            <a:ext cx="2286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Preparación de las vistas de usuario (herramienta OLAP)</a:t>
            </a:r>
            <a:endParaRPr lang="es-ES" altLang="es-ES" sz="1800">
              <a:solidFill>
                <a:schemeClr val="accent2"/>
              </a:solidFill>
              <a:latin typeface="Arial" panose="020B0604020202020204" pitchFamily="34" charset="0"/>
            </a:endParaRPr>
          </a:p>
        </p:txBody>
      </p:sp>
      <p:sp>
        <p:nvSpPr>
          <p:cNvPr id="223250" name="Line 18"/>
          <p:cNvSpPr>
            <a:spLocks noChangeShapeType="1"/>
          </p:cNvSpPr>
          <p:nvPr/>
        </p:nvSpPr>
        <p:spPr bwMode="auto">
          <a:xfrm>
            <a:off x="6616700" y="4191000"/>
            <a:ext cx="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 name="Marcador de contenido 1">
            <a:extLst>
              <a:ext uri="{FF2B5EF4-FFF2-40B4-BE49-F238E27FC236}">
                <a16:creationId xmlns:a16="http://schemas.microsoft.com/office/drawing/2014/main" id="{54387A72-5CB3-4A47-979F-60AEE49EB3F0}"/>
              </a:ext>
            </a:extLst>
          </p:cNvPr>
          <p:cNvSpPr>
            <a:spLocks noGrp="1"/>
          </p:cNvSpPr>
          <p:nvPr>
            <p:ph idx="1"/>
          </p:nvPr>
        </p:nvSpPr>
        <p:spPr/>
        <p:txBody>
          <a:bodyPr/>
          <a:lstStyle/>
          <a:p>
            <a:endParaRPr lang="es-CR"/>
          </a:p>
        </p:txBody>
      </p:sp>
      <p:sp>
        <p:nvSpPr>
          <p:cNvPr id="21"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623930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32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32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223248"/>
                                        </p:tgtEl>
                                        <p:attrNameLst>
                                          <p:attrName>style.visibility</p:attrName>
                                        </p:attrNameLst>
                                      </p:cBhvr>
                                      <p:to>
                                        <p:strVal val="visible"/>
                                      </p:to>
                                    </p:set>
                                    <p:animEffect transition="in" filter="strips(downRight)">
                                      <p:cBhvr>
                                        <p:cTn id="15" dur="500"/>
                                        <p:tgtEl>
                                          <p:spTgt spid="22324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324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223250"/>
                                        </p:tgtEl>
                                        <p:attrNameLst>
                                          <p:attrName>style.visibility</p:attrName>
                                        </p:attrNameLst>
                                      </p:cBhvr>
                                      <p:to>
                                        <p:strVal val="visible"/>
                                      </p:to>
                                    </p:set>
                                    <p:animEffect transition="in" filter="strips(downRight)">
                                      <p:cBhvr>
                                        <p:cTn id="24" dur="500"/>
                                        <p:tgtEl>
                                          <p:spTgt spid="22325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23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6" grpId="0" animBg="1" autoUpdateAnimBg="0"/>
      <p:bldP spid="223247" grpId="0" autoUpdateAnimBg="0"/>
      <p:bldP spid="22324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Text Box 3"/>
          <p:cNvSpPr txBox="1">
            <a:spLocks noChangeArrowheads="1"/>
          </p:cNvSpPr>
          <p:nvPr/>
        </p:nvSpPr>
        <p:spPr bwMode="auto">
          <a:xfrm>
            <a:off x="971550" y="1484313"/>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marL="473075">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Symbol" panose="05050102010706020507" pitchFamily="18" charset="2"/>
              <a:buChar char="·"/>
            </a:pPr>
            <a:r>
              <a:rPr lang="es-ES_tradnl" altLang="es-ES" i="1">
                <a:solidFill>
                  <a:srgbClr val="000000"/>
                </a:solidFill>
                <a:latin typeface="Arial" panose="020B0604020202020204" pitchFamily="34" charset="0"/>
              </a:rPr>
              <a:t>Detallemos más ahora el Diseño Lógico... </a:t>
            </a:r>
          </a:p>
        </p:txBody>
      </p:sp>
      <p:sp>
        <p:nvSpPr>
          <p:cNvPr id="224260" name="Text Box 4"/>
          <p:cNvSpPr txBox="1">
            <a:spLocks noChangeArrowheads="1"/>
          </p:cNvSpPr>
          <p:nvPr/>
        </p:nvSpPr>
        <p:spPr bwMode="auto">
          <a:xfrm>
            <a:off x="3403600" y="2270125"/>
            <a:ext cx="4635500" cy="16160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2000">
                <a:latin typeface="Arial" panose="020B0604020202020204" pitchFamily="34" charset="0"/>
              </a:rPr>
              <a:t>La visión </a:t>
            </a:r>
            <a:r>
              <a:rPr lang="es-ES_tradnl" altLang="es-ES" sz="2000">
                <a:solidFill>
                  <a:schemeClr val="accent2"/>
                </a:solidFill>
                <a:latin typeface="Arial" panose="020B0604020202020204" pitchFamily="34" charset="0"/>
              </a:rPr>
              <a:t>multidimensional</a:t>
            </a:r>
            <a:r>
              <a:rPr lang="es-ES_tradnl" altLang="es-ES" sz="2000">
                <a:latin typeface="Arial" panose="020B0604020202020204" pitchFamily="34" charset="0"/>
              </a:rPr>
              <a:t> seguida  por las herramientas de explotación de almacenes de datos (OLAP) ha inspirado los modelos y metodologías de diseño de este tipo de sistemas.</a:t>
            </a:r>
          </a:p>
        </p:txBody>
      </p:sp>
      <p:sp>
        <p:nvSpPr>
          <p:cNvPr id="224261" name="Text Box 5"/>
          <p:cNvSpPr txBox="1">
            <a:spLocks noChangeArrowheads="1"/>
          </p:cNvSpPr>
          <p:nvPr/>
        </p:nvSpPr>
        <p:spPr bwMode="auto">
          <a:xfrm>
            <a:off x="2597150" y="5100638"/>
            <a:ext cx="6159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2000">
                <a:latin typeface="Arial" panose="020B0604020202020204" pitchFamily="34" charset="0"/>
              </a:rPr>
              <a:t>En la literatura se habla de “</a:t>
            </a:r>
            <a:r>
              <a:rPr lang="es-ES_tradnl" altLang="es-ES" sz="2000">
                <a:solidFill>
                  <a:schemeClr val="accent2"/>
                </a:solidFill>
                <a:latin typeface="Arial" panose="020B0604020202020204" pitchFamily="34" charset="0"/>
              </a:rPr>
              <a:t>Bases de Datos Multidimensionales”</a:t>
            </a:r>
            <a:r>
              <a:rPr lang="es-ES_tradnl" altLang="es-ES" sz="2000">
                <a:latin typeface="Arial" panose="020B0604020202020204" pitchFamily="34" charset="0"/>
              </a:rPr>
              <a:t> y de </a:t>
            </a:r>
            <a:r>
              <a:rPr lang="es-ES_tradnl" altLang="es-ES" sz="2000">
                <a:solidFill>
                  <a:schemeClr val="accent2"/>
                </a:solidFill>
                <a:latin typeface="Arial" panose="020B0604020202020204" pitchFamily="34" charset="0"/>
              </a:rPr>
              <a:t>“Diseño Multidimensional”</a:t>
            </a:r>
            <a:endParaRPr lang="es-ES_tradnl" altLang="es-ES" sz="2000">
              <a:latin typeface="Arial" panose="020B0604020202020204" pitchFamily="34" charset="0"/>
            </a:endParaRPr>
          </a:p>
        </p:txBody>
      </p:sp>
      <p:sp>
        <p:nvSpPr>
          <p:cNvPr id="224262" name="AutoShape 6"/>
          <p:cNvSpPr>
            <a:spLocks noChangeArrowheads="1"/>
          </p:cNvSpPr>
          <p:nvPr/>
        </p:nvSpPr>
        <p:spPr bwMode="auto">
          <a:xfrm>
            <a:off x="5403850" y="4149725"/>
            <a:ext cx="508000" cy="723900"/>
          </a:xfrm>
          <a:prstGeom prst="downArrow">
            <a:avLst>
              <a:gd name="adj1" fmla="val 50000"/>
              <a:gd name="adj2" fmla="val 35625"/>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4263" name="Rectangle 7"/>
          <p:cNvSpPr>
            <a:spLocks noChangeArrowheads="1"/>
          </p:cNvSpPr>
          <p:nvPr/>
        </p:nvSpPr>
        <p:spPr bwMode="auto">
          <a:xfrm>
            <a:off x="671513" y="3306763"/>
            <a:ext cx="18621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4264" name="Rectangle 8"/>
          <p:cNvSpPr>
            <a:spLocks noChangeArrowheads="1"/>
          </p:cNvSpPr>
          <p:nvPr/>
        </p:nvSpPr>
        <p:spPr bwMode="auto">
          <a:xfrm>
            <a:off x="855663" y="5084763"/>
            <a:ext cx="14922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_tradnl" altLang="es-ES" sz="1800">
                <a:latin typeface="Arial" panose="020B0604020202020204" pitchFamily="34" charset="0"/>
              </a:rPr>
              <a:t>Diseño físico</a:t>
            </a:r>
          </a:p>
        </p:txBody>
      </p:sp>
      <p:sp>
        <p:nvSpPr>
          <p:cNvPr id="224265" name="Rectangle 9"/>
          <p:cNvSpPr>
            <a:spLocks noChangeArrowheads="1"/>
          </p:cNvSpPr>
          <p:nvPr/>
        </p:nvSpPr>
        <p:spPr bwMode="auto">
          <a:xfrm>
            <a:off x="823913" y="4227513"/>
            <a:ext cx="15557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_tradnl" altLang="es-ES" sz="1800">
                <a:latin typeface="Arial" panose="020B0604020202020204" pitchFamily="34" charset="0"/>
              </a:rPr>
              <a:t>Diseño lógico</a:t>
            </a:r>
          </a:p>
        </p:txBody>
      </p:sp>
      <p:sp>
        <p:nvSpPr>
          <p:cNvPr id="224266" name="Rectangle 10"/>
          <p:cNvSpPr>
            <a:spLocks noChangeArrowheads="1"/>
          </p:cNvSpPr>
          <p:nvPr/>
        </p:nvSpPr>
        <p:spPr bwMode="auto">
          <a:xfrm>
            <a:off x="703263" y="5905500"/>
            <a:ext cx="17970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_tradnl" altLang="es-ES" sz="1800">
                <a:latin typeface="Arial" panose="020B0604020202020204" pitchFamily="34" charset="0"/>
              </a:rPr>
              <a:t>Implementación</a:t>
            </a:r>
          </a:p>
        </p:txBody>
      </p:sp>
      <p:sp>
        <p:nvSpPr>
          <p:cNvPr id="224267" name="Rectangle 11"/>
          <p:cNvSpPr>
            <a:spLocks noChangeArrowheads="1"/>
          </p:cNvSpPr>
          <p:nvPr/>
        </p:nvSpPr>
        <p:spPr bwMode="auto">
          <a:xfrm>
            <a:off x="569913" y="3413125"/>
            <a:ext cx="20637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_tradnl" altLang="es-ES" sz="1800">
                <a:latin typeface="Arial" panose="020B0604020202020204" pitchFamily="34" charset="0"/>
              </a:rPr>
              <a:t>Diseño conceptual</a:t>
            </a:r>
          </a:p>
        </p:txBody>
      </p:sp>
      <p:sp>
        <p:nvSpPr>
          <p:cNvPr id="224268" name="Rectangle 12"/>
          <p:cNvSpPr>
            <a:spLocks noChangeArrowheads="1"/>
          </p:cNvSpPr>
          <p:nvPr/>
        </p:nvSpPr>
        <p:spPr bwMode="auto">
          <a:xfrm>
            <a:off x="366713" y="2219325"/>
            <a:ext cx="2470150" cy="641350"/>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Recogida y análisis de</a:t>
            </a:r>
          </a:p>
          <a:p>
            <a:pPr algn="ctr"/>
            <a:r>
              <a:rPr lang="es-ES_tradnl" altLang="es-ES" sz="1800">
                <a:latin typeface="Arial" panose="020B0604020202020204" pitchFamily="34" charset="0"/>
              </a:rPr>
              <a:t>requisitos</a:t>
            </a:r>
          </a:p>
        </p:txBody>
      </p:sp>
      <p:sp>
        <p:nvSpPr>
          <p:cNvPr id="224269" name="AutoShape 13"/>
          <p:cNvSpPr>
            <a:spLocks noChangeArrowheads="1"/>
          </p:cNvSpPr>
          <p:nvPr/>
        </p:nvSpPr>
        <p:spPr bwMode="auto">
          <a:xfrm>
            <a:off x="1503363" y="2913063"/>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4270" name="AutoShape 14"/>
          <p:cNvSpPr>
            <a:spLocks noChangeArrowheads="1"/>
          </p:cNvSpPr>
          <p:nvPr/>
        </p:nvSpPr>
        <p:spPr bwMode="auto">
          <a:xfrm>
            <a:off x="1503363" y="3792538"/>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4271" name="AutoShape 15"/>
          <p:cNvSpPr>
            <a:spLocks noChangeArrowheads="1"/>
          </p:cNvSpPr>
          <p:nvPr/>
        </p:nvSpPr>
        <p:spPr bwMode="auto">
          <a:xfrm>
            <a:off x="1501775" y="4625975"/>
            <a:ext cx="198438" cy="361950"/>
          </a:xfrm>
          <a:prstGeom prst="downArrow">
            <a:avLst>
              <a:gd name="adj1" fmla="val 50000"/>
              <a:gd name="adj2" fmla="val 456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4272" name="AutoShape 16"/>
          <p:cNvSpPr>
            <a:spLocks noChangeArrowheads="1"/>
          </p:cNvSpPr>
          <p:nvPr/>
        </p:nvSpPr>
        <p:spPr bwMode="auto">
          <a:xfrm>
            <a:off x="1503363" y="5492750"/>
            <a:ext cx="198437" cy="363538"/>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4273" name="Rectangle 17"/>
          <p:cNvSpPr>
            <a:spLocks noChangeArrowheads="1"/>
          </p:cNvSpPr>
          <p:nvPr/>
        </p:nvSpPr>
        <p:spPr bwMode="auto">
          <a:xfrm>
            <a:off x="617538" y="3976688"/>
            <a:ext cx="1968500" cy="77470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R"/>
          </a:p>
        </p:txBody>
      </p:sp>
      <p:sp>
        <p:nvSpPr>
          <p:cNvPr id="2" name="Marcador de contenido 1">
            <a:extLst>
              <a:ext uri="{FF2B5EF4-FFF2-40B4-BE49-F238E27FC236}">
                <a16:creationId xmlns:a16="http://schemas.microsoft.com/office/drawing/2014/main" id="{0C5E971E-F8C0-455E-94E5-8726229AF91D}"/>
              </a:ext>
            </a:extLst>
          </p:cNvPr>
          <p:cNvSpPr>
            <a:spLocks noGrp="1"/>
          </p:cNvSpPr>
          <p:nvPr>
            <p:ph idx="1"/>
          </p:nvPr>
        </p:nvSpPr>
        <p:spPr/>
        <p:txBody>
          <a:bodyPr/>
          <a:lstStyle/>
          <a:p>
            <a:endParaRPr lang="es-CR"/>
          </a:p>
        </p:txBody>
      </p:sp>
      <p:sp>
        <p:nvSpPr>
          <p:cNvPr id="20"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592269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42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2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4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p:bldP spid="2242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texto 2"/>
          <p:cNvSpPr>
            <a:spLocks noGrp="1"/>
          </p:cNvSpPr>
          <p:nvPr>
            <p:ph type="body" idx="1"/>
          </p:nvPr>
        </p:nvSpPr>
        <p:spPr/>
        <p:txBody>
          <a:bodyPr/>
          <a:lstStyle/>
          <a:p>
            <a:r>
              <a:rPr lang="es-ES" sz="2800" b="1" dirty="0"/>
              <a:t>Almacenes de Datos</a:t>
            </a:r>
          </a:p>
          <a:p>
            <a:pPr lvl="1"/>
            <a:r>
              <a:rPr lang="es-ES" altLang="es-ES" sz="2400" dirty="0"/>
              <a:t>Carga y Mantenimiento de un Almacén de Datos.</a:t>
            </a:r>
          </a:p>
          <a:p>
            <a:pPr lvl="1"/>
            <a:r>
              <a:rPr lang="es-ES" altLang="es-ES" sz="2400" dirty="0"/>
              <a:t>Diseño de un almacén de Datos.</a:t>
            </a:r>
          </a:p>
          <a:p>
            <a:pPr lvl="1"/>
            <a:r>
              <a:rPr lang="es-ES" altLang="es-ES" sz="2400" dirty="0"/>
              <a:t>Líneas de Investigación Abiertas.</a:t>
            </a:r>
            <a:endParaRPr lang="es-ES_tradnl" altLang="es-ES" sz="2400" dirty="0">
              <a:solidFill>
                <a:srgbClr val="000000"/>
              </a:solidFill>
            </a:endParaRPr>
          </a:p>
        </p:txBody>
      </p:sp>
    </p:spTree>
    <p:extLst>
      <p:ext uri="{BB962C8B-B14F-4D97-AF65-F5344CB8AC3E}">
        <p14:creationId xmlns:p14="http://schemas.microsoft.com/office/powerpoint/2010/main" val="73796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873125" y="1524000"/>
            <a:ext cx="7670800" cy="4718050"/>
          </a:xfrm>
          <a:prstGeom prst="rect">
            <a:avLst/>
          </a:prstGeom>
          <a:noFill/>
          <a:ln>
            <a:noFill/>
          </a:ln>
          <a:effectLst/>
          <a:extLst>
            <a:ext uri="{909E8E84-426E-40DD-AFC4-6F175D3DCCD1}">
              <a14:hiddenFill xmlns:a14="http://schemas.microsoft.com/office/drawing/2010/main">
                <a:solidFill>
                  <a:srgbClr val="F3C6A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defRPr sz="2400">
                <a:solidFill>
                  <a:schemeClr val="tx1"/>
                </a:solidFill>
                <a:latin typeface="Times New Roman" panose="02020603050405020304" pitchFamily="18" charset="0"/>
              </a:defRPr>
            </a:lvl1pPr>
            <a:lvl2pPr marL="6731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ES" sz="2800">
                <a:solidFill>
                  <a:srgbClr val="000099"/>
                </a:solidFill>
                <a:latin typeface="Arial" panose="020B0604020202020204" pitchFamily="34" charset="0"/>
              </a:rPr>
              <a:t>Modelado multidimensional:</a:t>
            </a:r>
          </a:p>
          <a:p>
            <a:pPr eaLnBrk="1" hangingPunct="1">
              <a:spcBef>
                <a:spcPct val="50000"/>
              </a:spcBef>
              <a:buClr>
                <a:schemeClr val="accent2"/>
              </a:buClr>
              <a:buFont typeface="Wingdings" panose="05000000000000000000" pitchFamily="2" charset="2"/>
              <a:buChar char="ü"/>
            </a:pPr>
            <a:r>
              <a:rPr lang="es-ES_tradnl" altLang="es-ES">
                <a:latin typeface="Arial" panose="020B0604020202020204" pitchFamily="34" charset="0"/>
              </a:rPr>
              <a:t>en un esquema multidimensional se representa una actividad que es objeto de análisis </a:t>
            </a:r>
            <a:r>
              <a:rPr lang="es-ES_tradnl" altLang="es-ES">
                <a:solidFill>
                  <a:schemeClr val="accent2"/>
                </a:solidFill>
                <a:latin typeface="Arial" panose="020B0604020202020204" pitchFamily="34" charset="0"/>
              </a:rPr>
              <a:t>(hecho)</a:t>
            </a:r>
            <a:r>
              <a:rPr lang="es-ES_tradnl" altLang="es-ES">
                <a:latin typeface="Arial" panose="020B0604020202020204" pitchFamily="34" charset="0"/>
              </a:rPr>
              <a:t> y las dimensiones que caracterizan la actividad </a:t>
            </a:r>
            <a:r>
              <a:rPr lang="es-ES_tradnl" altLang="es-ES">
                <a:solidFill>
                  <a:schemeClr val="accent2"/>
                </a:solidFill>
                <a:latin typeface="Arial" panose="020B0604020202020204" pitchFamily="34" charset="0"/>
              </a:rPr>
              <a:t>(dimensiones).</a:t>
            </a:r>
          </a:p>
          <a:p>
            <a:pPr eaLnBrk="1" hangingPunct="1">
              <a:spcBef>
                <a:spcPct val="50000"/>
              </a:spcBef>
              <a:buClr>
                <a:schemeClr val="accent2"/>
              </a:buClr>
              <a:buFont typeface="Wingdings" panose="05000000000000000000" pitchFamily="2" charset="2"/>
              <a:buChar char="ü"/>
            </a:pPr>
            <a:r>
              <a:rPr lang="es-ES_tradnl" altLang="es-ES">
                <a:latin typeface="Arial" panose="020B0604020202020204" pitchFamily="34" charset="0"/>
              </a:rPr>
              <a:t>la información relevante sobre el </a:t>
            </a:r>
            <a:r>
              <a:rPr lang="es-ES_tradnl" altLang="es-ES">
                <a:solidFill>
                  <a:schemeClr val="accent2"/>
                </a:solidFill>
                <a:latin typeface="Arial" panose="020B0604020202020204" pitchFamily="34" charset="0"/>
              </a:rPr>
              <a:t>hecho</a:t>
            </a:r>
            <a:r>
              <a:rPr lang="es-ES_tradnl" altLang="es-ES">
                <a:latin typeface="Arial" panose="020B0604020202020204" pitchFamily="34" charset="0"/>
              </a:rPr>
              <a:t> (actividad) se representa por un conjunto de indicadores </a:t>
            </a:r>
            <a:r>
              <a:rPr lang="es-ES_tradnl" altLang="es-ES">
                <a:solidFill>
                  <a:schemeClr val="accent2"/>
                </a:solidFill>
                <a:latin typeface="Arial" panose="020B0604020202020204" pitchFamily="34" charset="0"/>
              </a:rPr>
              <a:t>(medidas o atributos de hecho).</a:t>
            </a:r>
          </a:p>
          <a:p>
            <a:pPr eaLnBrk="1" hangingPunct="1">
              <a:spcBef>
                <a:spcPct val="50000"/>
              </a:spcBef>
              <a:buClr>
                <a:schemeClr val="accent2"/>
              </a:buClr>
              <a:buFont typeface="Wingdings" panose="05000000000000000000" pitchFamily="2" charset="2"/>
              <a:buChar char="ü"/>
            </a:pPr>
            <a:r>
              <a:rPr lang="es-ES_tradnl" altLang="es-ES">
                <a:latin typeface="Arial" panose="020B0604020202020204" pitchFamily="34" charset="0"/>
              </a:rPr>
              <a:t>la información descriptiva de cada </a:t>
            </a:r>
            <a:r>
              <a:rPr lang="es-ES_tradnl" altLang="es-ES">
                <a:solidFill>
                  <a:schemeClr val="accent2"/>
                </a:solidFill>
                <a:latin typeface="Arial" panose="020B0604020202020204" pitchFamily="34" charset="0"/>
              </a:rPr>
              <a:t>dimensión</a:t>
            </a:r>
            <a:r>
              <a:rPr lang="es-ES_tradnl" altLang="es-ES">
                <a:latin typeface="Arial" panose="020B0604020202020204" pitchFamily="34" charset="0"/>
              </a:rPr>
              <a:t> se representa por un conjunto de atributos </a:t>
            </a:r>
            <a:r>
              <a:rPr lang="es-ES_tradnl" altLang="es-ES">
                <a:solidFill>
                  <a:schemeClr val="accent2"/>
                </a:solidFill>
                <a:latin typeface="Arial" panose="020B0604020202020204" pitchFamily="34" charset="0"/>
              </a:rPr>
              <a:t>(atributos de dimensión).</a:t>
            </a:r>
          </a:p>
        </p:txBody>
      </p:sp>
      <p:sp>
        <p:nvSpPr>
          <p:cNvPr id="2" name="Marcador de contenido 1">
            <a:extLst>
              <a:ext uri="{FF2B5EF4-FFF2-40B4-BE49-F238E27FC236}">
                <a16:creationId xmlns:a16="http://schemas.microsoft.com/office/drawing/2014/main" id="{5980E178-1659-4B83-A62E-3D72990F287E}"/>
              </a:ext>
            </a:extLst>
          </p:cNvPr>
          <p:cNvSpPr>
            <a:spLocks noGrp="1"/>
          </p:cNvSpPr>
          <p:nvPr>
            <p:ph idx="1"/>
          </p:nvPr>
        </p:nvSpPr>
        <p:spPr/>
        <p:txBody>
          <a:bodyPr/>
          <a:lstStyle/>
          <a:p>
            <a:endParaRPr lang="es-CR"/>
          </a:p>
        </p:txBody>
      </p:sp>
      <p:sp>
        <p:nvSpPr>
          <p:cNvPr id="6"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244438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Text Box 3"/>
          <p:cNvSpPr txBox="1">
            <a:spLocks noChangeArrowheads="1"/>
          </p:cNvSpPr>
          <p:nvPr/>
        </p:nvSpPr>
        <p:spPr bwMode="auto">
          <a:xfrm>
            <a:off x="900113" y="2060575"/>
            <a:ext cx="7480300" cy="3074988"/>
          </a:xfrm>
          <a:prstGeom prst="rect">
            <a:avLst/>
          </a:prstGeom>
          <a:noFill/>
          <a:ln>
            <a:noFill/>
          </a:ln>
          <a:effectLst/>
          <a:extLst>
            <a:ext uri="{909E8E84-426E-40DD-AFC4-6F175D3DCCD1}">
              <a14:hiddenFill xmlns:a14="http://schemas.microsoft.com/office/drawing/2010/main">
                <a:solidFill>
                  <a:srgbClr val="F3C6A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anose="02020603050405020304" pitchFamily="18" charset="0"/>
              </a:defRPr>
            </a:lvl1pPr>
            <a:lvl2pPr marL="568325">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ES" sz="2800">
                <a:solidFill>
                  <a:srgbClr val="000099"/>
                </a:solidFill>
                <a:latin typeface="Arial" panose="020B0604020202020204" pitchFamily="34" charset="0"/>
              </a:rPr>
              <a:t>Modelado multidimensional:</a:t>
            </a:r>
          </a:p>
          <a:p>
            <a:pPr eaLnBrk="1" hangingPunct="1">
              <a:spcBef>
                <a:spcPct val="50000"/>
              </a:spcBef>
              <a:buClr>
                <a:schemeClr val="accent2"/>
              </a:buClr>
              <a:buFont typeface="Wingdings" panose="05000000000000000000" pitchFamily="2" charset="2"/>
              <a:buChar char="ü"/>
            </a:pPr>
            <a:r>
              <a:rPr lang="es-ES_tradnl" altLang="es-ES">
                <a:latin typeface="Arial" panose="020B0604020202020204" pitchFamily="34" charset="0"/>
              </a:rPr>
              <a:t>el modelado multidimensional se puede aplicar utilizando distintos modelos de datos (conceptuales o lógicos).</a:t>
            </a:r>
            <a:endParaRPr lang="es-ES_tradnl" altLang="es-ES">
              <a:solidFill>
                <a:schemeClr val="accent2"/>
              </a:solidFill>
              <a:latin typeface="Arial" panose="020B0604020202020204" pitchFamily="34" charset="0"/>
            </a:endParaRPr>
          </a:p>
          <a:p>
            <a:pPr eaLnBrk="1" hangingPunct="1">
              <a:spcBef>
                <a:spcPct val="50000"/>
              </a:spcBef>
              <a:buClr>
                <a:schemeClr val="accent2"/>
              </a:buClr>
              <a:buFont typeface="Wingdings" panose="05000000000000000000" pitchFamily="2" charset="2"/>
              <a:buChar char="ü"/>
            </a:pPr>
            <a:r>
              <a:rPr lang="es-ES_tradnl" altLang="es-ES">
                <a:latin typeface="Arial" panose="020B0604020202020204" pitchFamily="34" charset="0"/>
              </a:rPr>
              <a:t>la representación gráfica del esquema multidimensional dependerá del modelo de datos utilizado (relacional, ER, UML, OO, ...).</a:t>
            </a:r>
            <a:endParaRPr lang="es-ES_tradnl" altLang="es-ES">
              <a:solidFill>
                <a:schemeClr val="accent2"/>
              </a:solidFill>
              <a:latin typeface="Arial" panose="020B0604020202020204" pitchFamily="34" charset="0"/>
            </a:endParaRPr>
          </a:p>
        </p:txBody>
      </p:sp>
      <p:sp>
        <p:nvSpPr>
          <p:cNvPr id="2" name="Marcador de contenido 1">
            <a:extLst>
              <a:ext uri="{FF2B5EF4-FFF2-40B4-BE49-F238E27FC236}">
                <a16:creationId xmlns:a16="http://schemas.microsoft.com/office/drawing/2014/main" id="{93309440-0C0D-4470-8168-11AD8FD5CB7D}"/>
              </a:ext>
            </a:extLst>
          </p:cNvPr>
          <p:cNvSpPr>
            <a:spLocks noGrp="1"/>
          </p:cNvSpPr>
          <p:nvPr>
            <p:ph idx="1"/>
          </p:nvPr>
        </p:nvSpPr>
        <p:spPr/>
        <p:txBody>
          <a:bodyPr/>
          <a:lstStyle/>
          <a:p>
            <a:endParaRPr lang="es-CR"/>
          </a:p>
        </p:txBody>
      </p:sp>
      <p:sp>
        <p:nvSpPr>
          <p:cNvPr id="6"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92926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900113" y="1557338"/>
            <a:ext cx="7683500" cy="33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2800">
                <a:solidFill>
                  <a:srgbClr val="000099"/>
                </a:solidFill>
                <a:latin typeface="Arial" panose="020B0604020202020204" pitchFamily="34" charset="0"/>
              </a:rPr>
              <a:t>El desarrollo de la tecnología de almacenes de datos se ha caracterizado por:</a:t>
            </a:r>
            <a:r>
              <a:rPr lang="es-ES_tradnl" altLang="es-ES" sz="2800">
                <a:latin typeface="Arial" panose="020B0604020202020204" pitchFamily="34" charset="0"/>
              </a:rPr>
              <a:t> </a:t>
            </a:r>
          </a:p>
          <a:p>
            <a:pPr lvl="1" eaLnBrk="1" hangingPunct="1">
              <a:spcBef>
                <a:spcPct val="50000"/>
              </a:spcBef>
            </a:pPr>
            <a:r>
              <a:rPr lang="es-ES_tradnl" altLang="es-ES">
                <a:latin typeface="Arial" panose="020B0604020202020204" pitchFamily="34" charset="0"/>
              </a:rPr>
              <a:t>- un temprano desarrollo industrial provocado por las demandas de los usuarios.</a:t>
            </a:r>
          </a:p>
          <a:p>
            <a:pPr lvl="1" eaLnBrk="1" hangingPunct="1">
              <a:spcBef>
                <a:spcPct val="50000"/>
              </a:spcBef>
            </a:pPr>
            <a:r>
              <a:rPr lang="es-ES_tradnl" altLang="es-ES">
                <a:latin typeface="Arial" panose="020B0604020202020204" pitchFamily="34" charset="0"/>
              </a:rPr>
              <a:t>- el uso de </a:t>
            </a:r>
            <a:r>
              <a:rPr lang="es-ES_tradnl" altLang="es-ES">
                <a:solidFill>
                  <a:schemeClr val="accent2"/>
                </a:solidFill>
                <a:latin typeface="Arial" panose="020B0604020202020204" pitchFamily="34" charset="0"/>
              </a:rPr>
              <a:t>metodologías de diseño</a:t>
            </a:r>
            <a:r>
              <a:rPr lang="es-ES_tradnl" altLang="es-ES">
                <a:latin typeface="Arial" panose="020B0604020202020204" pitchFamily="34" charset="0"/>
              </a:rPr>
              <a:t> centradas principalmente en los niveles lógico e interno. </a:t>
            </a:r>
            <a:r>
              <a:rPr lang="es-ES_tradnl" altLang="es-ES" sz="1800">
                <a:latin typeface="Arial" panose="020B0604020202020204" pitchFamily="34" charset="0"/>
              </a:rPr>
              <a:t>(la atención se ha centrado en mejorar la eficiencia en la ejecución de consultas)</a:t>
            </a:r>
          </a:p>
        </p:txBody>
      </p:sp>
      <p:sp>
        <p:nvSpPr>
          <p:cNvPr id="229380" name="Text Box 4"/>
          <p:cNvSpPr txBox="1">
            <a:spLocks noChangeArrowheads="1"/>
          </p:cNvSpPr>
          <p:nvPr/>
        </p:nvSpPr>
        <p:spPr bwMode="auto">
          <a:xfrm>
            <a:off x="1676400" y="5013325"/>
            <a:ext cx="6188075" cy="762000"/>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2200">
                <a:latin typeface="Arial" panose="020B0604020202020204" pitchFamily="34" charset="0"/>
              </a:rPr>
              <a:t>Metodología de diseño basada en el modelo relacional: Modelo multidimensional de Kimball</a:t>
            </a:r>
          </a:p>
        </p:txBody>
      </p:sp>
      <p:grpSp>
        <p:nvGrpSpPr>
          <p:cNvPr id="229381" name="Group 5"/>
          <p:cNvGrpSpPr>
            <a:grpSpLocks/>
          </p:cNvGrpSpPr>
          <p:nvPr/>
        </p:nvGrpSpPr>
        <p:grpSpPr bwMode="auto">
          <a:xfrm>
            <a:off x="7847013" y="3983038"/>
            <a:ext cx="635000" cy="1390650"/>
            <a:chOff x="4984" y="2080"/>
            <a:chExt cx="400" cy="1104"/>
          </a:xfrm>
        </p:grpSpPr>
        <p:grpSp>
          <p:nvGrpSpPr>
            <p:cNvPr id="229382" name="Group 6"/>
            <p:cNvGrpSpPr>
              <a:grpSpLocks/>
            </p:cNvGrpSpPr>
            <p:nvPr/>
          </p:nvGrpSpPr>
          <p:grpSpPr bwMode="auto">
            <a:xfrm>
              <a:off x="4984" y="2080"/>
              <a:ext cx="400" cy="1096"/>
              <a:chOff x="4984" y="2080"/>
              <a:chExt cx="400" cy="1096"/>
            </a:xfrm>
          </p:grpSpPr>
          <p:sp>
            <p:nvSpPr>
              <p:cNvPr id="229383" name="Line 7"/>
              <p:cNvSpPr>
                <a:spLocks noChangeShapeType="1"/>
              </p:cNvSpPr>
              <p:nvPr/>
            </p:nvSpPr>
            <p:spPr bwMode="auto">
              <a:xfrm>
                <a:off x="4984" y="2080"/>
                <a:ext cx="39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9384" name="Line 8"/>
              <p:cNvSpPr>
                <a:spLocks noChangeShapeType="1"/>
              </p:cNvSpPr>
              <p:nvPr/>
            </p:nvSpPr>
            <p:spPr bwMode="auto">
              <a:xfrm>
                <a:off x="5384" y="2080"/>
                <a:ext cx="0" cy="1096"/>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pSp>
        <p:sp>
          <p:nvSpPr>
            <p:cNvPr id="229385" name="Line 9"/>
            <p:cNvSpPr>
              <a:spLocks noChangeShapeType="1"/>
            </p:cNvSpPr>
            <p:nvPr/>
          </p:nvSpPr>
          <p:spPr bwMode="auto">
            <a:xfrm flipH="1">
              <a:off x="5016" y="3184"/>
              <a:ext cx="368"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pSp>
      <p:sp>
        <p:nvSpPr>
          <p:cNvPr id="229386" name="Text Box 10"/>
          <p:cNvSpPr txBox="1">
            <a:spLocks noChangeArrowheads="1"/>
          </p:cNvSpPr>
          <p:nvPr/>
        </p:nvSpPr>
        <p:spPr bwMode="auto">
          <a:xfrm>
            <a:off x="2806700" y="5791200"/>
            <a:ext cx="4730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ES" sz="2000" i="1">
                <a:latin typeface="Arial" panose="020B0604020202020204" pitchFamily="34" charset="0"/>
              </a:rPr>
              <a:t>No es muy congruente usar modelos para diseño conceptual….</a:t>
            </a:r>
          </a:p>
        </p:txBody>
      </p:sp>
      <p:sp>
        <p:nvSpPr>
          <p:cNvPr id="2" name="Marcador de contenido 1">
            <a:extLst>
              <a:ext uri="{FF2B5EF4-FFF2-40B4-BE49-F238E27FC236}">
                <a16:creationId xmlns:a16="http://schemas.microsoft.com/office/drawing/2014/main" id="{47415383-16C0-437A-BBB5-2DF74CACBD31}"/>
              </a:ext>
            </a:extLst>
          </p:cNvPr>
          <p:cNvSpPr>
            <a:spLocks noGrp="1"/>
          </p:cNvSpPr>
          <p:nvPr>
            <p:ph idx="1"/>
          </p:nvPr>
        </p:nvSpPr>
        <p:spPr/>
        <p:txBody>
          <a:bodyPr/>
          <a:lstStyle/>
          <a:p>
            <a:endParaRPr lang="es-CR"/>
          </a:p>
        </p:txBody>
      </p:sp>
      <p:sp>
        <p:nvSpPr>
          <p:cNvPr id="13"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445528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9381"/>
                                        </p:tgtEl>
                                        <p:attrNameLst>
                                          <p:attrName>style.visibility</p:attrName>
                                        </p:attrNameLst>
                                      </p:cBhvr>
                                      <p:to>
                                        <p:strVal val="visible"/>
                                      </p:to>
                                    </p:set>
                                    <p:animEffect transition="in" filter="wipe(up)">
                                      <p:cBhvr>
                                        <p:cTn id="7" dur="500"/>
                                        <p:tgtEl>
                                          <p:spTgt spid="2293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2938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9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nimBg="1" autoUpdateAnimBg="0"/>
      <p:bldP spid="22938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Text Box 3"/>
          <p:cNvSpPr txBox="1">
            <a:spLocks noChangeArrowheads="1"/>
          </p:cNvSpPr>
          <p:nvPr/>
        </p:nvSpPr>
        <p:spPr bwMode="auto">
          <a:xfrm>
            <a:off x="971550" y="1844675"/>
            <a:ext cx="6392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a:solidFill>
                  <a:srgbClr val="3333CC"/>
                </a:solidFill>
                <a:latin typeface="Arial" panose="020B0604020202020204" pitchFamily="34" charset="0"/>
              </a:rPr>
              <a:t>Pasos en el diseño de</a:t>
            </a:r>
            <a:r>
              <a:rPr lang="es-ES_tradnl" altLang="es-ES">
                <a:solidFill>
                  <a:srgbClr val="3333CC"/>
                </a:solidFill>
                <a:latin typeface="Arial" panose="020B0604020202020204" pitchFamily="34" charset="0"/>
              </a:rPr>
              <a:t>l</a:t>
            </a:r>
            <a:r>
              <a:rPr lang="es-ES" altLang="es-ES">
                <a:solidFill>
                  <a:srgbClr val="3333CC"/>
                </a:solidFill>
                <a:latin typeface="Arial" panose="020B0604020202020204" pitchFamily="34" charset="0"/>
              </a:rPr>
              <a:t> almacén de datos:</a:t>
            </a:r>
          </a:p>
        </p:txBody>
      </p:sp>
      <p:sp>
        <p:nvSpPr>
          <p:cNvPr id="230404" name="Text Box 4"/>
          <p:cNvSpPr txBox="1">
            <a:spLocks noChangeArrowheads="1"/>
          </p:cNvSpPr>
          <p:nvPr/>
        </p:nvSpPr>
        <p:spPr bwMode="auto">
          <a:xfrm>
            <a:off x="1201738" y="2551113"/>
            <a:ext cx="676910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57238" indent="-300038">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spcBef>
                <a:spcPct val="50000"/>
              </a:spcBef>
              <a:buFontTx/>
              <a:buChar char="•"/>
            </a:pPr>
            <a:r>
              <a:rPr lang="es-ES" altLang="es-ES" sz="2000">
                <a:latin typeface="Arial" panose="020B0604020202020204" pitchFamily="34" charset="0"/>
              </a:rPr>
              <a:t>Paso 1. Elegir un “proceso” de la organización para modelar.</a:t>
            </a:r>
          </a:p>
          <a:p>
            <a:pPr lvl="1" eaLnBrk="1" hangingPunct="1">
              <a:spcBef>
                <a:spcPct val="50000"/>
              </a:spcBef>
              <a:buFontTx/>
              <a:buChar char="•"/>
            </a:pPr>
            <a:r>
              <a:rPr lang="es-ES" altLang="es-ES" sz="2000">
                <a:latin typeface="Arial" panose="020B0604020202020204" pitchFamily="34" charset="0"/>
              </a:rPr>
              <a:t>Paso 2. Decidir el gránulo (nivel de detalle) de representación del proceso.</a:t>
            </a:r>
          </a:p>
          <a:p>
            <a:pPr lvl="1" eaLnBrk="1" hangingPunct="1">
              <a:spcBef>
                <a:spcPct val="50000"/>
              </a:spcBef>
              <a:buFontTx/>
              <a:buChar char="•"/>
            </a:pPr>
            <a:r>
              <a:rPr lang="es-ES" altLang="es-ES" sz="2000">
                <a:latin typeface="Arial" panose="020B0604020202020204" pitchFamily="34" charset="0"/>
              </a:rPr>
              <a:t>Paso 3. Identificar las dimensiones que caracterizan el proceso.</a:t>
            </a:r>
          </a:p>
          <a:p>
            <a:pPr lvl="1" eaLnBrk="1" hangingPunct="1">
              <a:spcBef>
                <a:spcPct val="50000"/>
              </a:spcBef>
              <a:buFontTx/>
              <a:buChar char="•"/>
            </a:pPr>
            <a:r>
              <a:rPr lang="es-ES" altLang="es-ES" sz="2000">
                <a:latin typeface="Arial" panose="020B0604020202020204" pitchFamily="34" charset="0"/>
              </a:rPr>
              <a:t>Paso 4. Decidir la información a almacenar sobre el proceso.</a:t>
            </a:r>
          </a:p>
        </p:txBody>
      </p:sp>
      <p:sp>
        <p:nvSpPr>
          <p:cNvPr id="2" name="Marcador de contenido 1">
            <a:extLst>
              <a:ext uri="{FF2B5EF4-FFF2-40B4-BE49-F238E27FC236}">
                <a16:creationId xmlns:a16="http://schemas.microsoft.com/office/drawing/2014/main" id="{9DEC7EC1-24D8-4765-815A-6D9FD054CD18}"/>
              </a:ext>
            </a:extLst>
          </p:cNvPr>
          <p:cNvSpPr>
            <a:spLocks noGrp="1"/>
          </p:cNvSpPr>
          <p:nvPr>
            <p:ph idx="1"/>
          </p:nvPr>
        </p:nvSpPr>
        <p:spPr/>
        <p:txBody>
          <a:bodyPr/>
          <a:lstStyle/>
          <a:p>
            <a:endParaRPr lang="es-CR"/>
          </a:p>
        </p:txBody>
      </p:sp>
      <p:sp>
        <p:nvSpPr>
          <p:cNvPr id="7"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583718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Text Box 3"/>
          <p:cNvSpPr txBox="1">
            <a:spLocks noChangeArrowheads="1"/>
          </p:cNvSpPr>
          <p:nvPr/>
        </p:nvSpPr>
        <p:spPr bwMode="auto">
          <a:xfrm>
            <a:off x="827088" y="1557338"/>
            <a:ext cx="7316787"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a:solidFill>
                  <a:srgbClr val="3333CC"/>
                </a:solidFill>
                <a:latin typeface="Arial" panose="020B0604020202020204" pitchFamily="34" charset="0"/>
              </a:rPr>
              <a:t>Paso 1. Elegir un </a:t>
            </a:r>
            <a:r>
              <a:rPr lang="es-ES" altLang="es-ES" i="1">
                <a:solidFill>
                  <a:srgbClr val="3333CC"/>
                </a:solidFill>
                <a:latin typeface="Arial" panose="020B0604020202020204" pitchFamily="34" charset="0"/>
              </a:rPr>
              <a:t>“proceso”</a:t>
            </a:r>
            <a:r>
              <a:rPr lang="es-ES" altLang="es-ES">
                <a:solidFill>
                  <a:srgbClr val="3333CC"/>
                </a:solidFill>
                <a:latin typeface="Arial" panose="020B0604020202020204" pitchFamily="34" charset="0"/>
              </a:rPr>
              <a:t> de la organización para modelar</a:t>
            </a:r>
            <a:r>
              <a:rPr lang="es-ES" altLang="es-ES" sz="2000">
                <a:latin typeface="Arial" panose="020B0604020202020204" pitchFamily="34" charset="0"/>
              </a:rPr>
              <a:t>.</a:t>
            </a:r>
          </a:p>
          <a:p>
            <a:pPr lvl="1" algn="just" eaLnBrk="1" hangingPunct="1">
              <a:spcBef>
                <a:spcPct val="50000"/>
              </a:spcBef>
            </a:pPr>
            <a:r>
              <a:rPr lang="es-ES" altLang="es-ES" sz="2000" i="1">
                <a:solidFill>
                  <a:schemeClr val="accent2"/>
                </a:solidFill>
                <a:latin typeface="Arial" panose="020B0604020202020204" pitchFamily="34" charset="0"/>
              </a:rPr>
              <a:t>Proceso</a:t>
            </a:r>
            <a:r>
              <a:rPr lang="es-ES" altLang="es-ES" sz="2000">
                <a:latin typeface="Arial" panose="020B0604020202020204" pitchFamily="34" charset="0"/>
              </a:rPr>
              <a:t>: actividad de la organización soportada por un OLTP del cual se puede extraer información con el propósito de construir el almacén de datos.</a:t>
            </a:r>
          </a:p>
          <a:p>
            <a:pPr lvl="4" eaLnBrk="1" hangingPunct="1">
              <a:spcBef>
                <a:spcPct val="50000"/>
              </a:spcBef>
            </a:pPr>
            <a:r>
              <a:rPr lang="es-ES" altLang="es-ES" sz="1800" i="1">
                <a:solidFill>
                  <a:schemeClr val="accent2"/>
                </a:solidFill>
                <a:latin typeface="Arial" panose="020B0604020202020204" pitchFamily="34" charset="0"/>
              </a:rPr>
              <a:t>Pedidos (de clientes)</a:t>
            </a:r>
          </a:p>
          <a:p>
            <a:pPr lvl="4" eaLnBrk="1" hangingPunct="1">
              <a:spcBef>
                <a:spcPct val="50000"/>
              </a:spcBef>
            </a:pPr>
            <a:r>
              <a:rPr lang="es-ES" altLang="es-ES" sz="1800" i="1">
                <a:solidFill>
                  <a:schemeClr val="accent2"/>
                </a:solidFill>
                <a:latin typeface="Arial" panose="020B0604020202020204" pitchFamily="34" charset="0"/>
              </a:rPr>
              <a:t>Compras (a suministradores)</a:t>
            </a:r>
          </a:p>
          <a:p>
            <a:pPr lvl="4" eaLnBrk="1" hangingPunct="1">
              <a:spcBef>
                <a:spcPct val="50000"/>
              </a:spcBef>
            </a:pPr>
            <a:r>
              <a:rPr lang="es-ES" altLang="es-ES" sz="1800" i="1">
                <a:solidFill>
                  <a:schemeClr val="accent2"/>
                </a:solidFill>
                <a:latin typeface="Arial" panose="020B0604020202020204" pitchFamily="34" charset="0"/>
              </a:rPr>
              <a:t>Facturación</a:t>
            </a:r>
          </a:p>
          <a:p>
            <a:pPr lvl="4" eaLnBrk="1" hangingPunct="1">
              <a:spcBef>
                <a:spcPct val="50000"/>
              </a:spcBef>
            </a:pPr>
            <a:r>
              <a:rPr lang="es-ES" altLang="es-ES" sz="1800" i="1">
                <a:solidFill>
                  <a:schemeClr val="accent2"/>
                </a:solidFill>
                <a:latin typeface="Arial" panose="020B0604020202020204" pitchFamily="34" charset="0"/>
              </a:rPr>
              <a:t>Envíos</a:t>
            </a:r>
          </a:p>
          <a:p>
            <a:pPr lvl="4" eaLnBrk="1" hangingPunct="1">
              <a:spcBef>
                <a:spcPct val="50000"/>
              </a:spcBef>
            </a:pPr>
            <a:r>
              <a:rPr lang="es-ES" altLang="es-ES" sz="1800" i="1">
                <a:solidFill>
                  <a:schemeClr val="accent2"/>
                </a:solidFill>
                <a:latin typeface="Arial" panose="020B0604020202020204" pitchFamily="34" charset="0"/>
              </a:rPr>
              <a:t>Ventas</a:t>
            </a:r>
          </a:p>
          <a:p>
            <a:pPr lvl="4" eaLnBrk="1" hangingPunct="1">
              <a:spcBef>
                <a:spcPct val="50000"/>
              </a:spcBef>
            </a:pPr>
            <a:r>
              <a:rPr lang="es-ES" altLang="es-ES" sz="1800" i="1">
                <a:solidFill>
                  <a:schemeClr val="accent2"/>
                </a:solidFill>
                <a:latin typeface="Arial" panose="020B0604020202020204" pitchFamily="34" charset="0"/>
              </a:rPr>
              <a:t>Inventario</a:t>
            </a:r>
          </a:p>
          <a:p>
            <a:pPr lvl="4" eaLnBrk="1" hangingPunct="1">
              <a:spcBef>
                <a:spcPct val="50000"/>
              </a:spcBef>
            </a:pPr>
            <a:r>
              <a:rPr lang="es-ES" altLang="es-ES" sz="1800" i="1">
                <a:solidFill>
                  <a:schemeClr val="accent2"/>
                </a:solidFill>
                <a:latin typeface="Arial" panose="020B0604020202020204" pitchFamily="34" charset="0"/>
              </a:rPr>
              <a:t>…</a:t>
            </a:r>
            <a:endParaRPr lang="es-ES" altLang="es-ES" sz="2000">
              <a:latin typeface="Arial" panose="020B0604020202020204" pitchFamily="34" charset="0"/>
            </a:endParaRPr>
          </a:p>
        </p:txBody>
      </p:sp>
      <p:sp>
        <p:nvSpPr>
          <p:cNvPr id="2" name="Marcador de contenido 1">
            <a:extLst>
              <a:ext uri="{FF2B5EF4-FFF2-40B4-BE49-F238E27FC236}">
                <a16:creationId xmlns:a16="http://schemas.microsoft.com/office/drawing/2014/main" id="{2D7BA11D-AEF9-4DB0-9627-DA777E11F544}"/>
              </a:ext>
            </a:extLst>
          </p:cNvPr>
          <p:cNvSpPr>
            <a:spLocks noGrp="1"/>
          </p:cNvSpPr>
          <p:nvPr>
            <p:ph idx="1"/>
          </p:nvPr>
        </p:nvSpPr>
        <p:spPr/>
        <p:txBody>
          <a:bodyPr/>
          <a:lstStyle/>
          <a:p>
            <a:endParaRPr lang="es-CR"/>
          </a:p>
        </p:txBody>
      </p:sp>
      <p:sp>
        <p:nvSpPr>
          <p:cNvPr id="6"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1697956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Text Box 3"/>
          <p:cNvSpPr txBox="1">
            <a:spLocks noChangeArrowheads="1"/>
          </p:cNvSpPr>
          <p:nvPr/>
        </p:nvSpPr>
        <p:spPr bwMode="auto">
          <a:xfrm>
            <a:off x="1187450" y="1700213"/>
            <a:ext cx="6618288" cy="385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a:solidFill>
                  <a:srgbClr val="3333CC"/>
                </a:solidFill>
                <a:latin typeface="Arial" panose="020B0604020202020204" pitchFamily="34" charset="0"/>
              </a:rPr>
              <a:t>Ejemplo: </a:t>
            </a:r>
            <a:r>
              <a:rPr lang="es-ES" altLang="es-ES">
                <a:latin typeface="Arial" panose="020B0604020202020204" pitchFamily="34" charset="0"/>
              </a:rPr>
              <a:t>Cadena de supermercados.</a:t>
            </a:r>
            <a:endParaRPr lang="es-ES" altLang="es-ES" sz="2000">
              <a:latin typeface="Arial" panose="020B0604020202020204" pitchFamily="34" charset="0"/>
            </a:endParaRPr>
          </a:p>
          <a:p>
            <a:pPr lvl="1" eaLnBrk="1" hangingPunct="1">
              <a:spcBef>
                <a:spcPct val="50000"/>
              </a:spcBef>
            </a:pPr>
            <a:r>
              <a:rPr lang="es-ES" altLang="es-ES" sz="2000">
                <a:latin typeface="Arial" panose="020B0604020202020204" pitchFamily="34" charset="0"/>
              </a:rPr>
              <a:t>Cadena de supermercados con 300 almacenes en la que se expenden unos 30.000 productos distintos.</a:t>
            </a:r>
          </a:p>
          <a:p>
            <a:pPr lvl="1" eaLnBrk="1" hangingPunct="1">
              <a:spcBef>
                <a:spcPct val="50000"/>
              </a:spcBef>
            </a:pPr>
            <a:endParaRPr lang="es-ES" altLang="es-ES" sz="2000">
              <a:latin typeface="Arial" panose="020B0604020202020204" pitchFamily="34" charset="0"/>
            </a:endParaRPr>
          </a:p>
          <a:p>
            <a:pPr eaLnBrk="1" hangingPunct="1">
              <a:spcBef>
                <a:spcPct val="50000"/>
              </a:spcBef>
            </a:pPr>
            <a:r>
              <a:rPr lang="es-ES" altLang="es-ES">
                <a:solidFill>
                  <a:srgbClr val="3333CC"/>
                </a:solidFill>
                <a:latin typeface="Arial" panose="020B0604020202020204" pitchFamily="34" charset="0"/>
              </a:rPr>
              <a:t>Actividad:</a:t>
            </a:r>
            <a:r>
              <a:rPr lang="es-ES" altLang="es-ES" sz="2000">
                <a:latin typeface="Arial" panose="020B0604020202020204" pitchFamily="34" charset="0"/>
              </a:rPr>
              <a:t> </a:t>
            </a:r>
            <a:r>
              <a:rPr lang="es-ES" altLang="es-ES" sz="2000" i="1">
                <a:solidFill>
                  <a:schemeClr val="accent2"/>
                </a:solidFill>
                <a:latin typeface="Arial" panose="020B0604020202020204" pitchFamily="34" charset="0"/>
              </a:rPr>
              <a:t>Ventas.</a:t>
            </a:r>
          </a:p>
          <a:p>
            <a:pPr lvl="1" eaLnBrk="1" hangingPunct="1">
              <a:spcBef>
                <a:spcPct val="50000"/>
              </a:spcBef>
            </a:pPr>
            <a:r>
              <a:rPr lang="es-ES" altLang="es-ES" sz="2000">
                <a:latin typeface="Arial" panose="020B0604020202020204" pitchFamily="34" charset="0"/>
              </a:rPr>
              <a:t>La actividad a modelar son las ventas de productos en los almacenes de la cadena.</a:t>
            </a:r>
            <a:endParaRPr lang="es-ES" altLang="es-ES" sz="2000">
              <a:solidFill>
                <a:schemeClr val="accent2"/>
              </a:solidFill>
              <a:latin typeface="Arial" panose="020B0604020202020204" pitchFamily="34" charset="0"/>
            </a:endParaRPr>
          </a:p>
          <a:p>
            <a:pPr eaLnBrk="1" hangingPunct="1">
              <a:spcBef>
                <a:spcPct val="50000"/>
              </a:spcBef>
            </a:pPr>
            <a:endParaRPr lang="es-ES" altLang="es-ES" sz="1800">
              <a:solidFill>
                <a:schemeClr val="accent2"/>
              </a:solidFill>
              <a:latin typeface="Arial" panose="020B0604020202020204" pitchFamily="34" charset="0"/>
            </a:endParaRPr>
          </a:p>
          <a:p>
            <a:pPr lvl="2" eaLnBrk="1" hangingPunct="1">
              <a:spcBef>
                <a:spcPct val="50000"/>
              </a:spcBef>
            </a:pPr>
            <a:endParaRPr lang="es-ES" altLang="es-ES" sz="2000">
              <a:latin typeface="Arial" panose="020B0604020202020204" pitchFamily="34" charset="0"/>
            </a:endParaRPr>
          </a:p>
        </p:txBody>
      </p:sp>
      <p:sp>
        <p:nvSpPr>
          <p:cNvPr id="2" name="Marcador de contenido 1">
            <a:extLst>
              <a:ext uri="{FF2B5EF4-FFF2-40B4-BE49-F238E27FC236}">
                <a16:creationId xmlns:a16="http://schemas.microsoft.com/office/drawing/2014/main" id="{0BDCA4F0-0751-4C30-A7AC-9CBF81C5744E}"/>
              </a:ext>
            </a:extLst>
          </p:cNvPr>
          <p:cNvSpPr>
            <a:spLocks noGrp="1"/>
          </p:cNvSpPr>
          <p:nvPr>
            <p:ph idx="1"/>
          </p:nvPr>
        </p:nvSpPr>
        <p:spPr/>
        <p:txBody>
          <a:bodyPr/>
          <a:lstStyle/>
          <a:p>
            <a:endParaRPr lang="es-CR"/>
          </a:p>
        </p:txBody>
      </p:sp>
      <p:sp>
        <p:nvSpPr>
          <p:cNvPr id="6"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753076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Text Box 3"/>
          <p:cNvSpPr txBox="1">
            <a:spLocks noChangeArrowheads="1"/>
          </p:cNvSpPr>
          <p:nvPr/>
        </p:nvSpPr>
        <p:spPr bwMode="auto">
          <a:xfrm>
            <a:off x="900113" y="1484313"/>
            <a:ext cx="7405687" cy="502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7763" indent="-233363">
              <a:defRPr sz="2400">
                <a:solidFill>
                  <a:schemeClr val="tx1"/>
                </a:solidFill>
                <a:latin typeface="Times New Roman" panose="02020603050405020304" pitchFamily="18" charset="0"/>
              </a:defRPr>
            </a:lvl3pPr>
            <a:lvl4pPr marL="1430338">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dirty="0">
                <a:solidFill>
                  <a:srgbClr val="3333CC"/>
                </a:solidFill>
                <a:latin typeface="Arial" panose="020B0604020202020204" pitchFamily="34" charset="0"/>
              </a:rPr>
              <a:t>Paso 2. Decidir el gránulo (nivel de detalle) de representación.</a:t>
            </a:r>
            <a:endParaRPr lang="es-ES" altLang="es-ES" sz="2000" dirty="0">
              <a:latin typeface="Arial" panose="020B0604020202020204" pitchFamily="34" charset="0"/>
            </a:endParaRPr>
          </a:p>
          <a:p>
            <a:pPr lvl="1" algn="just" eaLnBrk="1" hangingPunct="1">
              <a:spcBef>
                <a:spcPct val="50000"/>
              </a:spcBef>
            </a:pPr>
            <a:r>
              <a:rPr lang="es-ES" altLang="es-ES" sz="2000" i="1" dirty="0">
                <a:solidFill>
                  <a:schemeClr val="accent2"/>
                </a:solidFill>
                <a:latin typeface="Arial" panose="020B0604020202020204" pitchFamily="34" charset="0"/>
              </a:rPr>
              <a:t>Gránulo</a:t>
            </a:r>
            <a:r>
              <a:rPr lang="es-ES" altLang="es-ES" sz="2000" dirty="0">
                <a:latin typeface="Arial" panose="020B0604020202020204" pitchFamily="34" charset="0"/>
              </a:rPr>
              <a:t>: es el nivel de detalle al que se desea almacenar información sobre la actividad a modelar.</a:t>
            </a:r>
          </a:p>
          <a:p>
            <a:pPr lvl="2" algn="just"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El </a:t>
            </a:r>
            <a:r>
              <a:rPr lang="es-ES" altLang="es-ES" sz="1800" dirty="0">
                <a:solidFill>
                  <a:schemeClr val="accent2"/>
                </a:solidFill>
                <a:latin typeface="Arial" panose="020B0604020202020204" pitchFamily="34" charset="0"/>
              </a:rPr>
              <a:t>gránulo</a:t>
            </a:r>
            <a:r>
              <a:rPr lang="es-ES" altLang="es-ES" sz="1800" dirty="0">
                <a:latin typeface="Arial" panose="020B0604020202020204" pitchFamily="34" charset="0"/>
              </a:rPr>
              <a:t> define el nivel atómico de datos en el almacén de datos.</a:t>
            </a:r>
          </a:p>
          <a:p>
            <a:pPr lvl="2"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El </a:t>
            </a:r>
            <a:r>
              <a:rPr lang="es-ES" altLang="es-ES" sz="1800" dirty="0">
                <a:solidFill>
                  <a:schemeClr val="accent2"/>
                </a:solidFill>
                <a:latin typeface="Arial" panose="020B0604020202020204" pitchFamily="34" charset="0"/>
              </a:rPr>
              <a:t>gránulo</a:t>
            </a:r>
            <a:r>
              <a:rPr lang="es-ES" altLang="es-ES" sz="1800" dirty="0">
                <a:latin typeface="Arial" panose="020B0604020202020204" pitchFamily="34" charset="0"/>
              </a:rPr>
              <a:t> determina el significado de las </a:t>
            </a:r>
            <a:r>
              <a:rPr lang="es-ES" altLang="es-ES" sz="1800" dirty="0" err="1">
                <a:latin typeface="Arial" panose="020B0604020202020204" pitchFamily="34" charset="0"/>
              </a:rPr>
              <a:t>tuplas</a:t>
            </a:r>
            <a:r>
              <a:rPr lang="es-ES" altLang="es-ES" sz="1800" dirty="0">
                <a:latin typeface="Arial" panose="020B0604020202020204" pitchFamily="34" charset="0"/>
              </a:rPr>
              <a:t> de la </a:t>
            </a:r>
            <a:r>
              <a:rPr lang="es-ES" altLang="es-ES" sz="1800" dirty="0">
                <a:solidFill>
                  <a:schemeClr val="accent2"/>
                </a:solidFill>
                <a:latin typeface="Arial" panose="020B0604020202020204" pitchFamily="34" charset="0"/>
              </a:rPr>
              <a:t>tabla de hechos</a:t>
            </a:r>
            <a:r>
              <a:rPr lang="es-ES" altLang="es-ES" sz="1800" dirty="0">
                <a:latin typeface="Arial" panose="020B0604020202020204" pitchFamily="34" charset="0"/>
              </a:rPr>
              <a:t>.</a:t>
            </a:r>
          </a:p>
          <a:p>
            <a:pPr lvl="2"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El </a:t>
            </a:r>
            <a:r>
              <a:rPr lang="es-ES" altLang="es-ES" sz="1800" dirty="0">
                <a:solidFill>
                  <a:schemeClr val="accent2"/>
                </a:solidFill>
                <a:latin typeface="Arial" panose="020B0604020202020204" pitchFamily="34" charset="0"/>
              </a:rPr>
              <a:t>gránulo</a:t>
            </a:r>
            <a:r>
              <a:rPr lang="es-ES" altLang="es-ES" sz="1800" dirty="0">
                <a:latin typeface="Arial" panose="020B0604020202020204" pitchFamily="34" charset="0"/>
              </a:rPr>
              <a:t> determina las </a:t>
            </a:r>
            <a:r>
              <a:rPr lang="es-ES" altLang="es-ES" sz="1800" dirty="0">
                <a:solidFill>
                  <a:schemeClr val="accent2"/>
                </a:solidFill>
                <a:latin typeface="Arial" panose="020B0604020202020204" pitchFamily="34" charset="0"/>
              </a:rPr>
              <a:t>dimensiones básicas</a:t>
            </a:r>
            <a:r>
              <a:rPr lang="es-ES" altLang="es-ES" sz="1800" dirty="0">
                <a:latin typeface="Arial" panose="020B0604020202020204" pitchFamily="34" charset="0"/>
              </a:rPr>
              <a:t> del esquema</a:t>
            </a:r>
            <a:endParaRPr lang="es-ES" altLang="es-ES" sz="1800" dirty="0">
              <a:solidFill>
                <a:schemeClr val="accent2"/>
              </a:solidFill>
              <a:latin typeface="Arial" panose="020B0604020202020204" pitchFamily="34" charset="0"/>
            </a:endParaRPr>
          </a:p>
          <a:p>
            <a:pPr lvl="4" eaLnBrk="1" hangingPunct="1">
              <a:spcBef>
                <a:spcPct val="50000"/>
              </a:spcBef>
              <a:buFontTx/>
              <a:buChar char="•"/>
            </a:pPr>
            <a:r>
              <a:rPr lang="es-ES" altLang="es-ES" sz="1800" i="1" dirty="0">
                <a:solidFill>
                  <a:schemeClr val="accent2"/>
                </a:solidFill>
                <a:latin typeface="Arial" panose="020B0604020202020204" pitchFamily="34" charset="0"/>
              </a:rPr>
              <a:t> transacción en el OLTP</a:t>
            </a:r>
          </a:p>
          <a:p>
            <a:pPr lvl="4" eaLnBrk="1" hangingPunct="1">
              <a:spcBef>
                <a:spcPct val="50000"/>
              </a:spcBef>
              <a:buFontTx/>
              <a:buChar char="•"/>
            </a:pPr>
            <a:r>
              <a:rPr lang="es-ES" altLang="es-ES" sz="1800" i="1" dirty="0">
                <a:solidFill>
                  <a:schemeClr val="accent2"/>
                </a:solidFill>
                <a:latin typeface="Arial" panose="020B0604020202020204" pitchFamily="34" charset="0"/>
              </a:rPr>
              <a:t> información diaria</a:t>
            </a:r>
          </a:p>
          <a:p>
            <a:pPr lvl="4" eaLnBrk="1" hangingPunct="1">
              <a:spcBef>
                <a:spcPct val="50000"/>
              </a:spcBef>
              <a:buFontTx/>
              <a:buChar char="•"/>
            </a:pPr>
            <a:r>
              <a:rPr lang="es-ES" altLang="es-ES" sz="1800" i="1" dirty="0">
                <a:solidFill>
                  <a:schemeClr val="accent2"/>
                </a:solidFill>
                <a:latin typeface="Arial" panose="020B0604020202020204" pitchFamily="34" charset="0"/>
              </a:rPr>
              <a:t> información semanal</a:t>
            </a:r>
          </a:p>
          <a:p>
            <a:pPr lvl="4" eaLnBrk="1" hangingPunct="1">
              <a:spcBef>
                <a:spcPct val="50000"/>
              </a:spcBef>
              <a:buFontTx/>
              <a:buChar char="•"/>
            </a:pPr>
            <a:r>
              <a:rPr lang="es-ES" altLang="es-ES" sz="1800" i="1" dirty="0">
                <a:solidFill>
                  <a:schemeClr val="accent2"/>
                </a:solidFill>
                <a:latin typeface="Arial" panose="020B0604020202020204" pitchFamily="34" charset="0"/>
              </a:rPr>
              <a:t> información mensual. ....</a:t>
            </a:r>
            <a:endParaRPr lang="es-ES" altLang="es-ES" sz="2000" dirty="0">
              <a:latin typeface="Arial" panose="020B0604020202020204" pitchFamily="34" charset="0"/>
            </a:endParaRPr>
          </a:p>
        </p:txBody>
      </p:sp>
      <p:sp>
        <p:nvSpPr>
          <p:cNvPr id="2" name="Marcador de contenido 1">
            <a:extLst>
              <a:ext uri="{FF2B5EF4-FFF2-40B4-BE49-F238E27FC236}">
                <a16:creationId xmlns:a16="http://schemas.microsoft.com/office/drawing/2014/main" id="{1043C9EE-7BA5-4CEE-85EE-DD7AB177989B}"/>
              </a:ext>
            </a:extLst>
          </p:cNvPr>
          <p:cNvSpPr>
            <a:spLocks noGrp="1"/>
          </p:cNvSpPr>
          <p:nvPr>
            <p:ph idx="1"/>
          </p:nvPr>
        </p:nvSpPr>
        <p:spPr/>
        <p:txBody>
          <a:bodyPr/>
          <a:lstStyle/>
          <a:p>
            <a:endParaRPr lang="es-CR"/>
          </a:p>
        </p:txBody>
      </p:sp>
      <p:sp>
        <p:nvSpPr>
          <p:cNvPr id="6"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808198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Text Box 3"/>
          <p:cNvSpPr txBox="1">
            <a:spLocks noChangeArrowheads="1"/>
          </p:cNvSpPr>
          <p:nvPr/>
        </p:nvSpPr>
        <p:spPr bwMode="auto">
          <a:xfrm>
            <a:off x="3944938" y="2565400"/>
            <a:ext cx="1095375" cy="2549525"/>
          </a:xfrm>
          <a:prstGeom prst="rect">
            <a:avLst/>
          </a:prstGeom>
          <a:solidFill>
            <a:srgbClr val="F3C6AF"/>
          </a:soli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id_dim1</a:t>
            </a:r>
          </a:p>
          <a:p>
            <a:pPr eaLnBrk="1" hangingPunct="1">
              <a:spcBef>
                <a:spcPct val="50000"/>
              </a:spcBef>
            </a:pPr>
            <a:r>
              <a:rPr lang="es-ES" altLang="es-ES" sz="1600">
                <a:solidFill>
                  <a:srgbClr val="3333CC"/>
                </a:solidFill>
                <a:latin typeface="Arial" panose="020B0604020202020204" pitchFamily="34" charset="0"/>
              </a:rPr>
              <a:t>id_dim2</a:t>
            </a:r>
          </a:p>
          <a:p>
            <a:pPr eaLnBrk="1" hangingPunct="1">
              <a:spcBef>
                <a:spcPct val="50000"/>
              </a:spcBef>
            </a:pPr>
            <a:r>
              <a:rPr lang="es-ES" altLang="es-ES" sz="1600">
                <a:solidFill>
                  <a:srgbClr val="3333CC"/>
                </a:solidFill>
                <a:latin typeface="Arial" panose="020B0604020202020204" pitchFamily="34" charset="0"/>
              </a:rPr>
              <a:t>id_dim3</a:t>
            </a:r>
          </a:p>
          <a:p>
            <a:pPr eaLnBrk="1" hangingPunct="1">
              <a:spcBef>
                <a:spcPct val="50000"/>
              </a:spcBef>
            </a:pPr>
            <a:r>
              <a:rPr lang="es-ES" altLang="es-ES" sz="1600" b="1">
                <a:solidFill>
                  <a:srgbClr val="3333CC"/>
                </a:solidFill>
                <a:latin typeface="Arial" panose="020B0604020202020204" pitchFamily="34" charset="0"/>
              </a:rPr>
              <a:t>...</a:t>
            </a:r>
            <a:endParaRPr lang="es-ES" altLang="es-ES" sz="1600">
              <a:solidFill>
                <a:srgbClr val="3333CC"/>
              </a:solidFill>
              <a:latin typeface="Arial" panose="020B0604020202020204" pitchFamily="34" charset="0"/>
            </a:endParaRPr>
          </a:p>
          <a:p>
            <a:pPr eaLnBrk="1" hangingPunct="1">
              <a:spcBef>
                <a:spcPct val="50000"/>
              </a:spcBef>
            </a:pPr>
            <a:r>
              <a:rPr lang="es-ES" altLang="es-ES" sz="1600">
                <a:solidFill>
                  <a:srgbClr val="3333CC"/>
                </a:solidFill>
                <a:latin typeface="Arial" panose="020B0604020202020204" pitchFamily="34" charset="0"/>
              </a:rPr>
              <a:t>id_dim n</a:t>
            </a:r>
            <a:endParaRPr lang="es-ES" altLang="es-ES" sz="1600">
              <a:latin typeface="Arial" panose="020B0604020202020204" pitchFamily="34" charset="0"/>
            </a:endParaRPr>
          </a:p>
          <a:p>
            <a:pPr eaLnBrk="1" hangingPunct="1">
              <a:spcBef>
                <a:spcPct val="50000"/>
              </a:spcBef>
            </a:pPr>
            <a:r>
              <a:rPr lang="es-ES" altLang="es-ES" sz="1600" b="1" i="1">
                <a:solidFill>
                  <a:schemeClr val="accent2"/>
                </a:solidFill>
                <a:latin typeface="Arial" panose="020B0604020202020204" pitchFamily="34" charset="0"/>
              </a:rPr>
              <a:t>....</a:t>
            </a:r>
          </a:p>
          <a:p>
            <a:pPr eaLnBrk="1" hangingPunct="1">
              <a:spcBef>
                <a:spcPct val="50000"/>
              </a:spcBef>
            </a:pPr>
            <a:r>
              <a:rPr lang="es-ES" altLang="es-ES" sz="1600">
                <a:solidFill>
                  <a:schemeClr val="accent2"/>
                </a:solidFill>
                <a:latin typeface="Arial" panose="020B0604020202020204" pitchFamily="34" charset="0"/>
              </a:rPr>
              <a:t>(hechos)</a:t>
            </a:r>
            <a:endParaRPr lang="es-ES" altLang="es-ES" sz="1600">
              <a:latin typeface="Arial" panose="020B0604020202020204" pitchFamily="34" charset="0"/>
            </a:endParaRPr>
          </a:p>
        </p:txBody>
      </p:sp>
      <p:sp>
        <p:nvSpPr>
          <p:cNvPr id="234500" name="Text Box 4"/>
          <p:cNvSpPr txBox="1">
            <a:spLocks noChangeArrowheads="1"/>
          </p:cNvSpPr>
          <p:nvPr/>
        </p:nvSpPr>
        <p:spPr bwMode="auto">
          <a:xfrm>
            <a:off x="5927725" y="2270125"/>
            <a:ext cx="792163" cy="715963"/>
          </a:xfrm>
          <a:prstGeom prst="rect">
            <a:avLst/>
          </a:prstGeom>
          <a:solidFill>
            <a:srgbClr val="CCFFFF"/>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4501" name="Text Box 5"/>
          <p:cNvSpPr txBox="1">
            <a:spLocks noChangeArrowheads="1"/>
          </p:cNvSpPr>
          <p:nvPr/>
        </p:nvSpPr>
        <p:spPr bwMode="auto">
          <a:xfrm>
            <a:off x="2284413" y="3476625"/>
            <a:ext cx="792162" cy="715963"/>
          </a:xfrm>
          <a:prstGeom prst="rect">
            <a:avLst/>
          </a:prstGeom>
          <a:solidFill>
            <a:srgbClr val="CCFFFF"/>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4502" name="Text Box 6"/>
          <p:cNvSpPr txBox="1">
            <a:spLocks noChangeArrowheads="1"/>
          </p:cNvSpPr>
          <p:nvPr/>
        </p:nvSpPr>
        <p:spPr bwMode="auto">
          <a:xfrm>
            <a:off x="2233613" y="2287588"/>
            <a:ext cx="792162" cy="715962"/>
          </a:xfrm>
          <a:prstGeom prst="rect">
            <a:avLst/>
          </a:prstGeom>
          <a:solidFill>
            <a:srgbClr val="CCFFFF"/>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4503" name="Text Box 7"/>
          <p:cNvSpPr txBox="1">
            <a:spLocks noChangeArrowheads="1"/>
          </p:cNvSpPr>
          <p:nvPr/>
        </p:nvSpPr>
        <p:spPr bwMode="auto">
          <a:xfrm rot="-1934889">
            <a:off x="5969000" y="2460625"/>
            <a:ext cx="73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Dim3</a:t>
            </a:r>
          </a:p>
        </p:txBody>
      </p:sp>
      <p:sp>
        <p:nvSpPr>
          <p:cNvPr id="234504" name="Text Box 8"/>
          <p:cNvSpPr txBox="1">
            <a:spLocks noChangeArrowheads="1"/>
          </p:cNvSpPr>
          <p:nvPr/>
        </p:nvSpPr>
        <p:spPr bwMode="auto">
          <a:xfrm rot="-1934889">
            <a:off x="2252663" y="3654425"/>
            <a:ext cx="931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Dim2</a:t>
            </a:r>
          </a:p>
        </p:txBody>
      </p:sp>
      <p:sp>
        <p:nvSpPr>
          <p:cNvPr id="234505" name="Text Box 9"/>
          <p:cNvSpPr txBox="1">
            <a:spLocks noChangeArrowheads="1"/>
          </p:cNvSpPr>
          <p:nvPr/>
        </p:nvSpPr>
        <p:spPr bwMode="auto">
          <a:xfrm rot="-1934889">
            <a:off x="2233613" y="2503488"/>
            <a:ext cx="896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Dim1</a:t>
            </a:r>
          </a:p>
        </p:txBody>
      </p:sp>
      <p:grpSp>
        <p:nvGrpSpPr>
          <p:cNvPr id="234506" name="Group 10"/>
          <p:cNvGrpSpPr>
            <a:grpSpLocks/>
          </p:cNvGrpSpPr>
          <p:nvPr/>
        </p:nvGrpSpPr>
        <p:grpSpPr bwMode="auto">
          <a:xfrm>
            <a:off x="4849813" y="2579688"/>
            <a:ext cx="1098550" cy="563562"/>
            <a:chOff x="2963" y="2800"/>
            <a:chExt cx="837" cy="355"/>
          </a:xfrm>
        </p:grpSpPr>
        <p:sp>
          <p:nvSpPr>
            <p:cNvPr id="234507" name="Line 11"/>
            <p:cNvSpPr>
              <a:spLocks noChangeShapeType="1"/>
            </p:cNvSpPr>
            <p:nvPr/>
          </p:nvSpPr>
          <p:spPr bwMode="auto">
            <a:xfrm>
              <a:off x="2963" y="3155"/>
              <a:ext cx="491"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4508" name="Line 12"/>
            <p:cNvSpPr>
              <a:spLocks noChangeShapeType="1"/>
            </p:cNvSpPr>
            <p:nvPr/>
          </p:nvSpPr>
          <p:spPr bwMode="auto">
            <a:xfrm flipV="1">
              <a:off x="3454" y="2800"/>
              <a:ext cx="0" cy="355"/>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4509" name="Line 13"/>
            <p:cNvSpPr>
              <a:spLocks noChangeShapeType="1"/>
            </p:cNvSpPr>
            <p:nvPr/>
          </p:nvSpPr>
          <p:spPr bwMode="auto">
            <a:xfrm>
              <a:off x="3454" y="2800"/>
              <a:ext cx="346"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34510" name="Line 14"/>
          <p:cNvSpPr>
            <a:spLocks noChangeShapeType="1"/>
          </p:cNvSpPr>
          <p:nvPr/>
        </p:nvSpPr>
        <p:spPr bwMode="auto">
          <a:xfrm flipH="1">
            <a:off x="3090863" y="2738438"/>
            <a:ext cx="893762"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234511" name="Group 15"/>
          <p:cNvGrpSpPr>
            <a:grpSpLocks/>
          </p:cNvGrpSpPr>
          <p:nvPr/>
        </p:nvGrpSpPr>
        <p:grpSpPr bwMode="auto">
          <a:xfrm>
            <a:off x="3062288" y="3489325"/>
            <a:ext cx="936625" cy="246063"/>
            <a:chOff x="1982" y="3373"/>
            <a:chExt cx="590" cy="155"/>
          </a:xfrm>
        </p:grpSpPr>
        <p:sp>
          <p:nvSpPr>
            <p:cNvPr id="234512" name="Line 16"/>
            <p:cNvSpPr>
              <a:spLocks noChangeShapeType="1"/>
            </p:cNvSpPr>
            <p:nvPr/>
          </p:nvSpPr>
          <p:spPr bwMode="auto">
            <a:xfrm flipH="1">
              <a:off x="2318" y="3373"/>
              <a:ext cx="254"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4513" name="Line 17"/>
            <p:cNvSpPr>
              <a:spLocks noChangeShapeType="1"/>
            </p:cNvSpPr>
            <p:nvPr/>
          </p:nvSpPr>
          <p:spPr bwMode="auto">
            <a:xfrm>
              <a:off x="2327" y="3382"/>
              <a:ext cx="9" cy="146"/>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4514" name="Line 18"/>
            <p:cNvSpPr>
              <a:spLocks noChangeShapeType="1"/>
            </p:cNvSpPr>
            <p:nvPr/>
          </p:nvSpPr>
          <p:spPr bwMode="auto">
            <a:xfrm flipH="1">
              <a:off x="1982" y="3528"/>
              <a:ext cx="345"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34515" name="Text Box 19"/>
          <p:cNvSpPr txBox="1">
            <a:spLocks noChangeArrowheads="1"/>
          </p:cNvSpPr>
          <p:nvPr/>
        </p:nvSpPr>
        <p:spPr bwMode="auto">
          <a:xfrm>
            <a:off x="3941763" y="1958975"/>
            <a:ext cx="11826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chemeClr val="accent2"/>
                </a:solidFill>
                <a:latin typeface="Arial" panose="020B0604020202020204" pitchFamily="34" charset="0"/>
              </a:rPr>
              <a:t>tabla de hechos</a:t>
            </a:r>
          </a:p>
        </p:txBody>
      </p:sp>
      <p:sp>
        <p:nvSpPr>
          <p:cNvPr id="234516" name="Text Box 20"/>
          <p:cNvSpPr txBox="1">
            <a:spLocks noChangeArrowheads="1"/>
          </p:cNvSpPr>
          <p:nvPr/>
        </p:nvSpPr>
        <p:spPr bwMode="auto">
          <a:xfrm>
            <a:off x="6721475" y="2327275"/>
            <a:ext cx="1355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chemeClr val="accent2"/>
                </a:solidFill>
                <a:latin typeface="Arial" panose="020B0604020202020204" pitchFamily="34" charset="0"/>
              </a:rPr>
              <a:t>tabla Dimensión 3</a:t>
            </a:r>
          </a:p>
        </p:txBody>
      </p:sp>
      <p:sp>
        <p:nvSpPr>
          <p:cNvPr id="234517" name="Text Box 21"/>
          <p:cNvSpPr txBox="1">
            <a:spLocks noChangeArrowheads="1"/>
          </p:cNvSpPr>
          <p:nvPr/>
        </p:nvSpPr>
        <p:spPr bwMode="auto">
          <a:xfrm>
            <a:off x="900113" y="2276475"/>
            <a:ext cx="1355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chemeClr val="accent2"/>
                </a:solidFill>
                <a:latin typeface="Arial" panose="020B0604020202020204" pitchFamily="34" charset="0"/>
              </a:rPr>
              <a:t>tabla Dimensión 1</a:t>
            </a:r>
          </a:p>
        </p:txBody>
      </p:sp>
      <p:sp>
        <p:nvSpPr>
          <p:cNvPr id="234518" name="Text Box 22"/>
          <p:cNvSpPr txBox="1">
            <a:spLocks noChangeArrowheads="1"/>
          </p:cNvSpPr>
          <p:nvPr/>
        </p:nvSpPr>
        <p:spPr bwMode="auto">
          <a:xfrm>
            <a:off x="912813" y="3662363"/>
            <a:ext cx="1355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chemeClr val="accent2"/>
                </a:solidFill>
                <a:latin typeface="Arial" panose="020B0604020202020204" pitchFamily="34" charset="0"/>
              </a:rPr>
              <a:t>tabla Dimensión 2</a:t>
            </a:r>
          </a:p>
        </p:txBody>
      </p:sp>
      <p:sp>
        <p:nvSpPr>
          <p:cNvPr id="234519" name="Text Box 23"/>
          <p:cNvSpPr txBox="1">
            <a:spLocks noChangeArrowheads="1"/>
          </p:cNvSpPr>
          <p:nvPr/>
        </p:nvSpPr>
        <p:spPr bwMode="auto">
          <a:xfrm>
            <a:off x="6108700" y="3808413"/>
            <a:ext cx="792163" cy="715962"/>
          </a:xfrm>
          <a:prstGeom prst="rect">
            <a:avLst/>
          </a:prstGeom>
          <a:solidFill>
            <a:srgbClr val="CCFFFF"/>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grpSp>
        <p:nvGrpSpPr>
          <p:cNvPr id="234520" name="Group 24"/>
          <p:cNvGrpSpPr>
            <a:grpSpLocks/>
          </p:cNvGrpSpPr>
          <p:nvPr/>
        </p:nvGrpSpPr>
        <p:grpSpPr bwMode="auto">
          <a:xfrm flipV="1">
            <a:off x="4943475" y="3844925"/>
            <a:ext cx="1185863" cy="273050"/>
            <a:chOff x="2963" y="2800"/>
            <a:chExt cx="837" cy="355"/>
          </a:xfrm>
        </p:grpSpPr>
        <p:sp>
          <p:nvSpPr>
            <p:cNvPr id="234521" name="Line 25"/>
            <p:cNvSpPr>
              <a:spLocks noChangeShapeType="1"/>
            </p:cNvSpPr>
            <p:nvPr/>
          </p:nvSpPr>
          <p:spPr bwMode="auto">
            <a:xfrm>
              <a:off x="2963" y="3155"/>
              <a:ext cx="491"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4522" name="Line 26"/>
            <p:cNvSpPr>
              <a:spLocks noChangeShapeType="1"/>
            </p:cNvSpPr>
            <p:nvPr/>
          </p:nvSpPr>
          <p:spPr bwMode="auto">
            <a:xfrm flipV="1">
              <a:off x="3454" y="2800"/>
              <a:ext cx="0" cy="355"/>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4523" name="Line 27"/>
            <p:cNvSpPr>
              <a:spLocks noChangeShapeType="1"/>
            </p:cNvSpPr>
            <p:nvPr/>
          </p:nvSpPr>
          <p:spPr bwMode="auto">
            <a:xfrm>
              <a:off x="3454" y="2800"/>
              <a:ext cx="346"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34524" name="Text Box 28"/>
          <p:cNvSpPr txBox="1">
            <a:spLocks noChangeArrowheads="1"/>
          </p:cNvSpPr>
          <p:nvPr/>
        </p:nvSpPr>
        <p:spPr bwMode="auto">
          <a:xfrm>
            <a:off x="6902450" y="3865563"/>
            <a:ext cx="1355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chemeClr val="accent2"/>
                </a:solidFill>
                <a:latin typeface="Arial" panose="020B0604020202020204" pitchFamily="34" charset="0"/>
              </a:rPr>
              <a:t>tabla Dimensión n</a:t>
            </a:r>
          </a:p>
        </p:txBody>
      </p:sp>
      <p:sp>
        <p:nvSpPr>
          <p:cNvPr id="234525" name="Text Box 29"/>
          <p:cNvSpPr txBox="1">
            <a:spLocks noChangeArrowheads="1"/>
          </p:cNvSpPr>
          <p:nvPr/>
        </p:nvSpPr>
        <p:spPr bwMode="auto">
          <a:xfrm rot="-1934889">
            <a:off x="6165850" y="3984625"/>
            <a:ext cx="73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Dimn</a:t>
            </a:r>
          </a:p>
        </p:txBody>
      </p:sp>
      <p:sp>
        <p:nvSpPr>
          <p:cNvPr id="2" name="Marcador de contenido 1">
            <a:extLst>
              <a:ext uri="{FF2B5EF4-FFF2-40B4-BE49-F238E27FC236}">
                <a16:creationId xmlns:a16="http://schemas.microsoft.com/office/drawing/2014/main" id="{428F4A9C-86AD-4F4C-8B6C-01493E4257DA}"/>
              </a:ext>
            </a:extLst>
          </p:cNvPr>
          <p:cNvSpPr>
            <a:spLocks noGrp="1"/>
          </p:cNvSpPr>
          <p:nvPr>
            <p:ph idx="1"/>
          </p:nvPr>
        </p:nvSpPr>
        <p:spPr/>
        <p:txBody>
          <a:bodyPr/>
          <a:lstStyle/>
          <a:p>
            <a:endParaRPr lang="es-CR"/>
          </a:p>
        </p:txBody>
      </p:sp>
      <p:sp>
        <p:nvSpPr>
          <p:cNvPr id="32"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4075673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Text Box 3"/>
          <p:cNvSpPr txBox="1">
            <a:spLocks noChangeArrowheads="1"/>
          </p:cNvSpPr>
          <p:nvPr/>
        </p:nvSpPr>
        <p:spPr bwMode="auto">
          <a:xfrm>
            <a:off x="860769" y="1649616"/>
            <a:ext cx="76993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dirty="0">
                <a:solidFill>
                  <a:srgbClr val="3333CC"/>
                </a:solidFill>
                <a:latin typeface="Arial" panose="020B0604020202020204" pitchFamily="34" charset="0"/>
              </a:rPr>
              <a:t>Ejemplo: </a:t>
            </a:r>
            <a:r>
              <a:rPr lang="es-ES" altLang="es-ES" dirty="0">
                <a:latin typeface="Arial" panose="020B0604020202020204" pitchFamily="34" charset="0"/>
              </a:rPr>
              <a:t>Cadena de supermercados.</a:t>
            </a:r>
            <a:endParaRPr lang="es-ES" altLang="es-ES" sz="2000" dirty="0">
              <a:latin typeface="Arial" panose="020B0604020202020204" pitchFamily="34" charset="0"/>
            </a:endParaRPr>
          </a:p>
          <a:p>
            <a:pPr eaLnBrk="1" hangingPunct="1">
              <a:spcBef>
                <a:spcPct val="50000"/>
              </a:spcBef>
            </a:pPr>
            <a:r>
              <a:rPr lang="es-ES" altLang="es-ES" sz="2000" i="1" dirty="0">
                <a:solidFill>
                  <a:schemeClr val="accent2"/>
                </a:solidFill>
                <a:latin typeface="Arial" panose="020B0604020202020204" pitchFamily="34" charset="0"/>
              </a:rPr>
              <a:t>Gránulo</a:t>
            </a:r>
            <a:r>
              <a:rPr lang="es-ES" altLang="es-ES" sz="2000" dirty="0">
                <a:latin typeface="Arial" panose="020B0604020202020204" pitchFamily="34" charset="0"/>
              </a:rPr>
              <a:t>: “se desea almacenar información sobre las </a:t>
            </a:r>
            <a:r>
              <a:rPr lang="es-ES" altLang="es-ES" sz="2000" u="sng" dirty="0">
                <a:solidFill>
                  <a:schemeClr val="accent2"/>
                </a:solidFill>
                <a:latin typeface="Arial" panose="020B0604020202020204" pitchFamily="34" charset="0"/>
              </a:rPr>
              <a:t>ventas</a:t>
            </a:r>
            <a:r>
              <a:rPr lang="es-ES" altLang="es-ES" sz="2000" dirty="0">
                <a:latin typeface="Arial" panose="020B0604020202020204" pitchFamily="34" charset="0"/>
              </a:rPr>
              <a:t> </a:t>
            </a:r>
            <a:r>
              <a:rPr lang="es-ES" altLang="es-ES" sz="2000" u="sng" dirty="0">
                <a:solidFill>
                  <a:srgbClr val="3333CC"/>
                </a:solidFill>
                <a:latin typeface="Arial" panose="020B0604020202020204" pitchFamily="34" charset="0"/>
              </a:rPr>
              <a:t>diarias</a:t>
            </a:r>
            <a:r>
              <a:rPr lang="es-ES" altLang="es-ES" sz="2000" dirty="0">
                <a:latin typeface="Arial" panose="020B0604020202020204" pitchFamily="34" charset="0"/>
              </a:rPr>
              <a:t> de cada</a:t>
            </a:r>
            <a:r>
              <a:rPr lang="es-ES" altLang="es-ES" sz="2000" dirty="0">
                <a:solidFill>
                  <a:srgbClr val="3333CC"/>
                </a:solidFill>
                <a:latin typeface="Arial" panose="020B0604020202020204" pitchFamily="34" charset="0"/>
              </a:rPr>
              <a:t> </a:t>
            </a:r>
            <a:r>
              <a:rPr lang="es-ES" altLang="es-ES" sz="2000" u="sng" dirty="0">
                <a:solidFill>
                  <a:srgbClr val="3333CC"/>
                </a:solidFill>
                <a:latin typeface="Arial" panose="020B0604020202020204" pitchFamily="34" charset="0"/>
              </a:rPr>
              <a:t>product</a:t>
            </a:r>
            <a:r>
              <a:rPr lang="es-ES" altLang="es-ES" sz="2000" u="sng" dirty="0">
                <a:latin typeface="Arial" panose="020B0604020202020204" pitchFamily="34" charset="0"/>
              </a:rPr>
              <a:t>o</a:t>
            </a:r>
            <a:r>
              <a:rPr lang="es-ES" altLang="es-ES" sz="2000" dirty="0">
                <a:latin typeface="Arial" panose="020B0604020202020204" pitchFamily="34" charset="0"/>
              </a:rPr>
              <a:t> en cada </a:t>
            </a:r>
            <a:r>
              <a:rPr lang="es-ES" altLang="es-ES" sz="2000" u="sng" dirty="0">
                <a:solidFill>
                  <a:srgbClr val="3333CC"/>
                </a:solidFill>
                <a:latin typeface="Arial" panose="020B0604020202020204" pitchFamily="34" charset="0"/>
              </a:rPr>
              <a:t>almacén</a:t>
            </a:r>
            <a:r>
              <a:rPr lang="es-ES" altLang="es-ES" sz="2000" dirty="0">
                <a:latin typeface="Arial" panose="020B0604020202020204" pitchFamily="34" charset="0"/>
              </a:rPr>
              <a:t> de la cadena”.</a:t>
            </a:r>
            <a:endParaRPr lang="es-ES" altLang="es-ES" sz="1800" i="1" dirty="0">
              <a:solidFill>
                <a:schemeClr val="accent2"/>
              </a:solidFill>
              <a:latin typeface="Arial" panose="020B0604020202020204" pitchFamily="34" charset="0"/>
            </a:endParaRPr>
          </a:p>
          <a:p>
            <a:pPr eaLnBrk="1" hangingPunct="1">
              <a:spcBef>
                <a:spcPct val="50000"/>
              </a:spcBef>
            </a:pPr>
            <a:r>
              <a:rPr lang="es-ES" altLang="es-ES" sz="2000" i="1" dirty="0">
                <a:solidFill>
                  <a:schemeClr val="accent2"/>
                </a:solidFill>
                <a:latin typeface="Arial" panose="020B0604020202020204" pitchFamily="34" charset="0"/>
              </a:rPr>
              <a:t>Gránulo</a:t>
            </a:r>
            <a:r>
              <a:rPr lang="es-ES" altLang="es-ES" sz="2000" dirty="0">
                <a:latin typeface="Arial" panose="020B0604020202020204" pitchFamily="34" charset="0"/>
              </a:rPr>
              <a:t>: </a:t>
            </a:r>
          </a:p>
          <a:p>
            <a:pPr lvl="1" eaLnBrk="1" hangingPunct="1">
              <a:spcBef>
                <a:spcPct val="50000"/>
              </a:spcBef>
              <a:buClr>
                <a:schemeClr val="accent2"/>
              </a:buClr>
              <a:buFont typeface="Wingdings" panose="05000000000000000000" pitchFamily="2" charset="2"/>
              <a:buChar char="ü"/>
            </a:pPr>
            <a:r>
              <a:rPr lang="es-ES" altLang="es-ES" sz="2000" dirty="0">
                <a:latin typeface="Arial" panose="020B0604020202020204" pitchFamily="34" charset="0"/>
              </a:rPr>
              <a:t>define el significado de las </a:t>
            </a:r>
            <a:r>
              <a:rPr lang="es-ES" altLang="es-ES" sz="2000" dirty="0" err="1">
                <a:latin typeface="Arial" panose="020B0604020202020204" pitchFamily="34" charset="0"/>
              </a:rPr>
              <a:t>tuplas</a:t>
            </a:r>
            <a:r>
              <a:rPr lang="es-ES" altLang="es-ES" sz="2000" dirty="0">
                <a:latin typeface="Arial" panose="020B0604020202020204" pitchFamily="34" charset="0"/>
              </a:rPr>
              <a:t> de la tabla de hechos.</a:t>
            </a:r>
          </a:p>
          <a:p>
            <a:pPr lvl="1" eaLnBrk="1" hangingPunct="1">
              <a:spcBef>
                <a:spcPct val="50000"/>
              </a:spcBef>
              <a:buClr>
                <a:schemeClr val="accent2"/>
              </a:buClr>
              <a:buFont typeface="Wingdings" panose="05000000000000000000" pitchFamily="2" charset="2"/>
              <a:buChar char="ü"/>
            </a:pPr>
            <a:r>
              <a:rPr lang="es-ES" altLang="es-ES" sz="2000" dirty="0">
                <a:latin typeface="Arial" panose="020B0604020202020204" pitchFamily="34" charset="0"/>
              </a:rPr>
              <a:t>determina las dimensiones básicas del esquema.</a:t>
            </a:r>
          </a:p>
        </p:txBody>
      </p:sp>
      <p:sp>
        <p:nvSpPr>
          <p:cNvPr id="235524" name="Text Box 4"/>
          <p:cNvSpPr txBox="1">
            <a:spLocks noChangeArrowheads="1"/>
          </p:cNvSpPr>
          <p:nvPr/>
        </p:nvSpPr>
        <p:spPr bwMode="auto">
          <a:xfrm>
            <a:off x="3986213" y="4876800"/>
            <a:ext cx="1095375" cy="1449388"/>
          </a:xfrm>
          <a:prstGeom prst="rect">
            <a:avLst/>
          </a:prstGeom>
          <a:solidFill>
            <a:srgbClr val="F3C6AF"/>
          </a:solidFill>
          <a:ln w="12700">
            <a:solidFill>
              <a:srgbClr val="F3C6A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producto</a:t>
            </a:r>
          </a:p>
          <a:p>
            <a:pPr eaLnBrk="1" hangingPunct="1">
              <a:spcBef>
                <a:spcPct val="50000"/>
              </a:spcBef>
            </a:pPr>
            <a:r>
              <a:rPr lang="es-ES" altLang="es-ES" sz="1600">
                <a:solidFill>
                  <a:srgbClr val="3333CC"/>
                </a:solidFill>
                <a:latin typeface="Arial" panose="020B0604020202020204" pitchFamily="34" charset="0"/>
              </a:rPr>
              <a:t>día</a:t>
            </a:r>
          </a:p>
          <a:p>
            <a:pPr eaLnBrk="1" hangingPunct="1">
              <a:spcBef>
                <a:spcPct val="50000"/>
              </a:spcBef>
            </a:pPr>
            <a:r>
              <a:rPr lang="es-ES" altLang="es-ES" sz="1600">
                <a:solidFill>
                  <a:srgbClr val="3333CC"/>
                </a:solidFill>
                <a:latin typeface="Arial" panose="020B0604020202020204" pitchFamily="34" charset="0"/>
              </a:rPr>
              <a:t>almacén</a:t>
            </a:r>
            <a:endParaRPr lang="es-ES" altLang="es-ES" sz="1600">
              <a:latin typeface="Arial" panose="020B0604020202020204" pitchFamily="34" charset="0"/>
            </a:endParaRPr>
          </a:p>
          <a:p>
            <a:pPr eaLnBrk="1" hangingPunct="1">
              <a:spcBef>
                <a:spcPct val="50000"/>
              </a:spcBef>
            </a:pPr>
            <a:r>
              <a:rPr lang="es-ES" altLang="es-ES" sz="1600" i="1">
                <a:solidFill>
                  <a:schemeClr val="accent2"/>
                </a:solidFill>
                <a:latin typeface="Arial" panose="020B0604020202020204" pitchFamily="34" charset="0"/>
              </a:rPr>
              <a:t>ventas</a:t>
            </a:r>
            <a:endParaRPr lang="es-ES" altLang="es-ES" sz="1600">
              <a:latin typeface="Arial" panose="020B0604020202020204" pitchFamily="34" charset="0"/>
            </a:endParaRPr>
          </a:p>
        </p:txBody>
      </p:sp>
      <p:sp>
        <p:nvSpPr>
          <p:cNvPr id="235525" name="Text Box 5"/>
          <p:cNvSpPr txBox="1">
            <a:spLocks noChangeArrowheads="1"/>
          </p:cNvSpPr>
          <p:nvPr/>
        </p:nvSpPr>
        <p:spPr bwMode="auto">
          <a:xfrm>
            <a:off x="5969000" y="4581525"/>
            <a:ext cx="792163" cy="715963"/>
          </a:xfrm>
          <a:prstGeom prst="rect">
            <a:avLst/>
          </a:prstGeom>
          <a:solidFill>
            <a:srgbClr val="CCFFFF"/>
          </a:solidFill>
          <a:ln w="12700">
            <a:solidFill>
              <a:srgbClr val="E9FE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5526" name="Text Box 6"/>
          <p:cNvSpPr txBox="1">
            <a:spLocks noChangeArrowheads="1"/>
          </p:cNvSpPr>
          <p:nvPr/>
        </p:nvSpPr>
        <p:spPr bwMode="auto">
          <a:xfrm>
            <a:off x="2325688" y="5788025"/>
            <a:ext cx="792162" cy="715963"/>
          </a:xfrm>
          <a:prstGeom prst="rect">
            <a:avLst/>
          </a:prstGeom>
          <a:solidFill>
            <a:srgbClr val="CCFFFF"/>
          </a:solidFill>
          <a:ln w="12700">
            <a:solidFill>
              <a:srgbClr val="E9FE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5527" name="Text Box 7"/>
          <p:cNvSpPr txBox="1">
            <a:spLocks noChangeArrowheads="1"/>
          </p:cNvSpPr>
          <p:nvPr/>
        </p:nvSpPr>
        <p:spPr bwMode="auto">
          <a:xfrm>
            <a:off x="2274888" y="4598988"/>
            <a:ext cx="792162" cy="715962"/>
          </a:xfrm>
          <a:prstGeom prst="rect">
            <a:avLst/>
          </a:prstGeom>
          <a:solidFill>
            <a:srgbClr val="CCFFFF"/>
          </a:solidFill>
          <a:ln w="12700">
            <a:solidFill>
              <a:srgbClr val="E9FE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5528" name="Text Box 8"/>
          <p:cNvSpPr txBox="1">
            <a:spLocks noChangeArrowheads="1"/>
          </p:cNvSpPr>
          <p:nvPr/>
        </p:nvSpPr>
        <p:spPr bwMode="auto">
          <a:xfrm rot="-1934889">
            <a:off x="6002338" y="4775200"/>
            <a:ext cx="736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solidFill>
                  <a:srgbClr val="3333CC"/>
                </a:solidFill>
                <a:latin typeface="Arial" panose="020B0604020202020204" pitchFamily="34" charset="0"/>
              </a:rPr>
              <a:t>tiempo</a:t>
            </a:r>
          </a:p>
        </p:txBody>
      </p:sp>
      <p:sp>
        <p:nvSpPr>
          <p:cNvPr id="235529" name="Text Box 9"/>
          <p:cNvSpPr txBox="1">
            <a:spLocks noChangeArrowheads="1"/>
          </p:cNvSpPr>
          <p:nvPr/>
        </p:nvSpPr>
        <p:spPr bwMode="auto">
          <a:xfrm rot="-1934889">
            <a:off x="2286000" y="5969000"/>
            <a:ext cx="9318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solidFill>
                  <a:srgbClr val="3333CC"/>
                </a:solidFill>
                <a:latin typeface="Arial" panose="020B0604020202020204" pitchFamily="34" charset="0"/>
              </a:rPr>
              <a:t>almacén</a:t>
            </a:r>
          </a:p>
        </p:txBody>
      </p:sp>
      <p:sp>
        <p:nvSpPr>
          <p:cNvPr id="235530" name="Text Box 10"/>
          <p:cNvSpPr txBox="1">
            <a:spLocks noChangeArrowheads="1"/>
          </p:cNvSpPr>
          <p:nvPr/>
        </p:nvSpPr>
        <p:spPr bwMode="auto">
          <a:xfrm rot="-1934889">
            <a:off x="2266950" y="4818063"/>
            <a:ext cx="896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solidFill>
                  <a:srgbClr val="3333CC"/>
                </a:solidFill>
                <a:latin typeface="Arial" panose="020B0604020202020204" pitchFamily="34" charset="0"/>
              </a:rPr>
              <a:t>producto</a:t>
            </a:r>
          </a:p>
        </p:txBody>
      </p:sp>
      <p:grpSp>
        <p:nvGrpSpPr>
          <p:cNvPr id="235531" name="Group 11"/>
          <p:cNvGrpSpPr>
            <a:grpSpLocks/>
          </p:cNvGrpSpPr>
          <p:nvPr/>
        </p:nvGrpSpPr>
        <p:grpSpPr bwMode="auto">
          <a:xfrm>
            <a:off x="4660900" y="4891088"/>
            <a:ext cx="1328738" cy="563562"/>
            <a:chOff x="2963" y="2800"/>
            <a:chExt cx="837" cy="355"/>
          </a:xfrm>
        </p:grpSpPr>
        <p:sp>
          <p:nvSpPr>
            <p:cNvPr id="235532" name="Line 12"/>
            <p:cNvSpPr>
              <a:spLocks noChangeShapeType="1"/>
            </p:cNvSpPr>
            <p:nvPr/>
          </p:nvSpPr>
          <p:spPr bwMode="auto">
            <a:xfrm>
              <a:off x="2963" y="3155"/>
              <a:ext cx="491"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5533" name="Line 13"/>
            <p:cNvSpPr>
              <a:spLocks noChangeShapeType="1"/>
            </p:cNvSpPr>
            <p:nvPr/>
          </p:nvSpPr>
          <p:spPr bwMode="auto">
            <a:xfrm flipV="1">
              <a:off x="3454" y="2800"/>
              <a:ext cx="0" cy="355"/>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5534" name="Line 14"/>
            <p:cNvSpPr>
              <a:spLocks noChangeShapeType="1"/>
            </p:cNvSpPr>
            <p:nvPr/>
          </p:nvSpPr>
          <p:spPr bwMode="auto">
            <a:xfrm>
              <a:off x="3454" y="2800"/>
              <a:ext cx="346"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35535" name="Line 15"/>
          <p:cNvSpPr>
            <a:spLocks noChangeShapeType="1"/>
          </p:cNvSpPr>
          <p:nvPr/>
        </p:nvSpPr>
        <p:spPr bwMode="auto">
          <a:xfrm flipH="1">
            <a:off x="3132138" y="5049838"/>
            <a:ext cx="893762"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235536" name="Group 16"/>
          <p:cNvGrpSpPr>
            <a:grpSpLocks/>
          </p:cNvGrpSpPr>
          <p:nvPr/>
        </p:nvGrpSpPr>
        <p:grpSpPr bwMode="auto">
          <a:xfrm>
            <a:off x="3103563" y="5800725"/>
            <a:ext cx="936625" cy="246063"/>
            <a:chOff x="1982" y="3373"/>
            <a:chExt cx="590" cy="155"/>
          </a:xfrm>
        </p:grpSpPr>
        <p:sp>
          <p:nvSpPr>
            <p:cNvPr id="235537" name="Line 17"/>
            <p:cNvSpPr>
              <a:spLocks noChangeShapeType="1"/>
            </p:cNvSpPr>
            <p:nvPr/>
          </p:nvSpPr>
          <p:spPr bwMode="auto">
            <a:xfrm flipH="1">
              <a:off x="2318" y="3373"/>
              <a:ext cx="254"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5538" name="Line 18"/>
            <p:cNvSpPr>
              <a:spLocks noChangeShapeType="1"/>
            </p:cNvSpPr>
            <p:nvPr/>
          </p:nvSpPr>
          <p:spPr bwMode="auto">
            <a:xfrm>
              <a:off x="2327" y="3382"/>
              <a:ext cx="9" cy="146"/>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5539" name="Line 19"/>
            <p:cNvSpPr>
              <a:spLocks noChangeShapeType="1"/>
            </p:cNvSpPr>
            <p:nvPr/>
          </p:nvSpPr>
          <p:spPr bwMode="auto">
            <a:xfrm flipH="1">
              <a:off x="1982" y="3528"/>
              <a:ext cx="345"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 name="Marcador de contenido 1">
            <a:extLst>
              <a:ext uri="{FF2B5EF4-FFF2-40B4-BE49-F238E27FC236}">
                <a16:creationId xmlns:a16="http://schemas.microsoft.com/office/drawing/2014/main" id="{028667AC-A613-4511-8637-47C0E526DA11}"/>
              </a:ext>
            </a:extLst>
          </p:cNvPr>
          <p:cNvSpPr>
            <a:spLocks noGrp="1"/>
          </p:cNvSpPr>
          <p:nvPr>
            <p:ph idx="1"/>
          </p:nvPr>
        </p:nvSpPr>
        <p:spPr/>
        <p:txBody>
          <a:bodyPr/>
          <a:lstStyle/>
          <a:p>
            <a:endParaRPr lang="es-CR"/>
          </a:p>
        </p:txBody>
      </p:sp>
      <p:sp>
        <p:nvSpPr>
          <p:cNvPr id="22"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4181752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Text Box 3"/>
          <p:cNvSpPr txBox="1">
            <a:spLocks noChangeArrowheads="1"/>
          </p:cNvSpPr>
          <p:nvPr/>
        </p:nvSpPr>
        <p:spPr bwMode="auto">
          <a:xfrm>
            <a:off x="827088" y="1700213"/>
            <a:ext cx="7142162" cy="300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4778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s-ES" altLang="es-ES" sz="2000">
                <a:solidFill>
                  <a:srgbClr val="3333CC"/>
                </a:solidFill>
                <a:latin typeface="Arial" panose="020B0604020202020204" pitchFamily="34" charset="0"/>
              </a:rPr>
              <a:t>Gránulo inferior:</a:t>
            </a:r>
            <a:r>
              <a:rPr lang="es-ES" altLang="es-ES" sz="2000">
                <a:latin typeface="Arial" panose="020B0604020202020204" pitchFamily="34" charset="0"/>
              </a:rPr>
              <a:t> no se almacena información a nivel de </a:t>
            </a:r>
            <a:r>
              <a:rPr lang="es-ES" altLang="es-ES" sz="2000">
                <a:solidFill>
                  <a:schemeClr val="accent2"/>
                </a:solidFill>
                <a:latin typeface="Arial" panose="020B0604020202020204" pitchFamily="34" charset="0"/>
              </a:rPr>
              <a:t>línea de ticket</a:t>
            </a:r>
            <a:r>
              <a:rPr lang="es-ES" altLang="es-ES" sz="2000">
                <a:latin typeface="Arial" panose="020B0604020202020204" pitchFamily="34" charset="0"/>
              </a:rPr>
              <a:t> porque no se puede identificar siempre al cliente de la venta lo que permitiría hacer análisis del comportamiento (hábitos de compra) del cliente.</a:t>
            </a:r>
          </a:p>
          <a:p>
            <a:pPr eaLnBrk="1" hangingPunct="1">
              <a:spcBef>
                <a:spcPct val="50000"/>
              </a:spcBef>
              <a:buFontTx/>
              <a:buChar char="•"/>
            </a:pPr>
            <a:endParaRPr lang="es-ES" altLang="es-ES" sz="1400">
              <a:latin typeface="Arial" panose="020B0604020202020204" pitchFamily="34" charset="0"/>
            </a:endParaRPr>
          </a:p>
          <a:p>
            <a:pPr eaLnBrk="1" hangingPunct="1">
              <a:spcBef>
                <a:spcPct val="50000"/>
              </a:spcBef>
              <a:buFontTx/>
              <a:buChar char="•"/>
            </a:pPr>
            <a:r>
              <a:rPr lang="es-ES" altLang="es-ES" sz="2000">
                <a:solidFill>
                  <a:srgbClr val="3333CC"/>
                </a:solidFill>
                <a:latin typeface="Arial" panose="020B0604020202020204" pitchFamily="34" charset="0"/>
              </a:rPr>
              <a:t>Gránulo superior:</a:t>
            </a:r>
            <a:r>
              <a:rPr lang="es-ES" altLang="es-ES" sz="2000">
                <a:latin typeface="Arial" panose="020B0604020202020204" pitchFamily="34" charset="0"/>
              </a:rPr>
              <a:t> no se almacena información a nivel </a:t>
            </a:r>
            <a:r>
              <a:rPr lang="es-ES" altLang="es-ES" sz="2000">
                <a:solidFill>
                  <a:schemeClr val="accent2"/>
                </a:solidFill>
                <a:latin typeface="Arial" panose="020B0604020202020204" pitchFamily="34" charset="0"/>
              </a:rPr>
              <a:t>semanal</a:t>
            </a:r>
            <a:r>
              <a:rPr lang="es-ES" altLang="es-ES" sz="2000">
                <a:latin typeface="Arial" panose="020B0604020202020204" pitchFamily="34" charset="0"/>
              </a:rPr>
              <a:t> o </a:t>
            </a:r>
            <a:r>
              <a:rPr lang="es-ES" altLang="es-ES" sz="2000">
                <a:solidFill>
                  <a:schemeClr val="accent2"/>
                </a:solidFill>
                <a:latin typeface="Arial" panose="020B0604020202020204" pitchFamily="34" charset="0"/>
              </a:rPr>
              <a:t>mensual</a:t>
            </a:r>
            <a:r>
              <a:rPr lang="es-ES" altLang="es-ES" sz="2000">
                <a:latin typeface="Arial" panose="020B0604020202020204" pitchFamily="34" charset="0"/>
              </a:rPr>
              <a:t> porque se perderían opciones de análisis interesantes: ventas en días previos a vacaciones, ventas en fin de semana, ventas en fin de mes, ....</a:t>
            </a:r>
          </a:p>
        </p:txBody>
      </p:sp>
      <p:sp>
        <p:nvSpPr>
          <p:cNvPr id="236548" name="Text Box 4"/>
          <p:cNvSpPr txBox="1">
            <a:spLocks noChangeArrowheads="1"/>
          </p:cNvSpPr>
          <p:nvPr/>
        </p:nvSpPr>
        <p:spPr bwMode="auto">
          <a:xfrm>
            <a:off x="1497013" y="4927600"/>
            <a:ext cx="5969000" cy="1616075"/>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 altLang="es-ES" sz="2000">
                <a:latin typeface="Arial" panose="020B0604020202020204" pitchFamily="34" charset="0"/>
              </a:rPr>
              <a:t>En un almacén de datos se almacena información a un nivel de detalle (gránulo) fino no porque se vaya a interrogar el almacén a ese nivel sino porque ello permite clasificar y estudiar (analizar) la información desde muchos puntos de vista.</a:t>
            </a:r>
          </a:p>
        </p:txBody>
      </p:sp>
      <p:sp>
        <p:nvSpPr>
          <p:cNvPr id="2" name="Marcador de contenido 1">
            <a:extLst>
              <a:ext uri="{FF2B5EF4-FFF2-40B4-BE49-F238E27FC236}">
                <a16:creationId xmlns:a16="http://schemas.microsoft.com/office/drawing/2014/main" id="{E9B8A390-97CE-437A-A696-7274664C61E6}"/>
              </a:ext>
            </a:extLst>
          </p:cNvPr>
          <p:cNvSpPr>
            <a:spLocks noGrp="1"/>
          </p:cNvSpPr>
          <p:nvPr>
            <p:ph idx="1"/>
          </p:nvPr>
        </p:nvSpPr>
        <p:spPr/>
        <p:txBody>
          <a:bodyPr/>
          <a:lstStyle/>
          <a:p>
            <a:endParaRPr lang="es-CR"/>
          </a:p>
        </p:txBody>
      </p:sp>
      <p:sp>
        <p:nvSpPr>
          <p:cNvPr id="7"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67427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a:t>
            </a:r>
            <a:endParaRPr lang="es-CR" dirty="0"/>
          </a:p>
        </p:txBody>
      </p:sp>
      <p:sp>
        <p:nvSpPr>
          <p:cNvPr id="3" name="Marcador de texto 2"/>
          <p:cNvSpPr>
            <a:spLocks noGrp="1"/>
          </p:cNvSpPr>
          <p:nvPr>
            <p:ph type="body" idx="1"/>
          </p:nvPr>
        </p:nvSpPr>
        <p:spPr/>
        <p:txBody>
          <a:bodyPr/>
          <a:lstStyle/>
          <a:p>
            <a:r>
              <a:rPr lang="es-ES" sz="2400" dirty="0"/>
              <a:t>Conocer las ventajas y casos donde es aconsejable recopilar información interna y externa en un Almacén de Datos.</a:t>
            </a:r>
          </a:p>
          <a:p>
            <a:endParaRPr lang="es-ES" sz="2400" dirty="0"/>
          </a:p>
          <a:p>
            <a:r>
              <a:rPr lang="es-ES" sz="2400" dirty="0"/>
              <a:t>Conocer el modelo multidimensional de los almacenes de datos y los operadores de refinamiento asociados: drill, roll, </a:t>
            </a:r>
            <a:r>
              <a:rPr lang="es-ES" sz="2400" dirty="0" err="1"/>
              <a:t>slice</a:t>
            </a:r>
            <a:r>
              <a:rPr lang="es-ES" sz="2400" dirty="0"/>
              <a:t> &amp; dice, </a:t>
            </a:r>
            <a:r>
              <a:rPr lang="es-ES" sz="2400" dirty="0" err="1"/>
              <a:t>pivot</a:t>
            </a:r>
            <a:r>
              <a:rPr lang="es-ES" sz="2400" dirty="0"/>
              <a:t>.</a:t>
            </a:r>
          </a:p>
          <a:p>
            <a:endParaRPr lang="es-ES" sz="2400" dirty="0"/>
          </a:p>
          <a:p>
            <a:r>
              <a:rPr lang="es-ES" sz="2400" dirty="0"/>
              <a:t>Conocer la arquitectura y diferentes implementaciones (ROLAP, MOLAP) de Almacenes de Datos.</a:t>
            </a:r>
          </a:p>
          <a:p>
            <a:endParaRPr lang="es-ES" sz="2400" dirty="0"/>
          </a:p>
          <a:p>
            <a:r>
              <a:rPr lang="es-ES" sz="2400" dirty="0"/>
              <a:t>Reconocer pautas para el diseño y mantenimiento de </a:t>
            </a:r>
            <a:r>
              <a:rPr lang="es-ES" sz="2400" dirty="0" err="1"/>
              <a:t>ADs</a:t>
            </a:r>
            <a:r>
              <a:rPr lang="es-ES" sz="2400" dirty="0"/>
              <a:t>. </a:t>
            </a:r>
          </a:p>
          <a:p>
            <a:endParaRPr lang="es-ES" sz="2400" dirty="0"/>
          </a:p>
        </p:txBody>
      </p:sp>
    </p:spTree>
    <p:extLst>
      <p:ext uri="{BB962C8B-B14F-4D97-AF65-F5344CB8AC3E}">
        <p14:creationId xmlns:p14="http://schemas.microsoft.com/office/powerpoint/2010/main" val="2301167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Text Box 3"/>
          <p:cNvSpPr txBox="1">
            <a:spLocks noChangeArrowheads="1"/>
          </p:cNvSpPr>
          <p:nvPr/>
        </p:nvSpPr>
        <p:spPr bwMode="auto">
          <a:xfrm>
            <a:off x="3835400" y="1690688"/>
            <a:ext cx="1095375" cy="1449387"/>
          </a:xfrm>
          <a:prstGeom prst="rect">
            <a:avLst/>
          </a:prstGeom>
          <a:solidFill>
            <a:srgbClr val="F3C6AF"/>
          </a:solidFill>
          <a:ln w="12700">
            <a:solidFill>
              <a:srgbClr val="F3C6A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producto</a:t>
            </a:r>
          </a:p>
          <a:p>
            <a:pPr eaLnBrk="1" hangingPunct="1">
              <a:spcBef>
                <a:spcPct val="50000"/>
              </a:spcBef>
            </a:pPr>
            <a:r>
              <a:rPr lang="es-ES" altLang="es-ES" sz="1600">
                <a:solidFill>
                  <a:srgbClr val="3333CC"/>
                </a:solidFill>
                <a:latin typeface="Arial" panose="020B0604020202020204" pitchFamily="34" charset="0"/>
              </a:rPr>
              <a:t>día</a:t>
            </a:r>
          </a:p>
          <a:p>
            <a:pPr eaLnBrk="1" hangingPunct="1">
              <a:spcBef>
                <a:spcPct val="50000"/>
              </a:spcBef>
            </a:pPr>
            <a:r>
              <a:rPr lang="es-ES" altLang="es-ES" sz="1600">
                <a:solidFill>
                  <a:srgbClr val="3333CC"/>
                </a:solidFill>
                <a:latin typeface="Arial" panose="020B0604020202020204" pitchFamily="34" charset="0"/>
              </a:rPr>
              <a:t>almacén</a:t>
            </a:r>
            <a:endParaRPr lang="es-ES" altLang="es-ES" sz="1600">
              <a:latin typeface="Arial" panose="020B0604020202020204" pitchFamily="34" charset="0"/>
            </a:endParaRPr>
          </a:p>
          <a:p>
            <a:pPr eaLnBrk="1" hangingPunct="1">
              <a:spcBef>
                <a:spcPct val="50000"/>
              </a:spcBef>
            </a:pPr>
            <a:r>
              <a:rPr lang="es-ES" altLang="es-ES" sz="1600" i="1">
                <a:solidFill>
                  <a:schemeClr val="accent2"/>
                </a:solidFill>
                <a:latin typeface="Arial" panose="020B0604020202020204" pitchFamily="34" charset="0"/>
              </a:rPr>
              <a:t>ventas</a:t>
            </a:r>
            <a:endParaRPr lang="es-ES" altLang="es-ES" sz="1600">
              <a:latin typeface="Arial" panose="020B0604020202020204" pitchFamily="34" charset="0"/>
            </a:endParaRPr>
          </a:p>
        </p:txBody>
      </p:sp>
      <p:sp>
        <p:nvSpPr>
          <p:cNvPr id="237572" name="Text Box 4"/>
          <p:cNvSpPr txBox="1">
            <a:spLocks noChangeArrowheads="1"/>
          </p:cNvSpPr>
          <p:nvPr/>
        </p:nvSpPr>
        <p:spPr bwMode="auto">
          <a:xfrm>
            <a:off x="5818188" y="1395413"/>
            <a:ext cx="792162" cy="715962"/>
          </a:xfrm>
          <a:prstGeom prst="rect">
            <a:avLst/>
          </a:prstGeom>
          <a:solidFill>
            <a:srgbClr val="CCFFFF"/>
          </a:solidFill>
          <a:ln w="12700">
            <a:solidFill>
              <a:srgbClr val="E9FE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7573" name="Text Box 5"/>
          <p:cNvSpPr txBox="1">
            <a:spLocks noChangeArrowheads="1"/>
          </p:cNvSpPr>
          <p:nvPr/>
        </p:nvSpPr>
        <p:spPr bwMode="auto">
          <a:xfrm>
            <a:off x="2174875" y="2601913"/>
            <a:ext cx="792163" cy="715962"/>
          </a:xfrm>
          <a:prstGeom prst="rect">
            <a:avLst/>
          </a:prstGeom>
          <a:solidFill>
            <a:srgbClr val="CCFFFF"/>
          </a:solidFill>
          <a:ln w="12700">
            <a:solidFill>
              <a:srgbClr val="E9FE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7574" name="Text Box 6"/>
          <p:cNvSpPr txBox="1">
            <a:spLocks noChangeArrowheads="1"/>
          </p:cNvSpPr>
          <p:nvPr/>
        </p:nvSpPr>
        <p:spPr bwMode="auto">
          <a:xfrm>
            <a:off x="2124075" y="1412875"/>
            <a:ext cx="792163" cy="715963"/>
          </a:xfrm>
          <a:prstGeom prst="rect">
            <a:avLst/>
          </a:prstGeom>
          <a:solidFill>
            <a:srgbClr val="CCFFFF"/>
          </a:solidFill>
          <a:ln w="12700">
            <a:solidFill>
              <a:srgbClr val="E9FE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7575" name="Text Box 7"/>
          <p:cNvSpPr txBox="1">
            <a:spLocks noChangeArrowheads="1"/>
          </p:cNvSpPr>
          <p:nvPr/>
        </p:nvSpPr>
        <p:spPr bwMode="auto">
          <a:xfrm rot="-1934889">
            <a:off x="5851525" y="1589088"/>
            <a:ext cx="736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solidFill>
                  <a:srgbClr val="3333CC"/>
                </a:solidFill>
                <a:latin typeface="Arial" panose="020B0604020202020204" pitchFamily="34" charset="0"/>
              </a:rPr>
              <a:t>tiempo</a:t>
            </a:r>
          </a:p>
        </p:txBody>
      </p:sp>
      <p:sp>
        <p:nvSpPr>
          <p:cNvPr id="237576" name="Text Box 8"/>
          <p:cNvSpPr txBox="1">
            <a:spLocks noChangeArrowheads="1"/>
          </p:cNvSpPr>
          <p:nvPr/>
        </p:nvSpPr>
        <p:spPr bwMode="auto">
          <a:xfrm rot="-1934889">
            <a:off x="2135188" y="2782888"/>
            <a:ext cx="9318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solidFill>
                  <a:srgbClr val="3333CC"/>
                </a:solidFill>
                <a:latin typeface="Arial" panose="020B0604020202020204" pitchFamily="34" charset="0"/>
              </a:rPr>
              <a:t>almacén</a:t>
            </a:r>
          </a:p>
        </p:txBody>
      </p:sp>
      <p:sp>
        <p:nvSpPr>
          <p:cNvPr id="237577" name="Text Box 9"/>
          <p:cNvSpPr txBox="1">
            <a:spLocks noChangeArrowheads="1"/>
          </p:cNvSpPr>
          <p:nvPr/>
        </p:nvSpPr>
        <p:spPr bwMode="auto">
          <a:xfrm rot="-1934889">
            <a:off x="2116138" y="1631950"/>
            <a:ext cx="896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solidFill>
                  <a:srgbClr val="3333CC"/>
                </a:solidFill>
                <a:latin typeface="Arial" panose="020B0604020202020204" pitchFamily="34" charset="0"/>
              </a:rPr>
              <a:t>producto</a:t>
            </a:r>
          </a:p>
        </p:txBody>
      </p:sp>
      <p:grpSp>
        <p:nvGrpSpPr>
          <p:cNvPr id="237578" name="Group 10"/>
          <p:cNvGrpSpPr>
            <a:grpSpLocks/>
          </p:cNvGrpSpPr>
          <p:nvPr/>
        </p:nvGrpSpPr>
        <p:grpSpPr bwMode="auto">
          <a:xfrm>
            <a:off x="4510088" y="1704975"/>
            <a:ext cx="1328737" cy="563563"/>
            <a:chOff x="2963" y="2800"/>
            <a:chExt cx="837" cy="355"/>
          </a:xfrm>
        </p:grpSpPr>
        <p:sp>
          <p:nvSpPr>
            <p:cNvPr id="237579" name="Line 11"/>
            <p:cNvSpPr>
              <a:spLocks noChangeShapeType="1"/>
            </p:cNvSpPr>
            <p:nvPr/>
          </p:nvSpPr>
          <p:spPr bwMode="auto">
            <a:xfrm>
              <a:off x="2963" y="3155"/>
              <a:ext cx="491"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80" name="Line 12"/>
            <p:cNvSpPr>
              <a:spLocks noChangeShapeType="1"/>
            </p:cNvSpPr>
            <p:nvPr/>
          </p:nvSpPr>
          <p:spPr bwMode="auto">
            <a:xfrm flipV="1">
              <a:off x="3454" y="2800"/>
              <a:ext cx="0" cy="355"/>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81" name="Line 13"/>
            <p:cNvSpPr>
              <a:spLocks noChangeShapeType="1"/>
            </p:cNvSpPr>
            <p:nvPr/>
          </p:nvSpPr>
          <p:spPr bwMode="auto">
            <a:xfrm>
              <a:off x="3454" y="2800"/>
              <a:ext cx="346"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37582" name="Line 14"/>
          <p:cNvSpPr>
            <a:spLocks noChangeShapeType="1"/>
          </p:cNvSpPr>
          <p:nvPr/>
        </p:nvSpPr>
        <p:spPr bwMode="auto">
          <a:xfrm flipH="1">
            <a:off x="2981325" y="1863725"/>
            <a:ext cx="893763"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237583" name="Group 15"/>
          <p:cNvGrpSpPr>
            <a:grpSpLocks/>
          </p:cNvGrpSpPr>
          <p:nvPr/>
        </p:nvGrpSpPr>
        <p:grpSpPr bwMode="auto">
          <a:xfrm>
            <a:off x="2952750" y="2614613"/>
            <a:ext cx="936625" cy="246062"/>
            <a:chOff x="1982" y="3373"/>
            <a:chExt cx="590" cy="155"/>
          </a:xfrm>
        </p:grpSpPr>
        <p:sp>
          <p:nvSpPr>
            <p:cNvPr id="237584" name="Line 16"/>
            <p:cNvSpPr>
              <a:spLocks noChangeShapeType="1"/>
            </p:cNvSpPr>
            <p:nvPr/>
          </p:nvSpPr>
          <p:spPr bwMode="auto">
            <a:xfrm flipH="1">
              <a:off x="2318" y="3373"/>
              <a:ext cx="254"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85" name="Line 17"/>
            <p:cNvSpPr>
              <a:spLocks noChangeShapeType="1"/>
            </p:cNvSpPr>
            <p:nvPr/>
          </p:nvSpPr>
          <p:spPr bwMode="auto">
            <a:xfrm>
              <a:off x="2327" y="3382"/>
              <a:ext cx="9" cy="146"/>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86" name="Line 18"/>
            <p:cNvSpPr>
              <a:spLocks noChangeShapeType="1"/>
            </p:cNvSpPr>
            <p:nvPr/>
          </p:nvSpPr>
          <p:spPr bwMode="auto">
            <a:xfrm flipH="1">
              <a:off x="1982" y="3528"/>
              <a:ext cx="345"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37587" name="Text Box 19"/>
          <p:cNvSpPr txBox="1">
            <a:spLocks noChangeArrowheads="1"/>
          </p:cNvSpPr>
          <p:nvPr/>
        </p:nvSpPr>
        <p:spPr bwMode="auto">
          <a:xfrm>
            <a:off x="3570288" y="4008438"/>
            <a:ext cx="1470025" cy="2182812"/>
          </a:xfrm>
          <a:prstGeom prst="rect">
            <a:avLst/>
          </a:prstGeom>
          <a:solidFill>
            <a:srgbClr val="F3C6AF"/>
          </a:solidFill>
          <a:ln w="12700">
            <a:solidFill>
              <a:srgbClr val="F3C6A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u="sng">
                <a:solidFill>
                  <a:srgbClr val="3333CC"/>
                </a:solidFill>
                <a:latin typeface="Arial" panose="020B0604020202020204" pitchFamily="34" charset="0"/>
              </a:rPr>
              <a:t>id_producto</a:t>
            </a:r>
            <a:endParaRPr lang="es-ES" altLang="es-ES" sz="1600">
              <a:solidFill>
                <a:srgbClr val="3333CC"/>
              </a:solidFill>
              <a:latin typeface="Arial" panose="020B0604020202020204" pitchFamily="34" charset="0"/>
            </a:endParaRPr>
          </a:p>
          <a:p>
            <a:pPr eaLnBrk="1" hangingPunct="1">
              <a:spcBef>
                <a:spcPct val="50000"/>
              </a:spcBef>
            </a:pPr>
            <a:r>
              <a:rPr lang="es-ES_tradnl" altLang="es-ES" sz="1600" u="sng">
                <a:solidFill>
                  <a:srgbClr val="3333CC"/>
                </a:solidFill>
                <a:latin typeface="Arial" panose="020B0604020202020204" pitchFamily="34" charset="0"/>
              </a:rPr>
              <a:t>id_</a:t>
            </a:r>
            <a:r>
              <a:rPr lang="es-ES" altLang="es-ES" sz="1600" u="sng">
                <a:solidFill>
                  <a:srgbClr val="3333CC"/>
                </a:solidFill>
                <a:latin typeface="Arial" panose="020B0604020202020204" pitchFamily="34" charset="0"/>
              </a:rPr>
              <a:t>fecha</a:t>
            </a:r>
            <a:endParaRPr lang="es-ES" altLang="es-ES" sz="1600">
              <a:solidFill>
                <a:srgbClr val="3333CC"/>
              </a:solidFill>
              <a:latin typeface="Arial" panose="020B0604020202020204" pitchFamily="34" charset="0"/>
            </a:endParaRPr>
          </a:p>
          <a:p>
            <a:pPr eaLnBrk="1" hangingPunct="1">
              <a:spcBef>
                <a:spcPct val="50000"/>
              </a:spcBef>
            </a:pPr>
            <a:r>
              <a:rPr lang="es-ES" altLang="es-ES" sz="1600" u="sng">
                <a:solidFill>
                  <a:srgbClr val="3333CC"/>
                </a:solidFill>
                <a:latin typeface="Arial" panose="020B0604020202020204" pitchFamily="34" charset="0"/>
              </a:rPr>
              <a:t>id_almacén</a:t>
            </a:r>
            <a:endParaRPr lang="es-ES" altLang="es-ES" sz="1600">
              <a:latin typeface="Arial" panose="020B0604020202020204" pitchFamily="34" charset="0"/>
            </a:endParaRPr>
          </a:p>
          <a:p>
            <a:pPr eaLnBrk="1" hangingPunct="1">
              <a:spcBef>
                <a:spcPct val="50000"/>
              </a:spcBef>
            </a:pPr>
            <a:r>
              <a:rPr lang="es-ES" altLang="es-ES" sz="1600" i="1">
                <a:solidFill>
                  <a:schemeClr val="accent2"/>
                </a:solidFill>
                <a:latin typeface="Arial" panose="020B0604020202020204" pitchFamily="34" charset="0"/>
              </a:rPr>
              <a:t>.....</a:t>
            </a:r>
          </a:p>
          <a:p>
            <a:pPr eaLnBrk="1" hangingPunct="1">
              <a:spcBef>
                <a:spcPct val="50000"/>
              </a:spcBef>
            </a:pPr>
            <a:r>
              <a:rPr lang="es-ES" altLang="es-ES" sz="1600" i="1">
                <a:solidFill>
                  <a:schemeClr val="accent2"/>
                </a:solidFill>
                <a:latin typeface="Arial" panose="020B0604020202020204" pitchFamily="34" charset="0"/>
              </a:rPr>
              <a:t>.....</a:t>
            </a:r>
          </a:p>
          <a:p>
            <a:pPr eaLnBrk="1" hangingPunct="1">
              <a:spcBef>
                <a:spcPct val="50000"/>
              </a:spcBef>
            </a:pPr>
            <a:r>
              <a:rPr lang="es-ES" altLang="es-ES" sz="1600" i="1">
                <a:solidFill>
                  <a:schemeClr val="accent2"/>
                </a:solidFill>
                <a:latin typeface="Arial" panose="020B0604020202020204" pitchFamily="34" charset="0"/>
              </a:rPr>
              <a:t>......</a:t>
            </a:r>
            <a:endParaRPr lang="es-ES" altLang="es-ES" sz="1600">
              <a:latin typeface="Arial" panose="020B0604020202020204" pitchFamily="34" charset="0"/>
            </a:endParaRPr>
          </a:p>
        </p:txBody>
      </p:sp>
      <p:sp>
        <p:nvSpPr>
          <p:cNvPr id="237588" name="AutoShape 20"/>
          <p:cNvSpPr>
            <a:spLocks noChangeArrowheads="1"/>
          </p:cNvSpPr>
          <p:nvPr/>
        </p:nvSpPr>
        <p:spPr bwMode="auto">
          <a:xfrm>
            <a:off x="4237038" y="3308350"/>
            <a:ext cx="288925" cy="504825"/>
          </a:xfrm>
          <a:prstGeom prst="downArrow">
            <a:avLst>
              <a:gd name="adj1" fmla="val 50000"/>
              <a:gd name="adj2" fmla="val 43681"/>
            </a:avLst>
          </a:prstGeom>
          <a:solidFill>
            <a:schemeClr val="accent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89" name="Text Box 21"/>
          <p:cNvSpPr txBox="1">
            <a:spLocks noChangeArrowheads="1"/>
          </p:cNvSpPr>
          <p:nvPr/>
        </p:nvSpPr>
        <p:spPr bwMode="auto">
          <a:xfrm>
            <a:off x="2535238" y="3963988"/>
            <a:ext cx="11541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800">
                <a:solidFill>
                  <a:schemeClr val="accent2"/>
                </a:solidFill>
                <a:latin typeface="Arial" panose="020B0604020202020204" pitchFamily="34" charset="0"/>
              </a:rPr>
              <a:t>tabla de hechos</a:t>
            </a:r>
          </a:p>
        </p:txBody>
      </p:sp>
      <p:sp>
        <p:nvSpPr>
          <p:cNvPr id="237590" name="Text Box 22"/>
          <p:cNvSpPr txBox="1">
            <a:spLocks noChangeArrowheads="1"/>
          </p:cNvSpPr>
          <p:nvPr/>
        </p:nvSpPr>
        <p:spPr bwMode="auto">
          <a:xfrm>
            <a:off x="5189538" y="4130675"/>
            <a:ext cx="19621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latin typeface="Arial" panose="020B0604020202020204" pitchFamily="34" charset="0"/>
              </a:rPr>
              <a:t>la clave primaria</a:t>
            </a:r>
            <a:r>
              <a:rPr lang="es-ES_tradnl" altLang="es-ES" sz="1400">
                <a:latin typeface="Arial" panose="020B0604020202020204" pitchFamily="34" charset="0"/>
              </a:rPr>
              <a:t>*</a:t>
            </a:r>
            <a:r>
              <a:rPr lang="es-ES" altLang="es-ES" sz="1400">
                <a:latin typeface="Arial" panose="020B0604020202020204" pitchFamily="34" charset="0"/>
              </a:rPr>
              <a:t> está formada por los identificadores de las dimensiones básicas.</a:t>
            </a:r>
          </a:p>
        </p:txBody>
      </p:sp>
      <p:sp>
        <p:nvSpPr>
          <p:cNvPr id="237591" name="AutoShape 23"/>
          <p:cNvSpPr>
            <a:spLocks/>
          </p:cNvSpPr>
          <p:nvPr/>
        </p:nvSpPr>
        <p:spPr bwMode="auto">
          <a:xfrm>
            <a:off x="4813300" y="4059238"/>
            <a:ext cx="347663" cy="1023937"/>
          </a:xfrm>
          <a:prstGeom prst="rightBrace">
            <a:avLst>
              <a:gd name="adj1" fmla="val 24543"/>
              <a:gd name="adj2" fmla="val 50000"/>
            </a:avLst>
          </a:prstGeom>
          <a:noFill/>
          <a:ln w="12700">
            <a:solidFill>
              <a:srgbClr val="3333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92" name="Text Box 24"/>
          <p:cNvSpPr txBox="1">
            <a:spLocks noChangeArrowheads="1"/>
          </p:cNvSpPr>
          <p:nvPr/>
        </p:nvSpPr>
        <p:spPr bwMode="auto">
          <a:xfrm>
            <a:off x="5270500" y="5351463"/>
            <a:ext cx="22367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latin typeface="Arial" panose="020B0604020202020204" pitchFamily="34" charset="0"/>
              </a:rPr>
              <a:t>datos</a:t>
            </a:r>
            <a:r>
              <a:rPr lang="es-ES_tradnl" altLang="es-ES" sz="1400">
                <a:latin typeface="Arial" panose="020B0604020202020204" pitchFamily="34" charset="0"/>
              </a:rPr>
              <a:t> (medidas)</a:t>
            </a:r>
            <a:r>
              <a:rPr lang="es-ES" altLang="es-ES" sz="1400">
                <a:latin typeface="Arial" panose="020B0604020202020204" pitchFamily="34" charset="0"/>
              </a:rPr>
              <a:t> sobre las ventas diaria</a:t>
            </a:r>
            <a:r>
              <a:rPr lang="es-ES_tradnl" altLang="es-ES" sz="1400">
                <a:latin typeface="Arial" panose="020B0604020202020204" pitchFamily="34" charset="0"/>
              </a:rPr>
              <a:t>s</a:t>
            </a:r>
            <a:r>
              <a:rPr lang="es-ES" altLang="es-ES" sz="1400">
                <a:latin typeface="Arial" panose="020B0604020202020204" pitchFamily="34" charset="0"/>
              </a:rPr>
              <a:t> de un producto en un almacén.</a:t>
            </a:r>
          </a:p>
        </p:txBody>
      </p:sp>
      <p:sp>
        <p:nvSpPr>
          <p:cNvPr id="237593" name="AutoShape 25"/>
          <p:cNvSpPr>
            <a:spLocks/>
          </p:cNvSpPr>
          <p:nvPr/>
        </p:nvSpPr>
        <p:spPr bwMode="auto">
          <a:xfrm>
            <a:off x="4849813" y="5149850"/>
            <a:ext cx="347662" cy="1023938"/>
          </a:xfrm>
          <a:prstGeom prst="rightBrace">
            <a:avLst>
              <a:gd name="adj1" fmla="val 24543"/>
              <a:gd name="adj2" fmla="val 50000"/>
            </a:avLst>
          </a:prstGeom>
          <a:noFill/>
          <a:ln w="127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94" name="Text Box 26"/>
          <p:cNvSpPr txBox="1">
            <a:spLocks noChangeArrowheads="1"/>
          </p:cNvSpPr>
          <p:nvPr/>
        </p:nvSpPr>
        <p:spPr bwMode="auto">
          <a:xfrm>
            <a:off x="925513" y="6261100"/>
            <a:ext cx="7467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600">
                <a:latin typeface="Arial" panose="020B0604020202020204" pitchFamily="34" charset="0"/>
              </a:rPr>
              <a:t>* pueden existir excepciones a esta regla general</a:t>
            </a:r>
            <a:endParaRPr lang="es-ES" altLang="es-ES" sz="1600">
              <a:latin typeface="Arial" panose="020B0604020202020204" pitchFamily="34" charset="0"/>
            </a:endParaRPr>
          </a:p>
        </p:txBody>
      </p:sp>
      <p:sp>
        <p:nvSpPr>
          <p:cNvPr id="2" name="Marcador de contenido 1">
            <a:extLst>
              <a:ext uri="{FF2B5EF4-FFF2-40B4-BE49-F238E27FC236}">
                <a16:creationId xmlns:a16="http://schemas.microsoft.com/office/drawing/2014/main" id="{342A1544-4EC7-42B5-8A5E-D8B7C5EE4027}"/>
              </a:ext>
            </a:extLst>
          </p:cNvPr>
          <p:cNvSpPr>
            <a:spLocks noGrp="1"/>
          </p:cNvSpPr>
          <p:nvPr>
            <p:ph idx="1"/>
          </p:nvPr>
        </p:nvSpPr>
        <p:spPr/>
        <p:txBody>
          <a:bodyPr/>
          <a:lstStyle/>
          <a:p>
            <a:endParaRPr lang="es-CR"/>
          </a:p>
        </p:txBody>
      </p:sp>
      <p:sp>
        <p:nvSpPr>
          <p:cNvPr id="29"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764346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Text Box 3"/>
          <p:cNvSpPr txBox="1">
            <a:spLocks noChangeArrowheads="1"/>
          </p:cNvSpPr>
          <p:nvPr/>
        </p:nvSpPr>
        <p:spPr bwMode="auto">
          <a:xfrm>
            <a:off x="539750" y="1628775"/>
            <a:ext cx="7758113" cy="457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57238" indent="-279400">
              <a:defRPr sz="2400">
                <a:solidFill>
                  <a:schemeClr val="tx1"/>
                </a:solidFill>
                <a:latin typeface="Times New Roman" panose="02020603050405020304" pitchFamily="18" charset="0"/>
              </a:defRPr>
            </a:lvl2pPr>
            <a:lvl3pPr marL="1050925">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a:solidFill>
                  <a:srgbClr val="3333CC"/>
                </a:solidFill>
                <a:latin typeface="Arial" panose="020B0604020202020204" pitchFamily="34" charset="0"/>
              </a:rPr>
              <a:t>Paso 3. Identificar las dimensiones que caracterizan el proceso.</a:t>
            </a:r>
            <a:endParaRPr lang="es-ES" altLang="es-ES" sz="2000">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i="1">
                <a:solidFill>
                  <a:schemeClr val="accent2"/>
                </a:solidFill>
                <a:latin typeface="Arial" panose="020B0604020202020204" pitchFamily="34" charset="0"/>
              </a:rPr>
              <a:t>Dimensiones</a:t>
            </a:r>
            <a:r>
              <a:rPr lang="es-ES" altLang="es-ES" sz="2000">
                <a:latin typeface="Arial" panose="020B0604020202020204" pitchFamily="34" charset="0"/>
              </a:rPr>
              <a:t>: dimensiones que caracterizan la actividad al nivel de detalle (gránulo) que se ha elegido.</a:t>
            </a:r>
            <a:endParaRPr lang="es-ES" altLang="es-ES" sz="1800" i="1">
              <a:solidFill>
                <a:schemeClr val="accent2"/>
              </a:solidFill>
              <a:latin typeface="Arial" panose="020B0604020202020204" pitchFamily="34" charset="0"/>
            </a:endParaRPr>
          </a:p>
          <a:p>
            <a:pPr lvl="2" eaLnBrk="1" hangingPunct="1">
              <a:spcBef>
                <a:spcPct val="50000"/>
              </a:spcBef>
            </a:pPr>
            <a:r>
              <a:rPr lang="es-ES" altLang="es-ES" sz="1600" i="1">
                <a:solidFill>
                  <a:schemeClr val="accent2"/>
                </a:solidFill>
                <a:latin typeface="Arial" panose="020B0604020202020204" pitchFamily="34" charset="0"/>
              </a:rPr>
              <a:t>Tiempo</a:t>
            </a:r>
            <a:r>
              <a:rPr lang="es-ES" altLang="es-ES" sz="1600" i="1">
                <a:latin typeface="Arial" panose="020B0604020202020204" pitchFamily="34" charset="0"/>
              </a:rPr>
              <a:t>     (dimensión temporal: ¿cuándo se produce la actividad?)</a:t>
            </a:r>
          </a:p>
          <a:p>
            <a:pPr lvl="2" eaLnBrk="1" hangingPunct="1">
              <a:spcBef>
                <a:spcPct val="50000"/>
              </a:spcBef>
            </a:pPr>
            <a:r>
              <a:rPr lang="es-ES" altLang="es-ES" sz="1600" i="1">
                <a:solidFill>
                  <a:schemeClr val="accent2"/>
                </a:solidFill>
                <a:latin typeface="Arial" panose="020B0604020202020204" pitchFamily="34" charset="0"/>
              </a:rPr>
              <a:t>Producto</a:t>
            </a:r>
            <a:r>
              <a:rPr lang="es-ES" altLang="es-ES" sz="1600" i="1">
                <a:latin typeface="Arial" panose="020B0604020202020204" pitchFamily="34" charset="0"/>
              </a:rPr>
              <a:t>  (dimensión ¿cuál es el objeto de la actividad?)</a:t>
            </a:r>
          </a:p>
          <a:p>
            <a:pPr lvl="2" eaLnBrk="1" hangingPunct="1">
              <a:spcBef>
                <a:spcPct val="50000"/>
              </a:spcBef>
            </a:pPr>
            <a:r>
              <a:rPr lang="es-ES" altLang="es-ES" sz="1600" i="1">
                <a:solidFill>
                  <a:schemeClr val="accent2"/>
                </a:solidFill>
                <a:latin typeface="Arial" panose="020B0604020202020204" pitchFamily="34" charset="0"/>
              </a:rPr>
              <a:t>Almacén</a:t>
            </a:r>
            <a:r>
              <a:rPr lang="es-ES" altLang="es-ES" sz="1600" i="1">
                <a:latin typeface="Arial" panose="020B0604020202020204" pitchFamily="34" charset="0"/>
              </a:rPr>
              <a:t>  (dimensión geográfica: ¿dónde se produce la actividad?)</a:t>
            </a:r>
          </a:p>
          <a:p>
            <a:pPr lvl="2" eaLnBrk="1" hangingPunct="1">
              <a:spcBef>
                <a:spcPct val="50000"/>
              </a:spcBef>
            </a:pPr>
            <a:r>
              <a:rPr lang="es-ES" altLang="es-ES" sz="1600" i="1">
                <a:solidFill>
                  <a:schemeClr val="accent2"/>
                </a:solidFill>
                <a:latin typeface="Arial" panose="020B0604020202020204" pitchFamily="34" charset="0"/>
              </a:rPr>
              <a:t>Cliente</a:t>
            </a:r>
            <a:r>
              <a:rPr lang="es-ES" altLang="es-ES" sz="1600" i="1">
                <a:latin typeface="Arial" panose="020B0604020202020204" pitchFamily="34" charset="0"/>
              </a:rPr>
              <a:t>    (dimensión ¿quién es el destinatario de la actividad?)</a:t>
            </a:r>
            <a:endParaRPr lang="es-ES" altLang="es-ES" sz="1800" i="1">
              <a:solidFill>
                <a:schemeClr val="accent2"/>
              </a:solidFill>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De cada </a:t>
            </a:r>
            <a:r>
              <a:rPr lang="es-ES" altLang="es-ES" sz="2000" i="1">
                <a:solidFill>
                  <a:schemeClr val="accent2"/>
                </a:solidFill>
                <a:latin typeface="Arial" panose="020B0604020202020204" pitchFamily="34" charset="0"/>
              </a:rPr>
              <a:t>dimensión</a:t>
            </a:r>
            <a:r>
              <a:rPr lang="es-ES" altLang="es-ES" sz="2000">
                <a:solidFill>
                  <a:schemeClr val="accent2"/>
                </a:solidFill>
                <a:latin typeface="Arial" panose="020B0604020202020204" pitchFamily="34" charset="0"/>
              </a:rPr>
              <a:t> </a:t>
            </a:r>
            <a:r>
              <a:rPr lang="es-ES" altLang="es-ES" sz="2000">
                <a:latin typeface="Arial" panose="020B0604020202020204" pitchFamily="34" charset="0"/>
              </a:rPr>
              <a:t>se debe decidir los atributos (propiedades) relevantes para el análisis de la actividad.</a:t>
            </a: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Entre los atributos de una dimensión existen jerarquías naturales que deben ser identificadas </a:t>
            </a:r>
            <a:r>
              <a:rPr lang="es-ES" altLang="es-ES" sz="1800">
                <a:solidFill>
                  <a:schemeClr val="accent2"/>
                </a:solidFill>
                <a:latin typeface="Arial" panose="020B0604020202020204" pitchFamily="34" charset="0"/>
              </a:rPr>
              <a:t>(día-mes-año)</a:t>
            </a:r>
            <a:endParaRPr lang="es-ES" altLang="es-ES" sz="2000">
              <a:latin typeface="Arial" panose="020B0604020202020204" pitchFamily="34" charset="0"/>
            </a:endParaRPr>
          </a:p>
        </p:txBody>
      </p:sp>
      <p:sp>
        <p:nvSpPr>
          <p:cNvPr id="2" name="Marcador de contenido 1">
            <a:extLst>
              <a:ext uri="{FF2B5EF4-FFF2-40B4-BE49-F238E27FC236}">
                <a16:creationId xmlns:a16="http://schemas.microsoft.com/office/drawing/2014/main" id="{613F4B33-6E46-4973-ABE9-FFC6F3A1EC30}"/>
              </a:ext>
            </a:extLst>
          </p:cNvPr>
          <p:cNvSpPr>
            <a:spLocks noGrp="1"/>
          </p:cNvSpPr>
          <p:nvPr>
            <p:ph idx="1"/>
          </p:nvPr>
        </p:nvSpPr>
        <p:spPr/>
        <p:txBody>
          <a:bodyPr/>
          <a:lstStyle/>
          <a:p>
            <a:endParaRPr lang="es-CR"/>
          </a:p>
        </p:txBody>
      </p:sp>
      <p:sp>
        <p:nvSpPr>
          <p:cNvPr id="6"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451256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Text Box 3"/>
          <p:cNvSpPr txBox="1">
            <a:spLocks noChangeArrowheads="1"/>
          </p:cNvSpPr>
          <p:nvPr/>
        </p:nvSpPr>
        <p:spPr bwMode="auto">
          <a:xfrm>
            <a:off x="3925888" y="2438400"/>
            <a:ext cx="1425575" cy="3152775"/>
          </a:xfrm>
          <a:prstGeom prst="rect">
            <a:avLst/>
          </a:prstGeom>
          <a:solidFill>
            <a:srgbClr val="E9FEFF"/>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rgbClr val="3333CC"/>
                </a:solidFill>
                <a:latin typeface="Arial" panose="020B0604020202020204" pitchFamily="34" charset="0"/>
              </a:rPr>
              <a:t>id_dim1</a:t>
            </a:r>
          </a:p>
          <a:p>
            <a:pPr eaLnBrk="1" hangingPunct="1">
              <a:spcBef>
                <a:spcPct val="50000"/>
              </a:spcBef>
            </a:pPr>
            <a:r>
              <a:rPr lang="es-ES" altLang="es-ES" sz="2000" b="1" i="1">
                <a:solidFill>
                  <a:srgbClr val="3333CC"/>
                </a:solidFill>
                <a:latin typeface="Arial" panose="020B0604020202020204" pitchFamily="34" charset="0"/>
              </a:rPr>
              <a:t>....</a:t>
            </a:r>
          </a:p>
          <a:p>
            <a:pPr eaLnBrk="1" hangingPunct="1">
              <a:spcBef>
                <a:spcPct val="50000"/>
              </a:spcBef>
            </a:pPr>
            <a:endParaRPr lang="es-ES" altLang="es-ES" sz="2000">
              <a:latin typeface="Arial" panose="020B0604020202020204" pitchFamily="34" charset="0"/>
            </a:endParaRPr>
          </a:p>
          <a:p>
            <a:pPr eaLnBrk="1" hangingPunct="1">
              <a:spcBef>
                <a:spcPct val="50000"/>
              </a:spcBef>
            </a:pPr>
            <a:endParaRPr lang="es-ES" altLang="es-ES" sz="2000">
              <a:latin typeface="Arial" panose="020B0604020202020204" pitchFamily="34" charset="0"/>
            </a:endParaRPr>
          </a:p>
          <a:p>
            <a:pPr eaLnBrk="1" hangingPunct="1">
              <a:spcBef>
                <a:spcPct val="50000"/>
              </a:spcBef>
            </a:pPr>
            <a:endParaRPr lang="es-ES" altLang="es-ES" sz="2000">
              <a:latin typeface="Arial" panose="020B0604020202020204" pitchFamily="34" charset="0"/>
            </a:endParaRPr>
          </a:p>
          <a:p>
            <a:pPr eaLnBrk="1" hangingPunct="1">
              <a:spcBef>
                <a:spcPct val="50000"/>
              </a:spcBef>
            </a:pPr>
            <a:endParaRPr lang="es-ES" altLang="es-ES" sz="2000">
              <a:latin typeface="Arial" panose="020B0604020202020204" pitchFamily="34" charset="0"/>
            </a:endParaRPr>
          </a:p>
          <a:p>
            <a:pPr eaLnBrk="1" hangingPunct="1">
              <a:spcBef>
                <a:spcPct val="50000"/>
              </a:spcBef>
            </a:pPr>
            <a:endParaRPr lang="es-ES" altLang="es-ES" sz="2000">
              <a:latin typeface="Arial" panose="020B0604020202020204" pitchFamily="34" charset="0"/>
            </a:endParaRPr>
          </a:p>
        </p:txBody>
      </p:sp>
      <p:sp>
        <p:nvSpPr>
          <p:cNvPr id="239620" name="Text Box 4"/>
          <p:cNvSpPr txBox="1">
            <a:spLocks noChangeArrowheads="1"/>
          </p:cNvSpPr>
          <p:nvPr/>
        </p:nvSpPr>
        <p:spPr bwMode="auto">
          <a:xfrm>
            <a:off x="1968500" y="1844675"/>
            <a:ext cx="1655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chemeClr val="accent2"/>
                </a:solidFill>
                <a:latin typeface="Arial" panose="020B0604020202020204" pitchFamily="34" charset="0"/>
              </a:rPr>
              <a:t>tabla Dimensión 1</a:t>
            </a:r>
          </a:p>
        </p:txBody>
      </p:sp>
      <p:sp>
        <p:nvSpPr>
          <p:cNvPr id="239621" name="Text Box 5"/>
          <p:cNvSpPr txBox="1">
            <a:spLocks noChangeArrowheads="1"/>
          </p:cNvSpPr>
          <p:nvPr/>
        </p:nvSpPr>
        <p:spPr bwMode="auto">
          <a:xfrm rot="-2535691">
            <a:off x="3967163" y="4240213"/>
            <a:ext cx="1343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rgbClr val="3333CC"/>
                </a:solidFill>
                <a:latin typeface="Arial" panose="020B0604020202020204" pitchFamily="34" charset="0"/>
              </a:rPr>
              <a:t>(atributos)</a:t>
            </a:r>
          </a:p>
        </p:txBody>
      </p:sp>
      <p:sp>
        <p:nvSpPr>
          <p:cNvPr id="2" name="Marcador de contenido 1">
            <a:extLst>
              <a:ext uri="{FF2B5EF4-FFF2-40B4-BE49-F238E27FC236}">
                <a16:creationId xmlns:a16="http://schemas.microsoft.com/office/drawing/2014/main" id="{7CB5A234-3C2A-4484-8427-61DCFEC8A8AD}"/>
              </a:ext>
            </a:extLst>
          </p:cNvPr>
          <p:cNvSpPr>
            <a:spLocks noGrp="1"/>
          </p:cNvSpPr>
          <p:nvPr>
            <p:ph idx="1"/>
          </p:nvPr>
        </p:nvSpPr>
        <p:spPr/>
        <p:txBody>
          <a:bodyPr/>
          <a:lstStyle/>
          <a:p>
            <a:endParaRPr lang="es-CR"/>
          </a:p>
        </p:txBody>
      </p:sp>
      <p:sp>
        <p:nvSpPr>
          <p:cNvPr id="8"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665882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ChangeArrowheads="1"/>
          </p:cNvSpPr>
          <p:nvPr/>
        </p:nvSpPr>
        <p:spPr bwMode="auto">
          <a:xfrm>
            <a:off x="847725" y="1771650"/>
            <a:ext cx="7002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s-ES" altLang="es-ES">
                <a:solidFill>
                  <a:srgbClr val="3333CC"/>
                </a:solidFill>
                <a:latin typeface="Arial" panose="020B0604020202020204" pitchFamily="34" charset="0"/>
              </a:rPr>
              <a:t>Ejemplo: </a:t>
            </a:r>
            <a:r>
              <a:rPr lang="es-ES" altLang="es-ES">
                <a:latin typeface="Arial" panose="020B0604020202020204" pitchFamily="34" charset="0"/>
              </a:rPr>
              <a:t>Cadena de supermercados.</a:t>
            </a:r>
          </a:p>
        </p:txBody>
      </p:sp>
      <p:sp>
        <p:nvSpPr>
          <p:cNvPr id="240644" name="Text Box 4"/>
          <p:cNvSpPr txBox="1">
            <a:spLocks noChangeArrowheads="1"/>
          </p:cNvSpPr>
          <p:nvPr/>
        </p:nvSpPr>
        <p:spPr bwMode="auto">
          <a:xfrm>
            <a:off x="1179513" y="2752725"/>
            <a:ext cx="1473200" cy="654050"/>
          </a:xfrm>
          <a:prstGeom prst="rect">
            <a:avLst/>
          </a:prstGeom>
          <a:noFill/>
          <a:ln w="12700">
            <a:solidFill>
              <a:srgbClr val="33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800">
                <a:latin typeface="Arial" panose="020B0604020202020204" pitchFamily="34" charset="0"/>
              </a:rPr>
              <a:t>definición de gránulo</a:t>
            </a:r>
          </a:p>
        </p:txBody>
      </p:sp>
      <p:sp>
        <p:nvSpPr>
          <p:cNvPr id="240645" name="Text Box 5"/>
          <p:cNvSpPr txBox="1">
            <a:spLocks noChangeArrowheads="1"/>
          </p:cNvSpPr>
          <p:nvPr/>
        </p:nvSpPr>
        <p:spPr bwMode="auto">
          <a:xfrm>
            <a:off x="3929063" y="2752725"/>
            <a:ext cx="1487487" cy="654050"/>
          </a:xfrm>
          <a:prstGeom prst="rect">
            <a:avLst/>
          </a:prstGeom>
          <a:noFill/>
          <a:ln w="12700">
            <a:solidFill>
              <a:srgbClr val="33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800">
                <a:latin typeface="Arial" panose="020B0604020202020204" pitchFamily="34" charset="0"/>
              </a:rPr>
              <a:t>dimensiones básicas</a:t>
            </a:r>
          </a:p>
        </p:txBody>
      </p:sp>
      <p:sp>
        <p:nvSpPr>
          <p:cNvPr id="240646" name="AutoShape 6"/>
          <p:cNvSpPr>
            <a:spLocks noChangeArrowheads="1"/>
          </p:cNvSpPr>
          <p:nvPr/>
        </p:nvSpPr>
        <p:spPr bwMode="auto">
          <a:xfrm>
            <a:off x="3055938" y="2968625"/>
            <a:ext cx="547687" cy="288925"/>
          </a:xfrm>
          <a:prstGeom prst="rightArrow">
            <a:avLst>
              <a:gd name="adj1" fmla="val 50000"/>
              <a:gd name="adj2" fmla="val 47390"/>
            </a:avLst>
          </a:prstGeom>
          <a:solidFill>
            <a:schemeClr val="accent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0647" name="Text Box 7"/>
          <p:cNvSpPr txBox="1">
            <a:spLocks noChangeArrowheads="1"/>
          </p:cNvSpPr>
          <p:nvPr/>
        </p:nvSpPr>
        <p:spPr bwMode="auto">
          <a:xfrm>
            <a:off x="5970588" y="2335213"/>
            <a:ext cx="981075" cy="366712"/>
          </a:xfrm>
          <a:prstGeom prst="rect">
            <a:avLst/>
          </a:prstGeom>
          <a:solidFill>
            <a:srgbClr val="E9FE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 altLang="es-ES" sz="1800">
                <a:latin typeface="Arial" panose="020B0604020202020204" pitchFamily="34" charset="0"/>
              </a:rPr>
              <a:t>tiempo</a:t>
            </a:r>
          </a:p>
        </p:txBody>
      </p:sp>
      <p:sp>
        <p:nvSpPr>
          <p:cNvPr id="240648" name="Text Box 8"/>
          <p:cNvSpPr txBox="1">
            <a:spLocks noChangeArrowheads="1"/>
          </p:cNvSpPr>
          <p:nvPr/>
        </p:nvSpPr>
        <p:spPr bwMode="auto">
          <a:xfrm>
            <a:off x="5970588" y="2863850"/>
            <a:ext cx="1138237" cy="366713"/>
          </a:xfrm>
          <a:prstGeom prst="rect">
            <a:avLst/>
          </a:prstGeom>
          <a:solidFill>
            <a:srgbClr val="E9FE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 altLang="es-ES" sz="1800">
                <a:latin typeface="Arial" panose="020B0604020202020204" pitchFamily="34" charset="0"/>
              </a:rPr>
              <a:t>producto</a:t>
            </a:r>
          </a:p>
        </p:txBody>
      </p:sp>
      <p:sp>
        <p:nvSpPr>
          <p:cNvPr id="240649" name="Text Box 9"/>
          <p:cNvSpPr txBox="1">
            <a:spLocks noChangeArrowheads="1"/>
          </p:cNvSpPr>
          <p:nvPr/>
        </p:nvSpPr>
        <p:spPr bwMode="auto">
          <a:xfrm>
            <a:off x="5970588" y="3390900"/>
            <a:ext cx="1936750" cy="366713"/>
          </a:xfrm>
          <a:prstGeom prst="rect">
            <a:avLst/>
          </a:prstGeom>
          <a:solidFill>
            <a:srgbClr val="E9FE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 altLang="es-ES" sz="1800">
                <a:latin typeface="Arial" panose="020B0604020202020204" pitchFamily="34" charset="0"/>
              </a:rPr>
              <a:t>establecimiento</a:t>
            </a:r>
          </a:p>
        </p:txBody>
      </p:sp>
      <p:sp>
        <p:nvSpPr>
          <p:cNvPr id="240650" name="Line 10"/>
          <p:cNvSpPr>
            <a:spLocks noChangeShapeType="1"/>
          </p:cNvSpPr>
          <p:nvPr/>
        </p:nvSpPr>
        <p:spPr bwMode="auto">
          <a:xfrm flipV="1">
            <a:off x="5421313" y="2565400"/>
            <a:ext cx="490537" cy="519113"/>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0651" name="Line 11"/>
          <p:cNvSpPr>
            <a:spLocks noChangeShapeType="1"/>
          </p:cNvSpPr>
          <p:nvPr/>
        </p:nvSpPr>
        <p:spPr bwMode="auto">
          <a:xfrm>
            <a:off x="5421313" y="3084513"/>
            <a:ext cx="520700"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0652" name="Line 12"/>
          <p:cNvSpPr>
            <a:spLocks noChangeShapeType="1"/>
          </p:cNvSpPr>
          <p:nvPr/>
        </p:nvSpPr>
        <p:spPr bwMode="auto">
          <a:xfrm>
            <a:off x="5407025" y="3098800"/>
            <a:ext cx="534988" cy="433388"/>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0653" name="Text Box 13"/>
          <p:cNvSpPr txBox="1">
            <a:spLocks noChangeArrowheads="1"/>
          </p:cNvSpPr>
          <p:nvPr/>
        </p:nvSpPr>
        <p:spPr bwMode="auto">
          <a:xfrm>
            <a:off x="1187450" y="4797425"/>
            <a:ext cx="6604000" cy="641350"/>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800">
                <a:latin typeface="Arial" panose="020B0604020202020204" pitchFamily="34" charset="0"/>
              </a:rPr>
              <a:t>Nota: En las aplicaciones reales el número de dimensiones suele variar entre 3 y 15 dimensiones. </a:t>
            </a:r>
            <a:endParaRPr lang="es-ES" altLang="es-ES" sz="1800">
              <a:latin typeface="Arial" panose="020B0604020202020204" pitchFamily="34" charset="0"/>
            </a:endParaRPr>
          </a:p>
        </p:txBody>
      </p:sp>
      <p:sp>
        <p:nvSpPr>
          <p:cNvPr id="2" name="Marcador de contenido 1">
            <a:extLst>
              <a:ext uri="{FF2B5EF4-FFF2-40B4-BE49-F238E27FC236}">
                <a16:creationId xmlns:a16="http://schemas.microsoft.com/office/drawing/2014/main" id="{B8971F71-643C-4732-8C5C-0687091E97F3}"/>
              </a:ext>
            </a:extLst>
          </p:cNvPr>
          <p:cNvSpPr>
            <a:spLocks noGrp="1"/>
          </p:cNvSpPr>
          <p:nvPr>
            <p:ph idx="1"/>
          </p:nvPr>
        </p:nvSpPr>
        <p:spPr/>
        <p:txBody>
          <a:bodyPr/>
          <a:lstStyle/>
          <a:p>
            <a:endParaRPr lang="es-CR"/>
          </a:p>
        </p:txBody>
      </p:sp>
      <p:sp>
        <p:nvSpPr>
          <p:cNvPr id="16"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59681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Text Box 3"/>
          <p:cNvSpPr txBox="1">
            <a:spLocks noChangeArrowheads="1"/>
          </p:cNvSpPr>
          <p:nvPr/>
        </p:nvSpPr>
        <p:spPr bwMode="auto">
          <a:xfrm>
            <a:off x="755650" y="1628775"/>
            <a:ext cx="2435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rgbClr val="3333CC"/>
                </a:solidFill>
                <a:latin typeface="Arial" panose="020B0604020202020204" pitchFamily="34" charset="0"/>
              </a:rPr>
              <a:t>Dimensión Tiempo:</a:t>
            </a:r>
          </a:p>
        </p:txBody>
      </p:sp>
      <p:sp>
        <p:nvSpPr>
          <p:cNvPr id="241668" name="Text Box 4"/>
          <p:cNvSpPr txBox="1">
            <a:spLocks noChangeArrowheads="1"/>
          </p:cNvSpPr>
          <p:nvPr/>
        </p:nvSpPr>
        <p:spPr bwMode="auto">
          <a:xfrm>
            <a:off x="1152525" y="2243138"/>
            <a:ext cx="6867525" cy="433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4778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dimensión presente en todo AD porque el AD contiene información histórica sobre la organización.</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aunque el lenguaje SQL ofrece funciones de tipo DATE, una dimensión Tiempo permite representar otros atributos temporales no calculables en SQL.</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se puede calcular de antemano</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atributos frecuentes: </a:t>
            </a:r>
          </a:p>
          <a:p>
            <a:pPr lvl="1" eaLnBrk="1" hangingPunct="1">
              <a:spcBef>
                <a:spcPct val="50000"/>
              </a:spcBef>
              <a:buClr>
                <a:srgbClr val="3333CC"/>
              </a:buClr>
              <a:buFontTx/>
              <a:buChar char="–"/>
            </a:pPr>
            <a:r>
              <a:rPr lang="es-ES" altLang="es-ES" sz="1600" dirty="0">
                <a:latin typeface="Arial" panose="020B0604020202020204" pitchFamily="34" charset="0"/>
              </a:rPr>
              <a:t> nro. de día, nro. de semana, nro. de año: valores absolutos del calendario juliano que permiten hacer ciertos cálculos aritméticos.</a:t>
            </a:r>
          </a:p>
          <a:p>
            <a:pPr lvl="1" eaLnBrk="1" hangingPunct="1">
              <a:spcBef>
                <a:spcPct val="50000"/>
              </a:spcBef>
              <a:buClr>
                <a:srgbClr val="3333CC"/>
              </a:buClr>
              <a:buFontTx/>
              <a:buChar char="–"/>
            </a:pPr>
            <a:r>
              <a:rPr lang="es-ES" altLang="es-ES" sz="1600" dirty="0">
                <a:latin typeface="Arial" panose="020B0604020202020204" pitchFamily="34" charset="0"/>
              </a:rPr>
              <a:t> día de la semana (lunes, martes, miércoles,...): permite hacer análisis sobre días de la semana concretos (ej. ventas en sábado, ventas en lunes,..). </a:t>
            </a:r>
            <a:r>
              <a:rPr lang="es-ES" altLang="es-ES" sz="1800" dirty="0">
                <a:latin typeface="Arial" panose="020B0604020202020204" pitchFamily="34" charset="0"/>
              </a:rPr>
              <a:t> </a:t>
            </a:r>
          </a:p>
          <a:p>
            <a:pPr eaLnBrk="1" hangingPunct="1">
              <a:spcBef>
                <a:spcPct val="50000"/>
              </a:spcBef>
            </a:pPr>
            <a:endParaRPr lang="es-ES" altLang="es-ES" sz="1800" dirty="0">
              <a:latin typeface="Arial" panose="020B0604020202020204" pitchFamily="34" charset="0"/>
            </a:endParaRPr>
          </a:p>
        </p:txBody>
      </p:sp>
      <p:sp>
        <p:nvSpPr>
          <p:cNvPr id="2" name="Marcador de contenido 1">
            <a:extLst>
              <a:ext uri="{FF2B5EF4-FFF2-40B4-BE49-F238E27FC236}">
                <a16:creationId xmlns:a16="http://schemas.microsoft.com/office/drawing/2014/main" id="{D0467550-5618-4ADD-BD0C-85B7A64D2B43}"/>
              </a:ext>
            </a:extLst>
          </p:cNvPr>
          <p:cNvSpPr>
            <a:spLocks noGrp="1"/>
          </p:cNvSpPr>
          <p:nvPr>
            <p:ph idx="1"/>
          </p:nvPr>
        </p:nvSpPr>
        <p:spPr/>
        <p:txBody>
          <a:bodyPr/>
          <a:lstStyle/>
          <a:p>
            <a:endParaRPr lang="es-CR"/>
          </a:p>
        </p:txBody>
      </p:sp>
      <p:sp>
        <p:nvSpPr>
          <p:cNvPr id="7"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469710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Text Box 3"/>
          <p:cNvSpPr txBox="1">
            <a:spLocks noChangeArrowheads="1"/>
          </p:cNvSpPr>
          <p:nvPr/>
        </p:nvSpPr>
        <p:spPr bwMode="auto">
          <a:xfrm>
            <a:off x="755650" y="1484313"/>
            <a:ext cx="2435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rgbClr val="3333CC"/>
                </a:solidFill>
                <a:latin typeface="Arial" panose="020B0604020202020204" pitchFamily="34" charset="0"/>
              </a:rPr>
              <a:t>Dimensión Tiempo:</a:t>
            </a:r>
          </a:p>
        </p:txBody>
      </p:sp>
      <p:sp>
        <p:nvSpPr>
          <p:cNvPr id="242692" name="Text Box 4"/>
          <p:cNvSpPr txBox="1">
            <a:spLocks noChangeArrowheads="1"/>
          </p:cNvSpPr>
          <p:nvPr/>
        </p:nvSpPr>
        <p:spPr bwMode="auto">
          <a:xfrm>
            <a:off x="1008063" y="1911350"/>
            <a:ext cx="7473950" cy="47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665163" indent="-2079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 atributos frecuentes: </a:t>
            </a:r>
            <a:endParaRPr lang="es-ES" altLang="es-ES" sz="1600" dirty="0">
              <a:latin typeface="Arial" panose="020B0604020202020204" pitchFamily="34" charset="0"/>
            </a:endParaRPr>
          </a:p>
          <a:p>
            <a:pPr lvl="1" eaLnBrk="1" hangingPunct="1">
              <a:spcBef>
                <a:spcPct val="30000"/>
              </a:spcBef>
              <a:buClr>
                <a:srgbClr val="3333CC"/>
              </a:buClr>
              <a:buFontTx/>
              <a:buChar char="­"/>
            </a:pPr>
            <a:r>
              <a:rPr lang="es-ES" altLang="es-ES" sz="1700" dirty="0">
                <a:latin typeface="Arial" panose="020B0604020202020204" pitchFamily="34" charset="0"/>
              </a:rPr>
              <a:t>día del mes (1..31): permite hacer comparaciones sobre el mismo día en meses distintos (ventas el 1º de mes).</a:t>
            </a:r>
          </a:p>
          <a:p>
            <a:pPr lvl="1" eaLnBrk="1" hangingPunct="1">
              <a:spcBef>
                <a:spcPct val="30000"/>
              </a:spcBef>
              <a:buClr>
                <a:srgbClr val="3333CC"/>
              </a:buClr>
              <a:buFontTx/>
              <a:buChar char="­"/>
            </a:pPr>
            <a:r>
              <a:rPr lang="es-ES" altLang="es-ES" sz="1700" dirty="0">
                <a:latin typeface="Arial" panose="020B0604020202020204" pitchFamily="34" charset="0"/>
              </a:rPr>
              <a:t>marca de fin de mes, marca de fin de semana : permite hacer comparaciones sobre el último día del mes o días de fin de semana en distintos meses.</a:t>
            </a:r>
          </a:p>
          <a:p>
            <a:pPr lvl="1" eaLnBrk="1" hangingPunct="1">
              <a:spcBef>
                <a:spcPct val="30000"/>
              </a:spcBef>
              <a:buClr>
                <a:srgbClr val="3333CC"/>
              </a:buClr>
              <a:buFontTx/>
              <a:buChar char="­"/>
            </a:pPr>
            <a:r>
              <a:rPr lang="es-ES" altLang="es-ES" sz="1700" dirty="0">
                <a:latin typeface="Arial" panose="020B0604020202020204" pitchFamily="34" charset="0"/>
              </a:rPr>
              <a:t>trimestre del año (1..4): permite hacer análisis sobre un trimestre concreto en distintos años.</a:t>
            </a:r>
          </a:p>
          <a:p>
            <a:pPr lvl="1" eaLnBrk="1" hangingPunct="1">
              <a:spcBef>
                <a:spcPct val="30000"/>
              </a:spcBef>
              <a:buClr>
                <a:srgbClr val="3333CC"/>
              </a:buClr>
              <a:buFontTx/>
              <a:buChar char="­"/>
            </a:pPr>
            <a:r>
              <a:rPr lang="es-ES" altLang="es-ES" sz="1700" dirty="0">
                <a:latin typeface="Arial" panose="020B0604020202020204" pitchFamily="34" charset="0"/>
              </a:rPr>
              <a:t>marca de día festivo: permite hacer análisis sobre los días contiguos a un día festivo.</a:t>
            </a:r>
          </a:p>
          <a:p>
            <a:pPr lvl="1" eaLnBrk="1" hangingPunct="1">
              <a:spcBef>
                <a:spcPct val="30000"/>
              </a:spcBef>
              <a:buClr>
                <a:srgbClr val="3333CC"/>
              </a:buClr>
              <a:buFontTx/>
              <a:buChar char="­"/>
            </a:pPr>
            <a:r>
              <a:rPr lang="es-ES" altLang="es-ES" sz="1700" dirty="0">
                <a:latin typeface="Arial" panose="020B0604020202020204" pitchFamily="34" charset="0"/>
              </a:rPr>
              <a:t>estación (primavera, verano..)</a:t>
            </a:r>
          </a:p>
          <a:p>
            <a:pPr lvl="1" eaLnBrk="1" hangingPunct="1">
              <a:spcBef>
                <a:spcPct val="30000"/>
              </a:spcBef>
              <a:buClr>
                <a:srgbClr val="3333CC"/>
              </a:buClr>
              <a:buFontTx/>
              <a:buChar char="­"/>
            </a:pPr>
            <a:r>
              <a:rPr lang="es-ES" altLang="es-ES" sz="1700" dirty="0">
                <a:latin typeface="Arial" panose="020B0604020202020204" pitchFamily="34" charset="0"/>
              </a:rPr>
              <a:t>evento especial: permite marcar días de eventos especiales (final de futbol, elecciones...)</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 jerarquía natural: </a:t>
            </a:r>
            <a:endParaRPr lang="es-ES" altLang="es-ES" sz="1600" dirty="0">
              <a:latin typeface="Arial" panose="020B0604020202020204" pitchFamily="34" charset="0"/>
            </a:endParaRPr>
          </a:p>
          <a:p>
            <a:pPr lvl="1" eaLnBrk="1" hangingPunct="1">
              <a:spcBef>
                <a:spcPct val="50000"/>
              </a:spcBef>
              <a:buClr>
                <a:schemeClr val="accent2"/>
              </a:buClr>
              <a:buFont typeface="Monotype Sorts" pitchFamily="2" charset="2"/>
              <a:buNone/>
            </a:pPr>
            <a:r>
              <a:rPr lang="es-ES" altLang="es-ES" sz="1600" dirty="0">
                <a:latin typeface="Arial" panose="020B0604020202020204" pitchFamily="34" charset="0"/>
              </a:rPr>
              <a:t>día - mes - trimestre -año</a:t>
            </a:r>
            <a:endParaRPr lang="es-ES" altLang="es-ES" sz="1800" dirty="0">
              <a:latin typeface="Arial" panose="020B0604020202020204" pitchFamily="34" charset="0"/>
            </a:endParaRPr>
          </a:p>
        </p:txBody>
      </p:sp>
      <p:sp>
        <p:nvSpPr>
          <p:cNvPr id="2" name="Marcador de contenido 1">
            <a:extLst>
              <a:ext uri="{FF2B5EF4-FFF2-40B4-BE49-F238E27FC236}">
                <a16:creationId xmlns:a16="http://schemas.microsoft.com/office/drawing/2014/main" id="{049C5FF2-CAE8-45B3-A210-8067C56DDA3C}"/>
              </a:ext>
            </a:extLst>
          </p:cNvPr>
          <p:cNvSpPr>
            <a:spLocks noGrp="1"/>
          </p:cNvSpPr>
          <p:nvPr>
            <p:ph idx="1"/>
          </p:nvPr>
        </p:nvSpPr>
        <p:spPr/>
        <p:txBody>
          <a:bodyPr/>
          <a:lstStyle/>
          <a:p>
            <a:endParaRPr lang="es-CR"/>
          </a:p>
        </p:txBody>
      </p:sp>
      <p:sp>
        <p:nvSpPr>
          <p:cNvPr id="7"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520335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Text Box 3"/>
          <p:cNvSpPr txBox="1">
            <a:spLocks noChangeArrowheads="1"/>
          </p:cNvSpPr>
          <p:nvPr/>
        </p:nvSpPr>
        <p:spPr bwMode="auto">
          <a:xfrm>
            <a:off x="900113" y="1557338"/>
            <a:ext cx="2809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rgbClr val="3333CC"/>
                </a:solidFill>
                <a:latin typeface="Arial" panose="020B0604020202020204" pitchFamily="34" charset="0"/>
              </a:rPr>
              <a:t>Dimensión Producto:</a:t>
            </a:r>
          </a:p>
        </p:txBody>
      </p:sp>
      <p:sp>
        <p:nvSpPr>
          <p:cNvPr id="243716" name="Text Box 4"/>
          <p:cNvSpPr txBox="1">
            <a:spLocks noChangeArrowheads="1"/>
          </p:cNvSpPr>
          <p:nvPr/>
        </p:nvSpPr>
        <p:spPr bwMode="auto">
          <a:xfrm>
            <a:off x="1344613" y="2073275"/>
            <a:ext cx="70993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anose="02020603050405020304" pitchFamily="18" charset="0"/>
              </a:defRPr>
            </a:lvl1pPr>
            <a:lvl2pPr marL="568325">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la dimensión Producto se define a partir del fichero maestro de productos del sistema OLTP.</a:t>
            </a:r>
          </a:p>
          <a:p>
            <a:pPr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las actualizaciones del fichero maestro de productos deben reflejarse en la dimensión Producto (¿cómo?).</a:t>
            </a:r>
          </a:p>
          <a:p>
            <a:pPr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la dimensión Producto debe contener el mayor número posible de atributos descriptivos que permitan un análisis flexible. Un número frecuente es de 50 atributos.</a:t>
            </a:r>
          </a:p>
          <a:p>
            <a:pPr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atributos frecuentes: identificador (código estándar), descripción, tamaño del envase, marca, categoría, departamento, tipo de envase, producto dietético, peso, unidades de peso, unidades por envase, fórmula, ...</a:t>
            </a:r>
          </a:p>
          <a:p>
            <a:pPr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jerarquías: producto-categoría-departamento</a:t>
            </a:r>
          </a:p>
          <a:p>
            <a:pPr eaLnBrk="1" hangingPunct="1">
              <a:spcBef>
                <a:spcPct val="50000"/>
              </a:spcBef>
            </a:pPr>
            <a:endParaRPr lang="es-ES" altLang="es-ES" sz="1800">
              <a:latin typeface="Arial" panose="020B0604020202020204" pitchFamily="34" charset="0"/>
            </a:endParaRPr>
          </a:p>
        </p:txBody>
      </p:sp>
      <p:sp>
        <p:nvSpPr>
          <p:cNvPr id="2" name="Marcador de contenido 1">
            <a:extLst>
              <a:ext uri="{FF2B5EF4-FFF2-40B4-BE49-F238E27FC236}">
                <a16:creationId xmlns:a16="http://schemas.microsoft.com/office/drawing/2014/main" id="{9CCC2328-51C9-42DC-A219-474B9C449A25}"/>
              </a:ext>
            </a:extLst>
          </p:cNvPr>
          <p:cNvSpPr>
            <a:spLocks noGrp="1"/>
          </p:cNvSpPr>
          <p:nvPr>
            <p:ph idx="1"/>
          </p:nvPr>
        </p:nvSpPr>
        <p:spPr/>
        <p:txBody>
          <a:bodyPr/>
          <a:lstStyle/>
          <a:p>
            <a:endParaRPr lang="es-CR"/>
          </a:p>
        </p:txBody>
      </p:sp>
      <p:sp>
        <p:nvSpPr>
          <p:cNvPr id="7"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544870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Text Box 3"/>
          <p:cNvSpPr txBox="1">
            <a:spLocks noChangeArrowheads="1"/>
          </p:cNvSpPr>
          <p:nvPr/>
        </p:nvSpPr>
        <p:spPr bwMode="auto">
          <a:xfrm>
            <a:off x="827088" y="1430338"/>
            <a:ext cx="475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rgbClr val="3333CC"/>
                </a:solidFill>
                <a:latin typeface="Arial" panose="020B0604020202020204" pitchFamily="34" charset="0"/>
              </a:rPr>
              <a:t>Dimensión Establecimiento (</a:t>
            </a:r>
            <a:r>
              <a:rPr lang="es-ES" altLang="es-ES" sz="2000" i="1">
                <a:solidFill>
                  <a:srgbClr val="3333CC"/>
                </a:solidFill>
                <a:latin typeface="Arial" panose="020B0604020202020204" pitchFamily="34" charset="0"/>
              </a:rPr>
              <a:t>store</a:t>
            </a:r>
            <a:r>
              <a:rPr lang="es-ES" altLang="es-ES" sz="2000">
                <a:solidFill>
                  <a:srgbClr val="3333CC"/>
                </a:solidFill>
                <a:latin typeface="Arial" panose="020B0604020202020204" pitchFamily="34" charset="0"/>
              </a:rPr>
              <a:t>) :</a:t>
            </a:r>
          </a:p>
        </p:txBody>
      </p:sp>
      <p:sp>
        <p:nvSpPr>
          <p:cNvPr id="244740" name="Text Box 4"/>
          <p:cNvSpPr txBox="1">
            <a:spLocks noChangeArrowheads="1"/>
          </p:cNvSpPr>
          <p:nvPr/>
        </p:nvSpPr>
        <p:spPr bwMode="auto">
          <a:xfrm>
            <a:off x="987426" y="1870075"/>
            <a:ext cx="755289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7338" indent="-287338">
              <a:defRPr sz="2400">
                <a:solidFill>
                  <a:schemeClr val="tx1"/>
                </a:solidFill>
                <a:latin typeface="Times New Roman" panose="02020603050405020304" pitchFamily="18" charset="0"/>
              </a:defRPr>
            </a:lvl1pPr>
            <a:lvl2pPr marL="860425" indent="-382588">
              <a:defRPr sz="2400">
                <a:solidFill>
                  <a:schemeClr val="tx1"/>
                </a:solidFill>
                <a:latin typeface="Times New Roman" panose="02020603050405020304" pitchFamily="18" charset="0"/>
              </a:defRPr>
            </a:lvl2pPr>
            <a:lvl3pPr marL="1050925">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la dimensión Almacén representa la información geográfica básica.</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esta dimensión suele ser creada explícitamente recopilando información </a:t>
            </a:r>
            <a:r>
              <a:rPr lang="es-ES" altLang="es-ES" sz="1800" i="1" dirty="0">
                <a:latin typeface="Arial" panose="020B0604020202020204" pitchFamily="34" charset="0"/>
              </a:rPr>
              <a:t>externa</a:t>
            </a:r>
            <a:r>
              <a:rPr lang="es-ES" altLang="es-ES" sz="1800" dirty="0">
                <a:latin typeface="Arial" panose="020B0604020202020204" pitchFamily="34" charset="0"/>
              </a:rPr>
              <a:t> que sólo tiene sentido en el A.D y que no la tiene en un OLTP (número de habitantes de la ciudad del establecimiento, caracterización del tipo de población del distrito, ...) </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atributos frecuentes: identificador (código interno), nombre, dirección, distrito, región, ciudad, país, director, teléfono, fax, tipo de almacén, superficie, fecha de apertura, fecha de la última remodelación, superficie para congelados, superficie para productos frescos, datos de la población del distrito, zona de ventas, ...</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jerarquías: </a:t>
            </a:r>
          </a:p>
          <a:p>
            <a:pPr lvl="1" eaLnBrk="1" hangingPunct="1">
              <a:spcBef>
                <a:spcPct val="50000"/>
              </a:spcBef>
              <a:buClr>
                <a:srgbClr val="3333CC"/>
              </a:buClr>
              <a:buFontTx/>
              <a:buChar char="–"/>
            </a:pPr>
            <a:r>
              <a:rPr lang="es-ES" altLang="es-ES" sz="1800" dirty="0">
                <a:latin typeface="Arial" panose="020B0604020202020204" pitchFamily="34" charset="0"/>
              </a:rPr>
              <a:t>establecimiento - distrito - ciudad - región - país (jerarquía geográfica)</a:t>
            </a:r>
          </a:p>
          <a:p>
            <a:pPr lvl="1" eaLnBrk="1" hangingPunct="1">
              <a:spcBef>
                <a:spcPct val="50000"/>
              </a:spcBef>
              <a:buClr>
                <a:srgbClr val="3333CC"/>
              </a:buClr>
              <a:buFontTx/>
              <a:buChar char="–"/>
            </a:pPr>
            <a:r>
              <a:rPr lang="es-ES" altLang="es-ES" sz="1800" dirty="0">
                <a:latin typeface="Arial" panose="020B0604020202020204" pitchFamily="34" charset="0"/>
              </a:rPr>
              <a:t>establecimiento - </a:t>
            </a:r>
            <a:r>
              <a:rPr lang="es-ES" altLang="es-ES" sz="1800" dirty="0" err="1">
                <a:latin typeface="Arial" panose="020B0604020202020204" pitchFamily="34" charset="0"/>
              </a:rPr>
              <a:t>zona_ventas</a:t>
            </a:r>
            <a:r>
              <a:rPr lang="es-ES" altLang="es-ES" sz="1800" dirty="0">
                <a:latin typeface="Arial" panose="020B0604020202020204" pitchFamily="34" charset="0"/>
              </a:rPr>
              <a:t> - </a:t>
            </a:r>
            <a:r>
              <a:rPr lang="es-ES" altLang="es-ES" sz="1800" dirty="0" err="1">
                <a:latin typeface="Arial" panose="020B0604020202020204" pitchFamily="34" charset="0"/>
              </a:rPr>
              <a:t>región_ventas</a:t>
            </a:r>
            <a:r>
              <a:rPr lang="es-ES" altLang="es-ES" sz="1800" dirty="0">
                <a:latin typeface="Arial" panose="020B0604020202020204" pitchFamily="34" charset="0"/>
              </a:rPr>
              <a:t> (jerarquía de ventas)</a:t>
            </a:r>
          </a:p>
          <a:p>
            <a:pPr eaLnBrk="1" hangingPunct="1">
              <a:spcBef>
                <a:spcPct val="50000"/>
              </a:spcBef>
            </a:pPr>
            <a:endParaRPr lang="es-ES" altLang="es-ES" sz="1800" dirty="0">
              <a:latin typeface="Arial" panose="020B0604020202020204" pitchFamily="34" charset="0"/>
            </a:endParaRPr>
          </a:p>
        </p:txBody>
      </p:sp>
      <p:sp>
        <p:nvSpPr>
          <p:cNvPr id="2" name="Marcador de contenido 1">
            <a:extLst>
              <a:ext uri="{FF2B5EF4-FFF2-40B4-BE49-F238E27FC236}">
                <a16:creationId xmlns:a16="http://schemas.microsoft.com/office/drawing/2014/main" id="{609BA815-5575-4EA5-9C4D-F1F928D52D36}"/>
              </a:ext>
            </a:extLst>
          </p:cNvPr>
          <p:cNvSpPr>
            <a:spLocks noGrp="1"/>
          </p:cNvSpPr>
          <p:nvPr>
            <p:ph idx="1"/>
          </p:nvPr>
        </p:nvSpPr>
        <p:spPr/>
        <p:txBody>
          <a:bodyPr/>
          <a:lstStyle/>
          <a:p>
            <a:endParaRPr lang="es-CR"/>
          </a:p>
        </p:txBody>
      </p:sp>
      <p:sp>
        <p:nvSpPr>
          <p:cNvPr id="7"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4036698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Text Box 3"/>
          <p:cNvSpPr txBox="1">
            <a:spLocks noChangeArrowheads="1"/>
          </p:cNvSpPr>
          <p:nvPr/>
        </p:nvSpPr>
        <p:spPr bwMode="auto">
          <a:xfrm>
            <a:off x="3883025" y="1922463"/>
            <a:ext cx="1398588" cy="382746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b="1">
                <a:latin typeface="Arial" panose="020B0604020202020204" pitchFamily="34" charset="0"/>
              </a:rPr>
              <a:t>id_establec</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nro_establec</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nombre</a:t>
            </a:r>
          </a:p>
          <a:p>
            <a:pPr eaLnBrk="1" hangingPunct="1">
              <a:spcBef>
                <a:spcPct val="50000"/>
              </a:spcBef>
            </a:pPr>
            <a:r>
              <a:rPr lang="es-ES" altLang="es-ES" sz="1400">
                <a:latin typeface="Arial" panose="020B0604020202020204" pitchFamily="34" charset="0"/>
              </a:rPr>
              <a:t>dirección</a:t>
            </a:r>
          </a:p>
          <a:p>
            <a:pPr eaLnBrk="1" hangingPunct="1">
              <a:spcBef>
                <a:spcPct val="50000"/>
              </a:spcBef>
            </a:pPr>
            <a:r>
              <a:rPr lang="es-ES" altLang="es-ES" sz="1400">
                <a:latin typeface="Arial" panose="020B0604020202020204" pitchFamily="34" charset="0"/>
              </a:rPr>
              <a:t>distrito</a:t>
            </a:r>
          </a:p>
          <a:p>
            <a:pPr eaLnBrk="1" hangingPunct="1">
              <a:spcBef>
                <a:spcPct val="50000"/>
              </a:spcBef>
            </a:pPr>
            <a:r>
              <a:rPr lang="es-ES" altLang="es-ES" sz="1400">
                <a:latin typeface="Arial" panose="020B0604020202020204" pitchFamily="34" charset="0"/>
              </a:rPr>
              <a:t>ciudad</a:t>
            </a:r>
          </a:p>
          <a:p>
            <a:pPr eaLnBrk="1" hangingPunct="1">
              <a:spcBef>
                <a:spcPct val="50000"/>
              </a:spcBef>
            </a:pPr>
            <a:r>
              <a:rPr lang="es-ES" altLang="es-ES" sz="1400">
                <a:latin typeface="Arial" panose="020B0604020202020204" pitchFamily="34" charset="0"/>
              </a:rPr>
              <a:t>país</a:t>
            </a:r>
          </a:p>
          <a:p>
            <a:pPr eaLnBrk="1" hangingPunct="1">
              <a:spcBef>
                <a:spcPct val="50000"/>
              </a:spcBef>
            </a:pPr>
            <a:r>
              <a:rPr lang="es-ES" altLang="es-ES" sz="1400">
                <a:latin typeface="Arial" panose="020B0604020202020204" pitchFamily="34" charset="0"/>
              </a:rPr>
              <a:t>tlfno</a:t>
            </a:r>
          </a:p>
          <a:p>
            <a:pPr eaLnBrk="1" hangingPunct="1">
              <a:spcBef>
                <a:spcPct val="50000"/>
              </a:spcBef>
            </a:pPr>
            <a:r>
              <a:rPr lang="es-ES" altLang="es-ES" sz="1400">
                <a:latin typeface="Arial" panose="020B0604020202020204" pitchFamily="34" charset="0"/>
              </a:rPr>
              <a:t>fax</a:t>
            </a:r>
          </a:p>
          <a:p>
            <a:pPr eaLnBrk="1" hangingPunct="1">
              <a:spcBef>
                <a:spcPct val="50000"/>
              </a:spcBef>
            </a:pPr>
            <a:r>
              <a:rPr lang="es-ES" altLang="es-ES" sz="1400">
                <a:latin typeface="Arial" panose="020B0604020202020204" pitchFamily="34" charset="0"/>
              </a:rPr>
              <a:t>superficie</a:t>
            </a:r>
          </a:p>
          <a:p>
            <a:pPr eaLnBrk="1" hangingPunct="1">
              <a:spcBef>
                <a:spcPct val="50000"/>
              </a:spcBef>
            </a:pPr>
            <a:r>
              <a:rPr lang="es-ES" altLang="es-ES" sz="1400">
                <a:latin typeface="Arial" panose="020B0604020202020204" pitchFamily="34" charset="0"/>
              </a:rPr>
              <a:t>tipo_almacén</a:t>
            </a:r>
          </a:p>
          <a:p>
            <a:pPr eaLnBrk="1" hangingPunct="1">
              <a:spcBef>
                <a:spcPct val="50000"/>
              </a:spcBef>
            </a:pPr>
            <a:r>
              <a:rPr lang="es-ES" altLang="es-ES" sz="1400">
                <a:latin typeface="Arial" panose="020B0604020202020204" pitchFamily="34" charset="0"/>
              </a:rPr>
              <a:t>...</a:t>
            </a:r>
          </a:p>
        </p:txBody>
      </p:sp>
      <p:sp>
        <p:nvSpPr>
          <p:cNvPr id="245764" name="Text Box 4"/>
          <p:cNvSpPr txBox="1">
            <a:spLocks noChangeArrowheads="1"/>
          </p:cNvSpPr>
          <p:nvPr/>
        </p:nvSpPr>
        <p:spPr bwMode="auto">
          <a:xfrm>
            <a:off x="3725863" y="1577975"/>
            <a:ext cx="1847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Establecimiento</a:t>
            </a:r>
            <a:endParaRPr lang="es-ES" altLang="es-ES" sz="1600">
              <a:solidFill>
                <a:srgbClr val="3333CC"/>
              </a:solidFill>
              <a:latin typeface="Arial" panose="020B0604020202020204" pitchFamily="34" charset="0"/>
            </a:endParaRPr>
          </a:p>
        </p:txBody>
      </p:sp>
      <p:sp>
        <p:nvSpPr>
          <p:cNvPr id="245765" name="Text Box 5"/>
          <p:cNvSpPr txBox="1">
            <a:spLocks noChangeArrowheads="1"/>
          </p:cNvSpPr>
          <p:nvPr/>
        </p:nvSpPr>
        <p:spPr bwMode="auto">
          <a:xfrm>
            <a:off x="1287463" y="1928813"/>
            <a:ext cx="1282700" cy="31892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400" b="1">
                <a:latin typeface="Arial" panose="020B0604020202020204" pitchFamily="34" charset="0"/>
              </a:rPr>
              <a:t>id_</a:t>
            </a:r>
            <a:r>
              <a:rPr lang="es-ES" altLang="es-ES" sz="1400" b="1">
                <a:latin typeface="Arial" panose="020B0604020202020204" pitchFamily="34" charset="0"/>
              </a:rPr>
              <a:t>fecha</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día</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semana</a:t>
            </a:r>
          </a:p>
          <a:p>
            <a:pPr eaLnBrk="1" hangingPunct="1">
              <a:spcBef>
                <a:spcPct val="50000"/>
              </a:spcBef>
            </a:pPr>
            <a:r>
              <a:rPr lang="es-ES" altLang="es-ES" sz="1400">
                <a:latin typeface="Arial" panose="020B0604020202020204" pitchFamily="34" charset="0"/>
              </a:rPr>
              <a:t>mes</a:t>
            </a:r>
          </a:p>
          <a:p>
            <a:pPr eaLnBrk="1" hangingPunct="1">
              <a:spcBef>
                <a:spcPct val="50000"/>
              </a:spcBef>
            </a:pPr>
            <a:r>
              <a:rPr lang="es-ES" altLang="es-ES" sz="1400">
                <a:latin typeface="Arial" panose="020B0604020202020204" pitchFamily="34" charset="0"/>
              </a:rPr>
              <a:t>año</a:t>
            </a:r>
          </a:p>
          <a:p>
            <a:pPr eaLnBrk="1" hangingPunct="1">
              <a:spcBef>
                <a:spcPct val="50000"/>
              </a:spcBef>
            </a:pPr>
            <a:r>
              <a:rPr lang="es-ES" altLang="es-ES" sz="1400">
                <a:latin typeface="Arial" panose="020B0604020202020204" pitchFamily="34" charset="0"/>
              </a:rPr>
              <a:t>día_semana</a:t>
            </a:r>
          </a:p>
          <a:p>
            <a:pPr eaLnBrk="1" hangingPunct="1">
              <a:spcBef>
                <a:spcPct val="50000"/>
              </a:spcBef>
            </a:pPr>
            <a:r>
              <a:rPr lang="es-ES" altLang="es-ES" sz="1400">
                <a:latin typeface="Arial" panose="020B0604020202020204" pitchFamily="34" charset="0"/>
              </a:rPr>
              <a:t>día_mes</a:t>
            </a:r>
          </a:p>
          <a:p>
            <a:pPr eaLnBrk="1" hangingPunct="1">
              <a:spcBef>
                <a:spcPct val="50000"/>
              </a:spcBef>
            </a:pPr>
            <a:r>
              <a:rPr lang="es-ES" altLang="es-ES" sz="1400">
                <a:latin typeface="Arial" panose="020B0604020202020204" pitchFamily="34" charset="0"/>
              </a:rPr>
              <a:t>trimestre</a:t>
            </a:r>
          </a:p>
          <a:p>
            <a:pPr eaLnBrk="1" hangingPunct="1">
              <a:spcBef>
                <a:spcPct val="50000"/>
              </a:spcBef>
            </a:pPr>
            <a:r>
              <a:rPr lang="es-ES" altLang="es-ES" sz="1400">
                <a:latin typeface="Arial" panose="020B0604020202020204" pitchFamily="34" charset="0"/>
              </a:rPr>
              <a:t>festivo</a:t>
            </a:r>
            <a:endParaRPr lang="es-ES" altLang="es-ES" sz="1400" b="1">
              <a:latin typeface="Arial" panose="020B0604020202020204" pitchFamily="34" charset="0"/>
            </a:endParaRPr>
          </a:p>
          <a:p>
            <a:pPr eaLnBrk="1" hangingPunct="1">
              <a:spcBef>
                <a:spcPct val="50000"/>
              </a:spcBef>
            </a:pPr>
            <a:r>
              <a:rPr lang="es-ES" altLang="es-ES" sz="1400">
                <a:latin typeface="Arial" panose="020B0604020202020204" pitchFamily="34" charset="0"/>
              </a:rPr>
              <a:t>....</a:t>
            </a:r>
          </a:p>
        </p:txBody>
      </p:sp>
      <p:sp>
        <p:nvSpPr>
          <p:cNvPr id="245766" name="Text Box 6"/>
          <p:cNvSpPr txBox="1">
            <a:spLocks noChangeArrowheads="1"/>
          </p:cNvSpPr>
          <p:nvPr/>
        </p:nvSpPr>
        <p:spPr bwMode="auto">
          <a:xfrm>
            <a:off x="1187450" y="1628775"/>
            <a:ext cx="1154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Tiempo</a:t>
            </a:r>
          </a:p>
        </p:txBody>
      </p:sp>
      <p:sp>
        <p:nvSpPr>
          <p:cNvPr id="245767" name="Text Box 7"/>
          <p:cNvSpPr txBox="1">
            <a:spLocks noChangeArrowheads="1"/>
          </p:cNvSpPr>
          <p:nvPr/>
        </p:nvSpPr>
        <p:spPr bwMode="auto">
          <a:xfrm>
            <a:off x="6613525" y="1985963"/>
            <a:ext cx="1398588" cy="382746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b="1">
                <a:latin typeface="Arial" panose="020B0604020202020204" pitchFamily="34" charset="0"/>
              </a:rPr>
              <a:t>id_producto</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nro_producto</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descripción</a:t>
            </a:r>
          </a:p>
          <a:p>
            <a:pPr eaLnBrk="1" hangingPunct="1">
              <a:spcBef>
                <a:spcPct val="50000"/>
              </a:spcBef>
            </a:pPr>
            <a:r>
              <a:rPr lang="es-ES" altLang="es-ES" sz="1400">
                <a:latin typeface="Arial" panose="020B0604020202020204" pitchFamily="34" charset="0"/>
              </a:rPr>
              <a:t>marca</a:t>
            </a:r>
          </a:p>
          <a:p>
            <a:pPr eaLnBrk="1" hangingPunct="1">
              <a:spcBef>
                <a:spcPct val="50000"/>
              </a:spcBef>
            </a:pPr>
            <a:r>
              <a:rPr lang="es-ES" altLang="es-ES" sz="1400">
                <a:latin typeface="Arial" panose="020B0604020202020204" pitchFamily="34" charset="0"/>
              </a:rPr>
              <a:t>subcategoría</a:t>
            </a:r>
          </a:p>
          <a:p>
            <a:pPr eaLnBrk="1" hangingPunct="1">
              <a:spcBef>
                <a:spcPct val="50000"/>
              </a:spcBef>
            </a:pPr>
            <a:r>
              <a:rPr lang="es-ES" altLang="es-ES" sz="1400">
                <a:latin typeface="Arial" panose="020B0604020202020204" pitchFamily="34" charset="0"/>
              </a:rPr>
              <a:t>categoría</a:t>
            </a:r>
          </a:p>
          <a:p>
            <a:pPr eaLnBrk="1" hangingPunct="1">
              <a:spcBef>
                <a:spcPct val="50000"/>
              </a:spcBef>
            </a:pPr>
            <a:r>
              <a:rPr lang="es-ES" altLang="es-ES" sz="1400">
                <a:latin typeface="Arial" panose="020B0604020202020204" pitchFamily="34" charset="0"/>
              </a:rPr>
              <a:t>departamento</a:t>
            </a:r>
          </a:p>
          <a:p>
            <a:pPr eaLnBrk="1" hangingPunct="1">
              <a:spcBef>
                <a:spcPct val="50000"/>
              </a:spcBef>
            </a:pPr>
            <a:r>
              <a:rPr lang="es-ES" altLang="es-ES" sz="1400">
                <a:latin typeface="Arial" panose="020B0604020202020204" pitchFamily="34" charset="0"/>
              </a:rPr>
              <a:t>peso</a:t>
            </a:r>
          </a:p>
          <a:p>
            <a:pPr eaLnBrk="1" hangingPunct="1">
              <a:spcBef>
                <a:spcPct val="50000"/>
              </a:spcBef>
            </a:pPr>
            <a:r>
              <a:rPr lang="es-ES" altLang="es-ES" sz="1400">
                <a:latin typeface="Arial" panose="020B0604020202020204" pitchFamily="34" charset="0"/>
              </a:rPr>
              <a:t>unidades_peso</a:t>
            </a:r>
          </a:p>
          <a:p>
            <a:pPr eaLnBrk="1" hangingPunct="1">
              <a:spcBef>
                <a:spcPct val="50000"/>
              </a:spcBef>
            </a:pPr>
            <a:r>
              <a:rPr lang="es-ES" altLang="es-ES" sz="1400">
                <a:latin typeface="Arial" panose="020B0604020202020204" pitchFamily="34" charset="0"/>
              </a:rPr>
              <a:t>tipo_envase</a:t>
            </a:r>
          </a:p>
          <a:p>
            <a:pPr eaLnBrk="1" hangingPunct="1">
              <a:spcBef>
                <a:spcPct val="50000"/>
              </a:spcBef>
            </a:pPr>
            <a:r>
              <a:rPr lang="es-ES" altLang="es-ES" sz="1400">
                <a:latin typeface="Arial" panose="020B0604020202020204" pitchFamily="34" charset="0"/>
              </a:rPr>
              <a:t>dietético</a:t>
            </a:r>
          </a:p>
          <a:p>
            <a:pPr eaLnBrk="1" hangingPunct="1">
              <a:spcBef>
                <a:spcPct val="50000"/>
              </a:spcBef>
            </a:pPr>
            <a:r>
              <a:rPr lang="es-ES" altLang="es-ES" sz="1400">
                <a:latin typeface="Arial" panose="020B0604020202020204" pitchFamily="34" charset="0"/>
              </a:rPr>
              <a:t>...</a:t>
            </a:r>
          </a:p>
        </p:txBody>
      </p:sp>
      <p:sp>
        <p:nvSpPr>
          <p:cNvPr id="245768" name="Text Box 8"/>
          <p:cNvSpPr txBox="1">
            <a:spLocks noChangeArrowheads="1"/>
          </p:cNvSpPr>
          <p:nvPr/>
        </p:nvSpPr>
        <p:spPr bwMode="auto">
          <a:xfrm>
            <a:off x="6607175" y="1646238"/>
            <a:ext cx="1154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Producto</a:t>
            </a:r>
            <a:endParaRPr lang="es-ES" altLang="es-ES" sz="1600">
              <a:solidFill>
                <a:srgbClr val="3333CC"/>
              </a:solidFill>
              <a:latin typeface="Arial" panose="020B0604020202020204" pitchFamily="34" charset="0"/>
            </a:endParaRPr>
          </a:p>
        </p:txBody>
      </p:sp>
      <p:sp>
        <p:nvSpPr>
          <p:cNvPr id="2" name="Marcador de contenido 1">
            <a:extLst>
              <a:ext uri="{FF2B5EF4-FFF2-40B4-BE49-F238E27FC236}">
                <a16:creationId xmlns:a16="http://schemas.microsoft.com/office/drawing/2014/main" id="{701493AA-7A35-4082-905C-DE2FA5CB3433}"/>
              </a:ext>
            </a:extLst>
          </p:cNvPr>
          <p:cNvSpPr>
            <a:spLocks noGrp="1"/>
          </p:cNvSpPr>
          <p:nvPr>
            <p:ph idx="1"/>
          </p:nvPr>
        </p:nvSpPr>
        <p:spPr/>
        <p:txBody>
          <a:bodyPr/>
          <a:lstStyle/>
          <a:p>
            <a:endParaRPr lang="es-CR"/>
          </a:p>
        </p:txBody>
      </p:sp>
      <p:sp>
        <p:nvSpPr>
          <p:cNvPr id="11"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150619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Text Box 3"/>
          <p:cNvSpPr txBox="1">
            <a:spLocks noChangeArrowheads="1"/>
          </p:cNvSpPr>
          <p:nvPr/>
        </p:nvSpPr>
        <p:spPr bwMode="auto">
          <a:xfrm>
            <a:off x="4672013" y="4667250"/>
            <a:ext cx="1441450" cy="191293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400" b="1">
                <a:latin typeface="Arial" panose="020B0604020202020204" pitchFamily="34" charset="0"/>
              </a:rPr>
              <a:t>id_</a:t>
            </a:r>
            <a:r>
              <a:rPr lang="es-ES" altLang="es-ES" sz="1400" b="1">
                <a:latin typeface="Arial" panose="020B0604020202020204" pitchFamily="34" charset="0"/>
              </a:rPr>
              <a:t>fecha</a:t>
            </a:r>
            <a:endParaRPr lang="es-ES" altLang="es-ES" sz="1400">
              <a:latin typeface="Arial" panose="020B0604020202020204" pitchFamily="34" charset="0"/>
            </a:endParaRPr>
          </a:p>
          <a:p>
            <a:pPr eaLnBrk="1" hangingPunct="1">
              <a:spcBef>
                <a:spcPct val="50000"/>
              </a:spcBef>
            </a:pPr>
            <a:r>
              <a:rPr lang="es-ES" altLang="es-ES" sz="1400" b="1">
                <a:latin typeface="Arial" panose="020B0604020202020204" pitchFamily="34" charset="0"/>
              </a:rPr>
              <a:t>id_producto</a:t>
            </a:r>
            <a:endParaRPr lang="es-ES" altLang="es-ES" sz="1400">
              <a:latin typeface="Arial" panose="020B0604020202020204" pitchFamily="34" charset="0"/>
            </a:endParaRPr>
          </a:p>
          <a:p>
            <a:pPr eaLnBrk="1" hangingPunct="1">
              <a:spcBef>
                <a:spcPct val="50000"/>
              </a:spcBef>
            </a:pPr>
            <a:r>
              <a:rPr lang="es-ES" altLang="es-ES" sz="1400" b="1">
                <a:latin typeface="Arial" panose="020B0604020202020204" pitchFamily="34" charset="0"/>
              </a:rPr>
              <a:t>id_establec</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a:t>
            </a:r>
          </a:p>
          <a:p>
            <a:pPr eaLnBrk="1" hangingPunct="1">
              <a:spcBef>
                <a:spcPct val="50000"/>
              </a:spcBef>
            </a:pPr>
            <a:r>
              <a:rPr lang="es-ES" altLang="es-ES" sz="1400">
                <a:latin typeface="Arial" panose="020B0604020202020204" pitchFamily="34" charset="0"/>
              </a:rPr>
              <a:t>...</a:t>
            </a:r>
          </a:p>
          <a:p>
            <a:pPr eaLnBrk="1" hangingPunct="1">
              <a:spcBef>
                <a:spcPct val="50000"/>
              </a:spcBef>
            </a:pPr>
            <a:r>
              <a:rPr lang="es-ES" altLang="es-ES" sz="1400">
                <a:latin typeface="Arial" panose="020B0604020202020204" pitchFamily="34" charset="0"/>
              </a:rPr>
              <a:t>...</a:t>
            </a:r>
          </a:p>
        </p:txBody>
      </p:sp>
      <p:sp>
        <p:nvSpPr>
          <p:cNvPr id="246788" name="Text Box 4"/>
          <p:cNvSpPr txBox="1">
            <a:spLocks noChangeArrowheads="1"/>
          </p:cNvSpPr>
          <p:nvPr/>
        </p:nvSpPr>
        <p:spPr bwMode="auto">
          <a:xfrm>
            <a:off x="4614863" y="4322763"/>
            <a:ext cx="1154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chemeClr val="accent2"/>
                </a:solidFill>
                <a:latin typeface="Arial" panose="020B0604020202020204" pitchFamily="34" charset="0"/>
              </a:rPr>
              <a:t>Ventas</a:t>
            </a:r>
            <a:endParaRPr lang="es-ES" altLang="es-ES" sz="1600">
              <a:solidFill>
                <a:srgbClr val="3333CC"/>
              </a:solidFill>
              <a:latin typeface="Arial" panose="020B0604020202020204" pitchFamily="34" charset="0"/>
            </a:endParaRPr>
          </a:p>
        </p:txBody>
      </p:sp>
      <p:sp>
        <p:nvSpPr>
          <p:cNvPr id="246789" name="Text Box 5"/>
          <p:cNvSpPr txBox="1">
            <a:spLocks noChangeArrowheads="1"/>
          </p:cNvSpPr>
          <p:nvPr/>
        </p:nvSpPr>
        <p:spPr bwMode="auto">
          <a:xfrm>
            <a:off x="6829425" y="1930400"/>
            <a:ext cx="1398588" cy="382746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b="1">
                <a:latin typeface="Arial" panose="020B0604020202020204" pitchFamily="34" charset="0"/>
              </a:rPr>
              <a:t>id_establec</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nro_establec</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nombre</a:t>
            </a:r>
          </a:p>
          <a:p>
            <a:pPr eaLnBrk="1" hangingPunct="1">
              <a:spcBef>
                <a:spcPct val="50000"/>
              </a:spcBef>
            </a:pPr>
            <a:r>
              <a:rPr lang="es-ES" altLang="es-ES" sz="1400">
                <a:latin typeface="Arial" panose="020B0604020202020204" pitchFamily="34" charset="0"/>
              </a:rPr>
              <a:t>dirección</a:t>
            </a:r>
          </a:p>
          <a:p>
            <a:pPr eaLnBrk="1" hangingPunct="1">
              <a:spcBef>
                <a:spcPct val="50000"/>
              </a:spcBef>
            </a:pPr>
            <a:r>
              <a:rPr lang="es-ES" altLang="es-ES" sz="1400">
                <a:latin typeface="Arial" panose="020B0604020202020204" pitchFamily="34" charset="0"/>
              </a:rPr>
              <a:t>distrito</a:t>
            </a:r>
          </a:p>
          <a:p>
            <a:pPr eaLnBrk="1" hangingPunct="1">
              <a:spcBef>
                <a:spcPct val="50000"/>
              </a:spcBef>
            </a:pPr>
            <a:r>
              <a:rPr lang="es-ES" altLang="es-ES" sz="1400">
                <a:latin typeface="Arial" panose="020B0604020202020204" pitchFamily="34" charset="0"/>
              </a:rPr>
              <a:t>ciudad</a:t>
            </a:r>
          </a:p>
          <a:p>
            <a:pPr eaLnBrk="1" hangingPunct="1">
              <a:spcBef>
                <a:spcPct val="50000"/>
              </a:spcBef>
            </a:pPr>
            <a:r>
              <a:rPr lang="es-ES" altLang="es-ES" sz="1400">
                <a:latin typeface="Arial" panose="020B0604020202020204" pitchFamily="34" charset="0"/>
              </a:rPr>
              <a:t>país</a:t>
            </a:r>
          </a:p>
          <a:p>
            <a:pPr eaLnBrk="1" hangingPunct="1">
              <a:spcBef>
                <a:spcPct val="50000"/>
              </a:spcBef>
            </a:pPr>
            <a:r>
              <a:rPr lang="es-ES" altLang="es-ES" sz="1400">
                <a:latin typeface="Arial" panose="020B0604020202020204" pitchFamily="34" charset="0"/>
              </a:rPr>
              <a:t>tlfno</a:t>
            </a:r>
          </a:p>
          <a:p>
            <a:pPr eaLnBrk="1" hangingPunct="1">
              <a:spcBef>
                <a:spcPct val="50000"/>
              </a:spcBef>
            </a:pPr>
            <a:r>
              <a:rPr lang="es-ES" altLang="es-ES" sz="1400">
                <a:latin typeface="Arial" panose="020B0604020202020204" pitchFamily="34" charset="0"/>
              </a:rPr>
              <a:t>fax</a:t>
            </a:r>
          </a:p>
          <a:p>
            <a:pPr eaLnBrk="1" hangingPunct="1">
              <a:spcBef>
                <a:spcPct val="50000"/>
              </a:spcBef>
            </a:pPr>
            <a:r>
              <a:rPr lang="es-ES" altLang="es-ES" sz="1400">
                <a:latin typeface="Arial" panose="020B0604020202020204" pitchFamily="34" charset="0"/>
              </a:rPr>
              <a:t>superficie</a:t>
            </a:r>
          </a:p>
          <a:p>
            <a:pPr eaLnBrk="1" hangingPunct="1">
              <a:spcBef>
                <a:spcPct val="50000"/>
              </a:spcBef>
            </a:pPr>
            <a:r>
              <a:rPr lang="es-ES" altLang="es-ES" sz="1400">
                <a:latin typeface="Arial" panose="020B0604020202020204" pitchFamily="34" charset="0"/>
              </a:rPr>
              <a:t>tipo_almacén</a:t>
            </a:r>
          </a:p>
          <a:p>
            <a:pPr eaLnBrk="1" hangingPunct="1">
              <a:spcBef>
                <a:spcPct val="50000"/>
              </a:spcBef>
            </a:pPr>
            <a:r>
              <a:rPr lang="es-ES" altLang="es-ES" sz="1400">
                <a:latin typeface="Arial" panose="020B0604020202020204" pitchFamily="34" charset="0"/>
              </a:rPr>
              <a:t>...</a:t>
            </a:r>
          </a:p>
        </p:txBody>
      </p:sp>
      <p:sp>
        <p:nvSpPr>
          <p:cNvPr id="246790" name="Text Box 6"/>
          <p:cNvSpPr txBox="1">
            <a:spLocks noChangeArrowheads="1"/>
          </p:cNvSpPr>
          <p:nvPr/>
        </p:nvSpPr>
        <p:spPr bwMode="auto">
          <a:xfrm>
            <a:off x="1193800" y="2905125"/>
            <a:ext cx="1398588" cy="382746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b="1">
                <a:latin typeface="Arial" panose="020B0604020202020204" pitchFamily="34" charset="0"/>
              </a:rPr>
              <a:t>id_producto</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nro_producto</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descripción</a:t>
            </a:r>
          </a:p>
          <a:p>
            <a:pPr eaLnBrk="1" hangingPunct="1">
              <a:spcBef>
                <a:spcPct val="50000"/>
              </a:spcBef>
            </a:pPr>
            <a:r>
              <a:rPr lang="es-ES" altLang="es-ES" sz="1400">
                <a:latin typeface="Arial" panose="020B0604020202020204" pitchFamily="34" charset="0"/>
              </a:rPr>
              <a:t>marca</a:t>
            </a:r>
          </a:p>
          <a:p>
            <a:pPr eaLnBrk="1" hangingPunct="1">
              <a:spcBef>
                <a:spcPct val="50000"/>
              </a:spcBef>
            </a:pPr>
            <a:r>
              <a:rPr lang="es-ES" altLang="es-ES" sz="1400">
                <a:latin typeface="Arial" panose="020B0604020202020204" pitchFamily="34" charset="0"/>
              </a:rPr>
              <a:t>subcategoría</a:t>
            </a:r>
          </a:p>
          <a:p>
            <a:pPr eaLnBrk="1" hangingPunct="1">
              <a:spcBef>
                <a:spcPct val="50000"/>
              </a:spcBef>
            </a:pPr>
            <a:r>
              <a:rPr lang="es-ES" altLang="es-ES" sz="1400">
                <a:latin typeface="Arial" panose="020B0604020202020204" pitchFamily="34" charset="0"/>
              </a:rPr>
              <a:t>categoría</a:t>
            </a:r>
          </a:p>
          <a:p>
            <a:pPr eaLnBrk="1" hangingPunct="1">
              <a:spcBef>
                <a:spcPct val="50000"/>
              </a:spcBef>
            </a:pPr>
            <a:r>
              <a:rPr lang="es-ES" altLang="es-ES" sz="1400">
                <a:latin typeface="Arial" panose="020B0604020202020204" pitchFamily="34" charset="0"/>
              </a:rPr>
              <a:t>departamento</a:t>
            </a:r>
          </a:p>
          <a:p>
            <a:pPr eaLnBrk="1" hangingPunct="1">
              <a:spcBef>
                <a:spcPct val="50000"/>
              </a:spcBef>
            </a:pPr>
            <a:r>
              <a:rPr lang="es-ES" altLang="es-ES" sz="1400">
                <a:latin typeface="Arial" panose="020B0604020202020204" pitchFamily="34" charset="0"/>
              </a:rPr>
              <a:t>peso</a:t>
            </a:r>
          </a:p>
          <a:p>
            <a:pPr eaLnBrk="1" hangingPunct="1">
              <a:spcBef>
                <a:spcPct val="50000"/>
              </a:spcBef>
            </a:pPr>
            <a:r>
              <a:rPr lang="es-ES" altLang="es-ES" sz="1400">
                <a:latin typeface="Arial" panose="020B0604020202020204" pitchFamily="34" charset="0"/>
              </a:rPr>
              <a:t>unidades_peso</a:t>
            </a:r>
          </a:p>
          <a:p>
            <a:pPr eaLnBrk="1" hangingPunct="1">
              <a:spcBef>
                <a:spcPct val="50000"/>
              </a:spcBef>
            </a:pPr>
            <a:r>
              <a:rPr lang="es-ES" altLang="es-ES" sz="1400">
                <a:latin typeface="Arial" panose="020B0604020202020204" pitchFamily="34" charset="0"/>
              </a:rPr>
              <a:t>tipo_envase</a:t>
            </a:r>
          </a:p>
          <a:p>
            <a:pPr eaLnBrk="1" hangingPunct="1">
              <a:spcBef>
                <a:spcPct val="50000"/>
              </a:spcBef>
            </a:pPr>
            <a:r>
              <a:rPr lang="es-ES" altLang="es-ES" sz="1400">
                <a:latin typeface="Arial" panose="020B0604020202020204" pitchFamily="34" charset="0"/>
              </a:rPr>
              <a:t>dietético</a:t>
            </a:r>
          </a:p>
          <a:p>
            <a:pPr eaLnBrk="1" hangingPunct="1">
              <a:spcBef>
                <a:spcPct val="50000"/>
              </a:spcBef>
            </a:pPr>
            <a:r>
              <a:rPr lang="es-ES" altLang="es-ES" sz="1400">
                <a:latin typeface="Arial" panose="020B0604020202020204" pitchFamily="34" charset="0"/>
              </a:rPr>
              <a:t>...</a:t>
            </a:r>
          </a:p>
        </p:txBody>
      </p:sp>
      <p:sp>
        <p:nvSpPr>
          <p:cNvPr id="246791" name="Text Box 7"/>
          <p:cNvSpPr txBox="1">
            <a:spLocks noChangeArrowheads="1"/>
          </p:cNvSpPr>
          <p:nvPr/>
        </p:nvSpPr>
        <p:spPr bwMode="auto">
          <a:xfrm>
            <a:off x="6569075" y="1585913"/>
            <a:ext cx="1857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Establecimiento</a:t>
            </a:r>
            <a:endParaRPr lang="es-ES" altLang="es-ES" sz="1600">
              <a:solidFill>
                <a:srgbClr val="3333CC"/>
              </a:solidFill>
              <a:latin typeface="Arial" panose="020B0604020202020204" pitchFamily="34" charset="0"/>
            </a:endParaRPr>
          </a:p>
        </p:txBody>
      </p:sp>
      <p:sp>
        <p:nvSpPr>
          <p:cNvPr id="246792" name="Text Box 8"/>
          <p:cNvSpPr txBox="1">
            <a:spLocks noChangeArrowheads="1"/>
          </p:cNvSpPr>
          <p:nvPr/>
        </p:nvSpPr>
        <p:spPr bwMode="auto">
          <a:xfrm>
            <a:off x="1187450" y="2565400"/>
            <a:ext cx="1154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Producto</a:t>
            </a:r>
            <a:endParaRPr lang="es-ES" altLang="es-ES" sz="1600">
              <a:solidFill>
                <a:srgbClr val="3333CC"/>
              </a:solidFill>
              <a:latin typeface="Arial" panose="020B0604020202020204" pitchFamily="34" charset="0"/>
            </a:endParaRPr>
          </a:p>
        </p:txBody>
      </p:sp>
      <p:sp>
        <p:nvSpPr>
          <p:cNvPr id="246793" name="Text Box 9"/>
          <p:cNvSpPr txBox="1">
            <a:spLocks noChangeArrowheads="1"/>
          </p:cNvSpPr>
          <p:nvPr/>
        </p:nvSpPr>
        <p:spPr bwMode="auto">
          <a:xfrm>
            <a:off x="2989263" y="1755775"/>
            <a:ext cx="1282700" cy="3189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400" b="1">
                <a:latin typeface="Arial" panose="020B0604020202020204" pitchFamily="34" charset="0"/>
              </a:rPr>
              <a:t>id_</a:t>
            </a:r>
            <a:r>
              <a:rPr lang="es-ES" altLang="es-ES" sz="1400" b="1">
                <a:latin typeface="Arial" panose="020B0604020202020204" pitchFamily="34" charset="0"/>
              </a:rPr>
              <a:t>fecha</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día</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semana</a:t>
            </a:r>
          </a:p>
          <a:p>
            <a:pPr eaLnBrk="1" hangingPunct="1">
              <a:spcBef>
                <a:spcPct val="50000"/>
              </a:spcBef>
            </a:pPr>
            <a:r>
              <a:rPr lang="es-ES" altLang="es-ES" sz="1400">
                <a:latin typeface="Arial" panose="020B0604020202020204" pitchFamily="34" charset="0"/>
              </a:rPr>
              <a:t>mes</a:t>
            </a:r>
          </a:p>
          <a:p>
            <a:pPr eaLnBrk="1" hangingPunct="1">
              <a:spcBef>
                <a:spcPct val="50000"/>
              </a:spcBef>
            </a:pPr>
            <a:r>
              <a:rPr lang="es-ES" altLang="es-ES" sz="1400">
                <a:latin typeface="Arial" panose="020B0604020202020204" pitchFamily="34" charset="0"/>
              </a:rPr>
              <a:t>año</a:t>
            </a:r>
          </a:p>
          <a:p>
            <a:pPr eaLnBrk="1" hangingPunct="1">
              <a:spcBef>
                <a:spcPct val="50000"/>
              </a:spcBef>
            </a:pPr>
            <a:r>
              <a:rPr lang="es-ES" altLang="es-ES" sz="1400">
                <a:latin typeface="Arial" panose="020B0604020202020204" pitchFamily="34" charset="0"/>
              </a:rPr>
              <a:t>día_semana</a:t>
            </a:r>
          </a:p>
          <a:p>
            <a:pPr eaLnBrk="1" hangingPunct="1">
              <a:spcBef>
                <a:spcPct val="50000"/>
              </a:spcBef>
            </a:pPr>
            <a:r>
              <a:rPr lang="es-ES" altLang="es-ES" sz="1400">
                <a:latin typeface="Arial" panose="020B0604020202020204" pitchFamily="34" charset="0"/>
              </a:rPr>
              <a:t>día_mes</a:t>
            </a:r>
          </a:p>
          <a:p>
            <a:pPr eaLnBrk="1" hangingPunct="1">
              <a:spcBef>
                <a:spcPct val="50000"/>
              </a:spcBef>
            </a:pPr>
            <a:r>
              <a:rPr lang="es-ES" altLang="es-ES" sz="1400">
                <a:latin typeface="Arial" panose="020B0604020202020204" pitchFamily="34" charset="0"/>
              </a:rPr>
              <a:t>trimestre</a:t>
            </a:r>
          </a:p>
          <a:p>
            <a:pPr eaLnBrk="1" hangingPunct="1">
              <a:spcBef>
                <a:spcPct val="50000"/>
              </a:spcBef>
            </a:pPr>
            <a:r>
              <a:rPr lang="es-ES" altLang="es-ES" sz="1400">
                <a:latin typeface="Arial" panose="020B0604020202020204" pitchFamily="34" charset="0"/>
              </a:rPr>
              <a:t>festivo</a:t>
            </a:r>
            <a:endParaRPr lang="es-ES" altLang="es-ES" sz="1400" b="1">
              <a:latin typeface="Arial" panose="020B0604020202020204" pitchFamily="34" charset="0"/>
            </a:endParaRPr>
          </a:p>
          <a:p>
            <a:pPr eaLnBrk="1" hangingPunct="1">
              <a:spcBef>
                <a:spcPct val="50000"/>
              </a:spcBef>
            </a:pPr>
            <a:r>
              <a:rPr lang="es-ES" altLang="es-ES" sz="1400">
                <a:latin typeface="Arial" panose="020B0604020202020204" pitchFamily="34" charset="0"/>
              </a:rPr>
              <a:t>....</a:t>
            </a:r>
          </a:p>
        </p:txBody>
      </p:sp>
      <p:sp>
        <p:nvSpPr>
          <p:cNvPr id="246794" name="Text Box 10"/>
          <p:cNvSpPr txBox="1">
            <a:spLocks noChangeArrowheads="1"/>
          </p:cNvSpPr>
          <p:nvPr/>
        </p:nvSpPr>
        <p:spPr bwMode="auto">
          <a:xfrm>
            <a:off x="2889250" y="1455738"/>
            <a:ext cx="1154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Tiempo</a:t>
            </a:r>
          </a:p>
        </p:txBody>
      </p:sp>
      <p:grpSp>
        <p:nvGrpSpPr>
          <p:cNvPr id="246795" name="Group 11"/>
          <p:cNvGrpSpPr>
            <a:grpSpLocks/>
          </p:cNvGrpSpPr>
          <p:nvPr/>
        </p:nvGrpSpPr>
        <p:grpSpPr bwMode="auto">
          <a:xfrm>
            <a:off x="5911850" y="2082800"/>
            <a:ext cx="838200" cy="3390900"/>
            <a:chOff x="3536" y="873"/>
            <a:chExt cx="664" cy="1936"/>
          </a:xfrm>
        </p:grpSpPr>
        <p:sp>
          <p:nvSpPr>
            <p:cNvPr id="246796" name="Line 12"/>
            <p:cNvSpPr>
              <a:spLocks noChangeShapeType="1"/>
            </p:cNvSpPr>
            <p:nvPr/>
          </p:nvSpPr>
          <p:spPr bwMode="auto">
            <a:xfrm>
              <a:off x="3536" y="2809"/>
              <a:ext cx="454"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797" name="Line 13"/>
            <p:cNvSpPr>
              <a:spLocks noChangeShapeType="1"/>
            </p:cNvSpPr>
            <p:nvPr/>
          </p:nvSpPr>
          <p:spPr bwMode="auto">
            <a:xfrm flipV="1">
              <a:off x="3990" y="873"/>
              <a:ext cx="0" cy="1936"/>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798" name="Line 14"/>
            <p:cNvSpPr>
              <a:spLocks noChangeShapeType="1"/>
            </p:cNvSpPr>
            <p:nvPr/>
          </p:nvSpPr>
          <p:spPr bwMode="auto">
            <a:xfrm>
              <a:off x="3990" y="873"/>
              <a:ext cx="210" cy="0"/>
            </a:xfrm>
            <a:prstGeom prst="line">
              <a:avLst/>
            </a:prstGeom>
            <a:noFill/>
            <a:ln w="127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46799" name="Line 15"/>
          <p:cNvSpPr>
            <a:spLocks noChangeShapeType="1"/>
          </p:cNvSpPr>
          <p:nvPr/>
        </p:nvSpPr>
        <p:spPr bwMode="auto">
          <a:xfrm flipH="1">
            <a:off x="2809875" y="5170488"/>
            <a:ext cx="1935163"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800" name="Line 16"/>
          <p:cNvSpPr>
            <a:spLocks noChangeShapeType="1"/>
          </p:cNvSpPr>
          <p:nvPr/>
        </p:nvSpPr>
        <p:spPr bwMode="auto">
          <a:xfrm flipH="1" flipV="1">
            <a:off x="2797175" y="3106738"/>
            <a:ext cx="12700" cy="20780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801" name="Line 17"/>
          <p:cNvSpPr>
            <a:spLocks noChangeShapeType="1"/>
          </p:cNvSpPr>
          <p:nvPr/>
        </p:nvSpPr>
        <p:spPr bwMode="auto">
          <a:xfrm flipH="1" flipV="1">
            <a:off x="2436813" y="3090863"/>
            <a:ext cx="347662" cy="25400"/>
          </a:xfrm>
          <a:prstGeom prst="line">
            <a:avLst/>
          </a:prstGeom>
          <a:noFill/>
          <a:ln w="127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246802" name="Group 18"/>
          <p:cNvGrpSpPr>
            <a:grpSpLocks/>
          </p:cNvGrpSpPr>
          <p:nvPr/>
        </p:nvGrpSpPr>
        <p:grpSpPr bwMode="auto">
          <a:xfrm>
            <a:off x="3878263" y="1925638"/>
            <a:ext cx="873125" cy="2927350"/>
            <a:chOff x="2327" y="718"/>
            <a:chExt cx="500" cy="1900"/>
          </a:xfrm>
        </p:grpSpPr>
        <p:sp>
          <p:nvSpPr>
            <p:cNvPr id="246803" name="Line 19"/>
            <p:cNvSpPr>
              <a:spLocks noChangeShapeType="1"/>
            </p:cNvSpPr>
            <p:nvPr/>
          </p:nvSpPr>
          <p:spPr bwMode="auto">
            <a:xfrm flipH="1">
              <a:off x="2700" y="2618"/>
              <a:ext cx="127"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804" name="Line 20"/>
            <p:cNvSpPr>
              <a:spLocks noChangeShapeType="1"/>
            </p:cNvSpPr>
            <p:nvPr/>
          </p:nvSpPr>
          <p:spPr bwMode="auto">
            <a:xfrm flipV="1">
              <a:off x="2700" y="718"/>
              <a:ext cx="0" cy="1891"/>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805" name="Line 21"/>
            <p:cNvSpPr>
              <a:spLocks noChangeShapeType="1"/>
            </p:cNvSpPr>
            <p:nvPr/>
          </p:nvSpPr>
          <p:spPr bwMode="auto">
            <a:xfrm flipH="1">
              <a:off x="2327" y="718"/>
              <a:ext cx="382" cy="0"/>
            </a:xfrm>
            <a:prstGeom prst="line">
              <a:avLst/>
            </a:prstGeom>
            <a:noFill/>
            <a:ln w="127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 name="Marcador de contenido 1">
            <a:extLst>
              <a:ext uri="{FF2B5EF4-FFF2-40B4-BE49-F238E27FC236}">
                <a16:creationId xmlns:a16="http://schemas.microsoft.com/office/drawing/2014/main" id="{C11FD966-7FC9-477F-853A-D1BE201BC61D}"/>
              </a:ext>
            </a:extLst>
          </p:cNvPr>
          <p:cNvSpPr>
            <a:spLocks noGrp="1"/>
          </p:cNvSpPr>
          <p:nvPr>
            <p:ph idx="1"/>
          </p:nvPr>
        </p:nvSpPr>
        <p:spPr/>
        <p:txBody>
          <a:bodyPr/>
          <a:lstStyle/>
          <a:p>
            <a:endParaRPr lang="es-CR"/>
          </a:p>
        </p:txBody>
      </p:sp>
      <p:sp>
        <p:nvSpPr>
          <p:cNvPr id="24"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892624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DAE19CE0-CF14-420F-9AAF-6239CDBCD02D}"/>
              </a:ext>
            </a:extLst>
          </p:cNvPr>
          <p:cNvSpPr>
            <a:spLocks noGrp="1"/>
          </p:cNvSpPr>
          <p:nvPr>
            <p:ph idx="1"/>
          </p:nvPr>
        </p:nvSpPr>
        <p:spPr/>
        <p:txBody>
          <a:bodyPr/>
          <a:lstStyle/>
          <a:p>
            <a:endParaRPr lang="es-CR"/>
          </a:p>
        </p:txBody>
      </p:sp>
      <p:sp>
        <p:nvSpPr>
          <p:cNvPr id="125954"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
        <p:nvSpPr>
          <p:cNvPr id="125956" name="Text Box 4"/>
          <p:cNvSpPr txBox="1">
            <a:spLocks noChangeArrowheads="1"/>
          </p:cNvSpPr>
          <p:nvPr/>
        </p:nvSpPr>
        <p:spPr bwMode="auto">
          <a:xfrm>
            <a:off x="827088" y="1557338"/>
            <a:ext cx="7661275" cy="276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57238" indent="-300038">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ES" sz="2000" dirty="0">
                <a:latin typeface="Arial" panose="020B0604020202020204" pitchFamily="34" charset="0"/>
              </a:rPr>
              <a:t>El sistema encargado del mantenimiento del almacén de datos es el</a:t>
            </a:r>
            <a:r>
              <a:rPr lang="es-ES_tradnl" altLang="es-ES" sz="2000" dirty="0">
                <a:solidFill>
                  <a:srgbClr val="000099"/>
                </a:solidFill>
                <a:latin typeface="Arial" panose="020B0604020202020204" pitchFamily="34" charset="0"/>
              </a:rPr>
              <a:t> Sistema E.T.T*</a:t>
            </a:r>
            <a:r>
              <a:rPr lang="es-ES_tradnl" altLang="es-ES" sz="2000" dirty="0">
                <a:solidFill>
                  <a:schemeClr val="accent2"/>
                </a:solidFill>
                <a:latin typeface="Arial" panose="020B0604020202020204" pitchFamily="34" charset="0"/>
              </a:rPr>
              <a:t> (Extracción -  Transformación -Transporte)</a:t>
            </a:r>
          </a:p>
          <a:p>
            <a:pPr lvl="1" eaLnBrk="1" hangingPunct="1">
              <a:spcBef>
                <a:spcPct val="50000"/>
              </a:spcBef>
              <a:buFontTx/>
              <a:buChar char="–"/>
            </a:pPr>
            <a:r>
              <a:rPr lang="es-ES_tradnl" altLang="es-ES" sz="1800" dirty="0">
                <a:latin typeface="Arial" panose="020B0604020202020204" pitchFamily="34" charset="0"/>
              </a:rPr>
              <a:t>La construcción del Sistema E.T.T es responsabilidad del equipo de desarrollo del almacén de datos. </a:t>
            </a:r>
          </a:p>
          <a:p>
            <a:pPr lvl="1" eaLnBrk="1" hangingPunct="1">
              <a:spcBef>
                <a:spcPct val="50000"/>
              </a:spcBef>
              <a:buFontTx/>
              <a:buChar char="–"/>
            </a:pPr>
            <a:r>
              <a:rPr lang="es-ES_tradnl" altLang="es-ES" sz="1800" dirty="0">
                <a:latin typeface="Arial" panose="020B0604020202020204" pitchFamily="34" charset="0"/>
              </a:rPr>
              <a:t>El Sistema E.T.T es construido específicamente para cada almacén de datos. Aproximadamente 50% del esfuerzo.</a:t>
            </a:r>
          </a:p>
          <a:p>
            <a:pPr lvl="1" eaLnBrk="1" hangingPunct="1">
              <a:spcBef>
                <a:spcPct val="50000"/>
              </a:spcBef>
              <a:buFontTx/>
              <a:buChar char="–"/>
            </a:pPr>
            <a:r>
              <a:rPr lang="es-ES_tradnl" altLang="es-ES" sz="1800" dirty="0">
                <a:latin typeface="Arial" panose="020B0604020202020204" pitchFamily="34" charset="0"/>
              </a:rPr>
              <a:t>En la construcción del E.T.T se pueden utilizar herramientas del mercado o programas diseñados específicamente.</a:t>
            </a:r>
            <a:endParaRPr lang="es-ES_tradnl" altLang="es-ES" sz="1800" dirty="0">
              <a:solidFill>
                <a:schemeClr val="accent2"/>
              </a:solidFill>
              <a:latin typeface="Arial" panose="020B0604020202020204" pitchFamily="34" charset="0"/>
            </a:endParaRPr>
          </a:p>
        </p:txBody>
      </p:sp>
      <p:sp>
        <p:nvSpPr>
          <p:cNvPr id="125957" name="Text Box 5"/>
          <p:cNvSpPr txBox="1">
            <a:spLocks noChangeArrowheads="1"/>
          </p:cNvSpPr>
          <p:nvPr/>
        </p:nvSpPr>
        <p:spPr bwMode="auto">
          <a:xfrm>
            <a:off x="893763" y="4451350"/>
            <a:ext cx="7648575"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665163" indent="-207963">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ES" sz="2000">
                <a:solidFill>
                  <a:srgbClr val="000099"/>
                </a:solidFill>
                <a:latin typeface="Arial" panose="020B0604020202020204" pitchFamily="34" charset="0"/>
              </a:rPr>
              <a:t>Funciones del Sistema E.T.T:</a:t>
            </a:r>
          </a:p>
          <a:p>
            <a:pPr lvl="1" eaLnBrk="1" hangingPunct="1">
              <a:spcBef>
                <a:spcPct val="50000"/>
              </a:spcBef>
              <a:buFontTx/>
              <a:buChar char="–"/>
            </a:pPr>
            <a:r>
              <a:rPr lang="es-ES_tradnl" altLang="es-ES" sz="1800">
                <a:latin typeface="Arial" panose="020B0604020202020204" pitchFamily="34" charset="0"/>
              </a:rPr>
              <a:t>Carga inicial. </a:t>
            </a:r>
            <a:r>
              <a:rPr lang="es-ES_tradnl" altLang="es-ES" sz="1800">
                <a:solidFill>
                  <a:schemeClr val="accent2"/>
                </a:solidFill>
                <a:latin typeface="Arial" panose="020B0604020202020204" pitchFamily="34" charset="0"/>
              </a:rPr>
              <a:t>(initial load)</a:t>
            </a:r>
          </a:p>
          <a:p>
            <a:pPr lvl="1" eaLnBrk="1" hangingPunct="1">
              <a:spcBef>
                <a:spcPct val="50000"/>
              </a:spcBef>
              <a:buFontTx/>
              <a:buChar char="–"/>
            </a:pPr>
            <a:r>
              <a:rPr lang="es-ES_tradnl" altLang="es-ES" sz="1800">
                <a:latin typeface="Arial" panose="020B0604020202020204" pitchFamily="34" charset="0"/>
              </a:rPr>
              <a:t>Mantenimiento o </a:t>
            </a:r>
            <a:r>
              <a:rPr lang="es-ES_tradnl" altLang="es-ES" sz="1800" i="1">
                <a:latin typeface="Arial" panose="020B0604020202020204" pitchFamily="34" charset="0"/>
              </a:rPr>
              <a:t>refresco</a:t>
            </a:r>
            <a:r>
              <a:rPr lang="es-ES_tradnl" altLang="es-ES" sz="1800">
                <a:latin typeface="Arial" panose="020B0604020202020204" pitchFamily="34" charset="0"/>
              </a:rPr>
              <a:t> periódico: inmediato, diario, semanal, mensual,... </a:t>
            </a:r>
            <a:r>
              <a:rPr lang="es-ES_tradnl" altLang="es-ES" sz="1800">
                <a:solidFill>
                  <a:schemeClr val="accent2"/>
                </a:solidFill>
                <a:latin typeface="Arial" panose="020B0604020202020204" pitchFamily="34" charset="0"/>
              </a:rPr>
              <a:t>(refreshment)</a:t>
            </a:r>
          </a:p>
        </p:txBody>
      </p:sp>
      <p:sp>
        <p:nvSpPr>
          <p:cNvPr id="125958" name="Text Box 6"/>
          <p:cNvSpPr txBox="1">
            <a:spLocks noChangeArrowheads="1"/>
          </p:cNvSpPr>
          <p:nvPr/>
        </p:nvSpPr>
        <p:spPr bwMode="auto">
          <a:xfrm>
            <a:off x="765175" y="6254750"/>
            <a:ext cx="736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600">
                <a:latin typeface="Arial" panose="020B0604020202020204" pitchFamily="34" charset="0"/>
              </a:rPr>
              <a:t>* Conocido también por “E.T.L: Extracción – Transformación – Load (carga)”</a:t>
            </a:r>
            <a:endParaRPr lang="es-ES" altLang="es-ES" sz="1600">
              <a:latin typeface="Arial" panose="020B0604020202020204" pitchFamily="34" charset="0"/>
            </a:endParaRPr>
          </a:p>
        </p:txBody>
      </p:sp>
    </p:spTree>
    <p:extLst>
      <p:ext uri="{BB962C8B-B14F-4D97-AF65-F5344CB8AC3E}">
        <p14:creationId xmlns:p14="http://schemas.microsoft.com/office/powerpoint/2010/main" val="2852120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Text Box 3"/>
          <p:cNvSpPr txBox="1">
            <a:spLocks noChangeArrowheads="1"/>
          </p:cNvSpPr>
          <p:nvPr/>
        </p:nvSpPr>
        <p:spPr bwMode="auto">
          <a:xfrm>
            <a:off x="755650" y="1628775"/>
            <a:ext cx="7699375"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a:solidFill>
                  <a:srgbClr val="3333CC"/>
                </a:solidFill>
                <a:latin typeface="Arial" panose="020B0604020202020204" pitchFamily="34" charset="0"/>
              </a:rPr>
              <a:t>Paso 4. Decidir la información a almacenar sobre el proceso.</a:t>
            </a:r>
            <a:endParaRPr lang="es-ES" altLang="es-ES" sz="2000">
              <a:latin typeface="Arial" panose="020B0604020202020204" pitchFamily="34" charset="0"/>
            </a:endParaRPr>
          </a:p>
          <a:p>
            <a:pPr eaLnBrk="1" hangingPunct="1">
              <a:spcBef>
                <a:spcPct val="50000"/>
              </a:spcBef>
            </a:pPr>
            <a:r>
              <a:rPr lang="es-ES" altLang="es-ES" sz="2000" i="1">
                <a:solidFill>
                  <a:schemeClr val="accent2"/>
                </a:solidFill>
                <a:latin typeface="Arial" panose="020B0604020202020204" pitchFamily="34" charset="0"/>
              </a:rPr>
              <a:t>Hechos</a:t>
            </a:r>
            <a:r>
              <a:rPr lang="es-ES" altLang="es-ES" sz="2000">
                <a:latin typeface="Arial" panose="020B0604020202020204" pitchFamily="34" charset="0"/>
              </a:rPr>
              <a:t>: información (sobre la actividad) que se desea almacenar en cada tupla de la tabla de hechos y que será el objeto del análisis.</a:t>
            </a:r>
            <a:endParaRPr lang="es-ES" altLang="es-ES" sz="1800" i="1">
              <a:solidFill>
                <a:schemeClr val="accent2"/>
              </a:solidFill>
              <a:latin typeface="Arial" panose="020B0604020202020204" pitchFamily="34" charset="0"/>
            </a:endParaRPr>
          </a:p>
          <a:p>
            <a:pPr lvl="3" eaLnBrk="1" hangingPunct="1">
              <a:spcBef>
                <a:spcPct val="50000"/>
              </a:spcBef>
            </a:pPr>
            <a:r>
              <a:rPr lang="es-ES" altLang="es-ES" sz="1800" i="1">
                <a:solidFill>
                  <a:schemeClr val="accent2"/>
                </a:solidFill>
                <a:latin typeface="Arial" panose="020B0604020202020204" pitchFamily="34" charset="0"/>
              </a:rPr>
              <a:t>Precio</a:t>
            </a:r>
          </a:p>
          <a:p>
            <a:pPr lvl="3" eaLnBrk="1" hangingPunct="1">
              <a:spcBef>
                <a:spcPct val="50000"/>
              </a:spcBef>
            </a:pPr>
            <a:r>
              <a:rPr lang="es-ES" altLang="es-ES" sz="1800" i="1">
                <a:solidFill>
                  <a:schemeClr val="accent2"/>
                </a:solidFill>
                <a:latin typeface="Arial" panose="020B0604020202020204" pitchFamily="34" charset="0"/>
              </a:rPr>
              <a:t>Unidades</a:t>
            </a:r>
          </a:p>
          <a:p>
            <a:pPr lvl="3" eaLnBrk="1" hangingPunct="1">
              <a:spcBef>
                <a:spcPct val="50000"/>
              </a:spcBef>
            </a:pPr>
            <a:r>
              <a:rPr lang="es-ES" altLang="es-ES" sz="1800" i="1">
                <a:solidFill>
                  <a:schemeClr val="accent2"/>
                </a:solidFill>
                <a:latin typeface="Arial" panose="020B0604020202020204" pitchFamily="34" charset="0"/>
              </a:rPr>
              <a:t>Importe</a:t>
            </a:r>
          </a:p>
          <a:p>
            <a:pPr lvl="2" eaLnBrk="1" hangingPunct="1">
              <a:spcBef>
                <a:spcPct val="50000"/>
              </a:spcBef>
            </a:pPr>
            <a:r>
              <a:rPr lang="es-ES" altLang="es-ES" sz="1800" i="1">
                <a:solidFill>
                  <a:schemeClr val="accent2"/>
                </a:solidFill>
                <a:latin typeface="Arial" panose="020B0604020202020204" pitchFamily="34" charset="0"/>
              </a:rPr>
              <a:t>....</a:t>
            </a:r>
            <a:endParaRPr lang="es-ES" altLang="es-ES" sz="2000">
              <a:latin typeface="Arial" panose="020B0604020202020204" pitchFamily="34" charset="0"/>
            </a:endParaRPr>
          </a:p>
        </p:txBody>
      </p:sp>
      <p:sp>
        <p:nvSpPr>
          <p:cNvPr id="247812" name="Text Box 4"/>
          <p:cNvSpPr txBox="1">
            <a:spLocks noChangeArrowheads="1"/>
          </p:cNvSpPr>
          <p:nvPr/>
        </p:nvSpPr>
        <p:spPr bwMode="auto">
          <a:xfrm>
            <a:off x="885825" y="5524500"/>
            <a:ext cx="7251700" cy="915988"/>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800">
                <a:solidFill>
                  <a:schemeClr val="accent2"/>
                </a:solidFill>
                <a:latin typeface="Arial" panose="020B0604020202020204" pitchFamily="34" charset="0"/>
              </a:rPr>
              <a:t>Nota</a:t>
            </a:r>
            <a:r>
              <a:rPr lang="es-ES_tradnl" altLang="es-ES" sz="1800">
                <a:latin typeface="Arial" panose="020B0604020202020204" pitchFamily="34" charset="0"/>
              </a:rPr>
              <a:t>: algunos datos que en el OLTP coincidirían con valores de atributos de dimensiones, en el almacén de datos pueden representar hechos. (Ejemplo: el precio de venta de un producto).</a:t>
            </a:r>
            <a:endParaRPr lang="es-ES" altLang="es-ES" sz="1800">
              <a:latin typeface="Arial" panose="020B0604020202020204" pitchFamily="34" charset="0"/>
            </a:endParaRPr>
          </a:p>
        </p:txBody>
      </p:sp>
      <p:sp>
        <p:nvSpPr>
          <p:cNvPr id="2" name="Marcador de contenido 1">
            <a:extLst>
              <a:ext uri="{FF2B5EF4-FFF2-40B4-BE49-F238E27FC236}">
                <a16:creationId xmlns:a16="http://schemas.microsoft.com/office/drawing/2014/main" id="{8B276B06-A448-4E2B-9967-48304405E18D}"/>
              </a:ext>
            </a:extLst>
          </p:cNvPr>
          <p:cNvSpPr>
            <a:spLocks noGrp="1"/>
          </p:cNvSpPr>
          <p:nvPr>
            <p:ph idx="1"/>
          </p:nvPr>
        </p:nvSpPr>
        <p:spPr/>
        <p:txBody>
          <a:bodyPr/>
          <a:lstStyle/>
          <a:p>
            <a:endParaRPr lang="es-CR"/>
          </a:p>
        </p:txBody>
      </p:sp>
      <p:sp>
        <p:nvSpPr>
          <p:cNvPr id="7"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1085431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Text Box 3"/>
          <p:cNvSpPr txBox="1">
            <a:spLocks noChangeArrowheads="1"/>
          </p:cNvSpPr>
          <p:nvPr/>
        </p:nvSpPr>
        <p:spPr bwMode="auto">
          <a:xfrm>
            <a:off x="755650" y="1989138"/>
            <a:ext cx="733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a:solidFill>
                  <a:srgbClr val="3333CC"/>
                </a:solidFill>
                <a:latin typeface="Arial" panose="020B0604020202020204" pitchFamily="34" charset="0"/>
              </a:rPr>
              <a:t>Ejemplo: </a:t>
            </a:r>
            <a:r>
              <a:rPr lang="es-ES" altLang="es-ES">
                <a:latin typeface="Arial" panose="020B0604020202020204" pitchFamily="34" charset="0"/>
              </a:rPr>
              <a:t>Cadena de supermercados.</a:t>
            </a:r>
          </a:p>
        </p:txBody>
      </p:sp>
      <p:sp>
        <p:nvSpPr>
          <p:cNvPr id="248836" name="Rectangle 4"/>
          <p:cNvSpPr>
            <a:spLocks noChangeArrowheads="1"/>
          </p:cNvSpPr>
          <p:nvPr/>
        </p:nvSpPr>
        <p:spPr bwMode="auto">
          <a:xfrm>
            <a:off x="695325" y="2897188"/>
            <a:ext cx="7558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s-ES" altLang="es-ES" sz="2000" i="1">
                <a:solidFill>
                  <a:schemeClr val="accent2"/>
                </a:solidFill>
                <a:latin typeface="Arial" panose="020B0604020202020204" pitchFamily="34" charset="0"/>
              </a:rPr>
              <a:t>Gránulo</a:t>
            </a:r>
            <a:r>
              <a:rPr lang="es-ES" altLang="es-ES" sz="2000">
                <a:latin typeface="Arial" panose="020B0604020202020204" pitchFamily="34" charset="0"/>
              </a:rPr>
              <a:t>: “se desea almacenar información sobre las </a:t>
            </a:r>
            <a:r>
              <a:rPr lang="es-ES" altLang="es-ES" sz="2000" u="sng">
                <a:solidFill>
                  <a:schemeClr val="accent2"/>
                </a:solidFill>
                <a:latin typeface="Arial" panose="020B0604020202020204" pitchFamily="34" charset="0"/>
              </a:rPr>
              <a:t>ventas</a:t>
            </a:r>
            <a:r>
              <a:rPr lang="es-ES" altLang="es-ES" sz="2000">
                <a:latin typeface="Arial" panose="020B0604020202020204" pitchFamily="34" charset="0"/>
              </a:rPr>
              <a:t> </a:t>
            </a:r>
            <a:r>
              <a:rPr lang="es-ES" altLang="es-ES" sz="2000" u="sng">
                <a:solidFill>
                  <a:srgbClr val="3333CC"/>
                </a:solidFill>
                <a:latin typeface="Arial" panose="020B0604020202020204" pitchFamily="34" charset="0"/>
              </a:rPr>
              <a:t>diarias</a:t>
            </a:r>
            <a:r>
              <a:rPr lang="es-ES" altLang="es-ES" sz="2000">
                <a:latin typeface="Arial" panose="020B0604020202020204" pitchFamily="34" charset="0"/>
              </a:rPr>
              <a:t> de cada</a:t>
            </a:r>
            <a:r>
              <a:rPr lang="es-ES" altLang="es-ES" sz="2000">
                <a:solidFill>
                  <a:srgbClr val="3333CC"/>
                </a:solidFill>
                <a:latin typeface="Arial" panose="020B0604020202020204" pitchFamily="34" charset="0"/>
              </a:rPr>
              <a:t> </a:t>
            </a:r>
            <a:r>
              <a:rPr lang="es-ES" altLang="es-ES" sz="2000" u="sng">
                <a:solidFill>
                  <a:srgbClr val="3333CC"/>
                </a:solidFill>
                <a:latin typeface="Arial" panose="020B0604020202020204" pitchFamily="34" charset="0"/>
              </a:rPr>
              <a:t>producto</a:t>
            </a:r>
            <a:r>
              <a:rPr lang="es-ES" altLang="es-ES" sz="2000">
                <a:latin typeface="Arial" panose="020B0604020202020204" pitchFamily="34" charset="0"/>
              </a:rPr>
              <a:t> en cada </a:t>
            </a:r>
            <a:r>
              <a:rPr lang="es-ES" altLang="es-ES" sz="2000" u="sng">
                <a:solidFill>
                  <a:srgbClr val="3333CC"/>
                </a:solidFill>
                <a:latin typeface="Arial" panose="020B0604020202020204" pitchFamily="34" charset="0"/>
              </a:rPr>
              <a:t>establecimiento</a:t>
            </a:r>
            <a:r>
              <a:rPr lang="es-ES" altLang="es-ES" sz="2000">
                <a:latin typeface="Arial" panose="020B0604020202020204" pitchFamily="34" charset="0"/>
              </a:rPr>
              <a:t> de la cadena”.</a:t>
            </a:r>
          </a:p>
        </p:txBody>
      </p:sp>
      <p:sp>
        <p:nvSpPr>
          <p:cNvPr id="248837" name="Text Box 5"/>
          <p:cNvSpPr txBox="1">
            <a:spLocks noChangeArrowheads="1"/>
          </p:cNvSpPr>
          <p:nvPr/>
        </p:nvSpPr>
        <p:spPr bwMode="auto">
          <a:xfrm>
            <a:off x="1320800" y="3989388"/>
            <a:ext cx="66294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4778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rgbClr val="3333CC"/>
              </a:buClr>
              <a:buFontTx/>
              <a:buChar char="–"/>
            </a:pPr>
            <a:r>
              <a:rPr lang="es-ES" altLang="es-ES" sz="1800">
                <a:latin typeface="Arial" panose="020B0604020202020204" pitchFamily="34" charset="0"/>
              </a:rPr>
              <a:t>importe total de las ventas del producto en el día</a:t>
            </a:r>
          </a:p>
          <a:p>
            <a:pPr eaLnBrk="1" hangingPunct="1">
              <a:spcBef>
                <a:spcPct val="50000"/>
              </a:spcBef>
              <a:buClr>
                <a:srgbClr val="3333CC"/>
              </a:buClr>
              <a:buFontTx/>
              <a:buChar char="–"/>
            </a:pPr>
            <a:r>
              <a:rPr lang="es-ES" altLang="es-ES" sz="1800">
                <a:latin typeface="Arial" panose="020B0604020202020204" pitchFamily="34" charset="0"/>
              </a:rPr>
              <a:t>número total de unidades vendidas del producto en el día</a:t>
            </a:r>
          </a:p>
          <a:p>
            <a:pPr eaLnBrk="1" hangingPunct="1">
              <a:spcBef>
                <a:spcPct val="50000"/>
              </a:spcBef>
              <a:buClr>
                <a:srgbClr val="3333CC"/>
              </a:buClr>
              <a:buFontTx/>
              <a:buChar char="–"/>
            </a:pPr>
            <a:r>
              <a:rPr lang="es-ES" altLang="es-ES" sz="1800">
                <a:latin typeface="Arial" panose="020B0604020202020204" pitchFamily="34" charset="0"/>
              </a:rPr>
              <a:t>número total de clientes distintos que han comprado el producto en el día.</a:t>
            </a:r>
          </a:p>
          <a:p>
            <a:pPr eaLnBrk="1" hangingPunct="1">
              <a:spcBef>
                <a:spcPct val="50000"/>
              </a:spcBef>
              <a:buClr>
                <a:srgbClr val="3333CC"/>
              </a:buClr>
              <a:buFontTx/>
              <a:buChar char="–"/>
            </a:pPr>
            <a:endParaRPr lang="es-ES" altLang="es-ES" sz="1800">
              <a:latin typeface="Arial" panose="020B0604020202020204" pitchFamily="34" charset="0"/>
            </a:endParaRPr>
          </a:p>
        </p:txBody>
      </p:sp>
      <p:cxnSp>
        <p:nvCxnSpPr>
          <p:cNvPr id="248838" name="AutoShape 6"/>
          <p:cNvCxnSpPr>
            <a:cxnSpLocks noChangeShapeType="1"/>
          </p:cNvCxnSpPr>
          <p:nvPr/>
        </p:nvCxnSpPr>
        <p:spPr bwMode="auto">
          <a:xfrm flipH="1">
            <a:off x="7835900" y="3057525"/>
            <a:ext cx="303213" cy="1681163"/>
          </a:xfrm>
          <a:prstGeom prst="bentConnector3">
            <a:avLst>
              <a:gd name="adj1" fmla="val -75394"/>
            </a:avLst>
          </a:prstGeom>
          <a:noFill/>
          <a:ln w="127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Marcador de contenido 1">
            <a:extLst>
              <a:ext uri="{FF2B5EF4-FFF2-40B4-BE49-F238E27FC236}">
                <a16:creationId xmlns:a16="http://schemas.microsoft.com/office/drawing/2014/main" id="{C55FF1C8-2AB5-463B-B659-CE64B3B4776E}"/>
              </a:ext>
            </a:extLst>
          </p:cNvPr>
          <p:cNvSpPr>
            <a:spLocks noGrp="1"/>
          </p:cNvSpPr>
          <p:nvPr>
            <p:ph idx="1"/>
          </p:nvPr>
        </p:nvSpPr>
        <p:spPr/>
        <p:txBody>
          <a:bodyPr/>
          <a:lstStyle/>
          <a:p>
            <a:endParaRPr lang="es-CR"/>
          </a:p>
        </p:txBody>
      </p:sp>
      <p:sp>
        <p:nvSpPr>
          <p:cNvPr id="9"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1089199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Text Box 3"/>
          <p:cNvSpPr txBox="1">
            <a:spLocks noChangeArrowheads="1"/>
          </p:cNvSpPr>
          <p:nvPr/>
        </p:nvSpPr>
        <p:spPr bwMode="auto">
          <a:xfrm>
            <a:off x="4552950" y="4616450"/>
            <a:ext cx="1441450" cy="191293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400" b="1">
                <a:latin typeface="Arial" panose="020B0604020202020204" pitchFamily="34" charset="0"/>
              </a:rPr>
              <a:t>id_</a:t>
            </a:r>
            <a:r>
              <a:rPr lang="es-ES" altLang="es-ES" sz="1400" b="1">
                <a:latin typeface="Arial" panose="020B0604020202020204" pitchFamily="34" charset="0"/>
              </a:rPr>
              <a:t>fecha</a:t>
            </a:r>
            <a:endParaRPr lang="es-ES" altLang="es-ES" sz="1400">
              <a:latin typeface="Arial" panose="020B0604020202020204" pitchFamily="34" charset="0"/>
            </a:endParaRPr>
          </a:p>
          <a:p>
            <a:pPr eaLnBrk="1" hangingPunct="1">
              <a:spcBef>
                <a:spcPct val="50000"/>
              </a:spcBef>
            </a:pPr>
            <a:r>
              <a:rPr lang="es-ES" altLang="es-ES" sz="1400" b="1">
                <a:latin typeface="Arial" panose="020B0604020202020204" pitchFamily="34" charset="0"/>
              </a:rPr>
              <a:t>id_producto</a:t>
            </a:r>
            <a:endParaRPr lang="es-ES" altLang="es-ES" sz="1400">
              <a:latin typeface="Arial" panose="020B0604020202020204" pitchFamily="34" charset="0"/>
            </a:endParaRPr>
          </a:p>
          <a:p>
            <a:pPr eaLnBrk="1" hangingPunct="1">
              <a:spcBef>
                <a:spcPct val="50000"/>
              </a:spcBef>
            </a:pPr>
            <a:r>
              <a:rPr lang="es-ES" altLang="es-ES" sz="1400" b="1">
                <a:latin typeface="Arial" panose="020B0604020202020204" pitchFamily="34" charset="0"/>
              </a:rPr>
              <a:t>id_establec</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importe</a:t>
            </a:r>
          </a:p>
          <a:p>
            <a:pPr eaLnBrk="1" hangingPunct="1">
              <a:spcBef>
                <a:spcPct val="50000"/>
              </a:spcBef>
            </a:pPr>
            <a:r>
              <a:rPr lang="es-ES" altLang="es-ES" sz="1400">
                <a:latin typeface="Arial" panose="020B0604020202020204" pitchFamily="34" charset="0"/>
              </a:rPr>
              <a:t>unidades</a:t>
            </a:r>
          </a:p>
          <a:p>
            <a:pPr eaLnBrk="1" hangingPunct="1">
              <a:spcBef>
                <a:spcPct val="50000"/>
              </a:spcBef>
            </a:pPr>
            <a:r>
              <a:rPr lang="es-ES" altLang="es-ES" sz="1400">
                <a:latin typeface="Arial" panose="020B0604020202020204" pitchFamily="34" charset="0"/>
              </a:rPr>
              <a:t>nro_clientes</a:t>
            </a:r>
          </a:p>
        </p:txBody>
      </p:sp>
      <p:sp>
        <p:nvSpPr>
          <p:cNvPr id="249860" name="Text Box 4"/>
          <p:cNvSpPr txBox="1">
            <a:spLocks noChangeArrowheads="1"/>
          </p:cNvSpPr>
          <p:nvPr/>
        </p:nvSpPr>
        <p:spPr bwMode="auto">
          <a:xfrm>
            <a:off x="4495800" y="4271963"/>
            <a:ext cx="1154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chemeClr val="accent2"/>
                </a:solidFill>
                <a:latin typeface="Arial" panose="020B0604020202020204" pitchFamily="34" charset="0"/>
              </a:rPr>
              <a:t>Ventas</a:t>
            </a:r>
            <a:endParaRPr lang="es-ES" altLang="es-ES" sz="1600">
              <a:solidFill>
                <a:srgbClr val="3333CC"/>
              </a:solidFill>
              <a:latin typeface="Arial" panose="020B0604020202020204" pitchFamily="34" charset="0"/>
            </a:endParaRPr>
          </a:p>
        </p:txBody>
      </p:sp>
      <p:sp>
        <p:nvSpPr>
          <p:cNvPr id="249861" name="Text Box 5"/>
          <p:cNvSpPr txBox="1">
            <a:spLocks noChangeArrowheads="1"/>
          </p:cNvSpPr>
          <p:nvPr/>
        </p:nvSpPr>
        <p:spPr bwMode="auto">
          <a:xfrm>
            <a:off x="6710363" y="1879600"/>
            <a:ext cx="1398587" cy="382746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b="1">
                <a:latin typeface="Arial" panose="020B0604020202020204" pitchFamily="34" charset="0"/>
              </a:rPr>
              <a:t>id_establec</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nro_establec</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nombre</a:t>
            </a:r>
          </a:p>
          <a:p>
            <a:pPr eaLnBrk="1" hangingPunct="1">
              <a:spcBef>
                <a:spcPct val="50000"/>
              </a:spcBef>
            </a:pPr>
            <a:r>
              <a:rPr lang="es-ES" altLang="es-ES" sz="1400">
                <a:latin typeface="Arial" panose="020B0604020202020204" pitchFamily="34" charset="0"/>
              </a:rPr>
              <a:t>dirección</a:t>
            </a:r>
          </a:p>
          <a:p>
            <a:pPr eaLnBrk="1" hangingPunct="1">
              <a:spcBef>
                <a:spcPct val="50000"/>
              </a:spcBef>
            </a:pPr>
            <a:r>
              <a:rPr lang="es-ES" altLang="es-ES" sz="1400">
                <a:latin typeface="Arial" panose="020B0604020202020204" pitchFamily="34" charset="0"/>
              </a:rPr>
              <a:t>distrito</a:t>
            </a:r>
          </a:p>
          <a:p>
            <a:pPr eaLnBrk="1" hangingPunct="1">
              <a:spcBef>
                <a:spcPct val="50000"/>
              </a:spcBef>
            </a:pPr>
            <a:r>
              <a:rPr lang="es-ES" altLang="es-ES" sz="1400">
                <a:latin typeface="Arial" panose="020B0604020202020204" pitchFamily="34" charset="0"/>
              </a:rPr>
              <a:t>ciudad</a:t>
            </a:r>
          </a:p>
          <a:p>
            <a:pPr eaLnBrk="1" hangingPunct="1">
              <a:spcBef>
                <a:spcPct val="50000"/>
              </a:spcBef>
            </a:pPr>
            <a:r>
              <a:rPr lang="es-ES" altLang="es-ES" sz="1400">
                <a:latin typeface="Arial" panose="020B0604020202020204" pitchFamily="34" charset="0"/>
              </a:rPr>
              <a:t>país</a:t>
            </a:r>
          </a:p>
          <a:p>
            <a:pPr eaLnBrk="1" hangingPunct="1">
              <a:spcBef>
                <a:spcPct val="50000"/>
              </a:spcBef>
            </a:pPr>
            <a:r>
              <a:rPr lang="es-ES" altLang="es-ES" sz="1400">
                <a:latin typeface="Arial" panose="020B0604020202020204" pitchFamily="34" charset="0"/>
              </a:rPr>
              <a:t>tlfno</a:t>
            </a:r>
          </a:p>
          <a:p>
            <a:pPr eaLnBrk="1" hangingPunct="1">
              <a:spcBef>
                <a:spcPct val="50000"/>
              </a:spcBef>
            </a:pPr>
            <a:r>
              <a:rPr lang="es-ES" altLang="es-ES" sz="1400">
                <a:latin typeface="Arial" panose="020B0604020202020204" pitchFamily="34" charset="0"/>
              </a:rPr>
              <a:t>fax</a:t>
            </a:r>
          </a:p>
          <a:p>
            <a:pPr eaLnBrk="1" hangingPunct="1">
              <a:spcBef>
                <a:spcPct val="50000"/>
              </a:spcBef>
            </a:pPr>
            <a:r>
              <a:rPr lang="es-ES" altLang="es-ES" sz="1400">
                <a:latin typeface="Arial" panose="020B0604020202020204" pitchFamily="34" charset="0"/>
              </a:rPr>
              <a:t>superficie</a:t>
            </a:r>
          </a:p>
          <a:p>
            <a:pPr eaLnBrk="1" hangingPunct="1">
              <a:spcBef>
                <a:spcPct val="50000"/>
              </a:spcBef>
            </a:pPr>
            <a:r>
              <a:rPr lang="es-ES" altLang="es-ES" sz="1400">
                <a:latin typeface="Arial" panose="020B0604020202020204" pitchFamily="34" charset="0"/>
              </a:rPr>
              <a:t>tipo_almacén</a:t>
            </a:r>
          </a:p>
          <a:p>
            <a:pPr eaLnBrk="1" hangingPunct="1">
              <a:spcBef>
                <a:spcPct val="50000"/>
              </a:spcBef>
            </a:pPr>
            <a:r>
              <a:rPr lang="es-ES" altLang="es-ES" sz="1400">
                <a:latin typeface="Arial" panose="020B0604020202020204" pitchFamily="34" charset="0"/>
              </a:rPr>
              <a:t>...</a:t>
            </a:r>
          </a:p>
        </p:txBody>
      </p:sp>
      <p:sp>
        <p:nvSpPr>
          <p:cNvPr id="249862" name="Text Box 6"/>
          <p:cNvSpPr txBox="1">
            <a:spLocks noChangeArrowheads="1"/>
          </p:cNvSpPr>
          <p:nvPr/>
        </p:nvSpPr>
        <p:spPr bwMode="auto">
          <a:xfrm>
            <a:off x="1074738" y="2854325"/>
            <a:ext cx="1398587" cy="382746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b="1">
                <a:latin typeface="Arial" panose="020B0604020202020204" pitchFamily="34" charset="0"/>
              </a:rPr>
              <a:t>id_producto</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nro_producto</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descripción</a:t>
            </a:r>
          </a:p>
          <a:p>
            <a:pPr eaLnBrk="1" hangingPunct="1">
              <a:spcBef>
                <a:spcPct val="50000"/>
              </a:spcBef>
            </a:pPr>
            <a:r>
              <a:rPr lang="es-ES" altLang="es-ES" sz="1400">
                <a:latin typeface="Arial" panose="020B0604020202020204" pitchFamily="34" charset="0"/>
              </a:rPr>
              <a:t>marca</a:t>
            </a:r>
          </a:p>
          <a:p>
            <a:pPr eaLnBrk="1" hangingPunct="1">
              <a:spcBef>
                <a:spcPct val="50000"/>
              </a:spcBef>
            </a:pPr>
            <a:r>
              <a:rPr lang="es-ES" altLang="es-ES" sz="1400">
                <a:latin typeface="Arial" panose="020B0604020202020204" pitchFamily="34" charset="0"/>
              </a:rPr>
              <a:t>subcategoría</a:t>
            </a:r>
          </a:p>
          <a:p>
            <a:pPr eaLnBrk="1" hangingPunct="1">
              <a:spcBef>
                <a:spcPct val="50000"/>
              </a:spcBef>
            </a:pPr>
            <a:r>
              <a:rPr lang="es-ES" altLang="es-ES" sz="1400">
                <a:latin typeface="Arial" panose="020B0604020202020204" pitchFamily="34" charset="0"/>
              </a:rPr>
              <a:t>categoría</a:t>
            </a:r>
          </a:p>
          <a:p>
            <a:pPr eaLnBrk="1" hangingPunct="1">
              <a:spcBef>
                <a:spcPct val="50000"/>
              </a:spcBef>
            </a:pPr>
            <a:r>
              <a:rPr lang="es-ES" altLang="es-ES" sz="1400">
                <a:latin typeface="Arial" panose="020B0604020202020204" pitchFamily="34" charset="0"/>
              </a:rPr>
              <a:t>departamento</a:t>
            </a:r>
          </a:p>
          <a:p>
            <a:pPr eaLnBrk="1" hangingPunct="1">
              <a:spcBef>
                <a:spcPct val="50000"/>
              </a:spcBef>
            </a:pPr>
            <a:r>
              <a:rPr lang="es-ES" altLang="es-ES" sz="1400">
                <a:latin typeface="Arial" panose="020B0604020202020204" pitchFamily="34" charset="0"/>
              </a:rPr>
              <a:t>peso</a:t>
            </a:r>
          </a:p>
          <a:p>
            <a:pPr eaLnBrk="1" hangingPunct="1">
              <a:spcBef>
                <a:spcPct val="50000"/>
              </a:spcBef>
            </a:pPr>
            <a:r>
              <a:rPr lang="es-ES" altLang="es-ES" sz="1400">
                <a:latin typeface="Arial" panose="020B0604020202020204" pitchFamily="34" charset="0"/>
              </a:rPr>
              <a:t>unidades_peso</a:t>
            </a:r>
          </a:p>
          <a:p>
            <a:pPr eaLnBrk="1" hangingPunct="1">
              <a:spcBef>
                <a:spcPct val="50000"/>
              </a:spcBef>
            </a:pPr>
            <a:r>
              <a:rPr lang="es-ES" altLang="es-ES" sz="1400">
                <a:latin typeface="Arial" panose="020B0604020202020204" pitchFamily="34" charset="0"/>
              </a:rPr>
              <a:t>tipo_envase</a:t>
            </a:r>
          </a:p>
          <a:p>
            <a:pPr eaLnBrk="1" hangingPunct="1">
              <a:spcBef>
                <a:spcPct val="50000"/>
              </a:spcBef>
            </a:pPr>
            <a:r>
              <a:rPr lang="es-ES" altLang="es-ES" sz="1400">
                <a:latin typeface="Arial" panose="020B0604020202020204" pitchFamily="34" charset="0"/>
              </a:rPr>
              <a:t>dietético</a:t>
            </a:r>
          </a:p>
          <a:p>
            <a:pPr eaLnBrk="1" hangingPunct="1">
              <a:spcBef>
                <a:spcPct val="50000"/>
              </a:spcBef>
            </a:pPr>
            <a:r>
              <a:rPr lang="es-ES" altLang="es-ES" sz="1400">
                <a:latin typeface="Arial" panose="020B0604020202020204" pitchFamily="34" charset="0"/>
              </a:rPr>
              <a:t>...</a:t>
            </a:r>
          </a:p>
        </p:txBody>
      </p:sp>
      <p:sp>
        <p:nvSpPr>
          <p:cNvPr id="249863" name="Text Box 7"/>
          <p:cNvSpPr txBox="1">
            <a:spLocks noChangeArrowheads="1"/>
          </p:cNvSpPr>
          <p:nvPr/>
        </p:nvSpPr>
        <p:spPr bwMode="auto">
          <a:xfrm>
            <a:off x="6599238" y="1535113"/>
            <a:ext cx="1866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Establecimiento</a:t>
            </a:r>
            <a:endParaRPr lang="es-ES" altLang="es-ES" sz="1600">
              <a:solidFill>
                <a:srgbClr val="3333CC"/>
              </a:solidFill>
              <a:latin typeface="Arial" panose="020B0604020202020204" pitchFamily="34" charset="0"/>
            </a:endParaRPr>
          </a:p>
        </p:txBody>
      </p:sp>
      <p:sp>
        <p:nvSpPr>
          <p:cNvPr id="249864" name="Text Box 8"/>
          <p:cNvSpPr txBox="1">
            <a:spLocks noChangeArrowheads="1"/>
          </p:cNvSpPr>
          <p:nvPr/>
        </p:nvSpPr>
        <p:spPr bwMode="auto">
          <a:xfrm>
            <a:off x="1068388" y="2514600"/>
            <a:ext cx="1154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Producto</a:t>
            </a:r>
            <a:endParaRPr lang="es-ES" altLang="es-ES" sz="1600">
              <a:solidFill>
                <a:srgbClr val="3333CC"/>
              </a:solidFill>
              <a:latin typeface="Arial" panose="020B0604020202020204" pitchFamily="34" charset="0"/>
            </a:endParaRPr>
          </a:p>
        </p:txBody>
      </p:sp>
      <p:sp>
        <p:nvSpPr>
          <p:cNvPr id="249865" name="Text Box 9"/>
          <p:cNvSpPr txBox="1">
            <a:spLocks noChangeArrowheads="1"/>
          </p:cNvSpPr>
          <p:nvPr/>
        </p:nvSpPr>
        <p:spPr bwMode="auto">
          <a:xfrm>
            <a:off x="2870200" y="1704975"/>
            <a:ext cx="1282700" cy="3189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400" b="1">
                <a:latin typeface="Arial" panose="020B0604020202020204" pitchFamily="34" charset="0"/>
              </a:rPr>
              <a:t>id_</a:t>
            </a:r>
            <a:r>
              <a:rPr lang="es-ES" altLang="es-ES" sz="1400" b="1">
                <a:latin typeface="Arial" panose="020B0604020202020204" pitchFamily="34" charset="0"/>
              </a:rPr>
              <a:t>fecha</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día</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semana</a:t>
            </a:r>
          </a:p>
          <a:p>
            <a:pPr eaLnBrk="1" hangingPunct="1">
              <a:spcBef>
                <a:spcPct val="50000"/>
              </a:spcBef>
            </a:pPr>
            <a:r>
              <a:rPr lang="es-ES" altLang="es-ES" sz="1400">
                <a:latin typeface="Arial" panose="020B0604020202020204" pitchFamily="34" charset="0"/>
              </a:rPr>
              <a:t>mes</a:t>
            </a:r>
          </a:p>
          <a:p>
            <a:pPr eaLnBrk="1" hangingPunct="1">
              <a:spcBef>
                <a:spcPct val="50000"/>
              </a:spcBef>
            </a:pPr>
            <a:r>
              <a:rPr lang="es-ES" altLang="es-ES" sz="1400">
                <a:latin typeface="Arial" panose="020B0604020202020204" pitchFamily="34" charset="0"/>
              </a:rPr>
              <a:t>año</a:t>
            </a:r>
          </a:p>
          <a:p>
            <a:pPr eaLnBrk="1" hangingPunct="1">
              <a:spcBef>
                <a:spcPct val="50000"/>
              </a:spcBef>
            </a:pPr>
            <a:r>
              <a:rPr lang="es-ES" altLang="es-ES" sz="1400">
                <a:latin typeface="Arial" panose="020B0604020202020204" pitchFamily="34" charset="0"/>
              </a:rPr>
              <a:t>día_semana</a:t>
            </a:r>
          </a:p>
          <a:p>
            <a:pPr eaLnBrk="1" hangingPunct="1">
              <a:spcBef>
                <a:spcPct val="50000"/>
              </a:spcBef>
            </a:pPr>
            <a:r>
              <a:rPr lang="es-ES" altLang="es-ES" sz="1400">
                <a:latin typeface="Arial" panose="020B0604020202020204" pitchFamily="34" charset="0"/>
              </a:rPr>
              <a:t>día_mes</a:t>
            </a:r>
          </a:p>
          <a:p>
            <a:pPr eaLnBrk="1" hangingPunct="1">
              <a:spcBef>
                <a:spcPct val="50000"/>
              </a:spcBef>
            </a:pPr>
            <a:r>
              <a:rPr lang="es-ES" altLang="es-ES" sz="1400">
                <a:latin typeface="Arial" panose="020B0604020202020204" pitchFamily="34" charset="0"/>
              </a:rPr>
              <a:t>trimestre</a:t>
            </a:r>
          </a:p>
          <a:p>
            <a:pPr eaLnBrk="1" hangingPunct="1">
              <a:spcBef>
                <a:spcPct val="50000"/>
              </a:spcBef>
            </a:pPr>
            <a:r>
              <a:rPr lang="es-ES" altLang="es-ES" sz="1400">
                <a:latin typeface="Arial" panose="020B0604020202020204" pitchFamily="34" charset="0"/>
              </a:rPr>
              <a:t>festivo</a:t>
            </a:r>
            <a:endParaRPr lang="es-ES" altLang="es-ES" sz="1400" b="1">
              <a:latin typeface="Arial" panose="020B0604020202020204" pitchFamily="34" charset="0"/>
            </a:endParaRPr>
          </a:p>
          <a:p>
            <a:pPr eaLnBrk="1" hangingPunct="1">
              <a:spcBef>
                <a:spcPct val="50000"/>
              </a:spcBef>
            </a:pPr>
            <a:r>
              <a:rPr lang="es-ES" altLang="es-ES" sz="1400">
                <a:latin typeface="Arial" panose="020B0604020202020204" pitchFamily="34" charset="0"/>
              </a:rPr>
              <a:t>....</a:t>
            </a:r>
          </a:p>
        </p:txBody>
      </p:sp>
      <p:sp>
        <p:nvSpPr>
          <p:cNvPr id="249866" name="Text Box 10"/>
          <p:cNvSpPr txBox="1">
            <a:spLocks noChangeArrowheads="1"/>
          </p:cNvSpPr>
          <p:nvPr/>
        </p:nvSpPr>
        <p:spPr bwMode="auto">
          <a:xfrm>
            <a:off x="2770188" y="1404938"/>
            <a:ext cx="1154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Tiempo</a:t>
            </a:r>
          </a:p>
        </p:txBody>
      </p:sp>
      <p:grpSp>
        <p:nvGrpSpPr>
          <p:cNvPr id="249867" name="Group 11"/>
          <p:cNvGrpSpPr>
            <a:grpSpLocks/>
          </p:cNvGrpSpPr>
          <p:nvPr/>
        </p:nvGrpSpPr>
        <p:grpSpPr bwMode="auto">
          <a:xfrm>
            <a:off x="5792788" y="2032000"/>
            <a:ext cx="838200" cy="3390900"/>
            <a:chOff x="3536" y="873"/>
            <a:chExt cx="664" cy="1936"/>
          </a:xfrm>
        </p:grpSpPr>
        <p:sp>
          <p:nvSpPr>
            <p:cNvPr id="249868" name="Line 12"/>
            <p:cNvSpPr>
              <a:spLocks noChangeShapeType="1"/>
            </p:cNvSpPr>
            <p:nvPr/>
          </p:nvSpPr>
          <p:spPr bwMode="auto">
            <a:xfrm>
              <a:off x="3536" y="2809"/>
              <a:ext cx="454"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9869" name="Line 13"/>
            <p:cNvSpPr>
              <a:spLocks noChangeShapeType="1"/>
            </p:cNvSpPr>
            <p:nvPr/>
          </p:nvSpPr>
          <p:spPr bwMode="auto">
            <a:xfrm flipV="1">
              <a:off x="3990" y="873"/>
              <a:ext cx="0" cy="1936"/>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9870" name="Line 14"/>
            <p:cNvSpPr>
              <a:spLocks noChangeShapeType="1"/>
            </p:cNvSpPr>
            <p:nvPr/>
          </p:nvSpPr>
          <p:spPr bwMode="auto">
            <a:xfrm>
              <a:off x="3990" y="873"/>
              <a:ext cx="210" cy="0"/>
            </a:xfrm>
            <a:prstGeom prst="line">
              <a:avLst/>
            </a:prstGeom>
            <a:noFill/>
            <a:ln w="127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49871" name="Line 15"/>
          <p:cNvSpPr>
            <a:spLocks noChangeShapeType="1"/>
          </p:cNvSpPr>
          <p:nvPr/>
        </p:nvSpPr>
        <p:spPr bwMode="auto">
          <a:xfrm flipH="1">
            <a:off x="2690813" y="5119688"/>
            <a:ext cx="1935162"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9872" name="Line 16"/>
          <p:cNvSpPr>
            <a:spLocks noChangeShapeType="1"/>
          </p:cNvSpPr>
          <p:nvPr/>
        </p:nvSpPr>
        <p:spPr bwMode="auto">
          <a:xfrm flipH="1" flipV="1">
            <a:off x="2678113" y="3055938"/>
            <a:ext cx="12700" cy="20780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9873" name="Line 17"/>
          <p:cNvSpPr>
            <a:spLocks noChangeShapeType="1"/>
          </p:cNvSpPr>
          <p:nvPr/>
        </p:nvSpPr>
        <p:spPr bwMode="auto">
          <a:xfrm flipH="1" flipV="1">
            <a:off x="2317750" y="3040063"/>
            <a:ext cx="347663" cy="25400"/>
          </a:xfrm>
          <a:prstGeom prst="line">
            <a:avLst/>
          </a:prstGeom>
          <a:noFill/>
          <a:ln w="127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249874" name="Group 18"/>
          <p:cNvGrpSpPr>
            <a:grpSpLocks/>
          </p:cNvGrpSpPr>
          <p:nvPr/>
        </p:nvGrpSpPr>
        <p:grpSpPr bwMode="auto">
          <a:xfrm>
            <a:off x="3759200" y="1874838"/>
            <a:ext cx="873125" cy="2927350"/>
            <a:chOff x="2327" y="718"/>
            <a:chExt cx="500" cy="1900"/>
          </a:xfrm>
        </p:grpSpPr>
        <p:sp>
          <p:nvSpPr>
            <p:cNvPr id="249875" name="Line 19"/>
            <p:cNvSpPr>
              <a:spLocks noChangeShapeType="1"/>
            </p:cNvSpPr>
            <p:nvPr/>
          </p:nvSpPr>
          <p:spPr bwMode="auto">
            <a:xfrm flipH="1">
              <a:off x="2700" y="2618"/>
              <a:ext cx="127"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9876" name="Line 20"/>
            <p:cNvSpPr>
              <a:spLocks noChangeShapeType="1"/>
            </p:cNvSpPr>
            <p:nvPr/>
          </p:nvSpPr>
          <p:spPr bwMode="auto">
            <a:xfrm flipV="1">
              <a:off x="2700" y="718"/>
              <a:ext cx="0" cy="1891"/>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9877" name="Line 21"/>
            <p:cNvSpPr>
              <a:spLocks noChangeShapeType="1"/>
            </p:cNvSpPr>
            <p:nvPr/>
          </p:nvSpPr>
          <p:spPr bwMode="auto">
            <a:xfrm flipH="1">
              <a:off x="2327" y="718"/>
              <a:ext cx="382" cy="0"/>
            </a:xfrm>
            <a:prstGeom prst="line">
              <a:avLst/>
            </a:prstGeom>
            <a:noFill/>
            <a:ln w="127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 name="Marcador de contenido 1">
            <a:extLst>
              <a:ext uri="{FF2B5EF4-FFF2-40B4-BE49-F238E27FC236}">
                <a16:creationId xmlns:a16="http://schemas.microsoft.com/office/drawing/2014/main" id="{BED1D030-60F8-4B6D-A84D-AB7CA75CB0B1}"/>
              </a:ext>
            </a:extLst>
          </p:cNvPr>
          <p:cNvSpPr>
            <a:spLocks noGrp="1"/>
          </p:cNvSpPr>
          <p:nvPr>
            <p:ph idx="1"/>
          </p:nvPr>
        </p:nvSpPr>
        <p:spPr/>
        <p:txBody>
          <a:bodyPr/>
          <a:lstStyle/>
          <a:p>
            <a:endParaRPr lang="es-CR"/>
          </a:p>
        </p:txBody>
      </p:sp>
      <p:sp>
        <p:nvSpPr>
          <p:cNvPr id="24"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789805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Text Box 3"/>
          <p:cNvSpPr txBox="1">
            <a:spLocks noChangeArrowheads="1"/>
          </p:cNvSpPr>
          <p:nvPr/>
        </p:nvSpPr>
        <p:spPr bwMode="auto">
          <a:xfrm>
            <a:off x="1042988" y="1989138"/>
            <a:ext cx="6781800" cy="2743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57238" indent="-300038">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a:latin typeface="Arial" panose="020B0604020202020204" pitchFamily="34" charset="0"/>
              </a:rPr>
              <a:t>Otras orientaciones de diseño:</a:t>
            </a: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usar claves sin significado:</a:t>
            </a: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evitar normalizar.</a:t>
            </a: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incluir la dimensión Tiempo.</a:t>
            </a: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dimensiones “que cambian”.</a:t>
            </a: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definición de agregados.</a:t>
            </a:r>
            <a:endParaRPr lang="es-ES" altLang="es-ES">
              <a:latin typeface="Arial" panose="020B0604020202020204" pitchFamily="34" charset="0"/>
            </a:endParaRPr>
          </a:p>
        </p:txBody>
      </p:sp>
      <p:sp>
        <p:nvSpPr>
          <p:cNvPr id="2" name="Marcador de contenido 1">
            <a:extLst>
              <a:ext uri="{FF2B5EF4-FFF2-40B4-BE49-F238E27FC236}">
                <a16:creationId xmlns:a16="http://schemas.microsoft.com/office/drawing/2014/main" id="{2DDE7B21-55FA-4D75-AD53-D74DFD8FC492}"/>
              </a:ext>
            </a:extLst>
          </p:cNvPr>
          <p:cNvSpPr>
            <a:spLocks noGrp="1"/>
          </p:cNvSpPr>
          <p:nvPr>
            <p:ph idx="1"/>
          </p:nvPr>
        </p:nvSpPr>
        <p:spPr/>
        <p:txBody>
          <a:bodyPr/>
          <a:lstStyle/>
          <a:p>
            <a:endParaRPr lang="es-CR"/>
          </a:p>
        </p:txBody>
      </p:sp>
      <p:sp>
        <p:nvSpPr>
          <p:cNvPr id="6"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0396725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ChangeArrowheads="1"/>
          </p:cNvSpPr>
          <p:nvPr/>
        </p:nvSpPr>
        <p:spPr bwMode="auto">
          <a:xfrm>
            <a:off x="971550" y="1557338"/>
            <a:ext cx="432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665163" indent="-2079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a:latin typeface="Arial" panose="020B0604020202020204" pitchFamily="34" charset="0"/>
              </a:rPr>
              <a:t>Otras orientaciones de diseño:</a:t>
            </a:r>
            <a:endParaRPr lang="es-ES" altLang="es-ES" sz="2000">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uso de </a:t>
            </a:r>
            <a:r>
              <a:rPr lang="es-ES_tradnl" altLang="es-ES" sz="2000">
                <a:latin typeface="Arial" panose="020B0604020202020204" pitchFamily="34" charset="0"/>
              </a:rPr>
              <a:t>claves sin</a:t>
            </a:r>
            <a:r>
              <a:rPr lang="es-ES" altLang="es-ES" sz="2000">
                <a:latin typeface="Arial" panose="020B0604020202020204" pitchFamily="34" charset="0"/>
              </a:rPr>
              <a:t> significado.</a:t>
            </a:r>
          </a:p>
        </p:txBody>
      </p:sp>
      <p:sp>
        <p:nvSpPr>
          <p:cNvPr id="251908" name="Text Box 4"/>
          <p:cNvSpPr txBox="1">
            <a:spLocks noChangeArrowheads="1"/>
          </p:cNvSpPr>
          <p:nvPr/>
        </p:nvSpPr>
        <p:spPr bwMode="auto">
          <a:xfrm>
            <a:off x="1600200" y="2590800"/>
            <a:ext cx="673893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568325">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rgbClr val="3333CC"/>
              </a:buClr>
              <a:buFontTx/>
              <a:buChar char="–"/>
            </a:pPr>
            <a:r>
              <a:rPr lang="es-ES_tradnl" altLang="es-ES" sz="1800">
                <a:latin typeface="Arial" panose="020B0604020202020204" pitchFamily="34" charset="0"/>
              </a:rPr>
              <a:t>en un almacén de datos debe evitarse el uso de las claves del sistema operacional.</a:t>
            </a:r>
          </a:p>
          <a:p>
            <a:pPr eaLnBrk="1" hangingPunct="1">
              <a:spcBef>
                <a:spcPct val="50000"/>
              </a:spcBef>
              <a:buClr>
                <a:srgbClr val="3333CC"/>
              </a:buClr>
              <a:buFontTx/>
              <a:buChar char="–"/>
            </a:pPr>
            <a:r>
              <a:rPr lang="es-ES_tradnl" altLang="es-ES" sz="1800">
                <a:latin typeface="Arial" panose="020B0604020202020204" pitchFamily="34" charset="0"/>
              </a:rPr>
              <a:t>las claves de las dimensiones deben ser generadas artificialmente: claves de tipo entero  (4 bytes) son suficiente para dimensiones de cualquier tamaño (2</a:t>
            </a:r>
            <a:r>
              <a:rPr lang="es-ES_tradnl" altLang="es-ES" sz="1800" baseline="30000">
                <a:latin typeface="Arial" panose="020B0604020202020204" pitchFamily="34" charset="0"/>
              </a:rPr>
              <a:t>32</a:t>
            </a:r>
            <a:r>
              <a:rPr lang="es-ES_tradnl" altLang="es-ES" sz="1800">
                <a:latin typeface="Arial" panose="020B0604020202020204" pitchFamily="34" charset="0"/>
              </a:rPr>
              <a:t> valores distintos)</a:t>
            </a:r>
            <a:r>
              <a:rPr lang="es-ES" altLang="es-ES" sz="1800">
                <a:latin typeface="Arial" panose="020B0604020202020204" pitchFamily="34" charset="0"/>
              </a:rPr>
              <a:t>.</a:t>
            </a:r>
          </a:p>
          <a:p>
            <a:pPr eaLnBrk="1" hangingPunct="1">
              <a:spcBef>
                <a:spcPct val="50000"/>
              </a:spcBef>
              <a:buClr>
                <a:srgbClr val="3333CC"/>
              </a:buClr>
              <a:buFontTx/>
              <a:buChar char="–"/>
            </a:pPr>
            <a:r>
              <a:rPr lang="es-ES_tradnl" altLang="es-ES" sz="1800">
                <a:latin typeface="Arial" panose="020B0604020202020204" pitchFamily="34" charset="0"/>
              </a:rPr>
              <a:t>la dimensión TIEMPO debe tener también una clave artificial.</a:t>
            </a:r>
            <a:endParaRPr lang="es-ES" altLang="es-ES" sz="1800">
              <a:latin typeface="Arial" panose="020B0604020202020204" pitchFamily="34" charset="0"/>
            </a:endParaRPr>
          </a:p>
        </p:txBody>
      </p:sp>
      <p:sp>
        <p:nvSpPr>
          <p:cNvPr id="251909" name="Text Box 5"/>
          <p:cNvSpPr txBox="1">
            <a:spLocks noChangeArrowheads="1"/>
          </p:cNvSpPr>
          <p:nvPr/>
        </p:nvSpPr>
        <p:spPr bwMode="auto">
          <a:xfrm>
            <a:off x="990600" y="4876800"/>
            <a:ext cx="734853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57238" indent="-300038">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ES" sz="1800" dirty="0">
                <a:solidFill>
                  <a:schemeClr val="accent2"/>
                </a:solidFill>
                <a:latin typeface="Arial" panose="020B0604020202020204" pitchFamily="34" charset="0"/>
              </a:rPr>
              <a:t>Inconvenientes del uso de las claves del sistema operacional:</a:t>
            </a:r>
          </a:p>
          <a:p>
            <a:pPr lvl="1" eaLnBrk="1" hangingPunct="1">
              <a:spcBef>
                <a:spcPct val="50000"/>
              </a:spcBef>
              <a:buClr>
                <a:schemeClr val="accent2"/>
              </a:buClr>
              <a:buFont typeface="Wingdings" panose="05000000000000000000" pitchFamily="2" charset="2"/>
              <a:buChar char="ü"/>
            </a:pPr>
            <a:r>
              <a:rPr lang="es-ES_tradnl" altLang="es-ES" sz="1800" dirty="0">
                <a:latin typeface="Arial" panose="020B0604020202020204" pitchFamily="34" charset="0"/>
              </a:rPr>
              <a:t>en el OLTP se puede decidir reutilizar valores de la clave no utilizados actualmente.</a:t>
            </a:r>
          </a:p>
          <a:p>
            <a:pPr lvl="1" eaLnBrk="1" hangingPunct="1">
              <a:spcBef>
                <a:spcPct val="50000"/>
              </a:spcBef>
              <a:buClr>
                <a:schemeClr val="accent2"/>
              </a:buClr>
              <a:buFont typeface="Wingdings" panose="05000000000000000000" pitchFamily="2" charset="2"/>
              <a:buChar char="ü"/>
            </a:pPr>
            <a:r>
              <a:rPr lang="es-ES_tradnl" altLang="es-ES" sz="1800" dirty="0">
                <a:latin typeface="Arial" panose="020B0604020202020204" pitchFamily="34" charset="0"/>
              </a:rPr>
              <a:t>en el OLTP se puede decidir cambiar la codificación de las claves.</a:t>
            </a:r>
            <a:endParaRPr lang="es-ES" altLang="es-ES" sz="1800" dirty="0">
              <a:latin typeface="Arial" panose="020B0604020202020204" pitchFamily="34" charset="0"/>
            </a:endParaRPr>
          </a:p>
        </p:txBody>
      </p:sp>
      <p:sp>
        <p:nvSpPr>
          <p:cNvPr id="2" name="Marcador de contenido 1">
            <a:extLst>
              <a:ext uri="{FF2B5EF4-FFF2-40B4-BE49-F238E27FC236}">
                <a16:creationId xmlns:a16="http://schemas.microsoft.com/office/drawing/2014/main" id="{BB57D56A-351C-49B1-9509-088930452D71}"/>
              </a:ext>
            </a:extLst>
          </p:cNvPr>
          <p:cNvSpPr>
            <a:spLocks noGrp="1"/>
          </p:cNvSpPr>
          <p:nvPr>
            <p:ph idx="1"/>
          </p:nvPr>
        </p:nvSpPr>
        <p:spPr/>
        <p:txBody>
          <a:bodyPr/>
          <a:lstStyle/>
          <a:p>
            <a:endParaRPr lang="es-CR"/>
          </a:p>
        </p:txBody>
      </p:sp>
      <p:sp>
        <p:nvSpPr>
          <p:cNvPr id="8"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4183057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ChangeArrowheads="1"/>
          </p:cNvSpPr>
          <p:nvPr/>
        </p:nvSpPr>
        <p:spPr bwMode="auto">
          <a:xfrm>
            <a:off x="1042988" y="1628775"/>
            <a:ext cx="43878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665163" indent="-2079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a:latin typeface="Arial" panose="020B0604020202020204" pitchFamily="34" charset="0"/>
              </a:rPr>
              <a:t>Otras Orientaciones de diseño:</a:t>
            </a:r>
            <a:endParaRPr lang="es-ES" altLang="es-ES" sz="2000">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evitar normalizar.</a:t>
            </a:r>
          </a:p>
        </p:txBody>
      </p:sp>
      <p:sp>
        <p:nvSpPr>
          <p:cNvPr id="252932" name="Text Box 4"/>
          <p:cNvSpPr txBox="1">
            <a:spLocks noChangeArrowheads="1"/>
          </p:cNvSpPr>
          <p:nvPr/>
        </p:nvSpPr>
        <p:spPr bwMode="auto">
          <a:xfrm>
            <a:off x="1177925" y="2695575"/>
            <a:ext cx="688340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50000"/>
              </a:spcBef>
            </a:pPr>
            <a:r>
              <a:rPr lang="es-ES" altLang="es-ES" sz="1800">
                <a:latin typeface="Arial" panose="020B0604020202020204" pitchFamily="34" charset="0"/>
              </a:rPr>
              <a:t>Si se define una tabla de dimensión para cada dimensión identificada en el análisis, es frecuente que entre el conjunto de atributos de la tabla aparezcan dependencias funcionales que hacen que la tabla no esté en 3ª F.N.</a:t>
            </a:r>
          </a:p>
        </p:txBody>
      </p:sp>
      <p:sp>
        <p:nvSpPr>
          <p:cNvPr id="252933" name="AutoShape 5"/>
          <p:cNvSpPr>
            <a:spLocks noChangeArrowheads="1"/>
          </p:cNvSpPr>
          <p:nvPr/>
        </p:nvSpPr>
        <p:spPr bwMode="auto">
          <a:xfrm>
            <a:off x="3890963" y="4024313"/>
            <a:ext cx="346075" cy="519112"/>
          </a:xfrm>
          <a:prstGeom prst="downArrow">
            <a:avLst>
              <a:gd name="adj1" fmla="val 50000"/>
              <a:gd name="adj2" fmla="val 375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52934" name="Text Box 6"/>
          <p:cNvSpPr txBox="1">
            <a:spLocks noChangeArrowheads="1"/>
          </p:cNvSpPr>
          <p:nvPr/>
        </p:nvSpPr>
        <p:spPr bwMode="auto">
          <a:xfrm>
            <a:off x="1477963" y="4645025"/>
            <a:ext cx="5481637" cy="1192213"/>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800">
                <a:latin typeface="Arial" panose="020B0604020202020204" pitchFamily="34" charset="0"/>
              </a:rPr>
              <a:t>Evitar normalizar:</a:t>
            </a:r>
          </a:p>
          <a:p>
            <a:pPr lvl="1"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 el ahorro de espacio no es significativo</a:t>
            </a:r>
          </a:p>
          <a:p>
            <a:pPr lvl="1"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se multiplican los JOIN durante las consultas.</a:t>
            </a:r>
          </a:p>
        </p:txBody>
      </p:sp>
      <p:sp>
        <p:nvSpPr>
          <p:cNvPr id="2" name="Marcador de contenido 1">
            <a:extLst>
              <a:ext uri="{FF2B5EF4-FFF2-40B4-BE49-F238E27FC236}">
                <a16:creationId xmlns:a16="http://schemas.microsoft.com/office/drawing/2014/main" id="{B64002EF-52C1-4E39-B931-3A7D067ADD97}"/>
              </a:ext>
            </a:extLst>
          </p:cNvPr>
          <p:cNvSpPr>
            <a:spLocks noGrp="1"/>
          </p:cNvSpPr>
          <p:nvPr>
            <p:ph idx="1"/>
          </p:nvPr>
        </p:nvSpPr>
        <p:spPr/>
        <p:txBody>
          <a:bodyPr/>
          <a:lstStyle/>
          <a:p>
            <a:endParaRPr lang="es-CR"/>
          </a:p>
        </p:txBody>
      </p:sp>
      <p:sp>
        <p:nvSpPr>
          <p:cNvPr id="9"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871535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Text Box 3"/>
          <p:cNvSpPr txBox="1">
            <a:spLocks noChangeArrowheads="1"/>
          </p:cNvSpPr>
          <p:nvPr/>
        </p:nvSpPr>
        <p:spPr bwMode="auto">
          <a:xfrm>
            <a:off x="1554163" y="3733800"/>
            <a:ext cx="5684837" cy="996950"/>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10000"/>
              </a:lnSpc>
              <a:spcBef>
                <a:spcPct val="50000"/>
              </a:spcBef>
            </a:pPr>
            <a:r>
              <a:rPr lang="es-ES_tradnl" altLang="es-ES" sz="1800">
                <a:latin typeface="Arial" panose="020B0604020202020204" pitchFamily="34" charset="0"/>
              </a:rPr>
              <a:t>En un almacén de Datos muchas consultas son restringidas y parametrizadas por criterios relativos a periodos de tiempo (último mes, este año, ...).</a:t>
            </a:r>
          </a:p>
        </p:txBody>
      </p:sp>
      <p:sp>
        <p:nvSpPr>
          <p:cNvPr id="253956" name="Rectangle 4"/>
          <p:cNvSpPr>
            <a:spLocks noChangeArrowheads="1"/>
          </p:cNvSpPr>
          <p:nvPr/>
        </p:nvSpPr>
        <p:spPr bwMode="auto">
          <a:xfrm>
            <a:off x="1042988" y="2133600"/>
            <a:ext cx="54435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57238" indent="-300038">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a:latin typeface="Arial" panose="020B0604020202020204" pitchFamily="34" charset="0"/>
              </a:rPr>
              <a:t>Otras Orientaciones de diseño:</a:t>
            </a:r>
            <a:endParaRPr lang="es-ES" altLang="es-ES" sz="2000">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siempre introducir la dimensión Tiempo.</a:t>
            </a:r>
          </a:p>
        </p:txBody>
      </p:sp>
      <p:sp>
        <p:nvSpPr>
          <p:cNvPr id="2" name="Marcador de contenido 1">
            <a:extLst>
              <a:ext uri="{FF2B5EF4-FFF2-40B4-BE49-F238E27FC236}">
                <a16:creationId xmlns:a16="http://schemas.microsoft.com/office/drawing/2014/main" id="{D0FBC6DC-38C0-4857-BD37-52D722FE0AE0}"/>
              </a:ext>
            </a:extLst>
          </p:cNvPr>
          <p:cNvSpPr>
            <a:spLocks noGrp="1"/>
          </p:cNvSpPr>
          <p:nvPr>
            <p:ph idx="1"/>
          </p:nvPr>
        </p:nvSpPr>
        <p:spPr/>
        <p:txBody>
          <a:bodyPr/>
          <a:lstStyle/>
          <a:p>
            <a:endParaRPr lang="es-CR"/>
          </a:p>
        </p:txBody>
      </p:sp>
      <p:sp>
        <p:nvSpPr>
          <p:cNvPr id="7"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2257348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ChangeArrowheads="1"/>
          </p:cNvSpPr>
          <p:nvPr/>
        </p:nvSpPr>
        <p:spPr bwMode="auto">
          <a:xfrm>
            <a:off x="900113" y="1628775"/>
            <a:ext cx="432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s-ES" altLang="es-ES">
                <a:solidFill>
                  <a:srgbClr val="3333CC"/>
                </a:solidFill>
                <a:latin typeface="Arial" panose="020B0604020202020204" pitchFamily="34" charset="0"/>
              </a:rPr>
              <a:t>Otras orientaciones de diseño:</a:t>
            </a:r>
            <a:endParaRPr lang="es-ES" altLang="es-ES" sz="2000">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dimensiones “que cambian”.</a:t>
            </a:r>
          </a:p>
        </p:txBody>
      </p:sp>
      <p:sp>
        <p:nvSpPr>
          <p:cNvPr id="254980" name="Text Box 4"/>
          <p:cNvSpPr txBox="1">
            <a:spLocks noChangeArrowheads="1"/>
          </p:cNvSpPr>
          <p:nvPr/>
        </p:nvSpPr>
        <p:spPr bwMode="auto">
          <a:xfrm>
            <a:off x="838200" y="3657600"/>
            <a:ext cx="7312025" cy="1082675"/>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 altLang="es-ES" sz="1600">
                <a:solidFill>
                  <a:schemeClr val="accent2"/>
                </a:solidFill>
                <a:latin typeface="Arial" panose="020B0604020202020204" pitchFamily="34" charset="0"/>
              </a:rPr>
              <a:t>Ejemplo:</a:t>
            </a:r>
            <a:r>
              <a:rPr lang="es-ES" altLang="es-ES" sz="1600">
                <a:latin typeface="Arial" panose="020B0604020202020204" pitchFamily="34" charset="0"/>
              </a:rPr>
              <a:t> En un A.D existe la dimensión CLIENTE. En la tabla correspondiente un registro representa la información sobre el cliente “María García” cuyo estado civil cambia el 15-01-1994 de </a:t>
            </a:r>
            <a:r>
              <a:rPr lang="es-ES" altLang="es-ES" sz="1600" i="1">
                <a:latin typeface="Arial" panose="020B0604020202020204" pitchFamily="34" charset="0"/>
              </a:rPr>
              <a:t>soltera</a:t>
            </a:r>
            <a:r>
              <a:rPr lang="es-ES" altLang="es-ES" sz="1600">
                <a:latin typeface="Arial" panose="020B0604020202020204" pitchFamily="34" charset="0"/>
              </a:rPr>
              <a:t> a </a:t>
            </a:r>
            <a:r>
              <a:rPr lang="es-ES" altLang="es-ES" sz="1600" i="1">
                <a:latin typeface="Arial" panose="020B0604020202020204" pitchFamily="34" charset="0"/>
              </a:rPr>
              <a:t>casada</a:t>
            </a:r>
            <a:r>
              <a:rPr lang="es-ES" altLang="es-ES" sz="1600">
                <a:latin typeface="Arial" panose="020B0604020202020204" pitchFamily="34" charset="0"/>
              </a:rPr>
              <a:t>. El estado civil del cliente es utilizado con frecuencia en el análisis de la información.</a:t>
            </a:r>
          </a:p>
        </p:txBody>
      </p:sp>
      <p:sp>
        <p:nvSpPr>
          <p:cNvPr id="254981" name="Text Box 5"/>
          <p:cNvSpPr txBox="1">
            <a:spLocks noChangeArrowheads="1"/>
          </p:cNvSpPr>
          <p:nvPr/>
        </p:nvSpPr>
        <p:spPr bwMode="auto">
          <a:xfrm>
            <a:off x="1258888" y="2565400"/>
            <a:ext cx="6896100" cy="915988"/>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Se considera relevante el caso en que, en el mundo real, para un valor de una dimensión, cambia el valor de un atributo que es significativo para el análisis sin cambiar el valor de su clave.</a:t>
            </a:r>
            <a:endParaRPr lang="es-ES" altLang="es-ES" sz="1800">
              <a:latin typeface="Arial" panose="020B0604020202020204" pitchFamily="34" charset="0"/>
            </a:endParaRPr>
          </a:p>
        </p:txBody>
      </p:sp>
      <p:sp>
        <p:nvSpPr>
          <p:cNvPr id="254982" name="Text Box 6"/>
          <p:cNvSpPr txBox="1">
            <a:spLocks noChangeArrowheads="1"/>
          </p:cNvSpPr>
          <p:nvPr/>
        </p:nvSpPr>
        <p:spPr bwMode="auto">
          <a:xfrm>
            <a:off x="1187451" y="4784725"/>
            <a:ext cx="6962774"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s-ES" altLang="es-ES" sz="1800" dirty="0">
                <a:latin typeface="Arial" panose="020B0604020202020204" pitchFamily="34" charset="0"/>
              </a:rPr>
              <a:t>Existen tres estrategias para el tratamiento de los cambios en las dimensiones:</a:t>
            </a:r>
          </a:p>
          <a:p>
            <a:pPr lvl="2" eaLnBrk="1" hangingPunct="1">
              <a:spcBef>
                <a:spcPct val="50000"/>
              </a:spcBef>
            </a:pPr>
            <a:r>
              <a:rPr lang="es-ES" altLang="es-ES" sz="1800" dirty="0">
                <a:solidFill>
                  <a:schemeClr val="accent2"/>
                </a:solidFill>
                <a:latin typeface="Arial" panose="020B0604020202020204" pitchFamily="34" charset="0"/>
              </a:rPr>
              <a:t>Tipo 1: Realizar la modificación.</a:t>
            </a:r>
          </a:p>
          <a:p>
            <a:pPr lvl="2" eaLnBrk="1" hangingPunct="1">
              <a:spcBef>
                <a:spcPct val="50000"/>
              </a:spcBef>
            </a:pPr>
            <a:r>
              <a:rPr lang="es-ES" altLang="es-ES" sz="1800" dirty="0">
                <a:solidFill>
                  <a:schemeClr val="accent2"/>
                </a:solidFill>
                <a:latin typeface="Arial" panose="020B0604020202020204" pitchFamily="34" charset="0"/>
              </a:rPr>
              <a:t>Tipo 2: Crear un nuevo registro.</a:t>
            </a:r>
          </a:p>
          <a:p>
            <a:pPr lvl="2" eaLnBrk="1" hangingPunct="1">
              <a:spcBef>
                <a:spcPct val="50000"/>
              </a:spcBef>
            </a:pPr>
            <a:r>
              <a:rPr lang="es-ES" altLang="es-ES" sz="1800" dirty="0">
                <a:solidFill>
                  <a:schemeClr val="accent2"/>
                </a:solidFill>
                <a:latin typeface="Arial" panose="020B0604020202020204" pitchFamily="34" charset="0"/>
              </a:rPr>
              <a:t>Tipo 3: Crear un nuevo atributo</a:t>
            </a:r>
            <a:r>
              <a:rPr lang="es-ES" altLang="es-ES" sz="1800" dirty="0">
                <a:latin typeface="Arial" panose="020B0604020202020204" pitchFamily="34" charset="0"/>
              </a:rPr>
              <a:t>.</a:t>
            </a:r>
          </a:p>
        </p:txBody>
      </p:sp>
      <p:sp>
        <p:nvSpPr>
          <p:cNvPr id="2" name="Marcador de contenido 1">
            <a:extLst>
              <a:ext uri="{FF2B5EF4-FFF2-40B4-BE49-F238E27FC236}">
                <a16:creationId xmlns:a16="http://schemas.microsoft.com/office/drawing/2014/main" id="{8D40301F-4898-4190-B171-C1F55E6633B2}"/>
              </a:ext>
            </a:extLst>
          </p:cNvPr>
          <p:cNvSpPr>
            <a:spLocks noGrp="1"/>
          </p:cNvSpPr>
          <p:nvPr>
            <p:ph idx="1"/>
          </p:nvPr>
        </p:nvSpPr>
        <p:spPr/>
        <p:txBody>
          <a:bodyPr/>
          <a:lstStyle/>
          <a:p>
            <a:endParaRPr lang="es-CR"/>
          </a:p>
        </p:txBody>
      </p:sp>
      <p:sp>
        <p:nvSpPr>
          <p:cNvPr id="9"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19082625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ChangeArrowheads="1"/>
          </p:cNvSpPr>
          <p:nvPr/>
        </p:nvSpPr>
        <p:spPr bwMode="auto">
          <a:xfrm>
            <a:off x="900113" y="1628775"/>
            <a:ext cx="432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s-ES" altLang="es-ES">
                <a:solidFill>
                  <a:srgbClr val="3333CC"/>
                </a:solidFill>
                <a:latin typeface="Arial" panose="020B0604020202020204" pitchFamily="34" charset="0"/>
              </a:rPr>
              <a:t>Otras orientaciones de diseño:</a:t>
            </a:r>
            <a:endParaRPr lang="es-ES" altLang="es-ES" sz="2000">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definición de agregados.</a:t>
            </a:r>
          </a:p>
        </p:txBody>
      </p:sp>
      <p:sp>
        <p:nvSpPr>
          <p:cNvPr id="256004" name="Text Box 4"/>
          <p:cNvSpPr txBox="1">
            <a:spLocks noChangeArrowheads="1"/>
          </p:cNvSpPr>
          <p:nvPr/>
        </p:nvSpPr>
        <p:spPr bwMode="auto">
          <a:xfrm>
            <a:off x="1817688" y="2643188"/>
            <a:ext cx="5713412" cy="641350"/>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90000"/>
              </a:lnSpc>
              <a:spcBef>
                <a:spcPct val="50000"/>
              </a:spcBef>
            </a:pPr>
            <a:r>
              <a:rPr lang="es-ES" altLang="es-ES" sz="2000">
                <a:latin typeface="Arial" panose="020B0604020202020204" pitchFamily="34" charset="0"/>
              </a:rPr>
              <a:t>¡En un almacén de datos es usual consultar información agregada!</a:t>
            </a:r>
          </a:p>
        </p:txBody>
      </p:sp>
      <p:sp>
        <p:nvSpPr>
          <p:cNvPr id="256005" name="Text Box 5"/>
          <p:cNvSpPr txBox="1">
            <a:spLocks noChangeArrowheads="1"/>
          </p:cNvSpPr>
          <p:nvPr/>
        </p:nvSpPr>
        <p:spPr bwMode="auto">
          <a:xfrm>
            <a:off x="1182688" y="3536950"/>
            <a:ext cx="6708775" cy="641350"/>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800">
                <a:latin typeface="Arial" panose="020B0604020202020204" pitchFamily="34" charset="0"/>
              </a:rPr>
              <a:t>El almacenamiento de datos agregados por distintos criterios de agregación en la tabla de hechos mejora la eficiencia del AD.</a:t>
            </a:r>
          </a:p>
        </p:txBody>
      </p:sp>
      <p:sp>
        <p:nvSpPr>
          <p:cNvPr id="256006" name="Text Box 6"/>
          <p:cNvSpPr txBox="1">
            <a:spLocks noChangeArrowheads="1"/>
          </p:cNvSpPr>
          <p:nvPr/>
        </p:nvSpPr>
        <p:spPr bwMode="auto">
          <a:xfrm>
            <a:off x="1001713" y="4300538"/>
            <a:ext cx="7439025"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57238" indent="-300038">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sz="2000" u="sng">
                <a:solidFill>
                  <a:schemeClr val="accent2"/>
                </a:solidFill>
                <a:latin typeface="Arial" panose="020B0604020202020204" pitchFamily="34" charset="0"/>
              </a:rPr>
              <a:t>Estrategias de almacenamiento de datos agregados:</a:t>
            </a:r>
            <a:endParaRPr lang="es-ES" altLang="es-ES" sz="1800" u="sng">
              <a:solidFill>
                <a:schemeClr val="accent2"/>
              </a:solidFill>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1800">
                <a:solidFill>
                  <a:schemeClr val="accent2"/>
                </a:solidFill>
                <a:latin typeface="Arial" panose="020B0604020202020204" pitchFamily="34" charset="0"/>
              </a:rPr>
              <a:t>Estrategia 1:</a:t>
            </a:r>
            <a:r>
              <a:rPr lang="es-ES" altLang="es-ES" sz="1800">
                <a:latin typeface="Arial" panose="020B0604020202020204" pitchFamily="34" charset="0"/>
              </a:rPr>
              <a:t> definir nuevas tablas de hechos (resp. de dimensiones) para almacenar la información agregada (resp. la descripción de los niveles de agregación).</a:t>
            </a:r>
          </a:p>
          <a:p>
            <a:pPr lvl="1" eaLnBrk="1" hangingPunct="1">
              <a:spcBef>
                <a:spcPct val="50000"/>
              </a:spcBef>
              <a:buClr>
                <a:schemeClr val="accent2"/>
              </a:buClr>
              <a:buFont typeface="Wingdings" panose="05000000000000000000" pitchFamily="2" charset="2"/>
              <a:buChar char="ü"/>
            </a:pPr>
            <a:r>
              <a:rPr lang="es-ES" altLang="es-ES" sz="1800">
                <a:solidFill>
                  <a:schemeClr val="accent2"/>
                </a:solidFill>
                <a:latin typeface="Arial" panose="020B0604020202020204" pitchFamily="34" charset="0"/>
              </a:rPr>
              <a:t>Estrategia 2:</a:t>
            </a:r>
            <a:r>
              <a:rPr lang="es-ES" altLang="es-ES" sz="1800">
                <a:latin typeface="Arial" panose="020B0604020202020204" pitchFamily="34" charset="0"/>
              </a:rPr>
              <a:t> insertar en la tabla de hechos (resp. dimensiones) tuplas que representan la información agregada (resp. los niveles de agregación).</a:t>
            </a:r>
          </a:p>
        </p:txBody>
      </p:sp>
      <p:sp>
        <p:nvSpPr>
          <p:cNvPr id="2" name="Marcador de contenido 1">
            <a:extLst>
              <a:ext uri="{FF2B5EF4-FFF2-40B4-BE49-F238E27FC236}">
                <a16:creationId xmlns:a16="http://schemas.microsoft.com/office/drawing/2014/main" id="{9339FA43-7DE5-4B09-BDB5-3B15475502DE}"/>
              </a:ext>
            </a:extLst>
          </p:cNvPr>
          <p:cNvSpPr>
            <a:spLocks noGrp="1"/>
          </p:cNvSpPr>
          <p:nvPr>
            <p:ph idx="1"/>
          </p:nvPr>
        </p:nvSpPr>
        <p:spPr/>
        <p:txBody>
          <a:bodyPr/>
          <a:lstStyle/>
          <a:p>
            <a:endParaRPr lang="es-CR"/>
          </a:p>
        </p:txBody>
      </p:sp>
      <p:sp>
        <p:nvSpPr>
          <p:cNvPr id="9" name="Rectangle 2"/>
          <p:cNvSpPr>
            <a:spLocks noGrp="1" noChangeArrowheads="1"/>
          </p:cNvSpPr>
          <p:nvPr>
            <p:ph type="title"/>
          </p:nvPr>
        </p:nvSpPr>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4888557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D698CE59-0855-4E56-8776-EFF6810FA6DD}"/>
              </a:ext>
            </a:extLst>
          </p:cNvPr>
          <p:cNvSpPr>
            <a:spLocks noGrp="1"/>
          </p:cNvSpPr>
          <p:nvPr>
            <p:ph idx="1"/>
          </p:nvPr>
        </p:nvSpPr>
        <p:spPr/>
        <p:txBody>
          <a:bodyPr/>
          <a:lstStyle/>
          <a:p>
            <a:endParaRPr lang="es-CR"/>
          </a:p>
        </p:txBody>
      </p:sp>
      <p:sp>
        <p:nvSpPr>
          <p:cNvPr id="126978" name="Rectangle 2"/>
          <p:cNvSpPr>
            <a:spLocks noGrp="1" noChangeArrowheads="1"/>
          </p:cNvSpPr>
          <p:nvPr>
            <p:ph type="title"/>
          </p:nvPr>
        </p:nvSpPr>
        <p:spPr/>
        <p:txBody>
          <a:bodyPr/>
          <a:lstStyle/>
          <a:p>
            <a:pPr>
              <a:tabLst>
                <a:tab pos="7143750" algn="l"/>
              </a:tabLst>
            </a:pPr>
            <a:r>
              <a:rPr lang="en-GB" altLang="es-ES" sz="2800" dirty="0" err="1"/>
              <a:t>Líneas</a:t>
            </a:r>
            <a:r>
              <a:rPr lang="en-GB" altLang="es-ES" sz="2800" dirty="0"/>
              <a:t> de </a:t>
            </a:r>
            <a:r>
              <a:rPr lang="en-GB" altLang="es-ES" sz="2800" dirty="0" err="1"/>
              <a:t>Investigación</a:t>
            </a:r>
            <a:r>
              <a:rPr lang="en-GB" altLang="es-ES" sz="2800" dirty="0"/>
              <a:t> </a:t>
            </a:r>
            <a:r>
              <a:rPr lang="en-GB" altLang="es-ES" sz="2800" dirty="0" err="1"/>
              <a:t>Abiertas</a:t>
            </a:r>
            <a:endParaRPr lang="es-ES_tradnl" altLang="es-ES" sz="2800" dirty="0"/>
          </a:p>
        </p:txBody>
      </p:sp>
      <p:sp>
        <p:nvSpPr>
          <p:cNvPr id="126980" name="Text Box 4"/>
          <p:cNvSpPr txBox="1">
            <a:spLocks noChangeArrowheads="1"/>
          </p:cNvSpPr>
          <p:nvPr/>
        </p:nvSpPr>
        <p:spPr bwMode="auto">
          <a:xfrm>
            <a:off x="685800" y="1828800"/>
            <a:ext cx="7808913" cy="474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75000"/>
              </a:lnSpc>
              <a:spcBef>
                <a:spcPct val="50000"/>
              </a:spcBef>
            </a:pPr>
            <a:r>
              <a:rPr lang="es-ES_tradnl" altLang="es-ES" sz="2800">
                <a:solidFill>
                  <a:srgbClr val="000099"/>
                </a:solidFill>
                <a:latin typeface="Arial" panose="020B0604020202020204" pitchFamily="34" charset="0"/>
              </a:rPr>
              <a:t>Resúmenes:</a:t>
            </a:r>
            <a:endParaRPr lang="es-ES_tradnl" altLang="es-ES" sz="1800">
              <a:latin typeface="Arial" panose="020B0604020202020204" pitchFamily="34" charset="0"/>
            </a:endParaRPr>
          </a:p>
          <a:p>
            <a:pPr eaLnBrk="1" hangingPunct="1">
              <a:lnSpc>
                <a:spcPct val="80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Widom, J. </a:t>
            </a:r>
            <a:r>
              <a:rPr lang="es-ES_tradnl" altLang="es-ES" sz="1800" i="1">
                <a:solidFill>
                  <a:schemeClr val="accent2"/>
                </a:solidFill>
                <a:latin typeface="Arial" panose="020B0604020202020204" pitchFamily="34" charset="0"/>
              </a:rPr>
              <a:t>Research problems in data warehousing</a:t>
            </a:r>
          </a:p>
          <a:p>
            <a:pPr lvl="1" eaLnBrk="1" hangingPunct="1">
              <a:lnSpc>
                <a:spcPct val="110000"/>
              </a:lnSpc>
              <a:spcBef>
                <a:spcPct val="50000"/>
              </a:spcBef>
            </a:pPr>
            <a:r>
              <a:rPr lang="es-ES_tradnl" altLang="es-ES" sz="1800">
                <a:latin typeface="Arial" panose="020B0604020202020204" pitchFamily="34" charset="0"/>
              </a:rPr>
              <a:t>Actas de la International Conference on Information and Knowledge Management (CIKM95), ACM Press. 1995</a:t>
            </a:r>
          </a:p>
          <a:p>
            <a:pPr lvl="1" eaLnBrk="1" hangingPunct="1">
              <a:lnSpc>
                <a:spcPct val="75000"/>
              </a:lnSpc>
              <a:spcBef>
                <a:spcPct val="50000"/>
              </a:spcBef>
            </a:pPr>
            <a:endParaRPr lang="es-ES_tradnl" altLang="es-ES" sz="1800">
              <a:latin typeface="Arial" panose="020B0604020202020204" pitchFamily="34" charset="0"/>
            </a:endParaRPr>
          </a:p>
          <a:p>
            <a:pPr eaLnBrk="1" hangingPunct="1">
              <a:lnSpc>
                <a:spcPct val="105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Chaudhuri, S., Dayal, U. </a:t>
            </a:r>
            <a:r>
              <a:rPr lang="es-ES_tradnl" altLang="es-ES" sz="1800" i="1">
                <a:solidFill>
                  <a:schemeClr val="accent2"/>
                </a:solidFill>
                <a:latin typeface="Arial" panose="020B0604020202020204" pitchFamily="34" charset="0"/>
              </a:rPr>
              <a:t>An overview of data warehousing and OLAP technology</a:t>
            </a:r>
            <a:r>
              <a:rPr lang="es-ES_tradnl" altLang="es-ES" sz="1800">
                <a:latin typeface="Arial" panose="020B0604020202020204" pitchFamily="34" charset="0"/>
              </a:rPr>
              <a:t>.</a:t>
            </a:r>
          </a:p>
          <a:p>
            <a:pPr lvl="1" eaLnBrk="1" hangingPunct="1">
              <a:lnSpc>
                <a:spcPct val="75000"/>
              </a:lnSpc>
              <a:spcBef>
                <a:spcPct val="50000"/>
              </a:spcBef>
            </a:pPr>
            <a:r>
              <a:rPr lang="es-ES_tradnl" altLang="es-ES" sz="1800">
                <a:latin typeface="Arial" panose="020B0604020202020204" pitchFamily="34" charset="0"/>
              </a:rPr>
              <a:t>SIGMOD Records. 26(1), pp. 65-74, 1997.</a:t>
            </a:r>
          </a:p>
          <a:p>
            <a:pPr lvl="1" eaLnBrk="1" hangingPunct="1">
              <a:lnSpc>
                <a:spcPct val="75000"/>
              </a:lnSpc>
              <a:spcBef>
                <a:spcPct val="50000"/>
              </a:spcBef>
            </a:pPr>
            <a:endParaRPr lang="es-ES_tradnl" altLang="es-ES" sz="1800">
              <a:latin typeface="Arial" panose="020B0604020202020204" pitchFamily="34" charset="0"/>
            </a:endParaRPr>
          </a:p>
          <a:p>
            <a:pPr eaLnBrk="1" hangingPunct="1">
              <a:lnSpc>
                <a:spcPct val="85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Wu, Ch., Buchmann, P. </a:t>
            </a:r>
            <a:r>
              <a:rPr lang="es-ES_tradnl" altLang="es-ES" sz="1800" i="1">
                <a:solidFill>
                  <a:schemeClr val="accent2"/>
                </a:solidFill>
                <a:latin typeface="Arial" panose="020B0604020202020204" pitchFamily="34" charset="0"/>
              </a:rPr>
              <a:t>Research issues in data warehousing</a:t>
            </a:r>
          </a:p>
          <a:p>
            <a:pPr lvl="1" eaLnBrk="1" hangingPunct="1">
              <a:lnSpc>
                <a:spcPct val="90000"/>
              </a:lnSpc>
              <a:spcBef>
                <a:spcPct val="50000"/>
              </a:spcBef>
              <a:buClr>
                <a:schemeClr val="accent2"/>
              </a:buClr>
              <a:buFont typeface="Wingdings" panose="05000000000000000000" pitchFamily="2" charset="2"/>
              <a:buNone/>
            </a:pPr>
            <a:r>
              <a:rPr lang="es-ES_tradnl" altLang="es-ES" sz="1800">
                <a:latin typeface="Arial" panose="020B0604020202020204" pitchFamily="34" charset="0"/>
              </a:rPr>
              <a:t>Datebanksysteme in Büro, Technik und Wissenchaft (BTW),</a:t>
            </a:r>
          </a:p>
          <a:p>
            <a:pPr lvl="1" eaLnBrk="1" hangingPunct="1">
              <a:lnSpc>
                <a:spcPct val="90000"/>
              </a:lnSpc>
              <a:spcBef>
                <a:spcPct val="50000"/>
              </a:spcBef>
              <a:buClr>
                <a:schemeClr val="accent2"/>
              </a:buClr>
              <a:buFont typeface="Wingdings" panose="05000000000000000000" pitchFamily="2" charset="2"/>
              <a:buNone/>
            </a:pPr>
            <a:r>
              <a:rPr lang="es-ES_tradnl" altLang="es-ES" sz="1800">
                <a:latin typeface="Arial" panose="020B0604020202020204" pitchFamily="34" charset="0"/>
              </a:rPr>
              <a:t>Informatik Aktuell, pp. 61-62. Springer, 1997</a:t>
            </a:r>
          </a:p>
          <a:p>
            <a:pPr eaLnBrk="1" hangingPunct="1">
              <a:lnSpc>
                <a:spcPct val="75000"/>
              </a:lnSpc>
              <a:spcBef>
                <a:spcPct val="50000"/>
              </a:spcBef>
            </a:pPr>
            <a:endParaRPr lang="es-ES_tradnl" altLang="es-ES" sz="1800">
              <a:latin typeface="Arial" panose="020B0604020202020204" pitchFamily="34" charset="0"/>
            </a:endParaRPr>
          </a:p>
        </p:txBody>
      </p:sp>
    </p:spTree>
    <p:extLst>
      <p:ext uri="{BB962C8B-B14F-4D97-AF65-F5344CB8AC3E}">
        <p14:creationId xmlns:p14="http://schemas.microsoft.com/office/powerpoint/2010/main" val="91566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73" name="Line 9"/>
          <p:cNvSpPr>
            <a:spLocks noChangeShapeType="1"/>
          </p:cNvSpPr>
          <p:nvPr/>
        </p:nvSpPr>
        <p:spPr bwMode="auto">
          <a:xfrm>
            <a:off x="5337175" y="3130550"/>
            <a:ext cx="1952625"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7274" name="Line 10"/>
          <p:cNvSpPr>
            <a:spLocks noChangeShapeType="1"/>
          </p:cNvSpPr>
          <p:nvPr/>
        </p:nvSpPr>
        <p:spPr bwMode="auto">
          <a:xfrm>
            <a:off x="2600325" y="3060700"/>
            <a:ext cx="1412875" cy="127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7275" name="Rectangle 11"/>
          <p:cNvSpPr>
            <a:spLocks noChangeArrowheads="1"/>
          </p:cNvSpPr>
          <p:nvPr/>
        </p:nvSpPr>
        <p:spPr bwMode="auto">
          <a:xfrm>
            <a:off x="3703638" y="1695450"/>
            <a:ext cx="1752600" cy="393700"/>
          </a:xfrm>
          <a:prstGeom prst="rect">
            <a:avLst/>
          </a:prstGeom>
          <a:solidFill>
            <a:srgbClr val="99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600" b="1">
                <a:solidFill>
                  <a:srgbClr val="000000"/>
                </a:solidFill>
                <a:latin typeface="Arial" panose="020B0604020202020204" pitchFamily="34" charset="0"/>
              </a:rPr>
              <a:t>Correspondencia</a:t>
            </a:r>
            <a:endParaRPr lang="es-ES" altLang="es-ES" sz="1600" b="1">
              <a:solidFill>
                <a:srgbClr val="000000"/>
              </a:solidFill>
              <a:latin typeface="Arial" panose="020B0604020202020204" pitchFamily="34" charset="0"/>
            </a:endParaRPr>
          </a:p>
        </p:txBody>
      </p:sp>
      <p:sp>
        <p:nvSpPr>
          <p:cNvPr id="267276" name="Arc 12"/>
          <p:cNvSpPr>
            <a:spLocks/>
          </p:cNvSpPr>
          <p:nvPr/>
        </p:nvSpPr>
        <p:spPr bwMode="auto">
          <a:xfrm rot="10800000">
            <a:off x="2119313" y="1917700"/>
            <a:ext cx="1522412" cy="800100"/>
          </a:xfrm>
          <a:custGeom>
            <a:avLst/>
            <a:gdLst>
              <a:gd name="G0" fmla="+- 667 0 0"/>
              <a:gd name="G1" fmla="+- 0 0 0"/>
              <a:gd name="G2" fmla="+- 21600 0 0"/>
              <a:gd name="T0" fmla="*/ 22267 w 22267"/>
              <a:gd name="T1" fmla="*/ 0 h 21600"/>
              <a:gd name="T2" fmla="*/ 0 w 22267"/>
              <a:gd name="T3" fmla="*/ 21590 h 21600"/>
              <a:gd name="T4" fmla="*/ 667 w 22267"/>
              <a:gd name="T5" fmla="*/ 0 h 21600"/>
            </a:gdLst>
            <a:ahLst/>
            <a:cxnLst>
              <a:cxn ang="0">
                <a:pos x="T0" y="T1"/>
              </a:cxn>
              <a:cxn ang="0">
                <a:pos x="T2" y="T3"/>
              </a:cxn>
              <a:cxn ang="0">
                <a:pos x="T4" y="T5"/>
              </a:cxn>
            </a:cxnLst>
            <a:rect l="0" t="0" r="r" b="b"/>
            <a:pathLst>
              <a:path w="22267" h="21600" fill="none" extrusionOk="0">
                <a:moveTo>
                  <a:pt x="22267" y="0"/>
                </a:moveTo>
                <a:cubicBezTo>
                  <a:pt x="22267" y="11929"/>
                  <a:pt x="12596" y="21600"/>
                  <a:pt x="667" y="21600"/>
                </a:cubicBezTo>
                <a:cubicBezTo>
                  <a:pt x="444" y="21600"/>
                  <a:pt x="222" y="21596"/>
                  <a:pt x="0" y="21589"/>
                </a:cubicBezTo>
              </a:path>
              <a:path w="22267" h="21600" stroke="0" extrusionOk="0">
                <a:moveTo>
                  <a:pt x="22267" y="0"/>
                </a:moveTo>
                <a:cubicBezTo>
                  <a:pt x="22267" y="11929"/>
                  <a:pt x="12596" y="21600"/>
                  <a:pt x="667" y="21600"/>
                </a:cubicBezTo>
                <a:cubicBezTo>
                  <a:pt x="444" y="21600"/>
                  <a:pt x="222" y="21596"/>
                  <a:pt x="0" y="21589"/>
                </a:cubicBezTo>
                <a:lnTo>
                  <a:pt x="667"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7277" name="Rectangle 13"/>
          <p:cNvSpPr>
            <a:spLocks noChangeArrowheads="1"/>
          </p:cNvSpPr>
          <p:nvPr/>
        </p:nvSpPr>
        <p:spPr bwMode="auto">
          <a:xfrm>
            <a:off x="679450" y="3422650"/>
            <a:ext cx="1809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Bases de datos operacionales</a:t>
            </a:r>
            <a:endParaRPr lang="es-ES" altLang="es-ES" sz="1800">
              <a:solidFill>
                <a:srgbClr val="000099"/>
              </a:solidFill>
              <a:latin typeface="Arial" panose="020B0604020202020204" pitchFamily="34" charset="0"/>
            </a:endParaRPr>
          </a:p>
        </p:txBody>
      </p:sp>
      <p:sp>
        <p:nvSpPr>
          <p:cNvPr id="267278" name="Rectangle 14"/>
          <p:cNvSpPr>
            <a:spLocks noChangeArrowheads="1"/>
          </p:cNvSpPr>
          <p:nvPr/>
        </p:nvSpPr>
        <p:spPr bwMode="auto">
          <a:xfrm>
            <a:off x="3711575" y="4060825"/>
            <a:ext cx="21018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Almacenamiento intermedio</a:t>
            </a:r>
            <a:endParaRPr lang="es-ES" altLang="es-ES" sz="1800">
              <a:solidFill>
                <a:srgbClr val="000099"/>
              </a:solidFill>
              <a:latin typeface="Arial" panose="020B0604020202020204" pitchFamily="34" charset="0"/>
            </a:endParaRPr>
          </a:p>
        </p:txBody>
      </p:sp>
      <p:sp>
        <p:nvSpPr>
          <p:cNvPr id="267279" name="Rectangle 15"/>
          <p:cNvSpPr>
            <a:spLocks noChangeArrowheads="1"/>
          </p:cNvSpPr>
          <p:nvPr/>
        </p:nvSpPr>
        <p:spPr bwMode="auto">
          <a:xfrm>
            <a:off x="7137400" y="3894138"/>
            <a:ext cx="14160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Almacén de datos</a:t>
            </a:r>
            <a:endParaRPr lang="es-ES" altLang="es-ES" sz="1800">
              <a:solidFill>
                <a:srgbClr val="000099"/>
              </a:solidFill>
              <a:latin typeface="Arial" panose="020B0604020202020204" pitchFamily="34" charset="0"/>
            </a:endParaRPr>
          </a:p>
        </p:txBody>
      </p:sp>
      <p:grpSp>
        <p:nvGrpSpPr>
          <p:cNvPr id="267280" name="Group 16"/>
          <p:cNvGrpSpPr>
            <a:grpSpLocks/>
          </p:cNvGrpSpPr>
          <p:nvPr/>
        </p:nvGrpSpPr>
        <p:grpSpPr bwMode="auto">
          <a:xfrm>
            <a:off x="4071938" y="2571750"/>
            <a:ext cx="971550" cy="823913"/>
            <a:chOff x="2401" y="1896"/>
            <a:chExt cx="612" cy="519"/>
          </a:xfrm>
        </p:grpSpPr>
        <p:sp>
          <p:nvSpPr>
            <p:cNvPr id="267281" name="Rectangle 17"/>
            <p:cNvSpPr>
              <a:spLocks noChangeArrowheads="1"/>
            </p:cNvSpPr>
            <p:nvPr/>
          </p:nvSpPr>
          <p:spPr bwMode="auto">
            <a:xfrm>
              <a:off x="2401" y="2002"/>
              <a:ext cx="612" cy="31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82" name="Oval 18"/>
            <p:cNvSpPr>
              <a:spLocks noChangeArrowheads="1"/>
            </p:cNvSpPr>
            <p:nvPr/>
          </p:nvSpPr>
          <p:spPr bwMode="auto">
            <a:xfrm>
              <a:off x="2401" y="1896"/>
              <a:ext cx="612" cy="199"/>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83" name="Oval 19"/>
            <p:cNvSpPr>
              <a:spLocks noChangeArrowheads="1"/>
            </p:cNvSpPr>
            <p:nvPr/>
          </p:nvSpPr>
          <p:spPr bwMode="auto">
            <a:xfrm>
              <a:off x="2401" y="2216"/>
              <a:ext cx="612" cy="199"/>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67284" name="Group 20"/>
          <p:cNvGrpSpPr>
            <a:grpSpLocks/>
          </p:cNvGrpSpPr>
          <p:nvPr/>
        </p:nvGrpSpPr>
        <p:grpSpPr bwMode="auto">
          <a:xfrm>
            <a:off x="7424738" y="2652713"/>
            <a:ext cx="844550" cy="755650"/>
            <a:chOff x="4585" y="1555"/>
            <a:chExt cx="532" cy="412"/>
          </a:xfrm>
        </p:grpSpPr>
        <p:sp>
          <p:nvSpPr>
            <p:cNvPr id="267285" name="Rectangle 21"/>
            <p:cNvSpPr>
              <a:spLocks noChangeArrowheads="1"/>
            </p:cNvSpPr>
            <p:nvPr/>
          </p:nvSpPr>
          <p:spPr bwMode="auto">
            <a:xfrm>
              <a:off x="4585" y="163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86" name="Oval 22"/>
            <p:cNvSpPr>
              <a:spLocks noChangeArrowheads="1"/>
            </p:cNvSpPr>
            <p:nvPr/>
          </p:nvSpPr>
          <p:spPr bwMode="auto">
            <a:xfrm>
              <a:off x="4585" y="155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87" name="Oval 23"/>
            <p:cNvSpPr>
              <a:spLocks noChangeArrowheads="1"/>
            </p:cNvSpPr>
            <p:nvPr/>
          </p:nvSpPr>
          <p:spPr bwMode="auto">
            <a:xfrm>
              <a:off x="4585" y="180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67288" name="Arc 24"/>
          <p:cNvSpPr>
            <a:spLocks/>
          </p:cNvSpPr>
          <p:nvPr/>
        </p:nvSpPr>
        <p:spPr bwMode="auto">
          <a:xfrm rot="10800000">
            <a:off x="5522913" y="1879600"/>
            <a:ext cx="2251075" cy="914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7289" name="Rectangle 25"/>
          <p:cNvSpPr>
            <a:spLocks noChangeArrowheads="1"/>
          </p:cNvSpPr>
          <p:nvPr/>
        </p:nvSpPr>
        <p:spPr bwMode="auto">
          <a:xfrm>
            <a:off x="3997325" y="3492500"/>
            <a:ext cx="12922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Transformación</a:t>
            </a:r>
            <a:endParaRPr lang="es-ES" altLang="es-ES" sz="1200" b="1">
              <a:solidFill>
                <a:srgbClr val="000000"/>
              </a:solidFill>
              <a:latin typeface="Arial" panose="020B0604020202020204" pitchFamily="34" charset="0"/>
            </a:endParaRPr>
          </a:p>
        </p:txBody>
      </p:sp>
      <p:sp>
        <p:nvSpPr>
          <p:cNvPr id="267290" name="Rectangle 26"/>
          <p:cNvSpPr>
            <a:spLocks noChangeArrowheads="1"/>
          </p:cNvSpPr>
          <p:nvPr/>
        </p:nvSpPr>
        <p:spPr bwMode="auto">
          <a:xfrm>
            <a:off x="2803525" y="2590800"/>
            <a:ext cx="11017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Extracción</a:t>
            </a:r>
            <a:endParaRPr lang="es-ES" altLang="es-ES" sz="1200" b="1">
              <a:solidFill>
                <a:srgbClr val="000000"/>
              </a:solidFill>
              <a:latin typeface="Arial" panose="020B0604020202020204" pitchFamily="34" charset="0"/>
            </a:endParaRPr>
          </a:p>
        </p:txBody>
      </p:sp>
      <p:sp>
        <p:nvSpPr>
          <p:cNvPr id="267291" name="Rectangle 27"/>
          <p:cNvSpPr>
            <a:spLocks noChangeArrowheads="1"/>
          </p:cNvSpPr>
          <p:nvPr/>
        </p:nvSpPr>
        <p:spPr bwMode="auto">
          <a:xfrm>
            <a:off x="5762625" y="2641600"/>
            <a:ext cx="10763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Transporte</a:t>
            </a:r>
            <a:endParaRPr lang="es-ES" altLang="es-ES" sz="1200" b="1">
              <a:solidFill>
                <a:srgbClr val="000000"/>
              </a:solidFill>
              <a:latin typeface="Arial" panose="020B0604020202020204" pitchFamily="34" charset="0"/>
            </a:endParaRPr>
          </a:p>
        </p:txBody>
      </p:sp>
      <p:grpSp>
        <p:nvGrpSpPr>
          <p:cNvPr id="267292" name="Group 28"/>
          <p:cNvGrpSpPr>
            <a:grpSpLocks/>
          </p:cNvGrpSpPr>
          <p:nvPr/>
        </p:nvGrpSpPr>
        <p:grpSpPr bwMode="auto">
          <a:xfrm>
            <a:off x="609600" y="2743200"/>
            <a:ext cx="1924050" cy="666750"/>
            <a:chOff x="572" y="1740"/>
            <a:chExt cx="1212" cy="420"/>
          </a:xfrm>
        </p:grpSpPr>
        <p:grpSp>
          <p:nvGrpSpPr>
            <p:cNvPr id="267293" name="Group 29"/>
            <p:cNvGrpSpPr>
              <a:grpSpLocks/>
            </p:cNvGrpSpPr>
            <p:nvPr/>
          </p:nvGrpSpPr>
          <p:grpSpPr bwMode="auto">
            <a:xfrm>
              <a:off x="1276" y="1756"/>
              <a:ext cx="508" cy="404"/>
              <a:chOff x="1548" y="2501"/>
              <a:chExt cx="532" cy="412"/>
            </a:xfrm>
          </p:grpSpPr>
          <p:sp>
            <p:nvSpPr>
              <p:cNvPr id="267294" name="Rectangle 30"/>
              <p:cNvSpPr>
                <a:spLocks noChangeArrowheads="1"/>
              </p:cNvSpPr>
              <p:nvPr/>
            </p:nvSpPr>
            <p:spPr bwMode="auto">
              <a:xfrm>
                <a:off x="1548" y="258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95" name="Oval 31"/>
              <p:cNvSpPr>
                <a:spLocks noChangeArrowheads="1"/>
              </p:cNvSpPr>
              <p:nvPr/>
            </p:nvSpPr>
            <p:spPr bwMode="auto">
              <a:xfrm>
                <a:off x="1548" y="2501"/>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96" name="Oval 32"/>
              <p:cNvSpPr>
                <a:spLocks noChangeArrowheads="1"/>
              </p:cNvSpPr>
              <p:nvPr/>
            </p:nvSpPr>
            <p:spPr bwMode="auto">
              <a:xfrm>
                <a:off x="1548" y="275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67297" name="Group 33"/>
            <p:cNvGrpSpPr>
              <a:grpSpLocks/>
            </p:cNvGrpSpPr>
            <p:nvPr/>
          </p:nvGrpSpPr>
          <p:grpSpPr bwMode="auto">
            <a:xfrm>
              <a:off x="876" y="1748"/>
              <a:ext cx="508" cy="412"/>
              <a:chOff x="1148" y="2493"/>
              <a:chExt cx="532" cy="412"/>
            </a:xfrm>
          </p:grpSpPr>
          <p:sp>
            <p:nvSpPr>
              <p:cNvPr id="267298" name="Rectangle 34"/>
              <p:cNvSpPr>
                <a:spLocks noChangeArrowheads="1"/>
              </p:cNvSpPr>
              <p:nvPr/>
            </p:nvSpPr>
            <p:spPr bwMode="auto">
              <a:xfrm>
                <a:off x="1148" y="2577"/>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99" name="Oval 35"/>
              <p:cNvSpPr>
                <a:spLocks noChangeArrowheads="1"/>
              </p:cNvSpPr>
              <p:nvPr/>
            </p:nvSpPr>
            <p:spPr bwMode="auto">
              <a:xfrm>
                <a:off x="1148" y="2493"/>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300" name="Oval 36"/>
              <p:cNvSpPr>
                <a:spLocks noChangeArrowheads="1"/>
              </p:cNvSpPr>
              <p:nvPr/>
            </p:nvSpPr>
            <p:spPr bwMode="auto">
              <a:xfrm>
                <a:off x="1148" y="2747"/>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67301" name="Group 37"/>
            <p:cNvGrpSpPr>
              <a:grpSpLocks/>
            </p:cNvGrpSpPr>
            <p:nvPr/>
          </p:nvGrpSpPr>
          <p:grpSpPr bwMode="auto">
            <a:xfrm>
              <a:off x="572" y="1740"/>
              <a:ext cx="436" cy="420"/>
              <a:chOff x="748" y="2485"/>
              <a:chExt cx="532" cy="412"/>
            </a:xfrm>
          </p:grpSpPr>
          <p:sp>
            <p:nvSpPr>
              <p:cNvPr id="267302" name="Rectangle 38"/>
              <p:cNvSpPr>
                <a:spLocks noChangeArrowheads="1"/>
              </p:cNvSpPr>
              <p:nvPr/>
            </p:nvSpPr>
            <p:spPr bwMode="auto">
              <a:xfrm>
                <a:off x="748" y="25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303" name="Oval 39"/>
              <p:cNvSpPr>
                <a:spLocks noChangeArrowheads="1"/>
              </p:cNvSpPr>
              <p:nvPr/>
            </p:nvSpPr>
            <p:spPr bwMode="auto">
              <a:xfrm>
                <a:off x="748" y="248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304" name="Oval 40"/>
              <p:cNvSpPr>
                <a:spLocks noChangeArrowheads="1"/>
              </p:cNvSpPr>
              <p:nvPr/>
            </p:nvSpPr>
            <p:spPr bwMode="auto">
              <a:xfrm>
                <a:off x="748" y="27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sp>
        <p:nvSpPr>
          <p:cNvPr id="267305" name="Rectangle 41"/>
          <p:cNvSpPr>
            <a:spLocks noChangeArrowheads="1"/>
          </p:cNvSpPr>
          <p:nvPr/>
        </p:nvSpPr>
        <p:spPr bwMode="auto">
          <a:xfrm>
            <a:off x="1981200" y="4876800"/>
            <a:ext cx="6953250"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pPr>
            <a:r>
              <a:rPr lang="es-ES_tradnl" altLang="es-ES" sz="2000">
                <a:solidFill>
                  <a:schemeClr val="accent2"/>
                </a:solidFill>
                <a:latin typeface="Arial" panose="020B0604020202020204" pitchFamily="34" charset="0"/>
              </a:rPr>
              <a:t>El Almacenamiento intermedio permite:</a:t>
            </a:r>
            <a:endParaRPr lang="es-ES" altLang="es-ES" sz="2000">
              <a:solidFill>
                <a:schemeClr val="accent2"/>
              </a:solidFill>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Realizar transformaciones sin paralizar las bases de datos operacionales y el almacén de datos.</a:t>
            </a:r>
          </a:p>
          <a:p>
            <a:pPr lvl="1" eaLnBrk="1" hangingPunct="1">
              <a:spcBef>
                <a:spcPct val="20000"/>
              </a:spcBef>
              <a:buClr>
                <a:schemeClr val="accent1"/>
              </a:buClr>
              <a:buFontTx/>
              <a:buChar char="–"/>
            </a:pPr>
            <a:r>
              <a:rPr lang="es-ES_tradnl" altLang="es-ES" sz="2000">
                <a:latin typeface="Arial" panose="020B0604020202020204" pitchFamily="34" charset="0"/>
              </a:rPr>
              <a:t>Almacenar metadatos. </a:t>
            </a:r>
          </a:p>
          <a:p>
            <a:pPr lvl="1" eaLnBrk="1" hangingPunct="1">
              <a:spcBef>
                <a:spcPct val="20000"/>
              </a:spcBef>
              <a:buClr>
                <a:schemeClr val="accent1"/>
              </a:buClr>
              <a:buFontTx/>
              <a:buChar char="–"/>
            </a:pPr>
            <a:r>
              <a:rPr lang="es-ES" altLang="es-ES" sz="2000">
                <a:latin typeface="Arial" panose="020B0604020202020204" pitchFamily="34" charset="0"/>
              </a:rPr>
              <a:t>Facilitar la integración de fuentes externas.</a:t>
            </a:r>
          </a:p>
        </p:txBody>
      </p:sp>
      <p:sp>
        <p:nvSpPr>
          <p:cNvPr id="267306" name="AutoShape 42"/>
          <p:cNvSpPr>
            <a:spLocks noChangeArrowheads="1"/>
          </p:cNvSpPr>
          <p:nvPr/>
        </p:nvSpPr>
        <p:spPr bwMode="auto">
          <a:xfrm>
            <a:off x="1544638" y="4071938"/>
            <a:ext cx="1016000" cy="457200"/>
          </a:xfrm>
          <a:prstGeom prst="flowChartInputOutput">
            <a:avLst/>
          </a:prstGeom>
          <a:solidFill>
            <a:srgbClr val="FFE6D5"/>
          </a:solidFill>
          <a:ln w="9525">
            <a:solidFill>
              <a:srgbClr val="000000"/>
            </a:solidFill>
            <a:miter lim="800000"/>
            <a:headEnd/>
            <a:tailEnd/>
          </a:ln>
        </p:spPr>
        <p:txBody>
          <a:bodyPr/>
          <a:lstStyle/>
          <a:p>
            <a:endParaRPr lang="es-CR"/>
          </a:p>
        </p:txBody>
      </p:sp>
      <p:sp>
        <p:nvSpPr>
          <p:cNvPr id="267307" name="Rectangle 43"/>
          <p:cNvSpPr>
            <a:spLocks noChangeArrowheads="1"/>
          </p:cNvSpPr>
          <p:nvPr/>
        </p:nvSpPr>
        <p:spPr bwMode="auto">
          <a:xfrm>
            <a:off x="152400" y="4133850"/>
            <a:ext cx="1809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Fuentes Externas</a:t>
            </a:r>
            <a:endParaRPr lang="es-ES" altLang="es-ES" sz="1800">
              <a:solidFill>
                <a:srgbClr val="000099"/>
              </a:solidFill>
              <a:latin typeface="Arial" panose="020B0604020202020204" pitchFamily="34" charset="0"/>
            </a:endParaRPr>
          </a:p>
        </p:txBody>
      </p:sp>
      <p:sp>
        <p:nvSpPr>
          <p:cNvPr id="267308" name="Line 44"/>
          <p:cNvSpPr>
            <a:spLocks noChangeShapeType="1"/>
          </p:cNvSpPr>
          <p:nvPr/>
        </p:nvSpPr>
        <p:spPr bwMode="auto">
          <a:xfrm flipV="1">
            <a:off x="2568575" y="3289300"/>
            <a:ext cx="1412875" cy="9398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7309" name="Rectangle 45"/>
          <p:cNvSpPr>
            <a:spLocks noChangeArrowheads="1"/>
          </p:cNvSpPr>
          <p:nvPr/>
        </p:nvSpPr>
        <p:spPr bwMode="auto">
          <a:xfrm>
            <a:off x="680930" y="1614488"/>
            <a:ext cx="14541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800" b="1" dirty="0">
                <a:solidFill>
                  <a:srgbClr val="A41512"/>
                </a:solidFill>
                <a:latin typeface="Helvetica-Narrow" pitchFamily="34" charset="0"/>
              </a:rPr>
              <a:t>E.T.T.</a:t>
            </a:r>
            <a:endParaRPr lang="es-ES" altLang="es-ES" sz="2800" b="1" dirty="0">
              <a:solidFill>
                <a:srgbClr val="A41512"/>
              </a:solidFill>
              <a:latin typeface="Helvetica-Narrow" pitchFamily="34" charset="0"/>
            </a:endParaRPr>
          </a:p>
        </p:txBody>
      </p:sp>
      <p:sp>
        <p:nvSpPr>
          <p:cNvPr id="2" name="Marcador de contenido 1">
            <a:extLst>
              <a:ext uri="{FF2B5EF4-FFF2-40B4-BE49-F238E27FC236}">
                <a16:creationId xmlns:a16="http://schemas.microsoft.com/office/drawing/2014/main" id="{6E64C446-B4A2-4C27-B4D2-8AA27D0F3D3F}"/>
              </a:ext>
            </a:extLst>
          </p:cNvPr>
          <p:cNvSpPr>
            <a:spLocks noGrp="1"/>
          </p:cNvSpPr>
          <p:nvPr>
            <p:ph idx="1"/>
          </p:nvPr>
        </p:nvSpPr>
        <p:spPr/>
        <p:txBody>
          <a:bodyPr/>
          <a:lstStyle/>
          <a:p>
            <a:endParaRPr lang="es-CR"/>
          </a:p>
        </p:txBody>
      </p:sp>
      <p:sp>
        <p:nvSpPr>
          <p:cNvPr id="42"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35523235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Text Box 3"/>
          <p:cNvSpPr txBox="1">
            <a:spLocks noChangeArrowheads="1"/>
          </p:cNvSpPr>
          <p:nvPr/>
        </p:nvSpPr>
        <p:spPr bwMode="auto">
          <a:xfrm>
            <a:off x="698501" y="1557985"/>
            <a:ext cx="8152536"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75000"/>
              </a:lnSpc>
              <a:spcBef>
                <a:spcPct val="50000"/>
              </a:spcBef>
            </a:pPr>
            <a:r>
              <a:rPr lang="es-ES_tradnl" altLang="es-ES" sz="2800" dirty="0">
                <a:solidFill>
                  <a:srgbClr val="000099"/>
                </a:solidFill>
                <a:latin typeface="Arial" panose="020B0604020202020204" pitchFamily="34" charset="0"/>
              </a:rPr>
              <a:t>Resúmenes:</a:t>
            </a:r>
            <a:endParaRPr lang="es-ES_tradnl" altLang="es-ES" sz="1800" dirty="0">
              <a:latin typeface="Arial" panose="020B0604020202020204" pitchFamily="34" charset="0"/>
            </a:endParaRPr>
          </a:p>
          <a:p>
            <a:pPr eaLnBrk="1" hangingPunct="1">
              <a:lnSpc>
                <a:spcPct val="75000"/>
              </a:lnSpc>
              <a:spcBef>
                <a:spcPct val="100000"/>
              </a:spcBef>
              <a:buClr>
                <a:schemeClr val="accent2"/>
              </a:buClr>
              <a:buFont typeface="Wingdings" panose="05000000000000000000" pitchFamily="2" charset="2"/>
              <a:buChar char="ü"/>
            </a:pPr>
            <a:r>
              <a:rPr lang="es-ES_tradnl" altLang="es-ES" sz="1800" dirty="0" err="1">
                <a:latin typeface="Arial" panose="020B0604020202020204" pitchFamily="34" charset="0"/>
              </a:rPr>
              <a:t>Samtani</a:t>
            </a:r>
            <a:r>
              <a:rPr lang="es-ES_tradnl" altLang="es-ES" sz="1800" dirty="0">
                <a:latin typeface="Arial" panose="020B0604020202020204" pitchFamily="34" charset="0"/>
              </a:rPr>
              <a:t>, S., </a:t>
            </a:r>
            <a:r>
              <a:rPr lang="es-ES_tradnl" altLang="es-ES" sz="1800" dirty="0" err="1">
                <a:latin typeface="Arial" panose="020B0604020202020204" pitchFamily="34" charset="0"/>
              </a:rPr>
              <a:t>Kumar</a:t>
            </a:r>
            <a:r>
              <a:rPr lang="es-ES_tradnl" altLang="es-ES" sz="1800" dirty="0">
                <a:latin typeface="Arial" panose="020B0604020202020204" pitchFamily="34" charset="0"/>
              </a:rPr>
              <a:t>, V., </a:t>
            </a:r>
            <a:r>
              <a:rPr lang="es-ES_tradnl" altLang="es-ES" sz="1800" dirty="0" err="1">
                <a:latin typeface="Arial" panose="020B0604020202020204" pitchFamily="34" charset="0"/>
              </a:rPr>
              <a:t>Kambayashi</a:t>
            </a:r>
            <a:r>
              <a:rPr lang="es-ES_tradnl" altLang="es-ES" sz="1800" dirty="0">
                <a:latin typeface="Arial" panose="020B0604020202020204" pitchFamily="34" charset="0"/>
              </a:rPr>
              <a:t>, Y.</a:t>
            </a:r>
          </a:p>
          <a:p>
            <a:pPr lvl="1" eaLnBrk="1" hangingPunct="1">
              <a:lnSpc>
                <a:spcPct val="75000"/>
              </a:lnSpc>
              <a:spcBef>
                <a:spcPct val="50000"/>
              </a:spcBef>
            </a:pPr>
            <a:r>
              <a:rPr lang="es-ES_tradnl" altLang="es-ES" sz="1800" i="1" dirty="0" err="1">
                <a:solidFill>
                  <a:schemeClr val="accent2"/>
                </a:solidFill>
                <a:latin typeface="Arial" panose="020B0604020202020204" pitchFamily="34" charset="0"/>
              </a:rPr>
              <a:t>Recent</a:t>
            </a:r>
            <a:r>
              <a:rPr lang="es-ES_tradnl" altLang="es-ES" sz="1800" i="1" dirty="0">
                <a:solidFill>
                  <a:schemeClr val="accent2"/>
                </a:solidFill>
                <a:latin typeface="Arial" panose="020B0604020202020204" pitchFamily="34" charset="0"/>
              </a:rPr>
              <a:t> </a:t>
            </a:r>
            <a:r>
              <a:rPr lang="es-ES_tradnl" altLang="es-ES" sz="1800" i="1" dirty="0" err="1">
                <a:solidFill>
                  <a:schemeClr val="accent2"/>
                </a:solidFill>
                <a:latin typeface="Arial" panose="020B0604020202020204" pitchFamily="34" charset="0"/>
              </a:rPr>
              <a:t>advances</a:t>
            </a:r>
            <a:r>
              <a:rPr lang="es-ES_tradnl" altLang="es-ES" sz="1800" i="1" dirty="0">
                <a:solidFill>
                  <a:schemeClr val="accent2"/>
                </a:solidFill>
                <a:latin typeface="Arial" panose="020B0604020202020204" pitchFamily="34" charset="0"/>
              </a:rPr>
              <a:t> and </a:t>
            </a:r>
            <a:r>
              <a:rPr lang="es-ES_tradnl" altLang="es-ES" sz="1800" i="1" dirty="0" err="1">
                <a:solidFill>
                  <a:schemeClr val="accent2"/>
                </a:solidFill>
                <a:latin typeface="Arial" panose="020B0604020202020204" pitchFamily="34" charset="0"/>
              </a:rPr>
              <a:t>research</a:t>
            </a:r>
            <a:r>
              <a:rPr lang="es-ES_tradnl" altLang="es-ES" sz="1800" i="1" dirty="0">
                <a:solidFill>
                  <a:schemeClr val="accent2"/>
                </a:solidFill>
                <a:latin typeface="Arial" panose="020B0604020202020204" pitchFamily="34" charset="0"/>
              </a:rPr>
              <a:t> </a:t>
            </a:r>
            <a:r>
              <a:rPr lang="es-ES_tradnl" altLang="es-ES" sz="1800" i="1" dirty="0" err="1">
                <a:solidFill>
                  <a:schemeClr val="accent2"/>
                </a:solidFill>
                <a:latin typeface="Arial" panose="020B0604020202020204" pitchFamily="34" charset="0"/>
              </a:rPr>
              <a:t>problems</a:t>
            </a:r>
            <a:r>
              <a:rPr lang="es-ES_tradnl" altLang="es-ES" sz="1800" i="1" dirty="0">
                <a:solidFill>
                  <a:schemeClr val="accent2"/>
                </a:solidFill>
                <a:latin typeface="Arial" panose="020B0604020202020204" pitchFamily="34" charset="0"/>
              </a:rPr>
              <a:t> in data </a:t>
            </a:r>
            <a:r>
              <a:rPr lang="es-ES_tradnl" altLang="es-ES" sz="1800" i="1" dirty="0" err="1">
                <a:solidFill>
                  <a:schemeClr val="accent2"/>
                </a:solidFill>
                <a:latin typeface="Arial" panose="020B0604020202020204" pitchFamily="34" charset="0"/>
              </a:rPr>
              <a:t>warehousing</a:t>
            </a:r>
            <a:r>
              <a:rPr lang="es-ES_tradnl" altLang="es-ES" sz="1800" i="1" dirty="0">
                <a:solidFill>
                  <a:schemeClr val="accent2"/>
                </a:solidFill>
                <a:latin typeface="Arial" panose="020B0604020202020204" pitchFamily="34" charset="0"/>
              </a:rPr>
              <a:t>.</a:t>
            </a:r>
          </a:p>
          <a:p>
            <a:pPr lvl="1" eaLnBrk="1" hangingPunct="1">
              <a:lnSpc>
                <a:spcPct val="75000"/>
              </a:lnSpc>
              <a:spcBef>
                <a:spcPct val="50000"/>
              </a:spcBef>
            </a:pPr>
            <a:r>
              <a:rPr lang="es-ES_tradnl" altLang="es-ES" sz="1800" dirty="0">
                <a:latin typeface="Arial" panose="020B0604020202020204" pitchFamily="34" charset="0"/>
              </a:rPr>
              <a:t>Actas de la International </a:t>
            </a:r>
            <a:r>
              <a:rPr lang="es-ES_tradnl" altLang="es-ES" sz="1800" dirty="0" err="1">
                <a:latin typeface="Arial" panose="020B0604020202020204" pitchFamily="34" charset="0"/>
              </a:rPr>
              <a:t>Conference</a:t>
            </a:r>
            <a:r>
              <a:rPr lang="es-ES_tradnl" altLang="es-ES" sz="1800" dirty="0">
                <a:latin typeface="Arial" panose="020B0604020202020204" pitchFamily="34" charset="0"/>
              </a:rPr>
              <a:t> </a:t>
            </a:r>
            <a:r>
              <a:rPr lang="es-ES_tradnl" altLang="es-ES" sz="1800" dirty="0" err="1">
                <a:latin typeface="Arial" panose="020B0604020202020204" pitchFamily="34" charset="0"/>
              </a:rPr>
              <a:t>on</a:t>
            </a:r>
            <a:r>
              <a:rPr lang="es-ES_tradnl" altLang="es-ES" sz="1800" dirty="0">
                <a:latin typeface="Arial" panose="020B0604020202020204" pitchFamily="34" charset="0"/>
              </a:rPr>
              <a:t> Conceptual </a:t>
            </a:r>
            <a:r>
              <a:rPr lang="es-ES_tradnl" altLang="es-ES" sz="1800" dirty="0" err="1">
                <a:latin typeface="Arial" panose="020B0604020202020204" pitchFamily="34" charset="0"/>
              </a:rPr>
              <a:t>Modeling</a:t>
            </a:r>
            <a:r>
              <a:rPr lang="es-ES_tradnl" altLang="es-ES" sz="1800" dirty="0">
                <a:latin typeface="Arial" panose="020B0604020202020204" pitchFamily="34" charset="0"/>
              </a:rPr>
              <a:t> (ER)</a:t>
            </a:r>
          </a:p>
          <a:p>
            <a:pPr lvl="1" eaLnBrk="1" hangingPunct="1">
              <a:lnSpc>
                <a:spcPct val="75000"/>
              </a:lnSpc>
              <a:spcBef>
                <a:spcPct val="50000"/>
              </a:spcBef>
            </a:pPr>
            <a:r>
              <a:rPr lang="es-ES_tradnl" altLang="es-ES" sz="1800" dirty="0">
                <a:latin typeface="Arial" panose="020B0604020202020204" pitchFamily="34" charset="0"/>
              </a:rPr>
              <a:t>LNCS 1507,Springer, 1998</a:t>
            </a:r>
            <a:endParaRPr lang="es-ES" altLang="es-ES" sz="1800" dirty="0">
              <a:latin typeface="Arial" panose="020B0604020202020204" pitchFamily="34" charset="0"/>
            </a:endParaRPr>
          </a:p>
          <a:p>
            <a:pPr eaLnBrk="1" hangingPunct="1">
              <a:lnSpc>
                <a:spcPct val="75000"/>
              </a:lnSpc>
              <a:spcBef>
                <a:spcPct val="50000"/>
              </a:spcBef>
              <a:buClr>
                <a:schemeClr val="accent2"/>
              </a:buClr>
              <a:buFont typeface="Wingdings" panose="05000000000000000000" pitchFamily="2" charset="2"/>
              <a:buChar char="ü"/>
            </a:pPr>
            <a:endParaRPr lang="es-ES_tradnl" altLang="es-ES" sz="1800" dirty="0">
              <a:latin typeface="Arial" panose="020B0604020202020204" pitchFamily="34" charset="0"/>
            </a:endParaRPr>
          </a:p>
          <a:p>
            <a:pPr eaLnBrk="1" hangingPunct="1">
              <a:lnSpc>
                <a:spcPct val="75000"/>
              </a:lnSpc>
              <a:spcBef>
                <a:spcPct val="50000"/>
              </a:spcBef>
              <a:buClr>
                <a:schemeClr val="accent2"/>
              </a:buClr>
              <a:buFont typeface="Wingdings" panose="05000000000000000000" pitchFamily="2" charset="2"/>
              <a:buChar char="ü"/>
            </a:pPr>
            <a:r>
              <a:rPr lang="es-ES_tradnl" altLang="es-ES" sz="1800" dirty="0">
                <a:latin typeface="Arial" panose="020B0604020202020204" pitchFamily="34" charset="0"/>
              </a:rPr>
              <a:t>Gardner, S.R.</a:t>
            </a:r>
          </a:p>
          <a:p>
            <a:pPr lvl="1" eaLnBrk="1" hangingPunct="1">
              <a:lnSpc>
                <a:spcPct val="75000"/>
              </a:lnSpc>
              <a:spcBef>
                <a:spcPct val="50000"/>
              </a:spcBef>
            </a:pPr>
            <a:r>
              <a:rPr lang="es-ES_tradnl" altLang="es-ES" sz="1800" i="1" dirty="0" err="1">
                <a:solidFill>
                  <a:schemeClr val="accent2"/>
                </a:solidFill>
                <a:latin typeface="Arial" panose="020B0604020202020204" pitchFamily="34" charset="0"/>
              </a:rPr>
              <a:t>Building</a:t>
            </a:r>
            <a:r>
              <a:rPr lang="es-ES_tradnl" altLang="es-ES" sz="1800" i="1" dirty="0">
                <a:solidFill>
                  <a:schemeClr val="accent2"/>
                </a:solidFill>
                <a:latin typeface="Arial" panose="020B0604020202020204" pitchFamily="34" charset="0"/>
              </a:rPr>
              <a:t> </a:t>
            </a:r>
            <a:r>
              <a:rPr lang="es-ES_tradnl" altLang="es-ES" sz="1800" i="1" dirty="0" err="1">
                <a:solidFill>
                  <a:schemeClr val="accent2"/>
                </a:solidFill>
                <a:latin typeface="Arial" panose="020B0604020202020204" pitchFamily="34" charset="0"/>
              </a:rPr>
              <a:t>the</a:t>
            </a:r>
            <a:r>
              <a:rPr lang="es-ES_tradnl" altLang="es-ES" sz="1800" i="1" dirty="0">
                <a:solidFill>
                  <a:schemeClr val="accent2"/>
                </a:solidFill>
                <a:latin typeface="Arial" panose="020B0604020202020204" pitchFamily="34" charset="0"/>
              </a:rPr>
              <a:t> data </a:t>
            </a:r>
            <a:r>
              <a:rPr lang="es-ES_tradnl" altLang="es-ES" sz="1800" i="1" dirty="0" err="1">
                <a:solidFill>
                  <a:schemeClr val="accent2"/>
                </a:solidFill>
                <a:latin typeface="Arial" panose="020B0604020202020204" pitchFamily="34" charset="0"/>
              </a:rPr>
              <a:t>warehouse</a:t>
            </a:r>
            <a:r>
              <a:rPr lang="es-ES_tradnl" altLang="es-ES" sz="1800" i="1" dirty="0">
                <a:solidFill>
                  <a:schemeClr val="accent2"/>
                </a:solidFill>
                <a:latin typeface="Arial" panose="020B0604020202020204" pitchFamily="34" charset="0"/>
              </a:rPr>
              <a:t>.</a:t>
            </a:r>
            <a:endParaRPr lang="es-ES_tradnl" altLang="es-ES" sz="1800" dirty="0">
              <a:latin typeface="Arial" panose="020B0604020202020204" pitchFamily="34" charset="0"/>
            </a:endParaRPr>
          </a:p>
          <a:p>
            <a:pPr lvl="1" eaLnBrk="1" hangingPunct="1">
              <a:lnSpc>
                <a:spcPct val="75000"/>
              </a:lnSpc>
              <a:spcBef>
                <a:spcPct val="50000"/>
              </a:spcBef>
            </a:pPr>
            <a:r>
              <a:rPr lang="es-ES_tradnl" altLang="es-ES" sz="1800" dirty="0" err="1">
                <a:latin typeface="Arial" panose="020B0604020202020204" pitchFamily="34" charset="0"/>
              </a:rPr>
              <a:t>Communications</a:t>
            </a:r>
            <a:r>
              <a:rPr lang="es-ES_tradnl" altLang="es-ES" sz="1800" dirty="0">
                <a:latin typeface="Arial" panose="020B0604020202020204" pitchFamily="34" charset="0"/>
              </a:rPr>
              <a:t> of </a:t>
            </a:r>
            <a:r>
              <a:rPr lang="es-ES_tradnl" altLang="es-ES" sz="1800" dirty="0" err="1">
                <a:latin typeface="Arial" panose="020B0604020202020204" pitchFamily="34" charset="0"/>
              </a:rPr>
              <a:t>the</a:t>
            </a:r>
            <a:r>
              <a:rPr lang="es-ES_tradnl" altLang="es-ES" sz="1800" dirty="0">
                <a:latin typeface="Arial" panose="020B0604020202020204" pitchFamily="34" charset="0"/>
              </a:rPr>
              <a:t> ACM 41(9), pp. 52-60, 1998.</a:t>
            </a:r>
          </a:p>
          <a:p>
            <a:pPr lvl="1" eaLnBrk="1" hangingPunct="1">
              <a:lnSpc>
                <a:spcPct val="75000"/>
              </a:lnSpc>
              <a:spcBef>
                <a:spcPct val="50000"/>
              </a:spcBef>
            </a:pPr>
            <a:endParaRPr lang="es-ES_tradnl" altLang="es-ES" sz="1800" dirty="0">
              <a:latin typeface="Arial" panose="020B0604020202020204" pitchFamily="34" charset="0"/>
            </a:endParaRPr>
          </a:p>
          <a:p>
            <a:pPr eaLnBrk="1" hangingPunct="1">
              <a:lnSpc>
                <a:spcPct val="75000"/>
              </a:lnSpc>
              <a:spcBef>
                <a:spcPct val="50000"/>
              </a:spcBef>
              <a:buClr>
                <a:schemeClr val="accent2"/>
              </a:buClr>
              <a:buFont typeface="Wingdings" panose="05000000000000000000" pitchFamily="2" charset="2"/>
              <a:buChar char="ü"/>
            </a:pPr>
            <a:r>
              <a:rPr lang="es-ES_tradnl" altLang="es-ES" sz="1800" dirty="0" err="1">
                <a:latin typeface="Arial" panose="020B0604020202020204" pitchFamily="34" charset="0"/>
              </a:rPr>
              <a:t>Dinter</a:t>
            </a:r>
            <a:r>
              <a:rPr lang="es-ES_tradnl" altLang="es-ES" sz="1800" dirty="0">
                <a:latin typeface="Arial" panose="020B0604020202020204" pitchFamily="34" charset="0"/>
              </a:rPr>
              <a:t>, B., </a:t>
            </a:r>
            <a:r>
              <a:rPr lang="es-ES_tradnl" altLang="es-ES" sz="1800" dirty="0" err="1">
                <a:latin typeface="Arial" panose="020B0604020202020204" pitchFamily="34" charset="0"/>
              </a:rPr>
              <a:t>Sapia</a:t>
            </a:r>
            <a:r>
              <a:rPr lang="es-ES_tradnl" altLang="es-ES" sz="1800" dirty="0">
                <a:latin typeface="Arial" panose="020B0604020202020204" pitchFamily="34" charset="0"/>
              </a:rPr>
              <a:t>, C. </a:t>
            </a:r>
            <a:r>
              <a:rPr lang="es-ES_tradnl" altLang="es-ES" sz="1800" dirty="0" err="1">
                <a:latin typeface="Arial" panose="020B0604020202020204" pitchFamily="34" charset="0"/>
              </a:rPr>
              <a:t>Hölfing</a:t>
            </a:r>
            <a:r>
              <a:rPr lang="es-ES_tradnl" altLang="es-ES" sz="1800" dirty="0">
                <a:latin typeface="Arial" panose="020B0604020202020204" pitchFamily="34" charset="0"/>
              </a:rPr>
              <a:t>, G., </a:t>
            </a:r>
            <a:r>
              <a:rPr lang="es-ES_tradnl" altLang="es-ES" sz="1800" dirty="0" err="1">
                <a:latin typeface="Arial" panose="020B0604020202020204" pitchFamily="34" charset="0"/>
              </a:rPr>
              <a:t>Blaschka</a:t>
            </a:r>
            <a:r>
              <a:rPr lang="es-ES_tradnl" altLang="es-ES" sz="1800" dirty="0">
                <a:latin typeface="Arial" panose="020B0604020202020204" pitchFamily="34" charset="0"/>
              </a:rPr>
              <a:t>, M.</a:t>
            </a:r>
          </a:p>
          <a:p>
            <a:pPr lvl="1" eaLnBrk="1" hangingPunct="1">
              <a:lnSpc>
                <a:spcPct val="75000"/>
              </a:lnSpc>
              <a:spcBef>
                <a:spcPct val="50000"/>
              </a:spcBef>
            </a:pPr>
            <a:r>
              <a:rPr lang="es-ES_tradnl" altLang="es-ES" sz="1800" i="1" dirty="0">
                <a:solidFill>
                  <a:schemeClr val="accent2"/>
                </a:solidFill>
                <a:latin typeface="Arial" panose="020B0604020202020204" pitchFamily="34" charset="0"/>
              </a:rPr>
              <a:t>OLAP </a:t>
            </a:r>
            <a:r>
              <a:rPr lang="es-ES_tradnl" altLang="es-ES" sz="1800" i="1" dirty="0" err="1">
                <a:solidFill>
                  <a:schemeClr val="accent2"/>
                </a:solidFill>
                <a:latin typeface="Arial" panose="020B0604020202020204" pitchFamily="34" charset="0"/>
              </a:rPr>
              <a:t>market</a:t>
            </a:r>
            <a:r>
              <a:rPr lang="es-ES_tradnl" altLang="es-ES" sz="1800" i="1" dirty="0">
                <a:solidFill>
                  <a:schemeClr val="accent2"/>
                </a:solidFill>
                <a:latin typeface="Arial" panose="020B0604020202020204" pitchFamily="34" charset="0"/>
              </a:rPr>
              <a:t> and </a:t>
            </a:r>
            <a:r>
              <a:rPr lang="es-ES_tradnl" altLang="es-ES" sz="1800" i="1" dirty="0" err="1">
                <a:solidFill>
                  <a:schemeClr val="accent2"/>
                </a:solidFill>
                <a:latin typeface="Arial" panose="020B0604020202020204" pitchFamily="34" charset="0"/>
              </a:rPr>
              <a:t>research</a:t>
            </a:r>
            <a:r>
              <a:rPr lang="es-ES_tradnl" altLang="es-ES" sz="1800" i="1" dirty="0">
                <a:solidFill>
                  <a:schemeClr val="accent2"/>
                </a:solidFill>
                <a:latin typeface="Arial" panose="020B0604020202020204" pitchFamily="34" charset="0"/>
              </a:rPr>
              <a:t>: </a:t>
            </a:r>
            <a:r>
              <a:rPr lang="es-ES_tradnl" altLang="es-ES" sz="1800" i="1" dirty="0" err="1">
                <a:solidFill>
                  <a:schemeClr val="accent2"/>
                </a:solidFill>
                <a:latin typeface="Arial" panose="020B0604020202020204" pitchFamily="34" charset="0"/>
              </a:rPr>
              <a:t>initiating</a:t>
            </a:r>
            <a:r>
              <a:rPr lang="es-ES_tradnl" altLang="es-ES" sz="1800" i="1" dirty="0">
                <a:solidFill>
                  <a:schemeClr val="accent2"/>
                </a:solidFill>
                <a:latin typeface="Arial" panose="020B0604020202020204" pitchFamily="34" charset="0"/>
              </a:rPr>
              <a:t> </a:t>
            </a:r>
            <a:r>
              <a:rPr lang="es-ES_tradnl" altLang="es-ES" sz="1800" i="1" dirty="0" err="1">
                <a:solidFill>
                  <a:schemeClr val="accent2"/>
                </a:solidFill>
                <a:latin typeface="Arial" panose="020B0604020202020204" pitchFamily="34" charset="0"/>
              </a:rPr>
              <a:t>the</a:t>
            </a:r>
            <a:r>
              <a:rPr lang="es-ES_tradnl" altLang="es-ES" sz="1800" i="1" dirty="0">
                <a:solidFill>
                  <a:schemeClr val="accent2"/>
                </a:solidFill>
                <a:latin typeface="Arial" panose="020B0604020202020204" pitchFamily="34" charset="0"/>
              </a:rPr>
              <a:t> </a:t>
            </a:r>
            <a:r>
              <a:rPr lang="es-ES_tradnl" altLang="es-ES" sz="1800" i="1" dirty="0" err="1">
                <a:solidFill>
                  <a:schemeClr val="accent2"/>
                </a:solidFill>
                <a:latin typeface="Arial" panose="020B0604020202020204" pitchFamily="34" charset="0"/>
              </a:rPr>
              <a:t>cooperation</a:t>
            </a:r>
            <a:r>
              <a:rPr lang="es-ES_tradnl" altLang="es-ES" sz="1800" i="1" dirty="0">
                <a:solidFill>
                  <a:schemeClr val="accent2"/>
                </a:solidFill>
                <a:latin typeface="Arial" panose="020B0604020202020204" pitchFamily="34" charset="0"/>
              </a:rPr>
              <a:t>.</a:t>
            </a:r>
          </a:p>
          <a:p>
            <a:pPr lvl="1" eaLnBrk="1" hangingPunct="1">
              <a:lnSpc>
                <a:spcPct val="75000"/>
              </a:lnSpc>
              <a:spcBef>
                <a:spcPct val="50000"/>
              </a:spcBef>
            </a:pPr>
            <a:r>
              <a:rPr lang="es-ES_tradnl" altLang="es-ES" sz="1800" dirty="0" err="1">
                <a:latin typeface="Arial" panose="020B0604020202020204" pitchFamily="34" charset="0"/>
              </a:rPr>
              <a:t>Journal</a:t>
            </a:r>
            <a:r>
              <a:rPr lang="es-ES_tradnl" altLang="es-ES" sz="1800" dirty="0">
                <a:latin typeface="Arial" panose="020B0604020202020204" pitchFamily="34" charset="0"/>
              </a:rPr>
              <a:t> of </a:t>
            </a:r>
            <a:r>
              <a:rPr lang="es-ES_tradnl" altLang="es-ES" sz="1800" dirty="0" err="1">
                <a:latin typeface="Arial" panose="020B0604020202020204" pitchFamily="34" charset="0"/>
              </a:rPr>
              <a:t>Computer</a:t>
            </a:r>
            <a:r>
              <a:rPr lang="es-ES_tradnl" altLang="es-ES" sz="1800" dirty="0">
                <a:latin typeface="Arial" panose="020B0604020202020204" pitchFamily="34" charset="0"/>
              </a:rPr>
              <a:t> </a:t>
            </a:r>
            <a:r>
              <a:rPr lang="es-ES_tradnl" altLang="es-ES" sz="1800" dirty="0" err="1">
                <a:latin typeface="Arial" panose="020B0604020202020204" pitchFamily="34" charset="0"/>
              </a:rPr>
              <a:t>Science</a:t>
            </a:r>
            <a:r>
              <a:rPr lang="es-ES_tradnl" altLang="es-ES" sz="1800" dirty="0">
                <a:latin typeface="Arial" panose="020B0604020202020204" pitchFamily="34" charset="0"/>
              </a:rPr>
              <a:t> and </a:t>
            </a:r>
            <a:r>
              <a:rPr lang="es-ES_tradnl" altLang="es-ES" sz="1800" dirty="0" err="1">
                <a:latin typeface="Arial" panose="020B0604020202020204" pitchFamily="34" charset="0"/>
              </a:rPr>
              <a:t>Information</a:t>
            </a:r>
            <a:r>
              <a:rPr lang="es-ES_tradnl" altLang="es-ES" sz="1800" dirty="0">
                <a:latin typeface="Arial" panose="020B0604020202020204" pitchFamily="34" charset="0"/>
              </a:rPr>
              <a:t> Management, 2(3), 1999</a:t>
            </a:r>
          </a:p>
          <a:p>
            <a:pPr eaLnBrk="1" hangingPunct="1">
              <a:lnSpc>
                <a:spcPct val="75000"/>
              </a:lnSpc>
              <a:spcBef>
                <a:spcPct val="50000"/>
              </a:spcBef>
              <a:buClr>
                <a:schemeClr val="accent2"/>
              </a:buClr>
              <a:buFont typeface="Wingdings" panose="05000000000000000000" pitchFamily="2" charset="2"/>
              <a:buChar char="ü"/>
            </a:pPr>
            <a:endParaRPr lang="es-ES_tradnl" altLang="es-ES" sz="1800" dirty="0">
              <a:latin typeface="Arial" panose="020B0604020202020204" pitchFamily="34" charset="0"/>
            </a:endParaRPr>
          </a:p>
          <a:p>
            <a:pPr eaLnBrk="1" hangingPunct="1">
              <a:lnSpc>
                <a:spcPct val="75000"/>
              </a:lnSpc>
              <a:spcBef>
                <a:spcPct val="50000"/>
              </a:spcBef>
            </a:pPr>
            <a:endParaRPr lang="es-ES_tradnl" altLang="es-ES" sz="1800" dirty="0">
              <a:latin typeface="Arial" panose="020B0604020202020204" pitchFamily="34" charset="0"/>
            </a:endParaRPr>
          </a:p>
        </p:txBody>
      </p:sp>
      <p:sp>
        <p:nvSpPr>
          <p:cNvPr id="2" name="Marcador de contenido 1">
            <a:extLst>
              <a:ext uri="{FF2B5EF4-FFF2-40B4-BE49-F238E27FC236}">
                <a16:creationId xmlns:a16="http://schemas.microsoft.com/office/drawing/2014/main" id="{EA6E6629-DF65-405A-A65F-00245687A9DA}"/>
              </a:ext>
            </a:extLst>
          </p:cNvPr>
          <p:cNvSpPr>
            <a:spLocks noGrp="1"/>
          </p:cNvSpPr>
          <p:nvPr>
            <p:ph idx="1"/>
          </p:nvPr>
        </p:nvSpPr>
        <p:spPr/>
        <p:txBody>
          <a:bodyPr/>
          <a:lstStyle/>
          <a:p>
            <a:endParaRPr lang="es-CR"/>
          </a:p>
        </p:txBody>
      </p:sp>
      <p:sp>
        <p:nvSpPr>
          <p:cNvPr id="6" name="Rectangle 2"/>
          <p:cNvSpPr>
            <a:spLocks noGrp="1" noChangeArrowheads="1"/>
          </p:cNvSpPr>
          <p:nvPr>
            <p:ph type="title"/>
          </p:nvPr>
        </p:nvSpPr>
        <p:spPr/>
        <p:txBody>
          <a:bodyPr/>
          <a:lstStyle/>
          <a:p>
            <a:pPr>
              <a:tabLst>
                <a:tab pos="7143750" algn="l"/>
              </a:tabLst>
            </a:pPr>
            <a:r>
              <a:rPr lang="en-GB" altLang="es-ES" sz="2800" dirty="0" err="1"/>
              <a:t>Líneas</a:t>
            </a:r>
            <a:r>
              <a:rPr lang="en-GB" altLang="es-ES" sz="2800" dirty="0"/>
              <a:t> de </a:t>
            </a:r>
            <a:r>
              <a:rPr lang="en-GB" altLang="es-ES" sz="2800" dirty="0" err="1"/>
              <a:t>Investigación</a:t>
            </a:r>
            <a:r>
              <a:rPr lang="en-GB" altLang="es-ES" sz="2800" dirty="0"/>
              <a:t> </a:t>
            </a:r>
            <a:r>
              <a:rPr lang="en-GB" altLang="es-ES" sz="2800" dirty="0" err="1"/>
              <a:t>Abiertas</a:t>
            </a:r>
            <a:endParaRPr lang="es-ES_tradnl" altLang="es-ES" sz="2800" dirty="0"/>
          </a:p>
        </p:txBody>
      </p:sp>
    </p:spTree>
    <p:extLst>
      <p:ext uri="{BB962C8B-B14F-4D97-AF65-F5344CB8AC3E}">
        <p14:creationId xmlns:p14="http://schemas.microsoft.com/office/powerpoint/2010/main" val="41743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05642A0-B26D-49CB-A8DC-893D413DE62C}"/>
              </a:ext>
            </a:extLst>
          </p:cNvPr>
          <p:cNvSpPr>
            <a:spLocks noGrp="1"/>
          </p:cNvSpPr>
          <p:nvPr>
            <p:ph idx="1"/>
          </p:nvPr>
        </p:nvSpPr>
        <p:spPr/>
        <p:txBody>
          <a:bodyPr/>
          <a:lstStyle/>
          <a:p>
            <a:endParaRPr lang="es-CR"/>
          </a:p>
        </p:txBody>
      </p:sp>
      <p:sp>
        <p:nvSpPr>
          <p:cNvPr id="4" name="Marcador de número de diapositiva 3"/>
          <p:cNvSpPr>
            <a:spLocks noGrp="1"/>
          </p:cNvSpPr>
          <p:nvPr>
            <p:ph type="sldNum" sz="quarter" idx="12"/>
          </p:nvPr>
        </p:nvSpPr>
        <p:spPr/>
        <p:txBody>
          <a:bodyPr/>
          <a:lstStyle/>
          <a:p>
            <a:fld id="{8876AB5F-2636-4FE9-80EC-1C6E8DB172EE}" type="slidenum">
              <a:rPr lang="en-US" altLang="es-ES"/>
              <a:pPr/>
              <a:t>61</a:t>
            </a:fld>
            <a:endParaRPr lang="en-US" altLang="es-ES"/>
          </a:p>
        </p:txBody>
      </p:sp>
      <p:sp>
        <p:nvSpPr>
          <p:cNvPr id="6" name="Rectangle 2"/>
          <p:cNvSpPr>
            <a:spLocks noGrp="1" noChangeArrowheads="1"/>
          </p:cNvSpPr>
          <p:nvPr>
            <p:ph type="title"/>
          </p:nvPr>
        </p:nvSpPr>
        <p:spPr/>
        <p:txBody>
          <a:bodyPr/>
          <a:lstStyle/>
          <a:p>
            <a:pPr>
              <a:tabLst>
                <a:tab pos="7143750" algn="l"/>
              </a:tabLst>
            </a:pPr>
            <a:r>
              <a:rPr lang="en-GB" altLang="es-ES" sz="2800" dirty="0" err="1"/>
              <a:t>Líneas</a:t>
            </a:r>
            <a:r>
              <a:rPr lang="en-GB" altLang="es-ES" sz="2800" dirty="0"/>
              <a:t> de </a:t>
            </a:r>
            <a:r>
              <a:rPr lang="en-GB" altLang="es-ES" sz="2800" dirty="0" err="1"/>
              <a:t>Investigación</a:t>
            </a:r>
            <a:r>
              <a:rPr lang="en-GB" altLang="es-ES" sz="2800" dirty="0"/>
              <a:t> </a:t>
            </a:r>
            <a:r>
              <a:rPr lang="en-GB" altLang="es-ES" sz="2800" dirty="0" err="1"/>
              <a:t>Abiertas</a:t>
            </a:r>
            <a:endParaRPr lang="es-ES_tradnl" altLang="es-ES" sz="2800" dirty="0"/>
          </a:p>
        </p:txBody>
      </p:sp>
      <p:sp>
        <p:nvSpPr>
          <p:cNvPr id="287747" name="Text Box 3"/>
          <p:cNvSpPr txBox="1">
            <a:spLocks noChangeArrowheads="1"/>
          </p:cNvSpPr>
          <p:nvPr/>
        </p:nvSpPr>
        <p:spPr bwMode="auto">
          <a:xfrm>
            <a:off x="808038" y="1917700"/>
            <a:ext cx="782320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4778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None/>
            </a:pPr>
            <a:r>
              <a:rPr lang="es-ES_tradnl" altLang="es-ES" sz="2800">
                <a:solidFill>
                  <a:srgbClr val="000099"/>
                </a:solidFill>
                <a:latin typeface="Arial" panose="020B0604020202020204" pitchFamily="34" charset="0"/>
              </a:rPr>
              <a:t>Conferencias especializadas en DW:</a:t>
            </a:r>
          </a:p>
          <a:p>
            <a:pPr eaLnBrk="1" hangingPunct="1">
              <a:spcBef>
                <a:spcPct val="50000"/>
              </a:spcBef>
              <a:buClr>
                <a:schemeClr val="accent2"/>
              </a:buClr>
              <a:buFont typeface="Wingdings" panose="05000000000000000000" pitchFamily="2" charset="2"/>
              <a:buNone/>
            </a:pPr>
            <a:endParaRPr lang="es-ES_tradnl" altLang="es-ES" sz="1600">
              <a:solidFill>
                <a:srgbClr val="000099"/>
              </a:solidFill>
              <a:latin typeface="Arial" panose="020B0604020202020204" pitchFamily="34" charset="0"/>
            </a:endParaRPr>
          </a:p>
          <a:p>
            <a:pPr eaLnBrk="1" hangingPunct="1">
              <a:lnSpc>
                <a:spcPct val="120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Worshop on Data Warehousing and OLAP. (DOLAP)</a:t>
            </a:r>
          </a:p>
          <a:p>
            <a:pPr eaLnBrk="1" hangingPunct="1">
              <a:lnSpc>
                <a:spcPct val="120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Workshop on Data Warehouse and Data Mining. (DWDM)</a:t>
            </a:r>
          </a:p>
          <a:p>
            <a:pPr eaLnBrk="1" hangingPunct="1">
              <a:lnSpc>
                <a:spcPct val="120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Interantional Workshop on Design and Management of Data Warehouses. (DMDW)</a:t>
            </a:r>
          </a:p>
          <a:p>
            <a:pPr eaLnBrk="1" hangingPunct="1">
              <a:lnSpc>
                <a:spcPct val="120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Conference on Data Warehousing and Knowledege Discovery.  (DaWaK)</a:t>
            </a:r>
            <a:endParaRPr lang="es-ES" altLang="es-ES" sz="1800">
              <a:latin typeface="Arial" panose="020B0604020202020204" pitchFamily="34" charset="0"/>
            </a:endParaRPr>
          </a:p>
        </p:txBody>
      </p:sp>
    </p:spTree>
    <p:extLst>
      <p:ext uri="{BB962C8B-B14F-4D97-AF65-F5344CB8AC3E}">
        <p14:creationId xmlns:p14="http://schemas.microsoft.com/office/powerpoint/2010/main" val="3348515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FFCC2D6-6B2E-4601-A66C-748224D2E357}"/>
              </a:ext>
            </a:extLst>
          </p:cNvPr>
          <p:cNvSpPr>
            <a:spLocks noGrp="1"/>
          </p:cNvSpPr>
          <p:nvPr>
            <p:ph idx="1"/>
          </p:nvPr>
        </p:nvSpPr>
        <p:spPr/>
        <p:txBody>
          <a:bodyPr/>
          <a:lstStyle/>
          <a:p>
            <a:endParaRPr lang="es-CR"/>
          </a:p>
        </p:txBody>
      </p:sp>
      <p:sp>
        <p:nvSpPr>
          <p:cNvPr id="4" name="Marcador de número de diapositiva 3"/>
          <p:cNvSpPr>
            <a:spLocks noGrp="1"/>
          </p:cNvSpPr>
          <p:nvPr>
            <p:ph type="sldNum" sz="quarter" idx="12"/>
          </p:nvPr>
        </p:nvSpPr>
        <p:spPr/>
        <p:txBody>
          <a:bodyPr/>
          <a:lstStyle/>
          <a:p>
            <a:fld id="{3AE32649-98CF-47BD-A24E-B17DAE6D5455}" type="slidenum">
              <a:rPr lang="en-US" altLang="es-ES"/>
              <a:pPr/>
              <a:t>62</a:t>
            </a:fld>
            <a:endParaRPr lang="en-US" altLang="es-ES"/>
          </a:p>
        </p:txBody>
      </p:sp>
      <p:sp>
        <p:nvSpPr>
          <p:cNvPr id="6" name="Rectangle 2"/>
          <p:cNvSpPr>
            <a:spLocks noGrp="1" noChangeArrowheads="1"/>
          </p:cNvSpPr>
          <p:nvPr>
            <p:ph type="title"/>
          </p:nvPr>
        </p:nvSpPr>
        <p:spPr/>
        <p:txBody>
          <a:bodyPr/>
          <a:lstStyle/>
          <a:p>
            <a:pPr>
              <a:tabLst>
                <a:tab pos="7143750" algn="l"/>
              </a:tabLst>
            </a:pPr>
            <a:r>
              <a:rPr lang="en-GB" altLang="es-ES" sz="2800" dirty="0" err="1"/>
              <a:t>Líneas</a:t>
            </a:r>
            <a:r>
              <a:rPr lang="en-GB" altLang="es-ES" sz="2800" dirty="0"/>
              <a:t> de </a:t>
            </a:r>
            <a:r>
              <a:rPr lang="en-GB" altLang="es-ES" sz="2800" dirty="0" err="1"/>
              <a:t>Investigación</a:t>
            </a:r>
            <a:r>
              <a:rPr lang="en-GB" altLang="es-ES" sz="2800" dirty="0"/>
              <a:t> </a:t>
            </a:r>
            <a:r>
              <a:rPr lang="en-GB" altLang="es-ES" sz="2800" dirty="0" err="1"/>
              <a:t>Abiertas</a:t>
            </a:r>
            <a:endParaRPr lang="es-ES_tradnl" altLang="es-ES" sz="2800" dirty="0"/>
          </a:p>
        </p:txBody>
      </p:sp>
      <p:sp>
        <p:nvSpPr>
          <p:cNvPr id="288771" name="Text Box 3"/>
          <p:cNvSpPr txBox="1">
            <a:spLocks noChangeArrowheads="1"/>
          </p:cNvSpPr>
          <p:nvPr/>
        </p:nvSpPr>
        <p:spPr bwMode="auto">
          <a:xfrm>
            <a:off x="857250" y="1879600"/>
            <a:ext cx="78232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4778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None/>
            </a:pPr>
            <a:r>
              <a:rPr lang="es-ES_tradnl" altLang="es-ES" sz="2800">
                <a:solidFill>
                  <a:srgbClr val="000099"/>
                </a:solidFill>
                <a:latin typeface="Arial" panose="020B0604020202020204" pitchFamily="34" charset="0"/>
              </a:rPr>
              <a:t>Conferencias especializadas en BD:</a:t>
            </a:r>
          </a:p>
          <a:p>
            <a:pPr eaLnBrk="1" hangingPunct="1">
              <a:spcBef>
                <a:spcPct val="50000"/>
              </a:spcBef>
              <a:buClr>
                <a:schemeClr val="accent2"/>
              </a:buClr>
              <a:buFont typeface="Wingdings" panose="05000000000000000000" pitchFamily="2" charset="2"/>
              <a:buNone/>
            </a:pPr>
            <a:endParaRPr lang="es-ES_tradnl" altLang="es-ES" sz="1600">
              <a:solidFill>
                <a:srgbClr val="000099"/>
              </a:solidFill>
              <a:latin typeface="Arial" panose="020B0604020202020204" pitchFamily="34" charset="0"/>
            </a:endParaRPr>
          </a:p>
          <a:p>
            <a:pPr eaLnBrk="1" hangingPunct="1">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Conference of Very Large Databases. (VLDB)</a:t>
            </a:r>
          </a:p>
          <a:p>
            <a:pPr eaLnBrk="1" hangingPunct="1">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Conference on Data Engineering. (ICDE)</a:t>
            </a:r>
          </a:p>
          <a:p>
            <a:pPr eaLnBrk="1" hangingPunct="1">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Interantional Conference on Conceptual Modeling. (ER)</a:t>
            </a:r>
          </a:p>
          <a:p>
            <a:pPr eaLnBrk="1" hangingPunct="1">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Conference on Extending Database Technology (EDBT).</a:t>
            </a:r>
          </a:p>
          <a:p>
            <a:pPr eaLnBrk="1" hangingPunct="1">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Conference on Database Theory (ICDT). </a:t>
            </a:r>
          </a:p>
          <a:p>
            <a:pPr eaLnBrk="1" hangingPunct="1">
              <a:spcBef>
                <a:spcPct val="50000"/>
              </a:spcBef>
              <a:buClr>
                <a:schemeClr val="accent2"/>
              </a:buClr>
              <a:buFont typeface="Wingdings" panose="05000000000000000000" pitchFamily="2" charset="2"/>
              <a:buChar char="ü"/>
            </a:pPr>
            <a:endParaRPr lang="es-ES" altLang="es-ES" sz="1800">
              <a:latin typeface="Arial" panose="020B0604020202020204" pitchFamily="34" charset="0"/>
            </a:endParaRPr>
          </a:p>
        </p:txBody>
      </p:sp>
    </p:spTree>
    <p:extLst>
      <p:ext uri="{BB962C8B-B14F-4D97-AF65-F5344CB8AC3E}">
        <p14:creationId xmlns:p14="http://schemas.microsoft.com/office/powerpoint/2010/main" val="16756264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2FCDF36-831B-45F4-B755-CDBC525931C2}"/>
              </a:ext>
            </a:extLst>
          </p:cNvPr>
          <p:cNvSpPr>
            <a:spLocks noGrp="1"/>
          </p:cNvSpPr>
          <p:nvPr>
            <p:ph idx="1"/>
          </p:nvPr>
        </p:nvSpPr>
        <p:spPr/>
        <p:txBody>
          <a:bodyPr/>
          <a:lstStyle/>
          <a:p>
            <a:endParaRPr lang="es-CR"/>
          </a:p>
        </p:txBody>
      </p:sp>
      <p:sp>
        <p:nvSpPr>
          <p:cNvPr id="4" name="Marcador de número de diapositiva 3"/>
          <p:cNvSpPr>
            <a:spLocks noGrp="1"/>
          </p:cNvSpPr>
          <p:nvPr>
            <p:ph type="sldNum" sz="quarter" idx="12"/>
          </p:nvPr>
        </p:nvSpPr>
        <p:spPr/>
        <p:txBody>
          <a:bodyPr/>
          <a:lstStyle/>
          <a:p>
            <a:fld id="{7C2D3424-7652-4EF3-9C00-1D198B53323E}" type="slidenum">
              <a:rPr lang="en-US" altLang="es-ES"/>
              <a:pPr/>
              <a:t>63</a:t>
            </a:fld>
            <a:endParaRPr lang="en-US" altLang="es-ES"/>
          </a:p>
        </p:txBody>
      </p:sp>
      <p:sp>
        <p:nvSpPr>
          <p:cNvPr id="6" name="Rectangle 2"/>
          <p:cNvSpPr>
            <a:spLocks noGrp="1" noChangeArrowheads="1"/>
          </p:cNvSpPr>
          <p:nvPr>
            <p:ph type="title"/>
          </p:nvPr>
        </p:nvSpPr>
        <p:spPr/>
        <p:txBody>
          <a:bodyPr/>
          <a:lstStyle/>
          <a:p>
            <a:pPr>
              <a:tabLst>
                <a:tab pos="7143750" algn="l"/>
              </a:tabLst>
            </a:pPr>
            <a:r>
              <a:rPr lang="en-GB" altLang="es-ES" sz="2800" dirty="0" err="1"/>
              <a:t>Líneas</a:t>
            </a:r>
            <a:r>
              <a:rPr lang="en-GB" altLang="es-ES" sz="2800" dirty="0"/>
              <a:t> de </a:t>
            </a:r>
            <a:r>
              <a:rPr lang="en-GB" altLang="es-ES" sz="2800" dirty="0" err="1"/>
              <a:t>Investigación</a:t>
            </a:r>
            <a:r>
              <a:rPr lang="en-GB" altLang="es-ES" sz="2800" dirty="0"/>
              <a:t> </a:t>
            </a:r>
            <a:r>
              <a:rPr lang="en-GB" altLang="es-ES" sz="2800" dirty="0" err="1"/>
              <a:t>Abiertas</a:t>
            </a:r>
            <a:endParaRPr lang="es-ES_tradnl" altLang="es-ES" sz="2800" dirty="0"/>
          </a:p>
        </p:txBody>
      </p:sp>
      <p:sp>
        <p:nvSpPr>
          <p:cNvPr id="289795" name="Text Box 3"/>
          <p:cNvSpPr txBox="1">
            <a:spLocks noChangeArrowheads="1"/>
          </p:cNvSpPr>
          <p:nvPr/>
        </p:nvSpPr>
        <p:spPr bwMode="auto">
          <a:xfrm>
            <a:off x="825500" y="1733550"/>
            <a:ext cx="77343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860425" indent="-403225">
              <a:defRPr sz="2400">
                <a:solidFill>
                  <a:schemeClr val="tx1"/>
                </a:solidFill>
                <a:latin typeface="Times New Roman" panose="02020603050405020304" pitchFamily="18" charset="0"/>
              </a:defRPr>
            </a:lvl2pPr>
            <a:lvl3pPr marL="1050925">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ES" sz="2800" dirty="0">
                <a:latin typeface="Arial" panose="020B0604020202020204" pitchFamily="34" charset="0"/>
              </a:rPr>
              <a:t>Direcciones de interés:</a:t>
            </a:r>
          </a:p>
          <a:p>
            <a:pPr lvl="1" eaLnBrk="1" hangingPunct="1">
              <a:spcBef>
                <a:spcPct val="50000"/>
              </a:spcBef>
              <a:buFontTx/>
              <a:buChar char="•"/>
            </a:pPr>
            <a:r>
              <a:rPr lang="es-ES" altLang="es-ES" dirty="0">
                <a:solidFill>
                  <a:srgbClr val="0070C0"/>
                </a:solidFill>
                <a:latin typeface="Arial" panose="020B0604020202020204" pitchFamily="34" charset="0"/>
              </a:rPr>
              <a:t>http://www.cs.toronto.edu/~mendel/dwbib.html</a:t>
            </a:r>
          </a:p>
          <a:p>
            <a:pPr lvl="1" eaLnBrk="1" hangingPunct="1">
              <a:spcBef>
                <a:spcPct val="50000"/>
              </a:spcBef>
              <a:buFontTx/>
              <a:buChar char="•"/>
            </a:pPr>
            <a:r>
              <a:rPr lang="es-ES" altLang="es-ES" dirty="0">
                <a:solidFill>
                  <a:srgbClr val="0070C0"/>
                </a:solidFill>
                <a:latin typeface="Arial" panose="020B0604020202020204" pitchFamily="34" charset="0"/>
              </a:rPr>
              <a:t>http://www.olapcouncil.org/research/</a:t>
            </a:r>
            <a:endParaRPr lang="es-ES_tradnl" altLang="es-ES" dirty="0">
              <a:solidFill>
                <a:srgbClr val="0070C0"/>
              </a:solidFill>
              <a:latin typeface="Arial" panose="020B0604020202020204" pitchFamily="34" charset="0"/>
            </a:endParaRPr>
          </a:p>
          <a:p>
            <a:pPr lvl="1" eaLnBrk="1" hangingPunct="1">
              <a:spcBef>
                <a:spcPct val="50000"/>
              </a:spcBef>
              <a:buFontTx/>
              <a:buChar char="•"/>
            </a:pPr>
            <a:r>
              <a:rPr lang="es-ES_tradnl" altLang="es-ES" dirty="0">
                <a:solidFill>
                  <a:srgbClr val="0070C0"/>
                </a:solidFill>
                <a:latin typeface="Arial" panose="020B0604020202020204" pitchFamily="34" charset="0"/>
              </a:rPr>
              <a:t>http://www.ceur-ws.org/</a:t>
            </a:r>
          </a:p>
          <a:p>
            <a:pPr lvl="1" eaLnBrk="1" hangingPunct="1">
              <a:spcBef>
                <a:spcPct val="50000"/>
              </a:spcBef>
              <a:buFontTx/>
              <a:buChar char="•"/>
            </a:pPr>
            <a:r>
              <a:rPr lang="es-ES_tradnl" altLang="es-ES" dirty="0">
                <a:solidFill>
                  <a:srgbClr val="0070C0"/>
                </a:solidFill>
                <a:latin typeface="Arial" panose="020B0604020202020204" pitchFamily="34" charset="0"/>
              </a:rPr>
              <a:t>http://www.cis.drexel.edu/faculty/song/dolap.html</a:t>
            </a:r>
          </a:p>
          <a:p>
            <a:pPr lvl="1" eaLnBrk="1" hangingPunct="1">
              <a:spcBef>
                <a:spcPct val="50000"/>
              </a:spcBef>
              <a:buFontTx/>
              <a:buChar char="•"/>
            </a:pPr>
            <a:r>
              <a:rPr lang="es-ES_tradnl" altLang="es-ES" dirty="0">
                <a:solidFill>
                  <a:srgbClr val="0070C0"/>
                </a:solidFill>
                <a:latin typeface="Arial" panose="020B0604020202020204" pitchFamily="34" charset="0"/>
              </a:rPr>
              <a:t>http://www-db.stanford.edu/warehousing/</a:t>
            </a:r>
          </a:p>
          <a:p>
            <a:pPr lvl="1" eaLnBrk="1" hangingPunct="1">
              <a:spcBef>
                <a:spcPct val="50000"/>
              </a:spcBef>
            </a:pPr>
            <a:endParaRPr lang="es-ES" altLang="es-ES" dirty="0">
              <a:solidFill>
                <a:schemeClr val="tx2"/>
              </a:solidFill>
              <a:latin typeface="Arial" panose="020B0604020202020204" pitchFamily="34" charset="0"/>
            </a:endParaRPr>
          </a:p>
          <a:p>
            <a:pPr eaLnBrk="1" hangingPunct="1">
              <a:spcBef>
                <a:spcPct val="50000"/>
              </a:spcBef>
            </a:pPr>
            <a:endParaRPr lang="es-ES" altLang="es-ES" dirty="0">
              <a:latin typeface="Arial" panose="020B0604020202020204" pitchFamily="34" charset="0"/>
            </a:endParaRPr>
          </a:p>
        </p:txBody>
      </p:sp>
    </p:spTree>
    <p:extLst>
      <p:ext uri="{BB962C8B-B14F-4D97-AF65-F5344CB8AC3E}">
        <p14:creationId xmlns:p14="http://schemas.microsoft.com/office/powerpoint/2010/main" val="26707202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3E4BFC1-8289-4076-B7F3-02A44B1CB83A}"/>
              </a:ext>
            </a:extLst>
          </p:cNvPr>
          <p:cNvSpPr>
            <a:spLocks noGrp="1"/>
          </p:cNvSpPr>
          <p:nvPr>
            <p:ph idx="1"/>
          </p:nvPr>
        </p:nvSpPr>
        <p:spPr/>
        <p:txBody>
          <a:bodyPr/>
          <a:lstStyle/>
          <a:p>
            <a:endParaRPr lang="es-CR"/>
          </a:p>
        </p:txBody>
      </p:sp>
      <p:sp>
        <p:nvSpPr>
          <p:cNvPr id="4" name="Marcador de número de diapositiva 3"/>
          <p:cNvSpPr>
            <a:spLocks noGrp="1"/>
          </p:cNvSpPr>
          <p:nvPr>
            <p:ph type="sldNum" sz="quarter" idx="12"/>
          </p:nvPr>
        </p:nvSpPr>
        <p:spPr/>
        <p:txBody>
          <a:bodyPr/>
          <a:lstStyle/>
          <a:p>
            <a:fld id="{3B25C2B3-0E8E-4B1B-BF41-E22AE25109DC}" type="slidenum">
              <a:rPr lang="en-US" altLang="es-ES"/>
              <a:pPr/>
              <a:t>64</a:t>
            </a:fld>
            <a:endParaRPr lang="en-US" altLang="es-ES"/>
          </a:p>
        </p:txBody>
      </p:sp>
      <p:sp>
        <p:nvSpPr>
          <p:cNvPr id="6" name="Rectangle 2"/>
          <p:cNvSpPr>
            <a:spLocks noGrp="1" noChangeArrowheads="1"/>
          </p:cNvSpPr>
          <p:nvPr>
            <p:ph type="title"/>
          </p:nvPr>
        </p:nvSpPr>
        <p:spPr/>
        <p:txBody>
          <a:bodyPr/>
          <a:lstStyle/>
          <a:p>
            <a:pPr>
              <a:tabLst>
                <a:tab pos="7143750" algn="l"/>
              </a:tabLst>
            </a:pPr>
            <a:r>
              <a:rPr lang="en-GB" altLang="es-ES" sz="2800" dirty="0" err="1"/>
              <a:t>Líneas</a:t>
            </a:r>
            <a:r>
              <a:rPr lang="en-GB" altLang="es-ES" sz="2800" dirty="0"/>
              <a:t> de </a:t>
            </a:r>
            <a:r>
              <a:rPr lang="en-GB" altLang="es-ES" sz="2800" dirty="0" err="1"/>
              <a:t>Investigación</a:t>
            </a:r>
            <a:r>
              <a:rPr lang="en-GB" altLang="es-ES" sz="2800" dirty="0"/>
              <a:t> </a:t>
            </a:r>
            <a:r>
              <a:rPr lang="en-GB" altLang="es-ES" sz="2800" dirty="0" err="1"/>
              <a:t>Abiertas</a:t>
            </a:r>
            <a:endParaRPr lang="es-ES_tradnl" altLang="es-ES" sz="2800" dirty="0"/>
          </a:p>
        </p:txBody>
      </p:sp>
      <p:sp>
        <p:nvSpPr>
          <p:cNvPr id="290819" name="Text Box 3"/>
          <p:cNvSpPr txBox="1">
            <a:spLocks noChangeArrowheads="1"/>
          </p:cNvSpPr>
          <p:nvPr/>
        </p:nvSpPr>
        <p:spPr bwMode="auto">
          <a:xfrm>
            <a:off x="971550" y="1557338"/>
            <a:ext cx="7461250" cy="499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sz="2400">
                <a:solidFill>
                  <a:schemeClr val="tx1"/>
                </a:solidFill>
                <a:latin typeface="Times New Roman" panose="02020603050405020304" pitchFamily="18" charset="0"/>
              </a:defRPr>
            </a:lvl1pPr>
            <a:lvl2pPr marL="5413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Diseño de Almacenes de Datos: modelos conceptuales, metodogías de diseño.</a:t>
            </a:r>
          </a:p>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Carga y ETL: recuperación de fallos durante la carga. Planificación de cargas y refrescos.</a:t>
            </a:r>
          </a:p>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Limpieza y Transformación</a:t>
            </a:r>
          </a:p>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Mantenimiento de Almacenes de Datos: mantenimiento de vistas materializadas.</a:t>
            </a:r>
          </a:p>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Implementación de Almacenes de Datos.</a:t>
            </a:r>
          </a:p>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Diseño Físico, optimizaciones para ROLAP, estructuras para MOLAP.</a:t>
            </a:r>
          </a:p>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Repartición de tareas OLAP entre el cliente y el servidor.</a:t>
            </a:r>
            <a:endParaRPr lang="es-ES_tradnl" altLang="es-ES" sz="1800">
              <a:latin typeface="Arial" panose="020B0604020202020204" pitchFamily="34" charset="0"/>
            </a:endParaRPr>
          </a:p>
          <a:p>
            <a:pPr eaLnBrk="1" hangingPunct="1">
              <a:spcBef>
                <a:spcPct val="50000"/>
              </a:spcBef>
              <a:buClr>
                <a:schemeClr val="accent2"/>
              </a:buClr>
              <a:buFont typeface="Wingdings" panose="05000000000000000000" pitchFamily="2" charset="2"/>
              <a:buChar char="ü"/>
            </a:pPr>
            <a:endParaRPr lang="es-ES" altLang="es-ES" sz="1800">
              <a:latin typeface="Arial" panose="020B0604020202020204" pitchFamily="34" charset="0"/>
            </a:endParaRPr>
          </a:p>
        </p:txBody>
      </p:sp>
    </p:spTree>
    <p:extLst>
      <p:ext uri="{BB962C8B-B14F-4D97-AF65-F5344CB8AC3E}">
        <p14:creationId xmlns:p14="http://schemas.microsoft.com/office/powerpoint/2010/main" val="3019289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Tarea</a:t>
            </a:r>
          </a:p>
        </p:txBody>
      </p:sp>
      <p:sp>
        <p:nvSpPr>
          <p:cNvPr id="3" name="Marcador de texto 2"/>
          <p:cNvSpPr>
            <a:spLocks noGrp="1"/>
          </p:cNvSpPr>
          <p:nvPr>
            <p:ph type="body" idx="1"/>
          </p:nvPr>
        </p:nvSpPr>
        <p:spPr/>
        <p:txBody>
          <a:bodyPr/>
          <a:lstStyle/>
          <a:p>
            <a:r>
              <a:rPr lang="es-CR" dirty="0"/>
              <a:t>Realizaran una investigación sobre DW vs DW 2.0)</a:t>
            </a:r>
          </a:p>
          <a:p>
            <a:pPr lvl="1"/>
            <a:r>
              <a:rPr lang="es-CR" sz="2000" dirty="0"/>
              <a:t>Portada</a:t>
            </a:r>
          </a:p>
          <a:p>
            <a:pPr lvl="1"/>
            <a:r>
              <a:rPr lang="es-CR" sz="2000" dirty="0"/>
              <a:t>Índice</a:t>
            </a:r>
          </a:p>
          <a:p>
            <a:pPr lvl="1"/>
            <a:r>
              <a:rPr lang="es-CR" sz="2000" dirty="0"/>
              <a:t>Introducción</a:t>
            </a:r>
          </a:p>
          <a:p>
            <a:pPr lvl="1"/>
            <a:r>
              <a:rPr lang="es-CR" sz="2000" dirty="0"/>
              <a:t>Desarrollo (1 pagina  entre los 2)</a:t>
            </a:r>
          </a:p>
          <a:p>
            <a:pPr lvl="1"/>
            <a:r>
              <a:rPr lang="es-CR" sz="2000" dirty="0"/>
              <a:t>Ventajas (3 por cada uno)</a:t>
            </a:r>
          </a:p>
          <a:p>
            <a:pPr lvl="1"/>
            <a:r>
              <a:rPr lang="es-CR" sz="2000" dirty="0"/>
              <a:t>Desventajas (3 por cada uno)</a:t>
            </a:r>
          </a:p>
          <a:p>
            <a:pPr lvl="1"/>
            <a:r>
              <a:rPr lang="es-CR" sz="2000" dirty="0"/>
              <a:t>Conclusión </a:t>
            </a:r>
          </a:p>
        </p:txBody>
      </p:sp>
    </p:spTree>
    <p:extLst>
      <p:ext uri="{BB962C8B-B14F-4D97-AF65-F5344CB8AC3E}">
        <p14:creationId xmlns:p14="http://schemas.microsoft.com/office/powerpoint/2010/main" val="15113923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Bibliografía</a:t>
            </a:r>
          </a:p>
        </p:txBody>
      </p:sp>
      <p:sp>
        <p:nvSpPr>
          <p:cNvPr id="3" name="Marcador de texto 2"/>
          <p:cNvSpPr>
            <a:spLocks noGrp="1"/>
          </p:cNvSpPr>
          <p:nvPr>
            <p:ph type="body" idx="1"/>
          </p:nvPr>
        </p:nvSpPr>
        <p:spPr/>
        <p:txBody>
          <a:bodyPr/>
          <a:lstStyle/>
          <a:p>
            <a:r>
              <a:rPr lang="es-ES" sz="2000" i="1" dirty="0"/>
              <a:t>Inmon, W.H. "</a:t>
            </a:r>
            <a:r>
              <a:rPr lang="es-ES" sz="2000" i="1" dirty="0" err="1"/>
              <a:t>Building</a:t>
            </a:r>
            <a:r>
              <a:rPr lang="es-ES" sz="2000" i="1" dirty="0"/>
              <a:t> </a:t>
            </a:r>
            <a:r>
              <a:rPr lang="es-ES" sz="2000" i="1" dirty="0" err="1"/>
              <a:t>the</a:t>
            </a:r>
            <a:r>
              <a:rPr lang="es-ES" sz="2000" i="1" dirty="0"/>
              <a:t> Data </a:t>
            </a:r>
            <a:r>
              <a:rPr lang="es-ES" sz="2000" i="1" dirty="0" err="1"/>
              <a:t>Warehouse</a:t>
            </a:r>
            <a:r>
              <a:rPr lang="es-ES" sz="2000" i="1" dirty="0"/>
              <a:t>", John </a:t>
            </a:r>
            <a:r>
              <a:rPr lang="es-ES" sz="2000" i="1" dirty="0" err="1"/>
              <a:t>Wiley</a:t>
            </a:r>
            <a:r>
              <a:rPr lang="es-ES" sz="2000" i="1" dirty="0"/>
              <a:t>, 1992 </a:t>
            </a:r>
          </a:p>
          <a:p>
            <a:r>
              <a:rPr lang="es-ES" sz="2000" i="1" dirty="0"/>
              <a:t>Inmon, W.H. et al. "</a:t>
            </a:r>
            <a:r>
              <a:rPr lang="es-ES" sz="2000" i="1" dirty="0" err="1"/>
              <a:t>Managing</a:t>
            </a:r>
            <a:r>
              <a:rPr lang="es-ES" sz="2000" i="1" dirty="0"/>
              <a:t> </a:t>
            </a:r>
            <a:r>
              <a:rPr lang="es-ES" sz="2000" i="1" dirty="0" err="1"/>
              <a:t>the</a:t>
            </a:r>
            <a:r>
              <a:rPr lang="es-ES" sz="2000" i="1" dirty="0"/>
              <a:t> Data </a:t>
            </a:r>
            <a:r>
              <a:rPr lang="es-ES" sz="2000" i="1" dirty="0" err="1"/>
              <a:t>Warehouse</a:t>
            </a:r>
            <a:r>
              <a:rPr lang="es-ES" sz="2000" i="1" dirty="0"/>
              <a:t>", John </a:t>
            </a:r>
            <a:r>
              <a:rPr lang="es-ES" sz="2000" i="1" dirty="0" err="1"/>
              <a:t>Wiley</a:t>
            </a:r>
            <a:r>
              <a:rPr lang="es-ES" sz="2000" i="1" dirty="0"/>
              <a:t>, 1997 </a:t>
            </a:r>
          </a:p>
          <a:p>
            <a:r>
              <a:rPr lang="es-ES" sz="2000" i="1" dirty="0"/>
              <a:t>Inmon, W.H. et al. "Data </a:t>
            </a:r>
            <a:r>
              <a:rPr lang="es-ES" sz="2000" i="1" dirty="0" err="1"/>
              <a:t>Warehouse</a:t>
            </a:r>
            <a:r>
              <a:rPr lang="es-ES" sz="2000" i="1" dirty="0"/>
              <a:t> Performance", John </a:t>
            </a:r>
            <a:r>
              <a:rPr lang="es-ES" sz="2000" i="1" dirty="0" err="1"/>
              <a:t>Wiley</a:t>
            </a:r>
            <a:r>
              <a:rPr lang="es-ES" sz="2000" i="1" dirty="0"/>
              <a:t>, 1999 </a:t>
            </a:r>
          </a:p>
          <a:p>
            <a:r>
              <a:rPr lang="es-ES" sz="2000" i="1" dirty="0" err="1"/>
              <a:t>Kimball</a:t>
            </a:r>
            <a:r>
              <a:rPr lang="es-ES" sz="2000" i="1" dirty="0"/>
              <a:t>, R. "The Data </a:t>
            </a:r>
            <a:r>
              <a:rPr lang="es-ES" sz="2000" i="1" dirty="0" err="1"/>
              <a:t>Warehouse</a:t>
            </a:r>
            <a:r>
              <a:rPr lang="es-ES" sz="2000" i="1" dirty="0"/>
              <a:t> </a:t>
            </a:r>
            <a:r>
              <a:rPr lang="es-ES" sz="2000" i="1" dirty="0" err="1"/>
              <a:t>Toolkit</a:t>
            </a:r>
            <a:r>
              <a:rPr lang="es-ES" sz="2000" i="1" dirty="0"/>
              <a:t>", John </a:t>
            </a:r>
            <a:r>
              <a:rPr lang="es-ES" sz="2000" i="1" dirty="0" err="1"/>
              <a:t>Wiley</a:t>
            </a:r>
            <a:r>
              <a:rPr lang="es-ES" sz="2000" i="1" dirty="0"/>
              <a:t>, 1996</a:t>
            </a:r>
          </a:p>
          <a:p>
            <a:r>
              <a:rPr lang="es-ES" sz="2000" i="1" dirty="0" err="1"/>
              <a:t>Kimball</a:t>
            </a:r>
            <a:r>
              <a:rPr lang="es-ES" sz="2000" i="1" dirty="0"/>
              <a:t>, R et al. "The Data </a:t>
            </a:r>
            <a:r>
              <a:rPr lang="es-ES" sz="2000" i="1" dirty="0" err="1"/>
              <a:t>Warehouse</a:t>
            </a:r>
            <a:r>
              <a:rPr lang="es-ES" sz="2000" i="1" dirty="0"/>
              <a:t> Lifecycle </a:t>
            </a:r>
            <a:r>
              <a:rPr lang="es-ES" sz="2000" i="1" dirty="0" err="1"/>
              <a:t>Toolkit</a:t>
            </a:r>
            <a:r>
              <a:rPr lang="es-ES" sz="2000" i="1" dirty="0"/>
              <a:t>", John </a:t>
            </a:r>
            <a:r>
              <a:rPr lang="es-ES" sz="2000" i="1" dirty="0" err="1"/>
              <a:t>Wiley</a:t>
            </a:r>
            <a:r>
              <a:rPr lang="es-ES" sz="2000" i="1" dirty="0"/>
              <a:t>, 1998 </a:t>
            </a:r>
          </a:p>
          <a:p>
            <a:r>
              <a:rPr lang="es-ES" sz="2000" i="1" dirty="0" err="1"/>
              <a:t>Giovinazzo</a:t>
            </a:r>
            <a:r>
              <a:rPr lang="es-ES" sz="2000" i="1" dirty="0"/>
              <a:t>, W. "</a:t>
            </a:r>
            <a:r>
              <a:rPr lang="es-ES" sz="2000" i="1" dirty="0" err="1"/>
              <a:t>Object-Oriented</a:t>
            </a:r>
            <a:r>
              <a:rPr lang="es-ES" sz="2000" i="1" dirty="0"/>
              <a:t> Data </a:t>
            </a:r>
            <a:r>
              <a:rPr lang="es-ES" sz="2000" i="1" dirty="0" err="1"/>
              <a:t>Warehouse</a:t>
            </a:r>
            <a:r>
              <a:rPr lang="es-ES" sz="2000" i="1" dirty="0"/>
              <a:t> </a:t>
            </a:r>
            <a:r>
              <a:rPr lang="es-ES" sz="2000" i="1" dirty="0" err="1"/>
              <a:t>Design</a:t>
            </a:r>
            <a:r>
              <a:rPr lang="es-ES" sz="2000" i="1" dirty="0"/>
              <a:t>", Prentice-Hall, 2000. </a:t>
            </a:r>
          </a:p>
          <a:p>
            <a:r>
              <a:rPr lang="es-ES" sz="2000" i="1" dirty="0" err="1"/>
              <a:t>Jarke</a:t>
            </a:r>
            <a:r>
              <a:rPr lang="es-ES" sz="2000" i="1" dirty="0"/>
              <a:t>, M. et al. "Fundamentals of Data Warehouses", </a:t>
            </a:r>
            <a:r>
              <a:rPr lang="es-ES" sz="2000" i="1" dirty="0" err="1"/>
              <a:t>Springer</a:t>
            </a:r>
            <a:r>
              <a:rPr lang="es-ES" sz="2000" i="1" dirty="0"/>
              <a:t>, 2000.</a:t>
            </a:r>
            <a:endParaRPr lang="es-CR" sz="2000" i="1" dirty="0"/>
          </a:p>
        </p:txBody>
      </p:sp>
    </p:spTree>
    <p:extLst>
      <p:ext uri="{BB962C8B-B14F-4D97-AF65-F5344CB8AC3E}">
        <p14:creationId xmlns:p14="http://schemas.microsoft.com/office/powerpoint/2010/main" val="97602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ChangeArrowheads="1"/>
          </p:cNvSpPr>
          <p:nvPr/>
        </p:nvSpPr>
        <p:spPr bwMode="auto">
          <a:xfrm>
            <a:off x="735013" y="1812925"/>
            <a:ext cx="14541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800" b="1">
                <a:solidFill>
                  <a:srgbClr val="A41512"/>
                </a:solidFill>
                <a:latin typeface="Helvetica-Narrow" pitchFamily="34" charset="0"/>
              </a:rPr>
              <a:t>E.T.T.</a:t>
            </a:r>
            <a:endParaRPr lang="es-ES" altLang="es-ES" sz="2800" b="1">
              <a:solidFill>
                <a:srgbClr val="A41512"/>
              </a:solidFill>
              <a:latin typeface="Helvetica-Narrow" pitchFamily="34" charset="0"/>
            </a:endParaRPr>
          </a:p>
        </p:txBody>
      </p:sp>
      <p:sp>
        <p:nvSpPr>
          <p:cNvPr id="268292" name="Rectangle 4"/>
          <p:cNvSpPr>
            <a:spLocks noChangeArrowheads="1"/>
          </p:cNvSpPr>
          <p:nvPr/>
        </p:nvSpPr>
        <p:spPr bwMode="auto">
          <a:xfrm>
            <a:off x="862013" y="1714500"/>
            <a:ext cx="7315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293" name="Line 5"/>
          <p:cNvSpPr>
            <a:spLocks noChangeShapeType="1"/>
          </p:cNvSpPr>
          <p:nvPr/>
        </p:nvSpPr>
        <p:spPr bwMode="auto">
          <a:xfrm>
            <a:off x="5278438" y="3162300"/>
            <a:ext cx="1952625"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8294" name="Line 6"/>
          <p:cNvSpPr>
            <a:spLocks noChangeShapeType="1"/>
          </p:cNvSpPr>
          <p:nvPr/>
        </p:nvSpPr>
        <p:spPr bwMode="auto">
          <a:xfrm>
            <a:off x="2503488" y="3130550"/>
            <a:ext cx="1476375"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8295" name="Rectangle 7"/>
          <p:cNvSpPr>
            <a:spLocks noChangeArrowheads="1"/>
          </p:cNvSpPr>
          <p:nvPr/>
        </p:nvSpPr>
        <p:spPr bwMode="auto">
          <a:xfrm>
            <a:off x="3581400" y="1752600"/>
            <a:ext cx="1752600" cy="393700"/>
          </a:xfrm>
          <a:prstGeom prst="rect">
            <a:avLst/>
          </a:prstGeom>
          <a:solidFill>
            <a:srgbClr val="99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600" b="1">
                <a:solidFill>
                  <a:srgbClr val="000000"/>
                </a:solidFill>
                <a:latin typeface="Arial" panose="020B0604020202020204" pitchFamily="34" charset="0"/>
              </a:rPr>
              <a:t>Correspondencia</a:t>
            </a:r>
            <a:endParaRPr lang="es-ES" altLang="es-ES" sz="1600" b="1">
              <a:solidFill>
                <a:srgbClr val="000000"/>
              </a:solidFill>
              <a:latin typeface="Arial" panose="020B0604020202020204" pitchFamily="34" charset="0"/>
            </a:endParaRPr>
          </a:p>
        </p:txBody>
      </p:sp>
      <p:sp>
        <p:nvSpPr>
          <p:cNvPr id="268296" name="Arc 8"/>
          <p:cNvSpPr>
            <a:spLocks/>
          </p:cNvSpPr>
          <p:nvPr/>
        </p:nvSpPr>
        <p:spPr bwMode="auto">
          <a:xfrm rot="10800000">
            <a:off x="2062163" y="1949450"/>
            <a:ext cx="1476375"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68297" name="Group 9"/>
          <p:cNvGrpSpPr>
            <a:grpSpLocks/>
          </p:cNvGrpSpPr>
          <p:nvPr/>
        </p:nvGrpSpPr>
        <p:grpSpPr bwMode="auto">
          <a:xfrm>
            <a:off x="4013200" y="2603500"/>
            <a:ext cx="971550" cy="823913"/>
            <a:chOff x="2401" y="1896"/>
            <a:chExt cx="612" cy="519"/>
          </a:xfrm>
        </p:grpSpPr>
        <p:sp>
          <p:nvSpPr>
            <p:cNvPr id="268298" name="Rectangle 10"/>
            <p:cNvSpPr>
              <a:spLocks noChangeArrowheads="1"/>
            </p:cNvSpPr>
            <p:nvPr/>
          </p:nvSpPr>
          <p:spPr bwMode="auto">
            <a:xfrm>
              <a:off x="2401" y="2002"/>
              <a:ext cx="612" cy="31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299" name="Oval 11"/>
            <p:cNvSpPr>
              <a:spLocks noChangeArrowheads="1"/>
            </p:cNvSpPr>
            <p:nvPr/>
          </p:nvSpPr>
          <p:spPr bwMode="auto">
            <a:xfrm>
              <a:off x="2401" y="1896"/>
              <a:ext cx="612" cy="199"/>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00" name="Oval 12"/>
            <p:cNvSpPr>
              <a:spLocks noChangeArrowheads="1"/>
            </p:cNvSpPr>
            <p:nvPr/>
          </p:nvSpPr>
          <p:spPr bwMode="auto">
            <a:xfrm>
              <a:off x="2401" y="2216"/>
              <a:ext cx="612" cy="199"/>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68301" name="Group 13"/>
          <p:cNvGrpSpPr>
            <a:grpSpLocks/>
          </p:cNvGrpSpPr>
          <p:nvPr/>
        </p:nvGrpSpPr>
        <p:grpSpPr bwMode="auto">
          <a:xfrm>
            <a:off x="7366000" y="2684463"/>
            <a:ext cx="844550" cy="755650"/>
            <a:chOff x="4585" y="1555"/>
            <a:chExt cx="532" cy="412"/>
          </a:xfrm>
        </p:grpSpPr>
        <p:sp>
          <p:nvSpPr>
            <p:cNvPr id="268302" name="Rectangle 14"/>
            <p:cNvSpPr>
              <a:spLocks noChangeArrowheads="1"/>
            </p:cNvSpPr>
            <p:nvPr/>
          </p:nvSpPr>
          <p:spPr bwMode="auto">
            <a:xfrm>
              <a:off x="4585" y="163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03" name="Oval 15"/>
            <p:cNvSpPr>
              <a:spLocks noChangeArrowheads="1"/>
            </p:cNvSpPr>
            <p:nvPr/>
          </p:nvSpPr>
          <p:spPr bwMode="auto">
            <a:xfrm>
              <a:off x="4585" y="155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04" name="Oval 16"/>
            <p:cNvSpPr>
              <a:spLocks noChangeArrowheads="1"/>
            </p:cNvSpPr>
            <p:nvPr/>
          </p:nvSpPr>
          <p:spPr bwMode="auto">
            <a:xfrm>
              <a:off x="4585" y="180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68305" name="Arc 17"/>
          <p:cNvSpPr>
            <a:spLocks/>
          </p:cNvSpPr>
          <p:nvPr/>
        </p:nvSpPr>
        <p:spPr bwMode="auto">
          <a:xfrm rot="10800000">
            <a:off x="5464175" y="1911350"/>
            <a:ext cx="2251075" cy="914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8306" name="Rectangle 18"/>
          <p:cNvSpPr>
            <a:spLocks noChangeArrowheads="1"/>
          </p:cNvSpPr>
          <p:nvPr/>
        </p:nvSpPr>
        <p:spPr bwMode="auto">
          <a:xfrm>
            <a:off x="3938588" y="3524250"/>
            <a:ext cx="12922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Transformación</a:t>
            </a:r>
            <a:endParaRPr lang="es-ES" altLang="es-ES" sz="1200" b="1">
              <a:solidFill>
                <a:srgbClr val="000000"/>
              </a:solidFill>
              <a:latin typeface="Arial" panose="020B0604020202020204" pitchFamily="34" charset="0"/>
            </a:endParaRPr>
          </a:p>
        </p:txBody>
      </p:sp>
      <p:sp>
        <p:nvSpPr>
          <p:cNvPr id="268307" name="Rectangle 19"/>
          <p:cNvSpPr>
            <a:spLocks noChangeArrowheads="1"/>
          </p:cNvSpPr>
          <p:nvPr/>
        </p:nvSpPr>
        <p:spPr bwMode="auto">
          <a:xfrm>
            <a:off x="2681288" y="2660650"/>
            <a:ext cx="11017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Extracción</a:t>
            </a:r>
            <a:endParaRPr lang="es-ES" altLang="es-ES" sz="1200" b="1">
              <a:solidFill>
                <a:srgbClr val="000000"/>
              </a:solidFill>
              <a:latin typeface="Arial" panose="020B0604020202020204" pitchFamily="34" charset="0"/>
            </a:endParaRPr>
          </a:p>
        </p:txBody>
      </p:sp>
      <p:sp>
        <p:nvSpPr>
          <p:cNvPr id="268308" name="Rectangle 20"/>
          <p:cNvSpPr>
            <a:spLocks noChangeArrowheads="1"/>
          </p:cNvSpPr>
          <p:nvPr/>
        </p:nvSpPr>
        <p:spPr bwMode="auto">
          <a:xfrm>
            <a:off x="5703888" y="2673350"/>
            <a:ext cx="10763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Transporte</a:t>
            </a:r>
            <a:endParaRPr lang="es-ES" altLang="es-ES" sz="1200" b="1">
              <a:solidFill>
                <a:srgbClr val="000000"/>
              </a:solidFill>
              <a:latin typeface="Arial" panose="020B0604020202020204" pitchFamily="34" charset="0"/>
            </a:endParaRPr>
          </a:p>
        </p:txBody>
      </p:sp>
      <p:sp>
        <p:nvSpPr>
          <p:cNvPr id="268309" name="Text Box 21"/>
          <p:cNvSpPr txBox="1">
            <a:spLocks noChangeArrowheads="1"/>
          </p:cNvSpPr>
          <p:nvPr/>
        </p:nvSpPr>
        <p:spPr bwMode="auto">
          <a:xfrm>
            <a:off x="620713" y="3911600"/>
            <a:ext cx="2362200" cy="1900238"/>
          </a:xfrm>
          <a:prstGeom prst="rect">
            <a:avLst/>
          </a:prstGeom>
          <a:solidFill>
            <a:srgbClr val="D4FCD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Identificación de los datos que han cambiado</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Extracción (lectura) de datos.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Obtención de agregados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Mantenimiento de metadata</a:t>
            </a:r>
            <a:endParaRPr lang="es-ES" altLang="es-ES" sz="1400">
              <a:latin typeface="Arial" panose="020B0604020202020204" pitchFamily="34" charset="0"/>
            </a:endParaRPr>
          </a:p>
        </p:txBody>
      </p:sp>
      <p:sp>
        <p:nvSpPr>
          <p:cNvPr id="268310" name="Line 22"/>
          <p:cNvSpPr>
            <a:spLocks noChangeShapeType="1"/>
          </p:cNvSpPr>
          <p:nvPr/>
        </p:nvSpPr>
        <p:spPr bwMode="auto">
          <a:xfrm flipH="1">
            <a:off x="2284413" y="3213100"/>
            <a:ext cx="723900" cy="69850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68311" name="Text Box 23"/>
          <p:cNvSpPr txBox="1">
            <a:spLocks noChangeArrowheads="1"/>
          </p:cNvSpPr>
          <p:nvPr/>
        </p:nvSpPr>
        <p:spPr bwMode="auto">
          <a:xfrm>
            <a:off x="3414713" y="4330700"/>
            <a:ext cx="2463800" cy="2219325"/>
          </a:xfrm>
          <a:prstGeom prst="rect">
            <a:avLst/>
          </a:prstGeom>
          <a:solidFill>
            <a:srgbClr val="D4FCD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Limpieza y transformación de datos </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Integración de datos (cálculo de datos derivados)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Creación de claves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Obtención de agregados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Mantenimiento de metadata</a:t>
            </a:r>
            <a:endParaRPr lang="es-ES" altLang="es-ES" sz="1400">
              <a:latin typeface="Arial" panose="020B0604020202020204" pitchFamily="34" charset="0"/>
            </a:endParaRPr>
          </a:p>
        </p:txBody>
      </p:sp>
      <p:sp>
        <p:nvSpPr>
          <p:cNvPr id="268312" name="Text Box 24"/>
          <p:cNvSpPr txBox="1">
            <a:spLocks noChangeArrowheads="1"/>
          </p:cNvSpPr>
          <p:nvPr/>
        </p:nvSpPr>
        <p:spPr bwMode="auto">
          <a:xfrm>
            <a:off x="6132513" y="3759200"/>
            <a:ext cx="2336800" cy="2538413"/>
          </a:xfrm>
          <a:prstGeom prst="rect">
            <a:avLst/>
          </a:prstGeom>
          <a:solidFill>
            <a:srgbClr val="D4FCD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Carga</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 Indización </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Obtención de datos agregados.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 Realización de pruebas de calidad de la carga.</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Gestión de errores.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Mantenimiento de metadata</a:t>
            </a:r>
            <a:endParaRPr lang="es-ES" altLang="es-ES" sz="1400">
              <a:latin typeface="Arial" panose="020B0604020202020204" pitchFamily="34" charset="0"/>
            </a:endParaRPr>
          </a:p>
        </p:txBody>
      </p:sp>
      <p:sp>
        <p:nvSpPr>
          <p:cNvPr id="268313" name="Line 25"/>
          <p:cNvSpPr>
            <a:spLocks noChangeShapeType="1"/>
          </p:cNvSpPr>
          <p:nvPr/>
        </p:nvSpPr>
        <p:spPr bwMode="auto">
          <a:xfrm>
            <a:off x="4583113" y="3911600"/>
            <a:ext cx="0" cy="40640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68314" name="Line 26"/>
          <p:cNvSpPr>
            <a:spLocks noChangeShapeType="1"/>
          </p:cNvSpPr>
          <p:nvPr/>
        </p:nvSpPr>
        <p:spPr bwMode="auto">
          <a:xfrm>
            <a:off x="6170613" y="3175000"/>
            <a:ext cx="825500" cy="57150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grpSp>
        <p:nvGrpSpPr>
          <p:cNvPr id="268315" name="Group 27"/>
          <p:cNvGrpSpPr>
            <a:grpSpLocks/>
          </p:cNvGrpSpPr>
          <p:nvPr/>
        </p:nvGrpSpPr>
        <p:grpSpPr bwMode="auto">
          <a:xfrm>
            <a:off x="487363" y="2787650"/>
            <a:ext cx="1924050" cy="666750"/>
            <a:chOff x="572" y="1740"/>
            <a:chExt cx="1212" cy="420"/>
          </a:xfrm>
        </p:grpSpPr>
        <p:grpSp>
          <p:nvGrpSpPr>
            <p:cNvPr id="268316" name="Group 28"/>
            <p:cNvGrpSpPr>
              <a:grpSpLocks/>
            </p:cNvGrpSpPr>
            <p:nvPr/>
          </p:nvGrpSpPr>
          <p:grpSpPr bwMode="auto">
            <a:xfrm>
              <a:off x="1276" y="1756"/>
              <a:ext cx="508" cy="404"/>
              <a:chOff x="1548" y="2501"/>
              <a:chExt cx="532" cy="412"/>
            </a:xfrm>
          </p:grpSpPr>
          <p:sp>
            <p:nvSpPr>
              <p:cNvPr id="268317" name="Rectangle 29"/>
              <p:cNvSpPr>
                <a:spLocks noChangeArrowheads="1"/>
              </p:cNvSpPr>
              <p:nvPr/>
            </p:nvSpPr>
            <p:spPr bwMode="auto">
              <a:xfrm>
                <a:off x="1548" y="258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18" name="Oval 30"/>
              <p:cNvSpPr>
                <a:spLocks noChangeArrowheads="1"/>
              </p:cNvSpPr>
              <p:nvPr/>
            </p:nvSpPr>
            <p:spPr bwMode="auto">
              <a:xfrm>
                <a:off x="1548" y="2501"/>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19" name="Oval 31"/>
              <p:cNvSpPr>
                <a:spLocks noChangeArrowheads="1"/>
              </p:cNvSpPr>
              <p:nvPr/>
            </p:nvSpPr>
            <p:spPr bwMode="auto">
              <a:xfrm>
                <a:off x="1548" y="275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68320" name="Group 32"/>
            <p:cNvGrpSpPr>
              <a:grpSpLocks/>
            </p:cNvGrpSpPr>
            <p:nvPr/>
          </p:nvGrpSpPr>
          <p:grpSpPr bwMode="auto">
            <a:xfrm>
              <a:off x="876" y="1748"/>
              <a:ext cx="508" cy="412"/>
              <a:chOff x="1148" y="2493"/>
              <a:chExt cx="532" cy="412"/>
            </a:xfrm>
          </p:grpSpPr>
          <p:sp>
            <p:nvSpPr>
              <p:cNvPr id="268321" name="Rectangle 33"/>
              <p:cNvSpPr>
                <a:spLocks noChangeArrowheads="1"/>
              </p:cNvSpPr>
              <p:nvPr/>
            </p:nvSpPr>
            <p:spPr bwMode="auto">
              <a:xfrm>
                <a:off x="1148" y="2577"/>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22" name="Oval 34"/>
              <p:cNvSpPr>
                <a:spLocks noChangeArrowheads="1"/>
              </p:cNvSpPr>
              <p:nvPr/>
            </p:nvSpPr>
            <p:spPr bwMode="auto">
              <a:xfrm>
                <a:off x="1148" y="2493"/>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23" name="Oval 35"/>
              <p:cNvSpPr>
                <a:spLocks noChangeArrowheads="1"/>
              </p:cNvSpPr>
              <p:nvPr/>
            </p:nvSpPr>
            <p:spPr bwMode="auto">
              <a:xfrm>
                <a:off x="1148" y="2747"/>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68324" name="Group 36"/>
            <p:cNvGrpSpPr>
              <a:grpSpLocks/>
            </p:cNvGrpSpPr>
            <p:nvPr/>
          </p:nvGrpSpPr>
          <p:grpSpPr bwMode="auto">
            <a:xfrm>
              <a:off x="572" y="1740"/>
              <a:ext cx="436" cy="420"/>
              <a:chOff x="748" y="2485"/>
              <a:chExt cx="532" cy="412"/>
            </a:xfrm>
          </p:grpSpPr>
          <p:sp>
            <p:nvSpPr>
              <p:cNvPr id="268325" name="Rectangle 37"/>
              <p:cNvSpPr>
                <a:spLocks noChangeArrowheads="1"/>
              </p:cNvSpPr>
              <p:nvPr/>
            </p:nvSpPr>
            <p:spPr bwMode="auto">
              <a:xfrm>
                <a:off x="748" y="25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26" name="Oval 38"/>
              <p:cNvSpPr>
                <a:spLocks noChangeArrowheads="1"/>
              </p:cNvSpPr>
              <p:nvPr/>
            </p:nvSpPr>
            <p:spPr bwMode="auto">
              <a:xfrm>
                <a:off x="748" y="248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27" name="Oval 39"/>
              <p:cNvSpPr>
                <a:spLocks noChangeArrowheads="1"/>
              </p:cNvSpPr>
              <p:nvPr/>
            </p:nvSpPr>
            <p:spPr bwMode="auto">
              <a:xfrm>
                <a:off x="748" y="27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sp>
        <p:nvSpPr>
          <p:cNvPr id="2" name="Marcador de contenido 1">
            <a:extLst>
              <a:ext uri="{FF2B5EF4-FFF2-40B4-BE49-F238E27FC236}">
                <a16:creationId xmlns:a16="http://schemas.microsoft.com/office/drawing/2014/main" id="{C46F91C7-CBAE-46DC-A930-962547E8A6FB}"/>
              </a:ext>
            </a:extLst>
          </p:cNvPr>
          <p:cNvSpPr>
            <a:spLocks noGrp="1"/>
          </p:cNvSpPr>
          <p:nvPr>
            <p:ph idx="1"/>
          </p:nvPr>
        </p:nvSpPr>
        <p:spPr/>
        <p:txBody>
          <a:bodyPr/>
          <a:lstStyle/>
          <a:p>
            <a:endParaRPr lang="es-CR"/>
          </a:p>
        </p:txBody>
      </p:sp>
      <p:sp>
        <p:nvSpPr>
          <p:cNvPr id="42"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375123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ChangeArrowheads="1"/>
          </p:cNvSpPr>
          <p:nvPr/>
        </p:nvSpPr>
        <p:spPr bwMode="auto">
          <a:xfrm>
            <a:off x="1044575" y="2652713"/>
            <a:ext cx="6953250"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pPr>
            <a:r>
              <a:rPr lang="es-ES_tradnl" altLang="es-ES" sz="2000">
                <a:solidFill>
                  <a:schemeClr val="accent2"/>
                </a:solidFill>
                <a:latin typeface="Arial" panose="020B0604020202020204" pitchFamily="34" charset="0"/>
              </a:rPr>
              <a:t>Definir una estrategia de calidad:</a:t>
            </a:r>
            <a:endParaRPr lang="es-ES" altLang="es-ES" sz="2000">
              <a:solidFill>
                <a:schemeClr val="accent2"/>
              </a:solidFill>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actuación sobre los sistemas operacionales: modificar las reglas de integridad, los disparadores y las aplicaciones de los sistemas operacionales.</a:t>
            </a:r>
          </a:p>
          <a:p>
            <a:pPr lvl="1" eaLnBrk="1" hangingPunct="1">
              <a:spcBef>
                <a:spcPct val="20000"/>
              </a:spcBef>
              <a:buClr>
                <a:schemeClr val="accent1"/>
              </a:buClr>
              <a:buFontTx/>
              <a:buChar char="–"/>
            </a:pPr>
            <a:r>
              <a:rPr lang="es-ES_tradnl" altLang="es-ES" sz="2000">
                <a:latin typeface="Arial" panose="020B0604020202020204" pitchFamily="34" charset="0"/>
              </a:rPr>
              <a:t>documentación de las fuentes de datos.</a:t>
            </a:r>
          </a:p>
          <a:p>
            <a:pPr lvl="1" eaLnBrk="1" hangingPunct="1">
              <a:spcBef>
                <a:spcPct val="20000"/>
              </a:spcBef>
              <a:buClr>
                <a:schemeClr val="accent1"/>
              </a:buClr>
              <a:buFontTx/>
              <a:buChar char="–"/>
            </a:pPr>
            <a:r>
              <a:rPr lang="es-ES_tradnl" altLang="es-ES" sz="2000">
                <a:latin typeface="Arial" panose="020B0604020202020204" pitchFamily="34" charset="0"/>
              </a:rPr>
              <a:t>definición de un proceso de transformación.</a:t>
            </a:r>
          </a:p>
          <a:p>
            <a:pPr lvl="1" eaLnBrk="1" hangingPunct="1">
              <a:spcBef>
                <a:spcPct val="20000"/>
              </a:spcBef>
              <a:buClr>
                <a:schemeClr val="accent1"/>
              </a:buClr>
              <a:buFontTx/>
              <a:buChar char="–"/>
            </a:pPr>
            <a:r>
              <a:rPr lang="es-ES_tradnl" altLang="es-ES" sz="2000">
                <a:latin typeface="Arial" panose="020B0604020202020204" pitchFamily="34" charset="0"/>
              </a:rPr>
              <a:t>nombramiento de un responsable de calidad del sistema (</a:t>
            </a:r>
            <a:r>
              <a:rPr lang="es-ES_tradnl" altLang="es-ES" sz="2000" i="1">
                <a:latin typeface="Arial" panose="020B0604020202020204" pitchFamily="34" charset="0"/>
              </a:rPr>
              <a:t>Data Quality Manager</a:t>
            </a:r>
            <a:r>
              <a:rPr lang="es-ES_tradnl" altLang="es-ES" sz="2000">
                <a:latin typeface="Arial" panose="020B0604020202020204" pitchFamily="34" charset="0"/>
              </a:rPr>
              <a:t>).</a:t>
            </a:r>
          </a:p>
          <a:p>
            <a:pPr lvl="1" eaLnBrk="1" hangingPunct="1">
              <a:spcBef>
                <a:spcPct val="20000"/>
              </a:spcBef>
              <a:buClr>
                <a:schemeClr val="accent1"/>
              </a:buClr>
              <a:buFontTx/>
              <a:buChar char="–"/>
            </a:pPr>
            <a:endParaRPr lang="es-ES" altLang="es-ES" sz="2000">
              <a:latin typeface="Arial" panose="020B0604020202020204" pitchFamily="34" charset="0"/>
            </a:endParaRPr>
          </a:p>
        </p:txBody>
      </p:sp>
      <p:sp>
        <p:nvSpPr>
          <p:cNvPr id="269316" name="Rectangle 4"/>
          <p:cNvSpPr>
            <a:spLocks noChangeArrowheads="1"/>
          </p:cNvSpPr>
          <p:nvPr/>
        </p:nvSpPr>
        <p:spPr bwMode="auto">
          <a:xfrm>
            <a:off x="2124075" y="1700213"/>
            <a:ext cx="4997450" cy="70167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algn="ctr" eaLnBrk="1" hangingPunct="1">
              <a:spcBef>
                <a:spcPct val="20000"/>
              </a:spcBef>
              <a:buClr>
                <a:schemeClr val="accent1"/>
              </a:buClr>
            </a:pPr>
            <a:r>
              <a:rPr lang="es-ES_tradnl" altLang="es-ES" sz="2000">
                <a:latin typeface="Arial" panose="020B0604020202020204" pitchFamily="34" charset="0"/>
              </a:rPr>
              <a:t>La “calidad de los datos” es la clave del éxito de un almacén de datos.</a:t>
            </a:r>
            <a:endParaRPr lang="es-ES" altLang="es-ES" sz="2000">
              <a:latin typeface="Arial" panose="020B0604020202020204" pitchFamily="34" charset="0"/>
            </a:endParaRPr>
          </a:p>
        </p:txBody>
      </p:sp>
      <p:sp>
        <p:nvSpPr>
          <p:cNvPr id="2" name="Marcador de contenido 1">
            <a:extLst>
              <a:ext uri="{FF2B5EF4-FFF2-40B4-BE49-F238E27FC236}">
                <a16:creationId xmlns:a16="http://schemas.microsoft.com/office/drawing/2014/main" id="{AC5525FA-0E3E-402C-AB5F-7694F37BEA38}"/>
              </a:ext>
            </a:extLst>
          </p:cNvPr>
          <p:cNvSpPr>
            <a:spLocks noGrp="1"/>
          </p:cNvSpPr>
          <p:nvPr>
            <p:ph idx="1"/>
          </p:nvPr>
        </p:nvSpPr>
        <p:spPr/>
        <p:txBody>
          <a:bodyPr/>
          <a:lstStyle/>
          <a:p>
            <a:endParaRPr lang="es-CR"/>
          </a:p>
        </p:txBody>
      </p:sp>
      <p:sp>
        <p:nvSpPr>
          <p:cNvPr id="7"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259475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ChangeArrowheads="1"/>
          </p:cNvSpPr>
          <p:nvPr/>
        </p:nvSpPr>
        <p:spPr bwMode="auto">
          <a:xfrm>
            <a:off x="871538" y="1673225"/>
            <a:ext cx="72215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Extrac</a:t>
            </a:r>
            <a:r>
              <a:rPr lang="es-ES_tradnl" altLang="es-ES" sz="2800">
                <a:solidFill>
                  <a:srgbClr val="A41512"/>
                </a:solidFill>
                <a:latin typeface="Arial" panose="020B0604020202020204" pitchFamily="34" charset="0"/>
              </a:rPr>
              <a:t>ción.</a:t>
            </a:r>
            <a:endParaRPr lang="es-ES" altLang="es-ES" sz="2800">
              <a:solidFill>
                <a:srgbClr val="A41512"/>
              </a:solidFill>
              <a:latin typeface="Arial" panose="020B0604020202020204" pitchFamily="34" charset="0"/>
            </a:endParaRPr>
          </a:p>
        </p:txBody>
      </p:sp>
      <p:sp>
        <p:nvSpPr>
          <p:cNvPr id="270340" name="Rectangle 4"/>
          <p:cNvSpPr>
            <a:spLocks noChangeArrowheads="1"/>
          </p:cNvSpPr>
          <p:nvPr/>
        </p:nvSpPr>
        <p:spPr bwMode="auto">
          <a:xfrm>
            <a:off x="920750" y="5324475"/>
            <a:ext cx="73850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dirty="0">
                <a:latin typeface="Arial" panose="020B0604020202020204" pitchFamily="34" charset="0"/>
              </a:rPr>
              <a:t>Programas diseñados para extraer los datos de las fuentes.</a:t>
            </a:r>
          </a:p>
          <a:p>
            <a:pPr lvl="1" eaLnBrk="1" hangingPunct="1">
              <a:spcBef>
                <a:spcPct val="20000"/>
              </a:spcBef>
              <a:buClr>
                <a:schemeClr val="accent1"/>
              </a:buClr>
              <a:buFontTx/>
              <a:buChar char="–"/>
            </a:pPr>
            <a:r>
              <a:rPr lang="es-ES_tradnl" altLang="es-ES" sz="2000" dirty="0">
                <a:latin typeface="Arial" panose="020B0604020202020204" pitchFamily="34" charset="0"/>
              </a:rPr>
              <a:t>Herramientas: </a:t>
            </a:r>
            <a:r>
              <a:rPr lang="es-ES_tradnl" altLang="es-ES" sz="2000" i="1" dirty="0">
                <a:latin typeface="Arial" panose="020B0604020202020204" pitchFamily="34" charset="0"/>
              </a:rPr>
              <a:t>data </a:t>
            </a:r>
            <a:r>
              <a:rPr lang="es-ES_tradnl" altLang="es-ES" sz="2000" i="1" dirty="0" err="1">
                <a:latin typeface="Arial" panose="020B0604020202020204" pitchFamily="34" charset="0"/>
              </a:rPr>
              <a:t>migration</a:t>
            </a:r>
            <a:r>
              <a:rPr lang="es-ES_tradnl" altLang="es-ES" sz="2000" i="1" dirty="0">
                <a:latin typeface="Arial" panose="020B0604020202020204" pitchFamily="34" charset="0"/>
              </a:rPr>
              <a:t> </a:t>
            </a:r>
            <a:r>
              <a:rPr lang="es-ES_tradnl" altLang="es-ES" sz="2000" i="1" dirty="0" err="1">
                <a:latin typeface="Arial" panose="020B0604020202020204" pitchFamily="34" charset="0"/>
              </a:rPr>
              <a:t>tools</a:t>
            </a:r>
            <a:r>
              <a:rPr lang="es-ES_tradnl" altLang="es-ES" sz="2000" i="1" dirty="0">
                <a:latin typeface="Arial" panose="020B0604020202020204" pitchFamily="34" charset="0"/>
              </a:rPr>
              <a:t>, </a:t>
            </a:r>
            <a:r>
              <a:rPr lang="es-ES_tradnl" altLang="es-ES" sz="2000" i="1" dirty="0" err="1">
                <a:latin typeface="Arial" panose="020B0604020202020204" pitchFamily="34" charset="0"/>
              </a:rPr>
              <a:t>wrappers</a:t>
            </a:r>
            <a:r>
              <a:rPr lang="es-ES_tradnl" altLang="es-ES" sz="2000" dirty="0">
                <a:latin typeface="Arial" panose="020B0604020202020204" pitchFamily="34" charset="0"/>
              </a:rPr>
              <a:t>, ...</a:t>
            </a:r>
          </a:p>
          <a:p>
            <a:pPr lvl="1" eaLnBrk="1" hangingPunct="1">
              <a:spcBef>
                <a:spcPct val="20000"/>
              </a:spcBef>
              <a:buClr>
                <a:schemeClr val="accent1"/>
              </a:buClr>
              <a:buFontTx/>
              <a:buChar char="–"/>
            </a:pPr>
            <a:endParaRPr lang="es-ES_tradnl" altLang="es-ES" sz="2000" dirty="0">
              <a:latin typeface="Arial" panose="020B0604020202020204" pitchFamily="34" charset="0"/>
            </a:endParaRPr>
          </a:p>
        </p:txBody>
      </p:sp>
      <p:sp>
        <p:nvSpPr>
          <p:cNvPr id="270341" name="Rectangle 5"/>
          <p:cNvSpPr>
            <a:spLocks noChangeArrowheads="1"/>
          </p:cNvSpPr>
          <p:nvPr/>
        </p:nvSpPr>
        <p:spPr bwMode="auto">
          <a:xfrm>
            <a:off x="987425" y="2393950"/>
            <a:ext cx="7315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42" name="Line 6"/>
          <p:cNvSpPr>
            <a:spLocks noChangeShapeType="1"/>
          </p:cNvSpPr>
          <p:nvPr/>
        </p:nvSpPr>
        <p:spPr bwMode="auto">
          <a:xfrm flipV="1">
            <a:off x="5505450" y="3803650"/>
            <a:ext cx="1635125" cy="127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0343" name="Line 7"/>
          <p:cNvSpPr>
            <a:spLocks noChangeShapeType="1"/>
          </p:cNvSpPr>
          <p:nvPr/>
        </p:nvSpPr>
        <p:spPr bwMode="auto">
          <a:xfrm>
            <a:off x="2616200" y="3810000"/>
            <a:ext cx="1489075"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0344" name="Rectangle 8"/>
          <p:cNvSpPr>
            <a:spLocks noChangeArrowheads="1"/>
          </p:cNvSpPr>
          <p:nvPr/>
        </p:nvSpPr>
        <p:spPr bwMode="auto">
          <a:xfrm>
            <a:off x="3706813" y="2432050"/>
            <a:ext cx="1752600" cy="393700"/>
          </a:xfrm>
          <a:prstGeom prst="rect">
            <a:avLst/>
          </a:prstGeom>
          <a:solidFill>
            <a:srgbClr val="99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600" b="1">
                <a:solidFill>
                  <a:srgbClr val="000000"/>
                </a:solidFill>
                <a:latin typeface="Arial" panose="020B0604020202020204" pitchFamily="34" charset="0"/>
              </a:rPr>
              <a:t>Correspondencia</a:t>
            </a:r>
            <a:endParaRPr lang="es-ES" altLang="es-ES" sz="1600" b="1">
              <a:solidFill>
                <a:srgbClr val="000000"/>
              </a:solidFill>
              <a:latin typeface="Arial" panose="020B0604020202020204" pitchFamily="34" charset="0"/>
            </a:endParaRPr>
          </a:p>
        </p:txBody>
      </p:sp>
      <p:sp>
        <p:nvSpPr>
          <p:cNvPr id="270345" name="Arc 9"/>
          <p:cNvSpPr>
            <a:spLocks/>
          </p:cNvSpPr>
          <p:nvPr/>
        </p:nvSpPr>
        <p:spPr bwMode="auto">
          <a:xfrm rot="10800000">
            <a:off x="2187575" y="2628900"/>
            <a:ext cx="1476375"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0346" name="Rectangle 10"/>
          <p:cNvSpPr>
            <a:spLocks noChangeArrowheads="1"/>
          </p:cNvSpPr>
          <p:nvPr/>
        </p:nvSpPr>
        <p:spPr bwMode="auto">
          <a:xfrm>
            <a:off x="879475" y="4186238"/>
            <a:ext cx="1809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Bases de datos operacionales</a:t>
            </a:r>
            <a:endParaRPr lang="es-ES" altLang="es-ES" sz="1800">
              <a:solidFill>
                <a:srgbClr val="000099"/>
              </a:solidFill>
              <a:latin typeface="Arial" panose="020B0604020202020204" pitchFamily="34" charset="0"/>
            </a:endParaRPr>
          </a:p>
        </p:txBody>
      </p:sp>
      <p:sp>
        <p:nvSpPr>
          <p:cNvPr id="270347" name="Rectangle 11"/>
          <p:cNvSpPr>
            <a:spLocks noChangeArrowheads="1"/>
          </p:cNvSpPr>
          <p:nvPr/>
        </p:nvSpPr>
        <p:spPr bwMode="auto">
          <a:xfrm>
            <a:off x="3778250" y="4200525"/>
            <a:ext cx="21018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Almacenamiento intermedio</a:t>
            </a:r>
            <a:endParaRPr lang="es-ES" altLang="es-ES" sz="1800">
              <a:solidFill>
                <a:srgbClr val="000099"/>
              </a:solidFill>
              <a:latin typeface="Arial" panose="020B0604020202020204" pitchFamily="34" charset="0"/>
            </a:endParaRPr>
          </a:p>
        </p:txBody>
      </p:sp>
      <p:sp>
        <p:nvSpPr>
          <p:cNvPr id="270348" name="Rectangle 12"/>
          <p:cNvSpPr>
            <a:spLocks noChangeArrowheads="1"/>
          </p:cNvSpPr>
          <p:nvPr/>
        </p:nvSpPr>
        <p:spPr bwMode="auto">
          <a:xfrm>
            <a:off x="7165975" y="4148138"/>
            <a:ext cx="14160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Almacén de datos</a:t>
            </a:r>
            <a:endParaRPr lang="es-ES" altLang="es-ES" sz="1800">
              <a:solidFill>
                <a:srgbClr val="000099"/>
              </a:solidFill>
              <a:latin typeface="Arial" panose="020B0604020202020204" pitchFamily="34" charset="0"/>
            </a:endParaRPr>
          </a:p>
        </p:txBody>
      </p:sp>
      <p:grpSp>
        <p:nvGrpSpPr>
          <p:cNvPr id="270349" name="Group 13"/>
          <p:cNvGrpSpPr>
            <a:grpSpLocks/>
          </p:cNvGrpSpPr>
          <p:nvPr/>
        </p:nvGrpSpPr>
        <p:grpSpPr bwMode="auto">
          <a:xfrm>
            <a:off x="4352925" y="3333750"/>
            <a:ext cx="971550" cy="823913"/>
            <a:chOff x="2401" y="1896"/>
            <a:chExt cx="612" cy="519"/>
          </a:xfrm>
        </p:grpSpPr>
        <p:sp>
          <p:nvSpPr>
            <p:cNvPr id="270350" name="Rectangle 14"/>
            <p:cNvSpPr>
              <a:spLocks noChangeArrowheads="1"/>
            </p:cNvSpPr>
            <p:nvPr/>
          </p:nvSpPr>
          <p:spPr bwMode="auto">
            <a:xfrm>
              <a:off x="2401" y="2002"/>
              <a:ext cx="612" cy="31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51" name="Oval 15"/>
            <p:cNvSpPr>
              <a:spLocks noChangeArrowheads="1"/>
            </p:cNvSpPr>
            <p:nvPr/>
          </p:nvSpPr>
          <p:spPr bwMode="auto">
            <a:xfrm>
              <a:off x="2401" y="1896"/>
              <a:ext cx="612" cy="199"/>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52" name="Oval 16"/>
            <p:cNvSpPr>
              <a:spLocks noChangeArrowheads="1"/>
            </p:cNvSpPr>
            <p:nvPr/>
          </p:nvSpPr>
          <p:spPr bwMode="auto">
            <a:xfrm>
              <a:off x="2401" y="2216"/>
              <a:ext cx="612" cy="199"/>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0353" name="Group 17"/>
          <p:cNvGrpSpPr>
            <a:grpSpLocks/>
          </p:cNvGrpSpPr>
          <p:nvPr/>
        </p:nvGrpSpPr>
        <p:grpSpPr bwMode="auto">
          <a:xfrm>
            <a:off x="7300913" y="3314700"/>
            <a:ext cx="844550" cy="654050"/>
            <a:chOff x="4585" y="1555"/>
            <a:chExt cx="532" cy="412"/>
          </a:xfrm>
        </p:grpSpPr>
        <p:sp>
          <p:nvSpPr>
            <p:cNvPr id="270354" name="Rectangle 18"/>
            <p:cNvSpPr>
              <a:spLocks noChangeArrowheads="1"/>
            </p:cNvSpPr>
            <p:nvPr/>
          </p:nvSpPr>
          <p:spPr bwMode="auto">
            <a:xfrm>
              <a:off x="4585" y="163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55" name="Oval 19"/>
            <p:cNvSpPr>
              <a:spLocks noChangeArrowheads="1"/>
            </p:cNvSpPr>
            <p:nvPr/>
          </p:nvSpPr>
          <p:spPr bwMode="auto">
            <a:xfrm>
              <a:off x="4585" y="155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56" name="Oval 20"/>
            <p:cNvSpPr>
              <a:spLocks noChangeArrowheads="1"/>
            </p:cNvSpPr>
            <p:nvPr/>
          </p:nvSpPr>
          <p:spPr bwMode="auto">
            <a:xfrm>
              <a:off x="4585" y="180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70357" name="Arc 21"/>
          <p:cNvSpPr>
            <a:spLocks/>
          </p:cNvSpPr>
          <p:nvPr/>
        </p:nvSpPr>
        <p:spPr bwMode="auto">
          <a:xfrm rot="10800000">
            <a:off x="5588000" y="2589213"/>
            <a:ext cx="2220913" cy="914400"/>
          </a:xfrm>
          <a:custGeom>
            <a:avLst/>
            <a:gdLst>
              <a:gd name="G0" fmla="+- 21316 0 0"/>
              <a:gd name="G1" fmla="+- 0 0 0"/>
              <a:gd name="G2" fmla="+- 21600 0 0"/>
              <a:gd name="T0" fmla="*/ 21316 w 21316"/>
              <a:gd name="T1" fmla="*/ 21600 h 21600"/>
              <a:gd name="T2" fmla="*/ 0 w 21316"/>
              <a:gd name="T3" fmla="*/ 3490 h 21600"/>
              <a:gd name="T4" fmla="*/ 21316 w 21316"/>
              <a:gd name="T5" fmla="*/ 0 h 21600"/>
            </a:gdLst>
            <a:ahLst/>
            <a:cxnLst>
              <a:cxn ang="0">
                <a:pos x="T0" y="T1"/>
              </a:cxn>
              <a:cxn ang="0">
                <a:pos x="T2" y="T3"/>
              </a:cxn>
              <a:cxn ang="0">
                <a:pos x="T4" y="T5"/>
              </a:cxn>
            </a:cxnLst>
            <a:rect l="0" t="0" r="r" b="b"/>
            <a:pathLst>
              <a:path w="21316" h="21600" fill="none" extrusionOk="0">
                <a:moveTo>
                  <a:pt x="21316" y="21600"/>
                </a:moveTo>
                <a:cubicBezTo>
                  <a:pt x="10733" y="21600"/>
                  <a:pt x="1709" y="13933"/>
                  <a:pt x="-1" y="3490"/>
                </a:cubicBezTo>
              </a:path>
              <a:path w="21316" h="21600" stroke="0" extrusionOk="0">
                <a:moveTo>
                  <a:pt x="21316" y="21600"/>
                </a:moveTo>
                <a:cubicBezTo>
                  <a:pt x="10733" y="21600"/>
                  <a:pt x="1709" y="13933"/>
                  <a:pt x="-1" y="3490"/>
                </a:cubicBezTo>
                <a:lnTo>
                  <a:pt x="21316"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0358" name="Rectangle 22"/>
          <p:cNvSpPr>
            <a:spLocks noChangeArrowheads="1"/>
          </p:cNvSpPr>
          <p:nvPr/>
        </p:nvSpPr>
        <p:spPr bwMode="auto">
          <a:xfrm>
            <a:off x="2819400" y="3352800"/>
            <a:ext cx="11017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Extracción</a:t>
            </a:r>
            <a:endParaRPr lang="es-ES" altLang="es-ES" sz="1200" b="1">
              <a:solidFill>
                <a:srgbClr val="000000"/>
              </a:solidFill>
              <a:latin typeface="Arial" panose="020B0604020202020204" pitchFamily="34" charset="0"/>
            </a:endParaRPr>
          </a:p>
        </p:txBody>
      </p:sp>
      <p:grpSp>
        <p:nvGrpSpPr>
          <p:cNvPr id="270359" name="Group 23"/>
          <p:cNvGrpSpPr>
            <a:grpSpLocks/>
          </p:cNvGrpSpPr>
          <p:nvPr/>
        </p:nvGrpSpPr>
        <p:grpSpPr bwMode="auto">
          <a:xfrm>
            <a:off x="625475" y="3302000"/>
            <a:ext cx="1924050" cy="666750"/>
            <a:chOff x="572" y="1740"/>
            <a:chExt cx="1212" cy="420"/>
          </a:xfrm>
        </p:grpSpPr>
        <p:grpSp>
          <p:nvGrpSpPr>
            <p:cNvPr id="270360" name="Group 24"/>
            <p:cNvGrpSpPr>
              <a:grpSpLocks/>
            </p:cNvGrpSpPr>
            <p:nvPr/>
          </p:nvGrpSpPr>
          <p:grpSpPr bwMode="auto">
            <a:xfrm>
              <a:off x="1276" y="1756"/>
              <a:ext cx="508" cy="404"/>
              <a:chOff x="1548" y="2501"/>
              <a:chExt cx="532" cy="412"/>
            </a:xfrm>
          </p:grpSpPr>
          <p:sp>
            <p:nvSpPr>
              <p:cNvPr id="270361" name="Rectangle 25"/>
              <p:cNvSpPr>
                <a:spLocks noChangeArrowheads="1"/>
              </p:cNvSpPr>
              <p:nvPr/>
            </p:nvSpPr>
            <p:spPr bwMode="auto">
              <a:xfrm>
                <a:off x="1548" y="258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62" name="Oval 26"/>
              <p:cNvSpPr>
                <a:spLocks noChangeArrowheads="1"/>
              </p:cNvSpPr>
              <p:nvPr/>
            </p:nvSpPr>
            <p:spPr bwMode="auto">
              <a:xfrm>
                <a:off x="1548" y="2501"/>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63" name="Oval 27"/>
              <p:cNvSpPr>
                <a:spLocks noChangeArrowheads="1"/>
              </p:cNvSpPr>
              <p:nvPr/>
            </p:nvSpPr>
            <p:spPr bwMode="auto">
              <a:xfrm>
                <a:off x="1548" y="275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0364" name="Group 28"/>
            <p:cNvGrpSpPr>
              <a:grpSpLocks/>
            </p:cNvGrpSpPr>
            <p:nvPr/>
          </p:nvGrpSpPr>
          <p:grpSpPr bwMode="auto">
            <a:xfrm>
              <a:off x="876" y="1748"/>
              <a:ext cx="508" cy="412"/>
              <a:chOff x="1148" y="2493"/>
              <a:chExt cx="532" cy="412"/>
            </a:xfrm>
          </p:grpSpPr>
          <p:sp>
            <p:nvSpPr>
              <p:cNvPr id="270365" name="Rectangle 29"/>
              <p:cNvSpPr>
                <a:spLocks noChangeArrowheads="1"/>
              </p:cNvSpPr>
              <p:nvPr/>
            </p:nvSpPr>
            <p:spPr bwMode="auto">
              <a:xfrm>
                <a:off x="1148" y="2577"/>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66" name="Oval 30"/>
              <p:cNvSpPr>
                <a:spLocks noChangeArrowheads="1"/>
              </p:cNvSpPr>
              <p:nvPr/>
            </p:nvSpPr>
            <p:spPr bwMode="auto">
              <a:xfrm>
                <a:off x="1148" y="2493"/>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67" name="Oval 31"/>
              <p:cNvSpPr>
                <a:spLocks noChangeArrowheads="1"/>
              </p:cNvSpPr>
              <p:nvPr/>
            </p:nvSpPr>
            <p:spPr bwMode="auto">
              <a:xfrm>
                <a:off x="1148" y="2747"/>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0368" name="Group 32"/>
            <p:cNvGrpSpPr>
              <a:grpSpLocks/>
            </p:cNvGrpSpPr>
            <p:nvPr/>
          </p:nvGrpSpPr>
          <p:grpSpPr bwMode="auto">
            <a:xfrm>
              <a:off x="572" y="1740"/>
              <a:ext cx="436" cy="420"/>
              <a:chOff x="748" y="2485"/>
              <a:chExt cx="532" cy="412"/>
            </a:xfrm>
          </p:grpSpPr>
          <p:sp>
            <p:nvSpPr>
              <p:cNvPr id="270369" name="Rectangle 33"/>
              <p:cNvSpPr>
                <a:spLocks noChangeArrowheads="1"/>
              </p:cNvSpPr>
              <p:nvPr/>
            </p:nvSpPr>
            <p:spPr bwMode="auto">
              <a:xfrm>
                <a:off x="748" y="25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70" name="Oval 34"/>
              <p:cNvSpPr>
                <a:spLocks noChangeArrowheads="1"/>
              </p:cNvSpPr>
              <p:nvPr/>
            </p:nvSpPr>
            <p:spPr bwMode="auto">
              <a:xfrm>
                <a:off x="748" y="248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71" name="Oval 35"/>
              <p:cNvSpPr>
                <a:spLocks noChangeArrowheads="1"/>
              </p:cNvSpPr>
              <p:nvPr/>
            </p:nvSpPr>
            <p:spPr bwMode="auto">
              <a:xfrm>
                <a:off x="748" y="27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sp>
        <p:nvSpPr>
          <p:cNvPr id="2" name="Marcador de contenido 1">
            <a:extLst>
              <a:ext uri="{FF2B5EF4-FFF2-40B4-BE49-F238E27FC236}">
                <a16:creationId xmlns:a16="http://schemas.microsoft.com/office/drawing/2014/main" id="{7FF2408A-4ADD-4D7E-9A83-8A1E7CF446E9}"/>
              </a:ext>
            </a:extLst>
          </p:cNvPr>
          <p:cNvSpPr>
            <a:spLocks noGrp="1"/>
          </p:cNvSpPr>
          <p:nvPr>
            <p:ph idx="1"/>
          </p:nvPr>
        </p:nvSpPr>
        <p:spPr/>
        <p:txBody>
          <a:bodyPr/>
          <a:lstStyle/>
          <a:p>
            <a:endParaRPr lang="es-CR"/>
          </a:p>
        </p:txBody>
      </p:sp>
      <p:sp>
        <p:nvSpPr>
          <p:cNvPr id="38" name="Rectangle 2"/>
          <p:cNvSpPr>
            <a:spLocks noGrp="1" noChangeArrowheads="1"/>
          </p:cNvSpPr>
          <p:nvPr>
            <p:ph type="title"/>
          </p:nvPr>
        </p:nvSpPr>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2462761227"/>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1932</TotalTime>
  <Words>4626</Words>
  <Application>Microsoft Office PowerPoint</Application>
  <PresentationFormat>Presentación en pantalla (4:3)</PresentationFormat>
  <Paragraphs>718</Paragraphs>
  <Slides>66</Slides>
  <Notes>0</Notes>
  <HiddenSlides>0</HiddenSlides>
  <MMClips>0</MMClips>
  <ScaleCrop>false</ScaleCrop>
  <HeadingPairs>
    <vt:vector size="6" baseType="variant">
      <vt:variant>
        <vt:lpstr>Fuentes usadas</vt:lpstr>
      </vt:variant>
      <vt:variant>
        <vt:i4>8</vt:i4>
      </vt:variant>
      <vt:variant>
        <vt:lpstr>Tema</vt:lpstr>
      </vt:variant>
      <vt:variant>
        <vt:i4>4</vt:i4>
      </vt:variant>
      <vt:variant>
        <vt:lpstr>Títulos de diapositiva</vt:lpstr>
      </vt:variant>
      <vt:variant>
        <vt:i4>66</vt:i4>
      </vt:variant>
    </vt:vector>
  </HeadingPairs>
  <TitlesOfParts>
    <vt:vector size="78" baseType="lpstr">
      <vt:lpstr>Arial</vt:lpstr>
      <vt:lpstr>Calibri</vt:lpstr>
      <vt:lpstr>Calibri Light</vt:lpstr>
      <vt:lpstr>Helvetica-Narrow</vt:lpstr>
      <vt:lpstr>Monotype Sorts</vt:lpstr>
      <vt:lpstr>Symbol</vt:lpstr>
      <vt:lpstr>Wingdings</vt:lpstr>
      <vt:lpstr>Wingdings 2</vt:lpstr>
      <vt:lpstr>HDOfficeLightV0</vt:lpstr>
      <vt:lpstr>1_HDOfficeLightV0</vt:lpstr>
      <vt:lpstr>Blank</vt:lpstr>
      <vt:lpstr>Storyboard Layouts</vt:lpstr>
      <vt:lpstr>Presentación de PowerPoint</vt:lpstr>
      <vt:lpstr>Introducción a Minería de Datos</vt:lpstr>
      <vt:lpstr>Agenda</vt:lpstr>
      <vt:lpstr>Objetivos</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Líneas de Investigación Abiertas</vt:lpstr>
      <vt:lpstr>Líneas de Investigación Abiertas</vt:lpstr>
      <vt:lpstr>Líneas de Investigación Abiertas</vt:lpstr>
      <vt:lpstr>Líneas de Investigación Abiertas</vt:lpstr>
      <vt:lpstr>Líneas de Investigación Abiertas</vt:lpstr>
      <vt:lpstr>Líneas de Investigación Abiertas</vt:lpstr>
      <vt:lpstr>Tarea</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34</cp:revision>
  <dcterms:created xsi:type="dcterms:W3CDTF">2016-01-04T17:43:21Z</dcterms:created>
  <dcterms:modified xsi:type="dcterms:W3CDTF">2018-09-25T00:07:17Z</dcterms:modified>
</cp:coreProperties>
</file>