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5167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1913" y="6537325"/>
            <a:ext cx="511175" cy="254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 (</a:t>
            </a:r>
            <a:fld id="{DD04CCA0-76FC-0347-A04D-9E6C8EA5151B}" type="slidenum">
              <a:rPr lang="en-US" sz="1200">
                <a:solidFill>
                  <a:schemeClr val="folHlink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00FF00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00FF00"/>
        </a:buClr>
        <a:buSzPct val="125000"/>
        <a:buFont typeface="Times" charset="0"/>
        <a:buChar char="•"/>
        <a:defRPr sz="2700" b="1">
          <a:solidFill>
            <a:schemeClr val="tx1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FF00"/>
        </a:buClr>
        <a:buSzPct val="125000"/>
        <a:buChar char="-"/>
        <a:defRPr sz="2700" b="1">
          <a:solidFill>
            <a:schemeClr val="tx1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html401/present/fram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ICS 415</a:t>
            </a:r>
          </a:p>
          <a:p>
            <a:r>
              <a:rPr lang="en-US" dirty="0" smtClean="0"/>
              <a:t>Cam Moore</a:t>
            </a:r>
          </a:p>
          <a:p>
            <a:r>
              <a:rPr lang="en-US" dirty="0" smtClean="0"/>
              <a:t>29 Aug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5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Ordered Lists (Numbered)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</a:t>
            </a:r>
          </a:p>
          <a:p>
            <a:pPr lvl="2"/>
            <a:r>
              <a:rPr lang="en-US" dirty="0" smtClean="0"/>
              <a:t>&lt;li&gt;</a:t>
            </a:r>
          </a:p>
          <a:p>
            <a:r>
              <a:rPr lang="en-US" dirty="0" smtClean="0"/>
              <a:t>Unordered Lists (Bullets)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 &lt;li&gt;</a:t>
            </a:r>
          </a:p>
          <a:p>
            <a:r>
              <a:rPr lang="en-US" dirty="0" smtClean="0"/>
              <a:t>Description Lists</a:t>
            </a:r>
          </a:p>
          <a:p>
            <a:pPr lvl="1"/>
            <a:r>
              <a:rPr lang="en-US" dirty="0" smtClean="0"/>
              <a:t>&lt;dl&gt;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2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&lt;div&gt; is a block element that can contain other HTML elements</a:t>
            </a:r>
          </a:p>
          <a:p>
            <a:endParaRPr lang="en-US" dirty="0"/>
          </a:p>
          <a:p>
            <a:r>
              <a:rPr lang="en-US" dirty="0" smtClean="0"/>
              <a:t>&lt;span&gt; is an inline element that can contain other HTML elements</a:t>
            </a:r>
          </a:p>
          <a:p>
            <a:endParaRPr lang="en-US" dirty="0"/>
          </a:p>
          <a:p>
            <a:r>
              <a:rPr lang="en-US" dirty="0" smtClean="0"/>
              <a:t>Mostly used for styling via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8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Forms are used to pass information to a Server</a:t>
            </a:r>
          </a:p>
          <a:p>
            <a:r>
              <a:rPr lang="en-US" sz="2400" dirty="0" smtClean="0"/>
              <a:t>&lt;form&gt;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000" dirty="0" smtClean="0"/>
              <a:t>&lt;input&gt;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textarea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&lt;button&gt;</a:t>
            </a:r>
          </a:p>
          <a:p>
            <a:pPr lvl="1"/>
            <a:r>
              <a:rPr lang="en-US" sz="2000" dirty="0" smtClean="0"/>
              <a:t>&lt;select&gt;</a:t>
            </a:r>
          </a:p>
          <a:p>
            <a:pPr lvl="1"/>
            <a:r>
              <a:rPr lang="en-US" sz="2000" dirty="0" smtClean="0"/>
              <a:t>&lt;option&gt;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filedset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&lt;label&gt;</a:t>
            </a:r>
          </a:p>
          <a:p>
            <a:pPr marL="242888" lvl="1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59373"/>
              </p:ext>
            </p:extLst>
          </p:nvPr>
        </p:nvGraphicFramePr>
        <p:xfrm>
          <a:off x="1748106" y="1677156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text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the 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Where to send the form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HTTP method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94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&lt;form name=“input” action=“</a:t>
            </a:r>
            <a:r>
              <a:rPr lang="en-US" dirty="0" err="1" smtClean="0"/>
              <a:t>example.html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     method=“get”&gt;</a:t>
            </a:r>
          </a:p>
          <a:p>
            <a:r>
              <a:rPr lang="en-US" dirty="0" smtClean="0"/>
              <a:t>Username: &lt;input type=“text” name=“user”&gt;</a:t>
            </a:r>
          </a:p>
          <a:p>
            <a:r>
              <a:rPr lang="en-US" dirty="0" smtClean="0"/>
              <a:t>&lt;input type=“submit” value=“Submit”&gt;</a:t>
            </a:r>
          </a:p>
          <a:p>
            <a:r>
              <a:rPr lang="en-US" dirty="0" smtClean="0"/>
              <a:t>&lt;/form&gt;</a:t>
            </a:r>
          </a:p>
          <a:p>
            <a:endParaRPr lang="en-US" dirty="0"/>
          </a:p>
        </p:txBody>
      </p:sp>
      <p:pic>
        <p:nvPicPr>
          <p:cNvPr id="4" name="Picture 3" descr="Screen Shot 2013-08-28 at 1.15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63" y="4134255"/>
            <a:ext cx="3492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0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Text</a:t>
            </a:r>
          </a:p>
          <a:p>
            <a:pPr lvl="1"/>
            <a:r>
              <a:rPr lang="en-US" sz="2000" dirty="0" smtClean="0"/>
              <a:t>&lt;input type=“text” name=“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”&gt;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Password</a:t>
            </a:r>
          </a:p>
          <a:p>
            <a:pPr lvl="1"/>
            <a:r>
              <a:rPr lang="en-US" sz="2000" dirty="0" smtClean="0"/>
              <a:t>&lt;input type=“password” name=“</a:t>
            </a:r>
            <a:r>
              <a:rPr lang="en-US" sz="2000" dirty="0" err="1" smtClean="0"/>
              <a:t>pwd</a:t>
            </a:r>
            <a:r>
              <a:rPr lang="en-US" sz="2000" dirty="0" smtClean="0"/>
              <a:t>”&gt;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Radio Button</a:t>
            </a:r>
          </a:p>
          <a:p>
            <a:pPr lvl="1"/>
            <a:r>
              <a:rPr lang="en-US" sz="2000" dirty="0" smtClean="0"/>
              <a:t>&lt;input type=“radio” name=“sex” value=“male&gt;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Checkbox</a:t>
            </a:r>
          </a:p>
          <a:p>
            <a:pPr lvl="1"/>
            <a:r>
              <a:rPr lang="en-US" sz="2000" dirty="0" smtClean="0"/>
              <a:t>&lt;input type=“checkbox” name=“vehicle” value=“Car”&gt;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Submit Button</a:t>
            </a:r>
          </a:p>
          <a:p>
            <a:pPr lvl="1"/>
            <a:r>
              <a:rPr lang="en-US" sz="2000" dirty="0" smtClean="0"/>
              <a:t>&lt;input type=“submit” value=“Submit”&gt;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449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Iframes</a:t>
            </a:r>
            <a:r>
              <a:rPr lang="en-US" dirty="0" smtClean="0"/>
              <a:t> are used to display web pages within a web page</a:t>
            </a:r>
          </a:p>
          <a:p>
            <a:endParaRPr lang="en-US" dirty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i="1" dirty="0" smtClean="0"/>
              <a:t>URL”&gt;&lt;/</a:t>
            </a:r>
            <a:r>
              <a:rPr lang="en-US" i="1" dirty="0" err="1" smtClean="0"/>
              <a:t>iframe</a:t>
            </a:r>
            <a:r>
              <a:rPr lang="en-US" i="1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3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Frames allow independent windows or </a:t>
            </a:r>
            <a:r>
              <a:rPr lang="en-US" dirty="0" err="1" smtClean="0"/>
              <a:t>subwindows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&lt;!DOCTYPE HTML PUBLIC “-//W3C//DTD HTML 4.01 Frameset//EN” “http://www.w3.org/TR/html4/</a:t>
            </a:r>
            <a:r>
              <a:rPr lang="en-US" dirty="0" err="1" smtClean="0"/>
              <a:t>frameset.dtd</a:t>
            </a:r>
            <a:r>
              <a:rPr lang="en-US" dirty="0" smtClean="0"/>
              <a:t>”&gt;</a:t>
            </a:r>
          </a:p>
          <a:p>
            <a:endParaRPr lang="en-US" dirty="0" smtClean="0"/>
          </a:p>
          <a:p>
            <a:r>
              <a:rPr lang="en-US" dirty="0" smtClean="0"/>
              <a:t>The &lt;frameset&gt; element replaces the &lt;body&gt; element</a:t>
            </a:r>
          </a:p>
          <a:p>
            <a:pPr lvl="1"/>
            <a:r>
              <a:rPr lang="en-US" dirty="0" smtClean="0"/>
              <a:t>Attributes: rows, cols</a:t>
            </a:r>
          </a:p>
          <a:p>
            <a:pPr lvl="2"/>
            <a:r>
              <a:rPr lang="en-US" dirty="0" smtClean="0"/>
              <a:t>%, pixels, *(remainder) “1*,250,3*,10%”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1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&lt;frame&gt; elements inside &lt;frameset&gt; element</a:t>
            </a:r>
          </a:p>
          <a:p>
            <a:pPr lvl="1"/>
            <a:r>
              <a:rPr lang="en-US" dirty="0" smtClean="0"/>
              <a:t>Attributes:</a:t>
            </a:r>
          </a:p>
          <a:p>
            <a:pPr lvl="2"/>
            <a:r>
              <a:rPr lang="en-US" dirty="0" smtClean="0"/>
              <a:t>name – name of frame for targeting</a:t>
            </a:r>
          </a:p>
          <a:p>
            <a:pPr lvl="2"/>
            <a:r>
              <a:rPr lang="en-US" dirty="0" err="1" smtClean="0"/>
              <a:t>src</a:t>
            </a:r>
            <a:r>
              <a:rPr lang="en-US" dirty="0" smtClean="0"/>
              <a:t> – URL source for frame content</a:t>
            </a:r>
          </a:p>
          <a:p>
            <a:pPr lvl="2"/>
            <a:r>
              <a:rPr lang="en-US" dirty="0" err="1" smtClean="0"/>
              <a:t>frameborder</a:t>
            </a:r>
            <a:r>
              <a:rPr lang="en-US" dirty="0" smtClean="0"/>
              <a:t> – 0|1 hide or show border</a:t>
            </a:r>
          </a:p>
          <a:p>
            <a:pPr lvl="2"/>
            <a:r>
              <a:rPr lang="en-US" dirty="0" err="1" smtClean="0"/>
              <a:t>marginwidth</a:t>
            </a:r>
            <a:r>
              <a:rPr lang="en-US" dirty="0" smtClean="0"/>
              <a:t> – in pixels</a:t>
            </a:r>
          </a:p>
          <a:p>
            <a:pPr lvl="2"/>
            <a:r>
              <a:rPr lang="en-US" dirty="0" err="1" smtClean="0"/>
              <a:t>marginheight</a:t>
            </a:r>
            <a:r>
              <a:rPr lang="en-US" dirty="0" smtClean="0"/>
              <a:t> – in pixels</a:t>
            </a:r>
          </a:p>
          <a:p>
            <a:pPr lvl="2"/>
            <a:endParaRPr lang="en-US" dirty="0"/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http://www.w3.org/TR/html401/present/frames.html</a:t>
            </a:r>
            <a:r>
              <a:rPr lang="en-US" dirty="0" smtClean="0"/>
              <a:t> for more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4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Markup Language</a:t>
            </a:r>
          </a:p>
          <a:p>
            <a:pPr lvl="1"/>
            <a:r>
              <a:rPr lang="en-US" dirty="0" smtClean="0"/>
              <a:t>Basis for the World Wide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ASCII Text document</a:t>
            </a:r>
          </a:p>
          <a:p>
            <a:pPr lvl="1"/>
            <a:r>
              <a:rPr lang="en-US" dirty="0" smtClean="0"/>
              <a:t>Used by Web browsers to present text and graphics</a:t>
            </a:r>
          </a:p>
          <a:p>
            <a:pPr lvl="1"/>
            <a:r>
              <a:rPr lang="en-US" dirty="0" smtClean="0"/>
              <a:t>HTML documents include markup tags and plain text to describe the contents of the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6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– 1991</a:t>
            </a:r>
          </a:p>
          <a:p>
            <a:r>
              <a:rPr lang="en-US" dirty="0" smtClean="0"/>
              <a:t>HTML+ – 1993 </a:t>
            </a:r>
          </a:p>
          <a:p>
            <a:r>
              <a:rPr lang="en-US" dirty="0" smtClean="0"/>
              <a:t>HTML 2.0 – 1995 </a:t>
            </a:r>
          </a:p>
          <a:p>
            <a:r>
              <a:rPr lang="en-US" dirty="0" smtClean="0"/>
              <a:t>HTML 3.2 – 1997</a:t>
            </a:r>
          </a:p>
          <a:p>
            <a:r>
              <a:rPr lang="en-US" dirty="0" smtClean="0"/>
              <a:t>HTML 4.01 – 1999</a:t>
            </a:r>
          </a:p>
          <a:p>
            <a:r>
              <a:rPr lang="en-US" dirty="0" smtClean="0"/>
              <a:t>XHTML 1.0 – 2000</a:t>
            </a:r>
          </a:p>
          <a:p>
            <a:r>
              <a:rPr lang="en-US" dirty="0" smtClean="0"/>
              <a:t>HTML5 – 2012</a:t>
            </a:r>
          </a:p>
          <a:p>
            <a:r>
              <a:rPr lang="en-US" dirty="0" smtClean="0"/>
              <a:t>XHTML5 –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	&lt;title&gt;Basic HTML Page&lt;/title&gt;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	&lt;h1&gt;Heading 1&lt;/h1&gt;</a:t>
            </a:r>
          </a:p>
          <a:p>
            <a:pPr marL="0" indent="0">
              <a:buNone/>
            </a:pPr>
            <a:r>
              <a:rPr lang="en-US" dirty="0" smtClean="0"/>
              <a:t>	&lt;p&gt;First paragraph … &lt;/p&gt;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link.html</a:t>
            </a:r>
            <a:r>
              <a:rPr lang="en-US" dirty="0" smtClean="0"/>
              <a:t>”&gt;Link&lt;/a&gt;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document type.</a:t>
            </a:r>
          </a:p>
          <a:p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&lt;!DOCTYPE html&gt;</a:t>
            </a:r>
          </a:p>
          <a:p>
            <a:r>
              <a:rPr lang="en-US" dirty="0" smtClean="0"/>
              <a:t>HTML 4.01</a:t>
            </a:r>
          </a:p>
          <a:p>
            <a:pPr lvl="1"/>
            <a:r>
              <a:rPr lang="en-US" dirty="0" smtClean="0"/>
              <a:t>&lt;!DOCTYPE HTML PUBLIC “-//W3C//DTD HTML 4.01 Transitional//EN” “http://www.w3.org/TR/html4/</a:t>
            </a:r>
            <a:r>
              <a:rPr lang="en-US" dirty="0" err="1" smtClean="0"/>
              <a:t>loose.dtd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XHTML 1.0</a:t>
            </a:r>
          </a:p>
          <a:p>
            <a:pPr lvl="1"/>
            <a:r>
              <a:rPr lang="en-US" dirty="0" smtClean="0"/>
              <a:t>&lt;!DOCTYPE html PUBLIC “-//W3C//DTD XHTML 1.0 </a:t>
            </a:r>
            <a:r>
              <a:rPr lang="en-US" dirty="0" err="1" smtClean="0"/>
              <a:t>Transistional</a:t>
            </a:r>
            <a:r>
              <a:rPr lang="en-US" dirty="0" smtClean="0"/>
              <a:t>//EN” “http://www.w3.org/TR/xhtml1/DTD/xhtml1-transistional.dtd”&gt;</a:t>
            </a:r>
          </a:p>
        </p:txBody>
      </p:sp>
    </p:spTree>
    <p:extLst>
      <p:ext uri="{BB962C8B-B14F-4D97-AF65-F5344CB8AC3E}">
        <p14:creationId xmlns:p14="http://schemas.microsoft.com/office/powerpoint/2010/main" val="333249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HTML tags are keywords surrounded by &lt;&gt;</a:t>
            </a:r>
          </a:p>
          <a:p>
            <a:pPr lvl="1"/>
            <a:r>
              <a:rPr lang="en-US" sz="2400" dirty="0" smtClean="0"/>
              <a:t>&lt;html&gt;, &lt;head&gt;, &lt;title&gt;,…</a:t>
            </a:r>
          </a:p>
          <a:p>
            <a:pPr lvl="1"/>
            <a:r>
              <a:rPr lang="en-US" sz="2400" dirty="0" smtClean="0"/>
              <a:t>Normally come in pairs &lt;html&gt;…&lt;/html&gt;</a:t>
            </a:r>
          </a:p>
          <a:p>
            <a:pPr lvl="1"/>
            <a:r>
              <a:rPr lang="en-US" sz="2400" dirty="0" smtClean="0"/>
              <a:t>Define HTML Elements</a:t>
            </a:r>
            <a:endParaRPr lang="en-US" sz="2400" dirty="0"/>
          </a:p>
          <a:p>
            <a:r>
              <a:rPr lang="en-US" sz="2400" dirty="0" smtClean="0"/>
              <a:t>Basic tags:</a:t>
            </a:r>
          </a:p>
          <a:p>
            <a:pPr lvl="1"/>
            <a:r>
              <a:rPr lang="en-US" sz="2400" dirty="0" smtClean="0"/>
              <a:t>Structure &lt;html&gt;, &lt;head&gt; and &lt;body&gt;</a:t>
            </a:r>
          </a:p>
          <a:p>
            <a:pPr lvl="1"/>
            <a:r>
              <a:rPr lang="en-US" sz="2400" dirty="0" smtClean="0"/>
              <a:t>Headings &lt;h1&gt;, &lt;h2&gt;, …, &lt;h6&gt;</a:t>
            </a:r>
          </a:p>
          <a:p>
            <a:pPr lvl="1"/>
            <a:r>
              <a:rPr lang="en-US" sz="2400" dirty="0" smtClean="0"/>
              <a:t>Paragraph &lt;p&gt;</a:t>
            </a:r>
          </a:p>
          <a:p>
            <a:pPr lvl="1"/>
            <a:r>
              <a:rPr lang="en-US" sz="2400" dirty="0" smtClean="0"/>
              <a:t>Links 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=“/”&gt;Link&lt;/a&gt;</a:t>
            </a:r>
          </a:p>
          <a:p>
            <a:pPr lvl="1"/>
            <a:r>
              <a:rPr lang="en-US" sz="2400" dirty="0" smtClean="0"/>
              <a:t>Images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</a:t>
            </a:r>
            <a:r>
              <a:rPr lang="en-US" sz="2400" dirty="0" err="1" smtClean="0"/>
              <a:t>hi.png</a:t>
            </a:r>
            <a:r>
              <a:rPr lang="en-US" sz="2400" dirty="0" smtClean="0"/>
              <a:t>”&gt;</a:t>
            </a:r>
          </a:p>
          <a:p>
            <a:pPr lvl="1"/>
            <a:r>
              <a:rPr lang="en-US" sz="2400" dirty="0" smtClean="0"/>
              <a:t>Comment &lt;!-- This is a comment </a:t>
            </a:r>
            <a:r>
              <a:rPr lang="en-US" sz="2400" dirty="0" smtClean="0">
                <a:sym typeface="Wingdings"/>
              </a:rPr>
              <a:t>--&gt;</a:t>
            </a:r>
            <a:endParaRPr lang="en-US" sz="2400" dirty="0" smtClean="0"/>
          </a:p>
          <a:p>
            <a:r>
              <a:rPr lang="en-US" sz="2400" dirty="0" smtClean="0"/>
              <a:t>Tags should be lower case and be closed</a:t>
            </a:r>
          </a:p>
          <a:p>
            <a:r>
              <a:rPr lang="en-US" sz="2400" dirty="0" smtClean="0"/>
              <a:t>See: http://www.w3schools.com/tags/</a:t>
            </a:r>
            <a:r>
              <a:rPr lang="en-US" sz="2400" dirty="0" err="1" smtClean="0"/>
              <a:t>default.asp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23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HTML Elements may have Attributes</a:t>
            </a:r>
          </a:p>
          <a:p>
            <a:r>
              <a:rPr lang="en-US" sz="2400" dirty="0" smtClean="0"/>
              <a:t>Attributes provide additional information about HTML Elements</a:t>
            </a:r>
          </a:p>
          <a:p>
            <a:r>
              <a:rPr lang="en-US" sz="2400" dirty="0" smtClean="0"/>
              <a:t>Specified in the start tag of the element</a:t>
            </a:r>
            <a:endParaRPr lang="en-US" sz="2400" dirty="0"/>
          </a:p>
          <a:p>
            <a:r>
              <a:rPr lang="en-US" sz="2400" dirty="0" smtClean="0"/>
              <a:t>Name/Value pairs</a:t>
            </a:r>
          </a:p>
          <a:p>
            <a:pPr lvl="1"/>
            <a:r>
              <a:rPr lang="en-US" sz="2400" dirty="0" smtClean="0"/>
              <a:t>name=“value”</a:t>
            </a:r>
          </a:p>
          <a:p>
            <a:pPr lvl="1"/>
            <a:r>
              <a:rPr lang="en-US" sz="2400" dirty="0" smtClean="0"/>
              <a:t>Should be quoted ‘Carleton “Cam” Moore’</a:t>
            </a:r>
          </a:p>
          <a:p>
            <a:pPr lvl="1"/>
            <a:r>
              <a:rPr lang="en-US" sz="2400" dirty="0" smtClean="0"/>
              <a:t>Should be lower case</a:t>
            </a:r>
          </a:p>
          <a:p>
            <a:r>
              <a:rPr lang="en-US" sz="2400" dirty="0" smtClean="0"/>
              <a:t>Standard Attributes:</a:t>
            </a:r>
          </a:p>
          <a:p>
            <a:pPr lvl="1"/>
            <a:r>
              <a:rPr lang="en-US" sz="2400" dirty="0" smtClean="0"/>
              <a:t>class – one or more class in a style sheet</a:t>
            </a:r>
          </a:p>
          <a:p>
            <a:pPr lvl="1"/>
            <a:r>
              <a:rPr lang="en-US" sz="2400" dirty="0" smtClean="0"/>
              <a:t>id – unique id for the element</a:t>
            </a:r>
          </a:p>
          <a:p>
            <a:pPr lvl="1"/>
            <a:r>
              <a:rPr lang="en-US" sz="2400" dirty="0" smtClean="0"/>
              <a:t>style – inline CSS style for the element</a:t>
            </a:r>
          </a:p>
          <a:p>
            <a:pPr lvl="1"/>
            <a:r>
              <a:rPr lang="en-US" sz="2400" dirty="0" smtClean="0"/>
              <a:t>title – extra information about the element (tooltip)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079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&lt;head&gt; element is a container for heading elements</a:t>
            </a:r>
          </a:p>
          <a:p>
            <a:pPr lvl="1"/>
            <a:r>
              <a:rPr lang="en-US" dirty="0" smtClean="0"/>
              <a:t>&lt;title&gt; - the title of the document</a:t>
            </a:r>
          </a:p>
          <a:p>
            <a:pPr lvl="1"/>
            <a:r>
              <a:rPr lang="en-US" dirty="0" smtClean="0"/>
              <a:t>&lt;style&gt; - defines style information for the document</a:t>
            </a:r>
          </a:p>
          <a:p>
            <a:pPr lvl="1"/>
            <a:r>
              <a:rPr lang="en-US" dirty="0" smtClean="0"/>
              <a:t>&lt;meta&gt; - metadata about the document</a:t>
            </a:r>
          </a:p>
          <a:p>
            <a:pPr lvl="1"/>
            <a:r>
              <a:rPr lang="en-US" dirty="0" smtClean="0"/>
              <a:t>&lt;link&gt; - defines relationship to external resource</a:t>
            </a:r>
          </a:p>
          <a:p>
            <a:pPr lvl="1"/>
            <a:r>
              <a:rPr lang="en-US" dirty="0" smtClean="0"/>
              <a:t>&lt;script&gt; - client-side script, such as JavaScript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noscript</a:t>
            </a:r>
            <a:r>
              <a:rPr lang="en-US" dirty="0" smtClean="0"/>
              <a:t>&gt; - displays message if scripting is disabled in the client</a:t>
            </a:r>
          </a:p>
          <a:p>
            <a:pPr lvl="1"/>
            <a:r>
              <a:rPr lang="en-US" dirty="0" smtClean="0"/>
              <a:t>&lt;base&gt; - specifies the base URL/target for all URLs in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9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995514"/>
              </p:ext>
            </p:extLst>
          </p:nvPr>
        </p:nvGraphicFramePr>
        <p:xfrm>
          <a:off x="381000" y="1143000"/>
          <a:ext cx="8458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724"/>
                <a:gridCol w="66074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&lt;table&gt;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the table (border</a:t>
                      </a:r>
                      <a:r>
                        <a:rPr lang="en-US" baseline="0" dirty="0" smtClean="0"/>
                        <a:t> attribute controls table borders)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th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 Cell in the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 in the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&lt;caption&gt;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table’s caption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colgroup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Groups one or more columns in the table for formatting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&lt;col&gt;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properties for each column in the &lt;</a:t>
                      </a:r>
                      <a:r>
                        <a:rPr lang="en-US" dirty="0" err="1" smtClean="0"/>
                        <a:t>colgroup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thead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Groups table header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tbody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Groups table body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tfoot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Groups table</a:t>
                      </a:r>
                      <a:r>
                        <a:rPr lang="en-US" baseline="0" dirty="0" smtClean="0"/>
                        <a:t> footer content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163069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3">
  <a:themeElements>
    <a:clrScheme name="Office Theme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CSDL-2013.thmx</Template>
  <TotalTime>321</TotalTime>
  <Words>964</Words>
  <Application>Microsoft Macintosh PowerPoint</Application>
  <PresentationFormat>On-screen Show (4:3)</PresentationFormat>
  <Paragraphs>182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CSDL-2013</vt:lpstr>
      <vt:lpstr>HTML Basics</vt:lpstr>
      <vt:lpstr>What is HTML</vt:lpstr>
      <vt:lpstr>HTML Versions</vt:lpstr>
      <vt:lpstr>Basic HTML Page</vt:lpstr>
      <vt:lpstr>DOCTYPE</vt:lpstr>
      <vt:lpstr>HTML Tags</vt:lpstr>
      <vt:lpstr>HTML Attributes</vt:lpstr>
      <vt:lpstr>HTML Head Element</vt:lpstr>
      <vt:lpstr>HTML Tables</vt:lpstr>
      <vt:lpstr>HTML Lists</vt:lpstr>
      <vt:lpstr>HTML Blocks</vt:lpstr>
      <vt:lpstr>HTML Forms</vt:lpstr>
      <vt:lpstr>Form Example</vt:lpstr>
      <vt:lpstr>Input types</vt:lpstr>
      <vt:lpstr>HTML Iframes</vt:lpstr>
      <vt:lpstr>HTML Frames</vt:lpstr>
      <vt:lpstr>HTML Frames (cont)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Carleton Moore</dc:creator>
  <cp:lastModifiedBy>Carleton Moore</cp:lastModifiedBy>
  <cp:revision>24</cp:revision>
  <dcterms:created xsi:type="dcterms:W3CDTF">2013-08-27T20:59:55Z</dcterms:created>
  <dcterms:modified xsi:type="dcterms:W3CDTF">2013-08-29T01:08:05Z</dcterms:modified>
</cp:coreProperties>
</file>