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  <p:sldId id="264" r:id="rId10"/>
    <p:sldId id="265" r:id="rId11"/>
    <p:sldId id="267" r:id="rId12"/>
    <p:sldId id="268" r:id="rId13"/>
    <p:sldId id="269" r:id="rId14"/>
    <p:sldId id="270" r:id="rId15"/>
    <p:sldId id="266" r:id="rId1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96" y="-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458200" cy="51673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61913" y="6537325"/>
            <a:ext cx="511175" cy="2540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folHlink"/>
                </a:solidFill>
                <a:latin typeface="Arial" charset="0"/>
              </a:rPr>
              <a:t> (</a:t>
            </a:r>
            <a:fld id="{DD04CCA0-76FC-0347-A04D-9E6C8EA5151B}" type="slidenum">
              <a:rPr lang="en-US" sz="1200">
                <a:solidFill>
                  <a:schemeClr val="folHlink"/>
                </a:solidFill>
                <a:latin typeface="Arial" charset="0"/>
              </a:rPr>
              <a:pPr>
                <a:defRPr/>
              </a:pPr>
              <a:t>‹#›</a:t>
            </a:fld>
            <a:r>
              <a:rPr lang="en-US" sz="1200" dirty="0">
                <a:solidFill>
                  <a:schemeClr val="folHlink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00FF00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Clr>
          <a:srgbClr val="00FF00"/>
        </a:buClr>
        <a:buSzPct val="125000"/>
        <a:buFont typeface="Times" charset="0"/>
        <a:buChar char="•"/>
        <a:defRPr sz="2700" b="1">
          <a:solidFill>
            <a:schemeClr val="tx1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FF00"/>
        </a:buClr>
        <a:buSzPct val="125000"/>
        <a:buChar char="-"/>
        <a:defRPr sz="2700" b="1">
          <a:solidFill>
            <a:schemeClr val="tx1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cssref/css3_browsersupport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CSS and Bootstrap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3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QQ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100" dirty="0" smtClean="0"/>
              <a:t>&lt;</a:t>
            </a:r>
            <a:r>
              <a:rPr lang="en-US" sz="1100" dirty="0"/>
              <a:t>body&gt;</a:t>
            </a:r>
          </a:p>
          <a:p>
            <a:r>
              <a:rPr lang="en-US" sz="1100" dirty="0"/>
              <a:t>&lt;header</a:t>
            </a:r>
            <a:r>
              <a:rPr lang="en-US" sz="1100" dirty="0" smtClean="0"/>
              <a:t>&gt;This </a:t>
            </a:r>
            <a:r>
              <a:rPr lang="en-US" sz="1100" dirty="0"/>
              <a:t>is the </a:t>
            </a:r>
            <a:r>
              <a:rPr lang="en-US" sz="1100" dirty="0" smtClean="0"/>
              <a:t>header&lt;</a:t>
            </a:r>
            <a:r>
              <a:rPr lang="en-US" sz="1100" dirty="0"/>
              <a:t>/header&gt;</a:t>
            </a:r>
          </a:p>
          <a:p>
            <a:r>
              <a:rPr lang="en-US" sz="1100" dirty="0"/>
              <a:t>&lt;</a:t>
            </a:r>
            <a:r>
              <a:rPr lang="en-US" sz="1100" dirty="0" err="1"/>
              <a:t>nav</a:t>
            </a:r>
            <a:r>
              <a:rPr lang="en-US" sz="1100" dirty="0"/>
              <a:t>&gt;</a:t>
            </a:r>
          </a:p>
          <a:p>
            <a:r>
              <a:rPr lang="en-US" sz="1100" dirty="0"/>
              <a:t>&lt;a </a:t>
            </a:r>
            <a:r>
              <a:rPr lang="en-US" sz="1100" dirty="0" err="1"/>
              <a:t>href</a:t>
            </a:r>
            <a:r>
              <a:rPr lang="en-US" sz="1100" dirty="0"/>
              <a:t>="/html/"&gt;HTML&lt;/a&gt; |</a:t>
            </a:r>
          </a:p>
          <a:p>
            <a:r>
              <a:rPr lang="en-US" sz="1100" dirty="0"/>
              <a:t>&lt;a </a:t>
            </a:r>
            <a:r>
              <a:rPr lang="en-US" sz="1100" dirty="0" err="1"/>
              <a:t>href</a:t>
            </a:r>
            <a:r>
              <a:rPr lang="en-US" sz="1100" dirty="0"/>
              <a:t>="/</a:t>
            </a:r>
            <a:r>
              <a:rPr lang="en-US" sz="1100" dirty="0" err="1"/>
              <a:t>css</a:t>
            </a:r>
            <a:r>
              <a:rPr lang="en-US" sz="1100" dirty="0"/>
              <a:t>/"&gt;CSS&lt;/a&gt; |</a:t>
            </a:r>
          </a:p>
          <a:p>
            <a:r>
              <a:rPr lang="en-US" sz="1100" dirty="0"/>
              <a:t>&lt;a </a:t>
            </a:r>
            <a:r>
              <a:rPr lang="en-US" sz="1100" dirty="0" err="1"/>
              <a:t>href</a:t>
            </a:r>
            <a:r>
              <a:rPr lang="en-US" sz="1100" dirty="0"/>
              <a:t>="/</a:t>
            </a:r>
            <a:r>
              <a:rPr lang="en-US" sz="1100" dirty="0" err="1"/>
              <a:t>js</a:t>
            </a:r>
            <a:r>
              <a:rPr lang="en-US" sz="1100" dirty="0"/>
              <a:t>/"&gt;JavaScript&lt;/a&gt; |</a:t>
            </a:r>
          </a:p>
          <a:p>
            <a:r>
              <a:rPr lang="en-US" sz="1100" dirty="0"/>
              <a:t>&lt;a </a:t>
            </a:r>
            <a:r>
              <a:rPr lang="en-US" sz="1100" dirty="0" err="1"/>
              <a:t>href</a:t>
            </a:r>
            <a:r>
              <a:rPr lang="en-US" sz="1100" dirty="0"/>
              <a:t>="/</a:t>
            </a:r>
            <a:r>
              <a:rPr lang="en-US" sz="1100" dirty="0" err="1"/>
              <a:t>jquery</a:t>
            </a:r>
            <a:r>
              <a:rPr lang="en-US" sz="1100" dirty="0"/>
              <a:t>/"&gt;</a:t>
            </a:r>
            <a:r>
              <a:rPr lang="en-US" sz="1100" dirty="0" err="1"/>
              <a:t>jQuery</a:t>
            </a:r>
            <a:r>
              <a:rPr lang="en-US" sz="1100" dirty="0"/>
              <a:t>&lt;/a&gt;</a:t>
            </a:r>
          </a:p>
          <a:p>
            <a:r>
              <a:rPr lang="en-US" sz="1100" dirty="0"/>
              <a:t>&lt;/</a:t>
            </a:r>
            <a:r>
              <a:rPr lang="en-US" sz="1100" dirty="0" err="1"/>
              <a:t>nav</a:t>
            </a:r>
            <a:r>
              <a:rPr lang="en-US" sz="1100" dirty="0" smtClean="0"/>
              <a:t>&gt;</a:t>
            </a:r>
            <a:endParaRPr lang="en-US" sz="1100" dirty="0"/>
          </a:p>
          <a:p>
            <a:r>
              <a:rPr lang="en-US" sz="1100" dirty="0"/>
              <a:t>&lt;article&gt;</a:t>
            </a:r>
          </a:p>
          <a:p>
            <a:r>
              <a:rPr lang="en-US" sz="1100" dirty="0"/>
              <a:t>  &lt;header</a:t>
            </a:r>
            <a:r>
              <a:rPr lang="en-US" sz="1100" dirty="0" smtClean="0"/>
              <a:t>&gt;Article1 Header</a:t>
            </a:r>
            <a:endParaRPr lang="en-US" sz="1100" dirty="0"/>
          </a:p>
          <a:p>
            <a:r>
              <a:rPr lang="en-US" sz="1100" dirty="0"/>
              <a:t>    &lt;p</a:t>
            </a:r>
            <a:r>
              <a:rPr lang="en-US" sz="1100" dirty="0" smtClean="0"/>
              <a:t>&gt;blah, blah, blah&lt;</a:t>
            </a:r>
            <a:r>
              <a:rPr lang="en-US" sz="1100" dirty="0"/>
              <a:t>/p&gt;</a:t>
            </a:r>
          </a:p>
          <a:p>
            <a:r>
              <a:rPr lang="en-US" sz="1100" dirty="0"/>
              <a:t>  &lt;/header&gt;</a:t>
            </a:r>
          </a:p>
          <a:p>
            <a:r>
              <a:rPr lang="en-US" sz="1100" dirty="0"/>
              <a:t>  &lt;p</a:t>
            </a:r>
            <a:r>
              <a:rPr lang="en-US" sz="1100" dirty="0" smtClean="0"/>
              <a:t>&gt;Article Text&lt;</a:t>
            </a:r>
            <a:r>
              <a:rPr lang="en-US" sz="1100" dirty="0"/>
              <a:t>/p&gt;</a:t>
            </a:r>
          </a:p>
          <a:p>
            <a:r>
              <a:rPr lang="en-US" sz="1100" dirty="0"/>
              <a:t>&lt;/article</a:t>
            </a:r>
            <a:r>
              <a:rPr lang="en-US" sz="1100" dirty="0" smtClean="0"/>
              <a:t>&gt;</a:t>
            </a:r>
            <a:endParaRPr lang="en-US" sz="1100" dirty="0"/>
          </a:p>
          <a:p>
            <a:r>
              <a:rPr lang="en-US" sz="1100" dirty="0"/>
              <a:t>&lt;aside</a:t>
            </a:r>
            <a:r>
              <a:rPr lang="en-US" sz="1100" dirty="0" smtClean="0"/>
              <a:t>&gt;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&lt;header&gt;Aside Header&lt;/header&gt;</a:t>
            </a:r>
            <a:endParaRPr lang="en-US" sz="1100" dirty="0"/>
          </a:p>
          <a:p>
            <a:r>
              <a:rPr lang="en-US" sz="1100" dirty="0" smtClean="0"/>
              <a:t>  &lt;</a:t>
            </a:r>
            <a:r>
              <a:rPr lang="en-US" sz="1100" dirty="0"/>
              <a:t>p</a:t>
            </a:r>
            <a:r>
              <a:rPr lang="en-US" sz="1100" dirty="0" smtClean="0"/>
              <a:t>&gt;Aside text&lt;</a:t>
            </a:r>
            <a:r>
              <a:rPr lang="en-US" sz="1100" dirty="0"/>
              <a:t>/p&gt;</a:t>
            </a:r>
          </a:p>
          <a:p>
            <a:r>
              <a:rPr lang="en-US" sz="1100" dirty="0"/>
              <a:t>&lt;/aside&gt;</a:t>
            </a:r>
          </a:p>
          <a:p>
            <a:pPr marL="0" indent="0">
              <a:buNone/>
            </a:pPr>
            <a:r>
              <a:rPr lang="en-US" sz="1100" dirty="0" smtClean="0"/>
              <a:t>   &lt;</a:t>
            </a:r>
            <a:r>
              <a:rPr lang="en-US" sz="1100" dirty="0"/>
              <a:t>article&gt;</a:t>
            </a:r>
          </a:p>
          <a:p>
            <a:r>
              <a:rPr lang="en-US" sz="1100" dirty="0"/>
              <a:t>  &lt;header&gt;</a:t>
            </a:r>
            <a:r>
              <a:rPr lang="en-US" sz="1100" dirty="0" smtClean="0"/>
              <a:t>Article2 </a:t>
            </a:r>
            <a:r>
              <a:rPr lang="en-US" sz="1100" dirty="0"/>
              <a:t>Header</a:t>
            </a:r>
          </a:p>
          <a:p>
            <a:r>
              <a:rPr lang="en-US" sz="1100" dirty="0"/>
              <a:t>    &lt;p&gt;blah, blah, blah&lt;/p&gt;</a:t>
            </a:r>
          </a:p>
          <a:p>
            <a:r>
              <a:rPr lang="en-US" sz="1100" dirty="0"/>
              <a:t>  &lt;/header&gt;</a:t>
            </a:r>
          </a:p>
          <a:p>
            <a:r>
              <a:rPr lang="en-US" sz="1100" dirty="0"/>
              <a:t>  &lt;p&gt;Article Text&lt;/p&gt;</a:t>
            </a:r>
          </a:p>
          <a:p>
            <a:r>
              <a:rPr lang="en-US" sz="1100" dirty="0"/>
              <a:t>&lt;/article&gt;</a:t>
            </a:r>
          </a:p>
          <a:p>
            <a:r>
              <a:rPr lang="en-US" sz="1100" dirty="0"/>
              <a:t>&lt;aside</a:t>
            </a:r>
            <a:r>
              <a:rPr lang="en-US" sz="1100" dirty="0" smtClean="0"/>
              <a:t>&gt;</a:t>
            </a:r>
          </a:p>
          <a:p>
            <a:r>
              <a:rPr lang="en-US" sz="1100" dirty="0" smtClean="0"/>
              <a:t>&lt;/body&gt;</a:t>
            </a:r>
            <a:endParaRPr lang="en-US" sz="1100" dirty="0"/>
          </a:p>
          <a:p>
            <a:r>
              <a:rPr lang="en-US" sz="1100" dirty="0" smtClean="0"/>
              <a:t>&lt;</a:t>
            </a:r>
            <a:r>
              <a:rPr lang="en-US" sz="1100" dirty="0"/>
              <a:t>/html&gt;</a:t>
            </a:r>
          </a:p>
          <a:p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769046" y="1332081"/>
            <a:ext cx="4070154" cy="186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What is the CSS selector to style all articles’ text?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What is the CSS selector to style only the page’s header?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What is the selector to style only article 2’s text?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126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Web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Creating Web sites that adjust to the media that renders them</a:t>
            </a:r>
          </a:p>
          <a:p>
            <a:endParaRPr lang="en-US" sz="2400" dirty="0"/>
          </a:p>
          <a:p>
            <a:r>
              <a:rPr lang="en-US" sz="2400" dirty="0" smtClean="0"/>
              <a:t>CSS 2.1 provided media types</a:t>
            </a:r>
          </a:p>
          <a:p>
            <a:pPr lvl="1"/>
            <a:r>
              <a:rPr lang="en-US" sz="2400" dirty="0" smtClean="0"/>
              <a:t>all</a:t>
            </a:r>
          </a:p>
          <a:p>
            <a:pPr lvl="1"/>
            <a:r>
              <a:rPr lang="en-US" sz="2400" dirty="0" smtClean="0"/>
              <a:t>handheld</a:t>
            </a:r>
          </a:p>
          <a:p>
            <a:pPr lvl="1"/>
            <a:r>
              <a:rPr lang="en-US" sz="2400" dirty="0" smtClean="0"/>
              <a:t>print</a:t>
            </a:r>
          </a:p>
          <a:p>
            <a:pPr lvl="1"/>
            <a:r>
              <a:rPr lang="en-US" sz="2400" dirty="0" smtClean="0"/>
              <a:t>screen</a:t>
            </a:r>
          </a:p>
          <a:p>
            <a:pPr lvl="1"/>
            <a:r>
              <a:rPr lang="en-US" sz="2400" dirty="0" smtClean="0"/>
              <a:t>…</a:t>
            </a:r>
          </a:p>
          <a:p>
            <a:r>
              <a:rPr lang="en-US" sz="2400" dirty="0" smtClean="0"/>
              <a:t>Allows selecting the style sheet based upon the device</a:t>
            </a:r>
          </a:p>
          <a:p>
            <a:pPr marL="242888" lvl="1" indent="0">
              <a:buNone/>
            </a:pPr>
            <a:r>
              <a:rPr lang="en-US" sz="2400" dirty="0" smtClean="0"/>
              <a:t>&lt;link </a:t>
            </a:r>
            <a:r>
              <a:rPr lang="en-US" sz="2400" dirty="0" err="1" smtClean="0"/>
              <a:t>rel</a:t>
            </a:r>
            <a:r>
              <a:rPr lang="en-US" sz="2400" dirty="0" smtClean="0"/>
              <a:t>=“</a:t>
            </a:r>
            <a:r>
              <a:rPr lang="en-US" sz="2400" dirty="0" err="1" smtClean="0"/>
              <a:t>stylesheet</a:t>
            </a:r>
            <a:r>
              <a:rPr lang="en-US" sz="2400" dirty="0" smtClean="0"/>
              <a:t>” type=“text/</a:t>
            </a:r>
            <a:r>
              <a:rPr lang="en-US" sz="2400" dirty="0" err="1" smtClean="0"/>
              <a:t>css</a:t>
            </a:r>
            <a:r>
              <a:rPr lang="en-US" sz="2400" dirty="0" smtClean="0"/>
              <a:t>” </a:t>
            </a:r>
            <a:r>
              <a:rPr lang="en-US" sz="2400" dirty="0" err="1" smtClean="0"/>
              <a:t>href</a:t>
            </a:r>
            <a:r>
              <a:rPr lang="en-US" sz="2400" dirty="0" smtClean="0"/>
              <a:t>=“</a:t>
            </a:r>
            <a:r>
              <a:rPr lang="en-US" sz="2400" dirty="0" err="1" smtClean="0"/>
              <a:t>core.css</a:t>
            </a:r>
            <a:r>
              <a:rPr lang="en-US" sz="2400" dirty="0" smtClean="0"/>
              <a:t>” media=“screen”/&gt;</a:t>
            </a:r>
          </a:p>
          <a:p>
            <a:pPr marL="242888" lvl="1" indent="0">
              <a:buNone/>
            </a:pPr>
            <a:r>
              <a:rPr lang="en-US" sz="2400" dirty="0" smtClean="0"/>
              <a:t>&lt;link </a:t>
            </a:r>
            <a:r>
              <a:rPr lang="en-US" sz="2400" dirty="0" err="1" smtClean="0"/>
              <a:t>rel</a:t>
            </a:r>
            <a:r>
              <a:rPr lang="en-US" sz="2400" dirty="0" smtClean="0"/>
              <a:t>=“</a:t>
            </a:r>
            <a:r>
              <a:rPr lang="en-US" sz="2400" dirty="0" err="1" smtClean="0"/>
              <a:t>stylesheet</a:t>
            </a:r>
            <a:r>
              <a:rPr lang="en-US" sz="2400" dirty="0" smtClean="0"/>
              <a:t>” type=“text/</a:t>
            </a:r>
            <a:r>
              <a:rPr lang="en-US" sz="2400" dirty="0" err="1" smtClean="0"/>
              <a:t>css</a:t>
            </a:r>
            <a:r>
              <a:rPr lang="en-US" sz="2400" dirty="0" smtClean="0"/>
              <a:t>”</a:t>
            </a:r>
          </a:p>
          <a:p>
            <a:pPr marL="242888" lvl="1" indent="0">
              <a:buNone/>
            </a:pPr>
            <a:r>
              <a:rPr lang="en-US" sz="2400" dirty="0" err="1" smtClean="0"/>
              <a:t>href</a:t>
            </a:r>
            <a:r>
              <a:rPr lang="en-US" sz="2400" dirty="0" smtClean="0"/>
              <a:t>=“</a:t>
            </a:r>
            <a:r>
              <a:rPr lang="en-US" sz="2400" dirty="0" err="1" smtClean="0"/>
              <a:t>print.css</a:t>
            </a:r>
            <a:r>
              <a:rPr lang="en-US" sz="2400" dirty="0" smtClean="0"/>
              <a:t>” media=“print”/&gt;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2424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Media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Allows inspection of physical characteristics of the device rendering the page</a:t>
            </a:r>
          </a:p>
          <a:p>
            <a:endParaRPr lang="en-US" sz="2400" dirty="0"/>
          </a:p>
          <a:p>
            <a:r>
              <a:rPr lang="en-US" sz="2400" dirty="0" smtClean="0"/>
              <a:t>Media features</a:t>
            </a:r>
          </a:p>
          <a:p>
            <a:pPr lvl="1"/>
            <a:r>
              <a:rPr lang="en-US" sz="2400" dirty="0" smtClean="0"/>
              <a:t>width: min-width, max-width</a:t>
            </a:r>
          </a:p>
          <a:p>
            <a:pPr lvl="1"/>
            <a:r>
              <a:rPr lang="en-US" sz="2400" dirty="0" smtClean="0"/>
              <a:t>height: min-height, max-height</a:t>
            </a:r>
          </a:p>
          <a:p>
            <a:pPr lvl="1"/>
            <a:r>
              <a:rPr lang="en-US" sz="2400" dirty="0" smtClean="0"/>
              <a:t>device-width: min and max</a:t>
            </a:r>
          </a:p>
          <a:p>
            <a:pPr lvl="1"/>
            <a:r>
              <a:rPr lang="en-US" sz="2400" dirty="0" smtClean="0"/>
              <a:t>device-height: min and max</a:t>
            </a:r>
          </a:p>
          <a:p>
            <a:pPr lvl="1"/>
            <a:r>
              <a:rPr lang="en-US" sz="2400" dirty="0" smtClean="0"/>
              <a:t>orientation: portrait or landscape</a:t>
            </a:r>
          </a:p>
          <a:p>
            <a:pPr lvl="1"/>
            <a:r>
              <a:rPr lang="en-US" sz="2400" dirty="0" smtClean="0"/>
              <a:t>aspect-ratio: min and max</a:t>
            </a:r>
          </a:p>
          <a:p>
            <a:pPr lvl="1"/>
            <a:r>
              <a:rPr lang="en-US" sz="2400" dirty="0" smtClean="0"/>
              <a:t>device-aspect-ratio: min and max</a:t>
            </a:r>
          </a:p>
          <a:p>
            <a:pPr lvl="1"/>
            <a:r>
              <a:rPr lang="en-US" sz="2400" dirty="0" smtClean="0"/>
              <a:t>color: number of bits of color</a:t>
            </a:r>
          </a:p>
          <a:p>
            <a:pPr lvl="1"/>
            <a:r>
              <a:rPr lang="en-US" sz="2400" dirty="0" smtClean="0"/>
              <a:t>monochrome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4281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 Query Format</a:t>
            </a:r>
          </a:p>
          <a:p>
            <a:pPr lvl="1"/>
            <a:r>
              <a:rPr lang="en-US" dirty="0" smtClean="0"/>
              <a:t>media=“&lt;operator&gt;</a:t>
            </a:r>
            <a:r>
              <a:rPr lang="en-US" baseline="30000" dirty="0" smtClean="0"/>
              <a:t>+</a:t>
            </a:r>
            <a:r>
              <a:rPr lang="en-US" dirty="0" smtClean="0"/>
              <a:t> &lt;</a:t>
            </a:r>
            <a:r>
              <a:rPr lang="en-US" dirty="0" err="1" smtClean="0"/>
              <a:t>media_type</a:t>
            </a:r>
            <a:r>
              <a:rPr lang="en-US" dirty="0" smtClean="0"/>
              <a:t>&gt;</a:t>
            </a:r>
            <a:r>
              <a:rPr lang="en-US" baseline="30000" dirty="0" smtClean="0"/>
              <a:t>+</a:t>
            </a:r>
            <a:r>
              <a:rPr lang="en-US" dirty="0" smtClean="0"/>
              <a:t> (&lt;</a:t>
            </a:r>
            <a:r>
              <a:rPr lang="en-US" dirty="0" err="1" smtClean="0"/>
              <a:t>media_feature</a:t>
            </a:r>
            <a:r>
              <a:rPr lang="en-US" dirty="0" smtClean="0"/>
              <a:t>&gt;:&lt;value&gt;)</a:t>
            </a:r>
            <a:r>
              <a:rPr lang="en-US" baseline="30000" dirty="0" smtClean="0"/>
              <a:t>+</a:t>
            </a:r>
            <a:r>
              <a:rPr lang="en-US" dirty="0" smtClean="0"/>
              <a:t>”</a:t>
            </a:r>
          </a:p>
          <a:p>
            <a:pPr lvl="1"/>
            <a:endParaRPr lang="en-US" dirty="0" smtClean="0"/>
          </a:p>
          <a:p>
            <a:pPr lvl="2"/>
            <a:r>
              <a:rPr lang="en-US" sz="2000" dirty="0" smtClean="0"/>
              <a:t>&lt;link </a:t>
            </a:r>
            <a:r>
              <a:rPr lang="en-US" sz="2000" dirty="0" err="1" smtClean="0"/>
              <a:t>rel</a:t>
            </a:r>
            <a:r>
              <a:rPr lang="en-US" sz="2000" dirty="0" smtClean="0"/>
              <a:t>=“</a:t>
            </a:r>
            <a:r>
              <a:rPr lang="en-US" sz="2000" dirty="0" err="1" smtClean="0"/>
              <a:t>stylesheet</a:t>
            </a:r>
            <a:r>
              <a:rPr lang="en-US" sz="2000" dirty="0" smtClean="0"/>
              <a:t>” media=“not screen and (color)” </a:t>
            </a:r>
            <a:r>
              <a:rPr lang="en-US" sz="2000" dirty="0" err="1" smtClean="0"/>
              <a:t>href</a:t>
            </a:r>
            <a:r>
              <a:rPr lang="en-US" sz="2000" dirty="0" smtClean="0"/>
              <a:t>=“</a:t>
            </a:r>
            <a:r>
              <a:rPr lang="en-US" sz="2000" dirty="0" err="1" smtClean="0"/>
              <a:t>example.css</a:t>
            </a:r>
            <a:r>
              <a:rPr lang="en-US" sz="2000" dirty="0" smtClean="0"/>
              <a:t>”/&gt;</a:t>
            </a:r>
          </a:p>
          <a:p>
            <a:pPr lvl="2"/>
            <a:endParaRPr lang="en-US" sz="2000" dirty="0" smtClean="0"/>
          </a:p>
          <a:p>
            <a:pPr lvl="1"/>
            <a:r>
              <a:rPr lang="en-US" dirty="0" smtClean="0"/>
              <a:t>@media </a:t>
            </a:r>
            <a:r>
              <a:rPr lang="en-US" dirty="0"/>
              <a:t>&lt;operator&gt;</a:t>
            </a:r>
            <a:r>
              <a:rPr lang="en-US" baseline="30000" dirty="0"/>
              <a:t>+</a:t>
            </a:r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dirty="0" err="1" smtClean="0"/>
              <a:t>media_type</a:t>
            </a:r>
            <a:r>
              <a:rPr lang="en-US" dirty="0" smtClean="0"/>
              <a:t>&gt;</a:t>
            </a:r>
            <a:r>
              <a:rPr lang="en-US" baseline="30000" dirty="0" smtClean="0"/>
              <a:t>+</a:t>
            </a:r>
            <a:r>
              <a:rPr lang="en-US" dirty="0" smtClean="0"/>
              <a:t> (&lt;</a:t>
            </a:r>
            <a:r>
              <a:rPr lang="en-US" dirty="0" err="1" smtClean="0"/>
              <a:t>media_feature</a:t>
            </a:r>
            <a:r>
              <a:rPr lang="en-US" dirty="0" smtClean="0"/>
              <a:t>&gt;:&lt;value&gt;)</a:t>
            </a:r>
            <a:r>
              <a:rPr lang="en-US" baseline="30000" dirty="0" smtClean="0"/>
              <a:t>+</a:t>
            </a:r>
          </a:p>
          <a:p>
            <a:pPr lvl="1"/>
            <a:endParaRPr lang="en-US" baseline="30000" dirty="0" smtClean="0"/>
          </a:p>
          <a:p>
            <a:pPr lvl="2"/>
            <a:r>
              <a:rPr lang="en-US" dirty="0" smtClean="0"/>
              <a:t>@media (max-width: 979px)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94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Media Queries and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us to set the style of the web page based upon the device viewing the page</a:t>
            </a:r>
          </a:p>
          <a:p>
            <a:pPr lvl="1"/>
            <a:r>
              <a:rPr lang="en-US" dirty="0" smtClean="0"/>
              <a:t>Large Screen</a:t>
            </a:r>
          </a:p>
          <a:p>
            <a:pPr lvl="1"/>
            <a:r>
              <a:rPr lang="en-US" dirty="0" smtClean="0"/>
              <a:t>Printer</a:t>
            </a:r>
          </a:p>
          <a:p>
            <a:pPr lvl="1"/>
            <a:r>
              <a:rPr lang="en-US" dirty="0" smtClean="0"/>
              <a:t>Tablet</a:t>
            </a:r>
          </a:p>
          <a:p>
            <a:pPr lvl="1"/>
            <a:r>
              <a:rPr lang="en-US" dirty="0" smtClean="0"/>
              <a:t>Laptop</a:t>
            </a:r>
          </a:p>
          <a:p>
            <a:pPr lvl="1"/>
            <a:r>
              <a:rPr lang="en-US" dirty="0" smtClean="0"/>
              <a:t>Phone</a:t>
            </a:r>
          </a:p>
          <a:p>
            <a:r>
              <a:rPr lang="en-US" dirty="0" smtClean="0"/>
              <a:t>Mark the HTML element with classes</a:t>
            </a:r>
          </a:p>
          <a:p>
            <a:r>
              <a:rPr lang="en-US" dirty="0" smtClean="0"/>
              <a:t>Style the classes differently based upon </a:t>
            </a:r>
            <a:r>
              <a:rPr lang="en-US" smtClean="0"/>
              <a:t>the Viewer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72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 uses HTML5 so use the right &lt;!DOCTYPE&gt;</a:t>
            </a:r>
          </a:p>
          <a:p>
            <a:r>
              <a:rPr lang="en-US" dirty="0" smtClean="0"/>
              <a:t>Bootstrap is mobile first or responsive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Backgrounds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Properties</a:t>
            </a:r>
          </a:p>
          <a:p>
            <a:pPr lvl="1"/>
            <a:r>
              <a:rPr lang="en-US" dirty="0" smtClean="0"/>
              <a:t>background-color</a:t>
            </a:r>
          </a:p>
          <a:p>
            <a:pPr lvl="2"/>
            <a:r>
              <a:rPr lang="en-US" dirty="0" smtClean="0"/>
              <a:t>HEX, RGB, or named color</a:t>
            </a:r>
          </a:p>
          <a:p>
            <a:pPr lvl="1"/>
            <a:r>
              <a:rPr lang="en-US" dirty="0" smtClean="0"/>
              <a:t>background-image</a:t>
            </a:r>
          </a:p>
          <a:p>
            <a:pPr lvl="2"/>
            <a:r>
              <a:rPr lang="en-US" dirty="0" err="1" smtClean="0"/>
              <a:t>url</a:t>
            </a:r>
            <a:r>
              <a:rPr lang="en-US" dirty="0" smtClean="0"/>
              <a:t> to image file</a:t>
            </a:r>
          </a:p>
          <a:p>
            <a:pPr lvl="1"/>
            <a:r>
              <a:rPr lang="en-US" dirty="0" smtClean="0"/>
              <a:t>background-repeat</a:t>
            </a:r>
          </a:p>
          <a:p>
            <a:pPr lvl="1"/>
            <a:r>
              <a:rPr lang="en-US" dirty="0" smtClean="0"/>
              <a:t>background-attachment</a:t>
            </a:r>
          </a:p>
          <a:p>
            <a:pPr lvl="1"/>
            <a:r>
              <a:rPr lang="en-US" dirty="0" smtClean="0"/>
              <a:t>background-position</a:t>
            </a:r>
          </a:p>
          <a:p>
            <a:r>
              <a:rPr lang="en-US" dirty="0" smtClean="0"/>
              <a:t>Shorthand</a:t>
            </a:r>
          </a:p>
          <a:p>
            <a:pPr lvl="1"/>
            <a:r>
              <a:rPr lang="en-US" dirty="0" smtClean="0"/>
              <a:t>background: #</a:t>
            </a:r>
            <a:r>
              <a:rPr lang="en-US" dirty="0" err="1" smtClean="0"/>
              <a:t>ffffff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(‘</a:t>
            </a:r>
            <a:r>
              <a:rPr lang="en-US" dirty="0" err="1" smtClean="0"/>
              <a:t>img.png</a:t>
            </a:r>
            <a:r>
              <a:rPr lang="en-US" dirty="0" smtClean="0"/>
              <a:t>’) no-repeat right top;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2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Text Color</a:t>
            </a:r>
          </a:p>
          <a:p>
            <a:pPr lvl="1"/>
            <a:r>
              <a:rPr lang="en-US" sz="2400" dirty="0" smtClean="0"/>
              <a:t>{</a:t>
            </a:r>
            <a:r>
              <a:rPr lang="en-US" sz="2400" dirty="0" err="1" smtClean="0"/>
              <a:t>color:value</a:t>
            </a:r>
            <a:r>
              <a:rPr lang="en-US" sz="2400" dirty="0" smtClean="0"/>
              <a:t>;}</a:t>
            </a:r>
          </a:p>
          <a:p>
            <a:pPr lvl="2"/>
            <a:r>
              <a:rPr lang="en-US" sz="2400" dirty="0" smtClean="0"/>
              <a:t>Value in HEX RGB or name</a:t>
            </a:r>
          </a:p>
          <a:p>
            <a:r>
              <a:rPr lang="en-US" sz="2400" dirty="0" smtClean="0"/>
              <a:t>Text Alignment</a:t>
            </a:r>
          </a:p>
          <a:p>
            <a:pPr lvl="1"/>
            <a:r>
              <a:rPr lang="en-US" sz="2400" dirty="0" smtClean="0"/>
              <a:t>{</a:t>
            </a:r>
            <a:r>
              <a:rPr lang="en-US" sz="2400" dirty="0" err="1" smtClean="0"/>
              <a:t>text-align:value</a:t>
            </a:r>
            <a:r>
              <a:rPr lang="en-US" sz="2400" dirty="0" smtClean="0"/>
              <a:t>;}</a:t>
            </a:r>
          </a:p>
          <a:p>
            <a:pPr lvl="2"/>
            <a:r>
              <a:rPr lang="en-US" sz="2400" dirty="0" smtClean="0"/>
              <a:t>left, centered, right, justified</a:t>
            </a:r>
          </a:p>
          <a:p>
            <a:r>
              <a:rPr lang="en-US" sz="2400" dirty="0" smtClean="0"/>
              <a:t>Text Decoration</a:t>
            </a:r>
          </a:p>
          <a:p>
            <a:pPr lvl="1"/>
            <a:r>
              <a:rPr lang="en-US" sz="2400" dirty="0" smtClean="0"/>
              <a:t>{</a:t>
            </a:r>
            <a:r>
              <a:rPr lang="en-US" sz="2400" dirty="0" err="1" smtClean="0"/>
              <a:t>text-decoration:value</a:t>
            </a:r>
            <a:r>
              <a:rPr lang="en-US" sz="2400" dirty="0" smtClean="0"/>
              <a:t>;}</a:t>
            </a:r>
          </a:p>
          <a:p>
            <a:pPr lvl="2"/>
            <a:r>
              <a:rPr lang="en-US" sz="2400" dirty="0" smtClean="0"/>
              <a:t>none, </a:t>
            </a:r>
            <a:r>
              <a:rPr lang="en-US" sz="2400" dirty="0" err="1" smtClean="0"/>
              <a:t>overline</a:t>
            </a:r>
            <a:r>
              <a:rPr lang="en-US" sz="2400" dirty="0" smtClean="0"/>
              <a:t>, line-through, underline, inherit</a:t>
            </a:r>
          </a:p>
          <a:p>
            <a:r>
              <a:rPr lang="en-US" sz="2400" dirty="0" smtClean="0"/>
              <a:t>Text Transformation</a:t>
            </a:r>
          </a:p>
          <a:p>
            <a:pPr lvl="1"/>
            <a:r>
              <a:rPr lang="en-US" sz="2400" dirty="0" smtClean="0"/>
              <a:t>{</a:t>
            </a:r>
            <a:r>
              <a:rPr lang="en-US" sz="2400" dirty="0" err="1" smtClean="0"/>
              <a:t>text-transform:value</a:t>
            </a:r>
            <a:r>
              <a:rPr lang="en-US" sz="2400" dirty="0" smtClean="0"/>
              <a:t>;}</a:t>
            </a:r>
          </a:p>
          <a:p>
            <a:pPr lvl="2"/>
            <a:r>
              <a:rPr lang="en-US" sz="2400" dirty="0" smtClean="0"/>
              <a:t>none, uppercase, lowercase, capitalize, inherit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232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selectors</a:t>
            </a:r>
          </a:p>
          <a:p>
            <a:pPr lvl="1"/>
            <a:r>
              <a:rPr lang="en-US" dirty="0" err="1" smtClean="0"/>
              <a:t>a:link</a:t>
            </a:r>
            <a:r>
              <a:rPr lang="en-US" dirty="0"/>
              <a:t> </a:t>
            </a:r>
            <a:r>
              <a:rPr lang="en-US" dirty="0" smtClean="0"/>
              <a:t>– unvisited</a:t>
            </a:r>
          </a:p>
          <a:p>
            <a:pPr lvl="1"/>
            <a:r>
              <a:rPr lang="en-US" dirty="0" err="1" smtClean="0"/>
              <a:t>a:visited</a:t>
            </a:r>
            <a:r>
              <a:rPr lang="en-US" dirty="0" smtClean="0"/>
              <a:t> – visited</a:t>
            </a:r>
          </a:p>
          <a:p>
            <a:pPr lvl="1"/>
            <a:r>
              <a:rPr lang="en-US" dirty="0" err="1" smtClean="0"/>
              <a:t>a:hover</a:t>
            </a:r>
            <a:r>
              <a:rPr lang="en-US" dirty="0" smtClean="0"/>
              <a:t> – mouse over link</a:t>
            </a:r>
          </a:p>
          <a:p>
            <a:pPr lvl="1"/>
            <a:r>
              <a:rPr lang="en-US" dirty="0" err="1" smtClean="0"/>
              <a:t>a:active</a:t>
            </a:r>
            <a:r>
              <a:rPr lang="en-US" dirty="0" smtClean="0"/>
              <a:t> – selected link</a:t>
            </a:r>
          </a:p>
          <a:p>
            <a:r>
              <a:rPr lang="en-US" dirty="0" smtClean="0"/>
              <a:t>Common properties</a:t>
            </a:r>
          </a:p>
          <a:p>
            <a:pPr lvl="1"/>
            <a:r>
              <a:rPr lang="en-US" dirty="0" smtClean="0"/>
              <a:t>text-decoration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background-color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5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Properties</a:t>
            </a:r>
          </a:p>
          <a:p>
            <a:pPr lvl="1"/>
            <a:r>
              <a:rPr lang="en-US" dirty="0" smtClean="0"/>
              <a:t>list-style-image</a:t>
            </a:r>
          </a:p>
          <a:p>
            <a:pPr lvl="2"/>
            <a:r>
              <a:rPr lang="en-US" dirty="0" smtClean="0"/>
              <a:t>{</a:t>
            </a:r>
            <a:r>
              <a:rPr lang="en-US" dirty="0" err="1" smtClean="0"/>
              <a:t>list-style-image:url</a:t>
            </a:r>
            <a:r>
              <a:rPr lang="en-US" dirty="0" smtClean="0"/>
              <a:t>(‘</a:t>
            </a:r>
            <a:r>
              <a:rPr lang="en-US" dirty="0" err="1" smtClean="0"/>
              <a:t>square.png</a:t>
            </a:r>
            <a:r>
              <a:rPr lang="en-US" dirty="0" smtClean="0"/>
              <a:t>’);</a:t>
            </a:r>
          </a:p>
          <a:p>
            <a:pPr lvl="1"/>
            <a:r>
              <a:rPr lang="en-US" dirty="0" smtClean="0"/>
              <a:t>list-style-position</a:t>
            </a:r>
          </a:p>
          <a:p>
            <a:pPr lvl="2"/>
            <a:r>
              <a:rPr lang="en-US" dirty="0" smtClean="0"/>
              <a:t>{</a:t>
            </a:r>
            <a:r>
              <a:rPr lang="en-US" dirty="0" err="1" smtClean="0"/>
              <a:t>list-style-position:value</a:t>
            </a:r>
            <a:r>
              <a:rPr lang="en-US" dirty="0" smtClean="0"/>
              <a:t>;}</a:t>
            </a:r>
          </a:p>
          <a:p>
            <a:pPr lvl="3"/>
            <a:r>
              <a:rPr lang="en-US" dirty="0" smtClean="0"/>
              <a:t>inside, outside, inherit</a:t>
            </a:r>
          </a:p>
          <a:p>
            <a:pPr lvl="1"/>
            <a:r>
              <a:rPr lang="en-US" dirty="0" smtClean="0"/>
              <a:t>list-style-type</a:t>
            </a:r>
          </a:p>
          <a:p>
            <a:pPr lvl="2"/>
            <a:r>
              <a:rPr lang="en-US" dirty="0" smtClean="0"/>
              <a:t>{</a:t>
            </a:r>
            <a:r>
              <a:rPr lang="en-US" dirty="0" err="1" smtClean="0"/>
              <a:t>list-style-type:value</a:t>
            </a:r>
            <a:r>
              <a:rPr lang="en-US" dirty="0" smtClean="0"/>
              <a:t>;}</a:t>
            </a:r>
          </a:p>
          <a:p>
            <a:pPr lvl="3"/>
            <a:r>
              <a:rPr lang="en-US" dirty="0" smtClean="0"/>
              <a:t>disk, decimal, circle, square, none, …</a:t>
            </a:r>
          </a:p>
          <a:p>
            <a:r>
              <a:rPr lang="en-US" dirty="0" smtClean="0"/>
              <a:t>Shorthand</a:t>
            </a:r>
          </a:p>
          <a:p>
            <a:pPr lvl="1"/>
            <a:r>
              <a:rPr lang="en-US" dirty="0" smtClean="0"/>
              <a:t>{</a:t>
            </a:r>
            <a:r>
              <a:rPr lang="en-US" dirty="0" err="1" smtClean="0"/>
              <a:t>list-style:square</a:t>
            </a:r>
            <a:r>
              <a:rPr lang="en-US" dirty="0" smtClean="0"/>
              <a:t> inside </a:t>
            </a:r>
            <a:r>
              <a:rPr lang="en-US" dirty="0" err="1" smtClean="0"/>
              <a:t>url</a:t>
            </a:r>
            <a:r>
              <a:rPr lang="en-US" dirty="0" smtClean="0"/>
              <a:t>(‘</a:t>
            </a:r>
            <a:r>
              <a:rPr lang="en-US" dirty="0" err="1" smtClean="0"/>
              <a:t>square.png</a:t>
            </a:r>
            <a:r>
              <a:rPr lang="en-US" dirty="0" smtClean="0"/>
              <a:t>’)</a:t>
            </a:r>
          </a:p>
          <a:p>
            <a:pPr lvl="2"/>
            <a:r>
              <a:rPr lang="en-US" dirty="0" smtClean="0"/>
              <a:t>type, position, image </a:t>
            </a:r>
          </a:p>
        </p:txBody>
      </p:sp>
    </p:spTree>
    <p:extLst>
      <p:ext uri="{BB962C8B-B14F-4D97-AF65-F5344CB8AC3E}">
        <p14:creationId xmlns:p14="http://schemas.microsoft.com/office/powerpoint/2010/main" val="41464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All HTML elements are considered as boxes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Margin – clear area around the border, no background</a:t>
            </a:r>
          </a:p>
          <a:p>
            <a:pPr marL="0" indent="0">
              <a:buNone/>
            </a:pPr>
            <a:r>
              <a:rPr lang="en-US" sz="2400" dirty="0" smtClean="0"/>
              <a:t>Border – area around the padding, background</a:t>
            </a:r>
          </a:p>
          <a:p>
            <a:pPr marL="0" indent="0">
              <a:buNone/>
            </a:pPr>
            <a:r>
              <a:rPr lang="en-US" sz="2400" dirty="0" smtClean="0"/>
              <a:t>Padding – clear area around content, background</a:t>
            </a:r>
          </a:p>
          <a:p>
            <a:pPr marL="0" indent="0">
              <a:buNone/>
            </a:pPr>
            <a:r>
              <a:rPr lang="en-US" sz="2400" dirty="0" smtClean="0"/>
              <a:t>Content – content of the element, background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1634086" y="1971480"/>
            <a:ext cx="5381828" cy="2237898"/>
            <a:chOff x="1634086" y="2468792"/>
            <a:chExt cx="5381828" cy="2237898"/>
          </a:xfrm>
        </p:grpSpPr>
        <p:sp>
          <p:nvSpPr>
            <p:cNvPr id="4" name="Rectangle 3"/>
            <p:cNvSpPr/>
            <p:nvPr/>
          </p:nvSpPr>
          <p:spPr bwMode="auto">
            <a:xfrm>
              <a:off x="1634086" y="2468792"/>
              <a:ext cx="5381828" cy="2237898"/>
            </a:xfrm>
            <a:prstGeom prst="rect">
              <a:avLst/>
            </a:prstGeom>
            <a:noFill/>
            <a:ln w="508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charset="0"/>
                </a:rPr>
                <a:t>Margin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953799" y="2841774"/>
              <a:ext cx="4822330" cy="1571856"/>
            </a:xfrm>
            <a:prstGeom prst="rect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charset="0"/>
                </a:rPr>
                <a:t>Border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335678" y="3161474"/>
              <a:ext cx="4174024" cy="1047904"/>
            </a:xfrm>
            <a:prstGeom prst="rect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charset="0"/>
                </a:rPr>
                <a:t>Padding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673152" y="3490054"/>
              <a:ext cx="3507957" cy="479549"/>
            </a:xfrm>
            <a:prstGeom prst="rect">
              <a:avLst/>
            </a:prstGeom>
            <a:solidFill>
              <a:srgbClr val="000090"/>
            </a:solidFill>
            <a:ln w="50800" cap="flat" cmpd="sng" algn="ctr">
              <a:solidFill>
                <a:schemeClr val="accent4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charset="0"/>
                </a:rPr>
                <a:t>Content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151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the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&lt;div class=“box”&gt;Hello World&lt;/div&gt;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.box {</a:t>
            </a:r>
          </a:p>
          <a:p>
            <a:r>
              <a:rPr lang="en-US" dirty="0"/>
              <a:t> </a:t>
            </a:r>
            <a:r>
              <a:rPr lang="en-US" dirty="0" smtClean="0"/>
              <a:t> width:250px;</a:t>
            </a:r>
          </a:p>
          <a:p>
            <a:r>
              <a:rPr lang="en-US" dirty="0"/>
              <a:t> </a:t>
            </a:r>
            <a:r>
              <a:rPr lang="en-US" dirty="0" smtClean="0"/>
              <a:t> padding:10px;</a:t>
            </a:r>
          </a:p>
          <a:p>
            <a:r>
              <a:rPr lang="en-US" dirty="0"/>
              <a:t> </a:t>
            </a:r>
            <a:r>
              <a:rPr lang="en-US" dirty="0" smtClean="0"/>
              <a:t> border:5px solid gray;</a:t>
            </a:r>
          </a:p>
          <a:p>
            <a:r>
              <a:rPr lang="en-US" dirty="0"/>
              <a:t> </a:t>
            </a:r>
            <a:r>
              <a:rPr lang="en-US" dirty="0" smtClean="0"/>
              <a:t> margin:10px;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How wide is the &lt;div&gt;?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4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sided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Margin and Padding</a:t>
            </a:r>
          </a:p>
          <a:p>
            <a:pPr lvl="1"/>
            <a:r>
              <a:rPr lang="en-US" sz="2000" dirty="0" smtClean="0"/>
              <a:t>margin-top, margin-right, margin-bottom, margin-left</a:t>
            </a:r>
          </a:p>
          <a:p>
            <a:r>
              <a:rPr lang="en-US" sz="2000" dirty="0" smtClean="0"/>
              <a:t>Shorthand</a:t>
            </a:r>
          </a:p>
          <a:p>
            <a:pPr lvl="1"/>
            <a:r>
              <a:rPr lang="en-US" sz="2000" dirty="0" smtClean="0"/>
              <a:t>margin: 25px 50px 75px 100px;</a:t>
            </a:r>
          </a:p>
          <a:p>
            <a:pPr lvl="2"/>
            <a:r>
              <a:rPr lang="en-US" sz="2000" dirty="0" smtClean="0"/>
              <a:t>top is 25px</a:t>
            </a:r>
          </a:p>
          <a:p>
            <a:pPr lvl="2"/>
            <a:r>
              <a:rPr lang="en-US" sz="2000" dirty="0" smtClean="0"/>
              <a:t>right is 50px</a:t>
            </a:r>
          </a:p>
          <a:p>
            <a:pPr lvl="2"/>
            <a:r>
              <a:rPr lang="en-US" sz="2000" dirty="0" smtClean="0"/>
              <a:t>bottom is 75px</a:t>
            </a:r>
          </a:p>
          <a:p>
            <a:pPr lvl="2"/>
            <a:r>
              <a:rPr lang="en-US" sz="2000" dirty="0" smtClean="0"/>
              <a:t>left is 100px</a:t>
            </a:r>
          </a:p>
          <a:p>
            <a:pPr lvl="1"/>
            <a:r>
              <a:rPr lang="en-US" sz="2000" dirty="0" smtClean="0"/>
              <a:t>padding: 25px 50px 75px;</a:t>
            </a:r>
          </a:p>
          <a:p>
            <a:pPr lvl="2"/>
            <a:r>
              <a:rPr lang="en-US" sz="2000" dirty="0" smtClean="0"/>
              <a:t>top is 25px</a:t>
            </a:r>
          </a:p>
          <a:p>
            <a:pPr lvl="2"/>
            <a:r>
              <a:rPr lang="en-US" sz="2000" dirty="0" smtClean="0"/>
              <a:t>right and left is 50px</a:t>
            </a:r>
          </a:p>
          <a:p>
            <a:pPr lvl="2"/>
            <a:r>
              <a:rPr lang="en-US" sz="2000" dirty="0" smtClean="0"/>
              <a:t>bottom is 75px</a:t>
            </a:r>
          </a:p>
          <a:p>
            <a:pPr lvl="1"/>
            <a:r>
              <a:rPr lang="en-US" sz="2000" dirty="0" smtClean="0"/>
              <a:t>margin: 25px 50px;</a:t>
            </a:r>
          </a:p>
          <a:p>
            <a:pPr lvl="2"/>
            <a:r>
              <a:rPr lang="en-US" sz="2000" dirty="0" smtClean="0"/>
              <a:t>top and bottom is 25px</a:t>
            </a:r>
          </a:p>
          <a:p>
            <a:pPr lvl="2"/>
            <a:r>
              <a:rPr lang="en-US" sz="2000" dirty="0" smtClean="0"/>
              <a:t>right and left is 50px</a:t>
            </a:r>
          </a:p>
          <a:p>
            <a:pPr lvl="1"/>
            <a:r>
              <a:rPr lang="en-US" sz="2000" dirty="0" smtClean="0"/>
              <a:t>padding: 30px</a:t>
            </a:r>
          </a:p>
          <a:p>
            <a:pPr lvl="2"/>
            <a:r>
              <a:rPr lang="en-US" sz="2000" dirty="0" smtClean="0"/>
              <a:t>top, right, bottom and left are 30px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127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Some new properties are defined in CSS3</a:t>
            </a:r>
          </a:p>
          <a:p>
            <a:r>
              <a:rPr lang="en-US" sz="2000" dirty="0" smtClean="0"/>
              <a:t>The support for these properties varies by browser</a:t>
            </a:r>
          </a:p>
          <a:p>
            <a:pPr lvl="1"/>
            <a:r>
              <a:rPr lang="en-US" sz="2000" dirty="0" smtClean="0"/>
              <a:t>background-size</a:t>
            </a:r>
            <a:br>
              <a:rPr lang="en-US" sz="2000" dirty="0" smtClean="0"/>
            </a:br>
            <a:r>
              <a:rPr lang="en-US" sz="2000" dirty="0" smtClean="0"/>
              <a:t>-</a:t>
            </a:r>
            <a:r>
              <a:rPr lang="en-US" sz="2000" dirty="0" err="1" smtClean="0"/>
              <a:t>webkit-background-size:cover</a:t>
            </a:r>
            <a:r>
              <a:rPr lang="en-US" sz="2000" dirty="0" smtClean="0"/>
              <a:t>;</a:t>
            </a:r>
            <a:br>
              <a:rPr lang="en-US" sz="2000" dirty="0" smtClean="0"/>
            </a:br>
            <a:r>
              <a:rPr lang="en-US" sz="2000" dirty="0" smtClean="0"/>
              <a:t>-</a:t>
            </a:r>
            <a:r>
              <a:rPr lang="en-US" sz="2000" dirty="0" err="1" smtClean="0"/>
              <a:t>moz-background-size:cover</a:t>
            </a:r>
            <a:r>
              <a:rPr lang="en-US" sz="2000" dirty="0" smtClean="0"/>
              <a:t>;</a:t>
            </a:r>
            <a:br>
              <a:rPr lang="en-US" sz="2000" dirty="0" smtClean="0"/>
            </a:br>
            <a:r>
              <a:rPr lang="en-US" sz="2000" dirty="0" smtClean="0"/>
              <a:t>-</a:t>
            </a:r>
            <a:r>
              <a:rPr lang="en-US" sz="2000" dirty="0" err="1" smtClean="0"/>
              <a:t>o-background-size:cover</a:t>
            </a:r>
            <a:r>
              <a:rPr lang="en-US" sz="2000" dirty="0" smtClean="0"/>
              <a:t>;</a:t>
            </a:r>
            <a:br>
              <a:rPr lang="en-US" sz="2000" dirty="0" smtClean="0"/>
            </a:br>
            <a:r>
              <a:rPr lang="en-US" sz="2000" dirty="0" err="1" smtClean="0"/>
              <a:t>background-size:cover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CSS functions</a:t>
            </a:r>
          </a:p>
          <a:p>
            <a:pPr lvl="1"/>
            <a:r>
              <a:rPr lang="en-US" sz="2000" dirty="0" smtClean="0"/>
              <a:t>background-image: -</a:t>
            </a:r>
            <a:r>
              <a:rPr lang="en-US" sz="2000" dirty="0" err="1" smtClean="0"/>
              <a:t>webkit</a:t>
            </a:r>
            <a:r>
              <a:rPr lang="en-US" sz="2000" dirty="0" smtClean="0"/>
              <a:t>-gradient(linear,</a:t>
            </a:r>
            <a:br>
              <a:rPr lang="en-US" sz="2000" dirty="0" smtClean="0"/>
            </a:br>
            <a:r>
              <a:rPr lang="en-US" sz="2000" dirty="0" smtClean="0"/>
              <a:t>background-image: -</a:t>
            </a:r>
            <a:r>
              <a:rPr lang="en-US" sz="2000" dirty="0" err="1" smtClean="0"/>
              <a:t>webkit</a:t>
            </a:r>
            <a:r>
              <a:rPr lang="en-US" sz="2000" dirty="0" smtClean="0"/>
              <a:t>-linear-gradient(top, …</a:t>
            </a:r>
            <a:br>
              <a:rPr lang="en-US" sz="2000" dirty="0" smtClean="0"/>
            </a:br>
            <a:r>
              <a:rPr lang="en-US" sz="2000" dirty="0" smtClean="0"/>
              <a:t>background-image: -</a:t>
            </a:r>
            <a:r>
              <a:rPr lang="en-US" sz="2000" dirty="0" err="1" smtClean="0"/>
              <a:t>moz</a:t>
            </a:r>
            <a:r>
              <a:rPr lang="en-US" sz="2000" dirty="0" smtClean="0"/>
              <a:t>-linear-gradient(top, ...</a:t>
            </a:r>
            <a:br>
              <a:rPr lang="en-US" sz="2000" dirty="0" smtClean="0"/>
            </a:br>
            <a:r>
              <a:rPr lang="en-US" sz="2000" dirty="0" smtClean="0"/>
              <a:t>background-image: -</a:t>
            </a:r>
            <a:r>
              <a:rPr lang="en-US" sz="2000" dirty="0" err="1" smtClean="0"/>
              <a:t>ms</a:t>
            </a:r>
            <a:r>
              <a:rPr lang="en-US" sz="2000" dirty="0" smtClean="0"/>
              <a:t>-linear-gradient(top, …</a:t>
            </a:r>
            <a:br>
              <a:rPr lang="en-US" sz="2000" dirty="0" smtClean="0"/>
            </a:br>
            <a:r>
              <a:rPr lang="en-US" sz="2000" dirty="0" smtClean="0"/>
              <a:t>background-image: -o-linear-gradient(top, …</a:t>
            </a:r>
            <a:br>
              <a:rPr lang="en-US" sz="2000" dirty="0" smtClean="0"/>
            </a:br>
            <a:r>
              <a:rPr lang="en-US" sz="2000" dirty="0" smtClean="0"/>
              <a:t>background-image: linear-gradient(top, …</a:t>
            </a:r>
          </a:p>
          <a:p>
            <a:r>
              <a:rPr lang="en-US" sz="2000" dirty="0">
                <a:hlinkClick r:id="rId2"/>
              </a:rPr>
              <a:t>http://www.w3schools.com/cssref/</a:t>
            </a:r>
            <a:r>
              <a:rPr lang="en-US" sz="2000" dirty="0" smtClean="0">
                <a:hlinkClick r:id="rId2"/>
              </a:rPr>
              <a:t>css3_browsersupport.asp</a:t>
            </a:r>
            <a:r>
              <a:rPr lang="en-US" sz="2000" dirty="0" smtClean="0"/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3031085"/>
      </p:ext>
    </p:extLst>
  </p:cSld>
  <p:clrMapOvr>
    <a:masterClrMapping/>
  </p:clrMapOvr>
</p:sld>
</file>

<file path=ppt/theme/theme1.xml><?xml version="1.0" encoding="utf-8"?>
<a:theme xmlns:a="http://schemas.openxmlformats.org/drawingml/2006/main" name="CSDL-2013">
  <a:themeElements>
    <a:clrScheme name="Office Theme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CSDL-2013.thmx</Template>
  <TotalTime>156</TotalTime>
  <Words>976</Words>
  <Application>Microsoft Macintosh PowerPoint</Application>
  <PresentationFormat>On-screen Show (4:3)</PresentationFormat>
  <Paragraphs>181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CSDL-2013</vt:lpstr>
      <vt:lpstr>More CSS and Bootstrap</vt:lpstr>
      <vt:lpstr>Styling Backgrounds</vt:lpstr>
      <vt:lpstr>Styling Text</vt:lpstr>
      <vt:lpstr>Styling Links</vt:lpstr>
      <vt:lpstr>Styling Lists</vt:lpstr>
      <vt:lpstr>CSS Box Model</vt:lpstr>
      <vt:lpstr>Controlling the Box</vt:lpstr>
      <vt:lpstr>Four sided Properties</vt:lpstr>
      <vt:lpstr>CSS3 Styles</vt:lpstr>
      <vt:lpstr>QQ #2</vt:lpstr>
      <vt:lpstr>Responsive Web Design</vt:lpstr>
      <vt:lpstr>CSS3 Media Queries</vt:lpstr>
      <vt:lpstr>Media Queries</vt:lpstr>
      <vt:lpstr>Combining Media Queries and CSS</vt:lpstr>
      <vt:lpstr>Twitter Bootstrap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CSS and Bootstrap</dc:title>
  <dc:creator>Carleton Moore</dc:creator>
  <cp:lastModifiedBy>Carleton Moore</cp:lastModifiedBy>
  <cp:revision>16</cp:revision>
  <dcterms:created xsi:type="dcterms:W3CDTF">2013-09-05T19:57:16Z</dcterms:created>
  <dcterms:modified xsi:type="dcterms:W3CDTF">2013-09-05T22:33:46Z</dcterms:modified>
</cp:coreProperties>
</file>