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62" r:id="rId11"/>
    <p:sldId id="263" r:id="rId12"/>
    <p:sldId id="266" r:id="rId13"/>
    <p:sldId id="264" r:id="rId14"/>
    <p:sldId id="265" r:id="rId15"/>
    <p:sldId id="270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5167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1913" y="6537325"/>
            <a:ext cx="511175" cy="254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 (</a:t>
            </a:r>
            <a:fld id="{DD04CCA0-76FC-0347-A04D-9E6C8EA5151B}" type="slidenum">
              <a:rPr lang="en-US" sz="1200">
                <a:solidFill>
                  <a:schemeClr val="folHlink"/>
                </a:solidFill>
                <a:latin typeface="Arial" charset="0"/>
              </a:rPr>
              <a:pPr>
                <a:defRPr/>
              </a:pPr>
              <a:t>‹#›</a:t>
            </a:fld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00FF00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rgbClr val="00FF00"/>
        </a:buClr>
        <a:buSzPct val="125000"/>
        <a:buFont typeface="Times" charset="0"/>
        <a:buChar char="•"/>
        <a:defRPr sz="2700" b="1">
          <a:solidFill>
            <a:schemeClr val="tx1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FF00"/>
        </a:buClr>
        <a:buSzPct val="125000"/>
        <a:buChar char="-"/>
        <a:defRPr sz="2700" b="1">
          <a:solidFill>
            <a:schemeClr val="tx1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HTML5, CSS, Twitter 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6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Styles define how to display HTML elements</a:t>
            </a:r>
          </a:p>
          <a:p>
            <a:r>
              <a:rPr lang="en-US" dirty="0" smtClean="0"/>
              <a:t>Were added to HTML 4.0 to solve a fundamental problem with HTML</a:t>
            </a:r>
          </a:p>
          <a:p>
            <a:pPr lvl="1"/>
            <a:r>
              <a:rPr lang="en-US" dirty="0" smtClean="0"/>
              <a:t>HTML wasn’t designed to have format tags</a:t>
            </a:r>
          </a:p>
          <a:p>
            <a:pPr lvl="1"/>
            <a:r>
              <a:rPr lang="en-US" dirty="0" smtClean="0"/>
              <a:t>HTML describes the structure and content of the document</a:t>
            </a:r>
          </a:p>
          <a:p>
            <a:pPr lvl="1"/>
            <a:r>
              <a:rPr lang="en-US" dirty="0" smtClean="0"/>
              <a:t>HTML 3.2 added some format tags like &lt;font&gt;</a:t>
            </a:r>
          </a:p>
          <a:p>
            <a:r>
              <a:rPr lang="en-US" dirty="0" smtClean="0"/>
              <a:t>Styles separate the display from the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files are a collection of CSS Rules</a:t>
            </a:r>
            <a:endParaRPr lang="en-US" dirty="0"/>
          </a:p>
          <a:p>
            <a:r>
              <a:rPr lang="en-US" dirty="0" smtClean="0"/>
              <a:t>CSS Rules have two parts</a:t>
            </a:r>
          </a:p>
          <a:p>
            <a:pPr lvl="1"/>
            <a:r>
              <a:rPr lang="en-US" dirty="0" smtClean="0"/>
              <a:t>Selector</a:t>
            </a:r>
          </a:p>
          <a:p>
            <a:pPr lvl="2"/>
            <a:r>
              <a:rPr lang="en-US" dirty="0" smtClean="0"/>
              <a:t>element		table</a:t>
            </a:r>
          </a:p>
          <a:p>
            <a:pPr lvl="2"/>
            <a:r>
              <a:rPr lang="en-US" dirty="0" smtClean="0"/>
              <a:t>#id		#cam</a:t>
            </a:r>
          </a:p>
          <a:p>
            <a:pPr lvl="2"/>
            <a:r>
              <a:rPr lang="en-US" dirty="0" smtClean="0"/>
              <a:t>.class		.fancy</a:t>
            </a:r>
          </a:p>
          <a:p>
            <a:pPr lvl="2"/>
            <a:r>
              <a:rPr lang="en-US" dirty="0" smtClean="0"/>
              <a:t>*			selects all</a:t>
            </a:r>
          </a:p>
          <a:p>
            <a:pPr lvl="1"/>
            <a:r>
              <a:rPr lang="en-US" dirty="0" smtClean="0"/>
              <a:t>One or more Declarations</a:t>
            </a:r>
          </a:p>
          <a:p>
            <a:pPr lvl="2"/>
            <a:r>
              <a:rPr lang="en-US" dirty="0" err="1" smtClean="0"/>
              <a:t>property:value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CSS Comments</a:t>
            </a:r>
          </a:p>
          <a:p>
            <a:pPr lvl="1"/>
            <a:r>
              <a:rPr lang="en-US" dirty="0" smtClean="0"/>
              <a:t>/* this is a comment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1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741061"/>
              </p:ext>
            </p:extLst>
          </p:nvPr>
        </p:nvGraphicFramePr>
        <p:xfrm>
          <a:off x="381000" y="1143000"/>
          <a:ext cx="84582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017"/>
                <a:gridCol w="1543974"/>
                <a:gridCol w="44812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&lt;p&gt; elements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element,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div,</a:t>
                      </a:r>
                      <a:r>
                        <a:rPr lang="en-US" baseline="0" dirty="0" smtClean="0"/>
                        <a:t>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&lt;div&gt; and &lt;p&gt; elements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&lt;p&gt; in &lt;div&gt; elements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 &gt;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 &gt;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&lt;p&gt; whose parent is a &lt;div&gt;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 +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 +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&lt;p&gt; immediately after &lt;div&gt;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[attribute]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[target]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elements with target attribute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[attribute=value]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[target=foo]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</a:t>
                      </a:r>
                      <a:r>
                        <a:rPr lang="en-US" baseline="0" dirty="0" smtClean="0"/>
                        <a:t> all elements with target=“foo”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[attribute~=value]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[title~=bar]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elements with</a:t>
                      </a:r>
                      <a:r>
                        <a:rPr lang="en-US" baseline="0" dirty="0" smtClean="0"/>
                        <a:t> title containing the word “bar”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[attribute|=value]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[title|=</a:t>
                      </a:r>
                      <a:r>
                        <a:rPr lang="en-US" dirty="0" err="1" smtClean="0"/>
                        <a:t>baz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elements with a title starting with “</a:t>
                      </a:r>
                      <a:r>
                        <a:rPr lang="en-US" dirty="0" err="1" smtClean="0"/>
                        <a:t>baz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51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External Style Sheet</a:t>
            </a:r>
          </a:p>
          <a:p>
            <a:pPr marL="242888" lvl="1" indent="0">
              <a:buNone/>
            </a:pPr>
            <a:r>
              <a:rPr lang="en-US" sz="2400" dirty="0" smtClean="0"/>
              <a:t>&lt;head&gt;</a:t>
            </a:r>
          </a:p>
          <a:p>
            <a:pPr marL="242888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&lt;link </a:t>
            </a:r>
            <a:r>
              <a:rPr lang="en-US" sz="2400" dirty="0" err="1" smtClean="0"/>
              <a:t>rel</a:t>
            </a:r>
            <a:r>
              <a:rPr lang="en-US" sz="2400" dirty="0" smtClean="0"/>
              <a:t>=“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” type=“text/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”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</a:t>
            </a:r>
            <a:r>
              <a:rPr lang="en-US" sz="2400" dirty="0" err="1" smtClean="0"/>
              <a:t>mystyles.css</a:t>
            </a:r>
            <a:r>
              <a:rPr lang="en-US" sz="2400" dirty="0" smtClean="0"/>
              <a:t>”&gt;</a:t>
            </a:r>
          </a:p>
          <a:p>
            <a:pPr marL="242888" lvl="1" indent="0">
              <a:buNone/>
            </a:pPr>
            <a:r>
              <a:rPr lang="en-US" sz="2400" dirty="0" smtClean="0"/>
              <a:t>&lt;/head&gt;</a:t>
            </a:r>
          </a:p>
          <a:p>
            <a:pPr marL="0" indent="-147637">
              <a:buNone/>
            </a:pPr>
            <a:r>
              <a:rPr lang="en-US" sz="2400" dirty="0" smtClean="0"/>
              <a:t>Internal Style Sheet</a:t>
            </a:r>
            <a:endParaRPr lang="en-US" sz="2400" dirty="0"/>
          </a:p>
          <a:p>
            <a:pPr marL="390525" lvl="1" indent="-147637">
              <a:buNone/>
            </a:pPr>
            <a:r>
              <a:rPr lang="en-US" sz="2400" dirty="0" smtClean="0"/>
              <a:t>&lt;head&gt;</a:t>
            </a:r>
          </a:p>
          <a:p>
            <a:pPr marL="390525" lvl="1" indent="-147637"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&lt;style&gt;</a:t>
            </a:r>
          </a:p>
          <a:p>
            <a:pPr marL="390525" lvl="1" indent="-147637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hr</a:t>
            </a:r>
            <a:r>
              <a:rPr lang="en-US" sz="2400" dirty="0" smtClean="0"/>
              <a:t> {</a:t>
            </a:r>
            <a:r>
              <a:rPr lang="en-US" sz="2400" dirty="0" err="1" smtClean="0"/>
              <a:t>color:red</a:t>
            </a:r>
            <a:r>
              <a:rPr lang="en-US" sz="2400" dirty="0" smtClean="0"/>
              <a:t>;}</a:t>
            </a:r>
          </a:p>
          <a:p>
            <a:pPr marL="390525" lvl="1" indent="-147637">
              <a:buNone/>
            </a:pPr>
            <a:r>
              <a:rPr lang="en-US" sz="2400" dirty="0"/>
              <a:t> </a:t>
            </a:r>
            <a:r>
              <a:rPr lang="en-US" sz="2400" dirty="0" smtClean="0"/>
              <a:t> p {margin-left:15px;}</a:t>
            </a:r>
          </a:p>
          <a:p>
            <a:pPr marL="390525" lvl="1" indent="-147637"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&lt;/</a:t>
            </a:r>
            <a:r>
              <a:rPr lang="en-US" sz="2400" dirty="0" err="1" smtClean="0"/>
              <a:t>stlye</a:t>
            </a:r>
            <a:r>
              <a:rPr lang="en-US" sz="2400" dirty="0" smtClean="0"/>
              <a:t>&gt;</a:t>
            </a:r>
          </a:p>
          <a:p>
            <a:pPr marL="390525" lvl="1" indent="-147637">
              <a:buNone/>
            </a:pPr>
            <a:r>
              <a:rPr lang="en-US" sz="2400" dirty="0" smtClean="0"/>
              <a:t>&lt;/head&gt;</a:t>
            </a:r>
            <a:endParaRPr lang="en-US" sz="2400" dirty="0"/>
          </a:p>
          <a:p>
            <a:pPr marL="0" indent="-147637">
              <a:buNone/>
            </a:pPr>
            <a:r>
              <a:rPr lang="en-US" sz="2400" dirty="0" smtClean="0"/>
              <a:t>Inline Styles</a:t>
            </a:r>
          </a:p>
          <a:p>
            <a:pPr marL="390525" lvl="1" indent="-147637">
              <a:buNone/>
            </a:pPr>
            <a:r>
              <a:rPr lang="en-US" sz="2400" dirty="0" smtClean="0"/>
              <a:t>&lt;p style=“color:green;margin-left:10px;”&gt;</a:t>
            </a:r>
          </a:p>
        </p:txBody>
      </p:sp>
    </p:spTree>
    <p:extLst>
      <p:ext uri="{BB962C8B-B14F-4D97-AF65-F5344CB8AC3E}">
        <p14:creationId xmlns:p14="http://schemas.microsoft.com/office/powerpoint/2010/main" val="65547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styles cascade into one style</a:t>
            </a:r>
          </a:p>
          <a:p>
            <a:pPr lvl="1"/>
            <a:r>
              <a:rPr lang="en-US" dirty="0" smtClean="0"/>
              <a:t>Ordering*</a:t>
            </a:r>
          </a:p>
          <a:p>
            <a:pPr marL="1039813" lvl="2" indent="-514350">
              <a:buFont typeface="+mj-lt"/>
              <a:buAutoNum type="arabicPeriod"/>
            </a:pPr>
            <a:r>
              <a:rPr lang="en-US" dirty="0" smtClean="0"/>
              <a:t>Inline</a:t>
            </a:r>
          </a:p>
          <a:p>
            <a:pPr marL="1039813" lvl="2" indent="-514350">
              <a:buFont typeface="+mj-lt"/>
              <a:buAutoNum type="arabicPeriod"/>
            </a:pPr>
            <a:r>
              <a:rPr lang="en-US" dirty="0" smtClean="0"/>
              <a:t>In &lt;head&gt; element</a:t>
            </a:r>
          </a:p>
          <a:p>
            <a:pPr marL="1039813" lvl="2" indent="-514350">
              <a:buFont typeface="+mj-lt"/>
              <a:buAutoNum type="arabicPeriod"/>
            </a:pPr>
            <a:r>
              <a:rPr lang="en-US" dirty="0" smtClean="0"/>
              <a:t>In external CSS file</a:t>
            </a:r>
          </a:p>
          <a:p>
            <a:pPr marL="0" indent="-141287">
              <a:buNone/>
            </a:pPr>
            <a:r>
              <a:rPr lang="en-US" dirty="0" smtClean="0"/>
              <a:t>* If the &lt;link&gt; to external CSS file is after the internal style then it will override the internal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Sleek, intuitive, and powerful mobile first front-end framework for faster and easier web development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http://getbootstrap.com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4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Will be the new standard</a:t>
            </a:r>
            <a:endParaRPr lang="en-US" sz="2400" dirty="0"/>
          </a:p>
          <a:p>
            <a:r>
              <a:rPr lang="en-US" sz="2400" dirty="0" smtClean="0"/>
              <a:t>New features</a:t>
            </a:r>
          </a:p>
          <a:p>
            <a:pPr lvl="1"/>
            <a:r>
              <a:rPr lang="en-US" sz="2400" dirty="0" smtClean="0"/>
              <a:t>&lt;canvas&gt;</a:t>
            </a:r>
          </a:p>
          <a:p>
            <a:pPr lvl="1"/>
            <a:r>
              <a:rPr lang="en-US" sz="2400" dirty="0" smtClean="0"/>
              <a:t>Drag and Drop</a:t>
            </a:r>
          </a:p>
          <a:p>
            <a:pPr lvl="1"/>
            <a:r>
              <a:rPr lang="en-US" sz="2400" dirty="0" smtClean="0"/>
              <a:t>&lt;video&gt; and &lt;audio&gt;</a:t>
            </a:r>
          </a:p>
          <a:p>
            <a:pPr lvl="1"/>
            <a:r>
              <a:rPr lang="en-US" sz="2400" dirty="0" smtClean="0"/>
              <a:t>Support for local storage</a:t>
            </a:r>
          </a:p>
          <a:p>
            <a:pPr lvl="1"/>
            <a:r>
              <a:rPr lang="en-US" sz="2400" dirty="0" smtClean="0"/>
              <a:t>&lt;article&gt;, &lt;footer&gt;, &lt;header&gt;, &lt;</a:t>
            </a:r>
            <a:r>
              <a:rPr lang="en-US" sz="2400" dirty="0" err="1" smtClean="0"/>
              <a:t>nav</a:t>
            </a:r>
            <a:r>
              <a:rPr lang="en-US" sz="2400" dirty="0" smtClean="0"/>
              <a:t>&gt;, &lt;section&gt;</a:t>
            </a:r>
          </a:p>
          <a:p>
            <a:pPr lvl="1"/>
            <a:r>
              <a:rPr lang="en-US" sz="2400" dirty="0" smtClean="0"/>
              <a:t>New input types</a:t>
            </a:r>
          </a:p>
          <a:p>
            <a:r>
              <a:rPr lang="en-US" sz="2400" dirty="0" smtClean="0"/>
              <a:t>Removed tags</a:t>
            </a:r>
          </a:p>
          <a:p>
            <a:pPr lvl="1"/>
            <a:r>
              <a:rPr lang="en-US" sz="2400" dirty="0" smtClean="0"/>
              <a:t>&lt;applet&gt;</a:t>
            </a:r>
          </a:p>
          <a:p>
            <a:pPr lvl="1"/>
            <a:r>
              <a:rPr lang="en-US" sz="2400" dirty="0" smtClean="0"/>
              <a:t>&lt;center&gt;</a:t>
            </a:r>
          </a:p>
          <a:p>
            <a:pPr lvl="1"/>
            <a:r>
              <a:rPr lang="en-US" sz="2400" dirty="0" smtClean="0"/>
              <a:t>&lt;frame&gt;, &lt;frameset&gt;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14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&lt;canvas&gt;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 is a container for drawing graphics</a:t>
            </a:r>
          </a:p>
          <a:p>
            <a:pPr lvl="1"/>
            <a:r>
              <a:rPr lang="en-US" dirty="0" smtClean="0"/>
              <a:t>&lt;canvas id=“drawing” height=“100” width=“300”&gt;&lt;/canvas&gt;</a:t>
            </a:r>
          </a:p>
          <a:p>
            <a:r>
              <a:rPr lang="en-US" dirty="0" smtClean="0"/>
              <a:t>All the drawing is done with scripts usually JavaScript</a:t>
            </a:r>
          </a:p>
          <a:p>
            <a:pPr marL="519113" lvl="2" indent="0">
              <a:buNone/>
            </a:pPr>
            <a:r>
              <a:rPr lang="en-US" dirty="0" smtClean="0"/>
              <a:t>&lt;script&gt;</a:t>
            </a:r>
          </a:p>
          <a:p>
            <a:pPr marL="519113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c=</a:t>
            </a:r>
            <a:r>
              <a:rPr lang="en-US" dirty="0" err="1" smtClean="0"/>
              <a:t>document.getElementById</a:t>
            </a:r>
            <a:r>
              <a:rPr lang="en-US" dirty="0" smtClean="0"/>
              <a:t>(“drawing”);</a:t>
            </a:r>
          </a:p>
          <a:p>
            <a:pPr marL="519113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ctx</a:t>
            </a:r>
            <a:r>
              <a:rPr lang="en-US" dirty="0" smtClean="0"/>
              <a:t>=</a:t>
            </a:r>
            <a:r>
              <a:rPr lang="en-US" dirty="0" err="1" smtClean="0"/>
              <a:t>c.getContext</a:t>
            </a:r>
            <a:r>
              <a:rPr lang="en-US" dirty="0" smtClean="0"/>
              <a:t>(“2d”);</a:t>
            </a:r>
          </a:p>
          <a:p>
            <a:pPr marL="519113" lvl="2" indent="0">
              <a:buNone/>
            </a:pPr>
            <a:r>
              <a:rPr lang="en-US" dirty="0" err="1" smtClean="0"/>
              <a:t>ctx.fillStyle</a:t>
            </a:r>
            <a:r>
              <a:rPr lang="en-US" dirty="0"/>
              <a:t>=</a:t>
            </a:r>
            <a:r>
              <a:rPr lang="en-US" dirty="0" smtClean="0"/>
              <a:t>“#FF0000”;</a:t>
            </a:r>
          </a:p>
          <a:p>
            <a:pPr marL="519113" lvl="2" indent="0">
              <a:buNone/>
            </a:pPr>
            <a:r>
              <a:rPr lang="en-US" dirty="0" err="1" smtClean="0"/>
              <a:t>ctx.fillRect</a:t>
            </a:r>
            <a:r>
              <a:rPr lang="en-US" dirty="0" smtClean="0"/>
              <a:t>(0,0,150,75);</a:t>
            </a:r>
          </a:p>
          <a:p>
            <a:pPr marL="519113" lvl="2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5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Scalable Vector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9113" lvl="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 </a:t>
            </a:r>
            <a:r>
              <a:rPr lang="en-US" dirty="0" err="1" smtClean="0"/>
              <a:t>xmlns</a:t>
            </a:r>
            <a:r>
              <a:rPr lang="en-US" dirty="0" smtClean="0"/>
              <a:t>=“http://www.w3.org/2000/</a:t>
            </a:r>
            <a:r>
              <a:rPr lang="en-US" dirty="0" err="1" smtClean="0"/>
              <a:t>svg</a:t>
            </a:r>
            <a:r>
              <a:rPr lang="en-US" dirty="0" smtClean="0"/>
              <a:t>” version=“1.1”&gt;</a:t>
            </a:r>
          </a:p>
          <a:p>
            <a:pPr marL="519113" lvl="2" indent="0">
              <a:buNone/>
            </a:pPr>
            <a:r>
              <a:rPr lang="en-US" dirty="0"/>
              <a:t> </a:t>
            </a:r>
            <a:r>
              <a:rPr lang="en-US" dirty="0" smtClean="0"/>
              <a:t> &lt;polygon points=“100,10 40,180 190,60 10,60 160,180” style=“fill:lime;stroke:purple;stroke-width:5;fill-rule:evenodd;”&gt;</a:t>
            </a:r>
          </a:p>
          <a:p>
            <a:pPr marL="519113" lvl="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Contains XML to describe the graphics</a:t>
            </a:r>
          </a:p>
          <a:p>
            <a:r>
              <a:rPr lang="en-US" dirty="0" smtClean="0"/>
              <a:t>SVG graphics are a part of the document, Canvas’ are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6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 and Drop is part of the HTML5 standard</a:t>
            </a:r>
          </a:p>
          <a:p>
            <a:r>
              <a:rPr lang="en-US" dirty="0" smtClean="0"/>
              <a:t>Requires JavaScript</a:t>
            </a:r>
          </a:p>
          <a:p>
            <a:pPr marL="525463" lvl="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id=“drag1”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logo.png</a:t>
            </a:r>
            <a:r>
              <a:rPr lang="en-US" dirty="0" smtClean="0"/>
              <a:t>” </a:t>
            </a:r>
            <a:r>
              <a:rPr lang="en-US" dirty="0" err="1" smtClean="0"/>
              <a:t>draggable</a:t>
            </a:r>
            <a:r>
              <a:rPr lang="en-US" dirty="0" smtClean="0"/>
              <a:t>=“true” </a:t>
            </a:r>
            <a:r>
              <a:rPr lang="en-US" dirty="0" err="1" smtClean="0"/>
              <a:t>ondragstart</a:t>
            </a:r>
            <a:r>
              <a:rPr lang="en-US" dirty="0" smtClean="0"/>
              <a:t>=“drag(event)”&gt;</a:t>
            </a:r>
          </a:p>
          <a:p>
            <a:pPr marL="525463" lvl="2" indent="0">
              <a:buNone/>
            </a:pPr>
            <a:endParaRPr lang="en-US" dirty="0"/>
          </a:p>
          <a:p>
            <a:pPr marL="525463" lvl="2" indent="0">
              <a:buNone/>
            </a:pPr>
            <a:r>
              <a:rPr lang="en-US" dirty="0" smtClean="0"/>
              <a:t>&lt;div id=“target” </a:t>
            </a:r>
            <a:r>
              <a:rPr lang="en-US" dirty="0" err="1" smtClean="0"/>
              <a:t>ondrop</a:t>
            </a:r>
            <a:r>
              <a:rPr lang="en-US" dirty="0" smtClean="0"/>
              <a:t>=“drop(event)” </a:t>
            </a:r>
            <a:r>
              <a:rPr lang="en-US" dirty="0" err="1" smtClean="0"/>
              <a:t>ondragover</a:t>
            </a:r>
            <a:r>
              <a:rPr lang="en-US" dirty="0" smtClean="0"/>
              <a:t>=“</a:t>
            </a:r>
            <a:r>
              <a:rPr lang="en-US" dirty="0" err="1" smtClean="0"/>
              <a:t>allowdrop</a:t>
            </a:r>
            <a:r>
              <a:rPr lang="en-US" dirty="0" smtClean="0"/>
              <a:t>(event)”&gt;&lt;/div&gt;</a:t>
            </a:r>
            <a:endParaRPr lang="en-US" dirty="0"/>
          </a:p>
          <a:p>
            <a:pPr marL="0" indent="-141287">
              <a:buNone/>
            </a:pPr>
            <a:r>
              <a:rPr lang="en-US" dirty="0" smtClean="0"/>
              <a:t>drag(event) is JavaScript function that set the contents of the dragging object</a:t>
            </a:r>
          </a:p>
          <a:p>
            <a:pPr marL="0" indent="-141287">
              <a:buNone/>
            </a:pPr>
            <a:r>
              <a:rPr lang="en-US" dirty="0" smtClean="0"/>
              <a:t>drop(event) is JavaScript function that handles the drop, sets the child element</a:t>
            </a:r>
          </a:p>
        </p:txBody>
      </p:sp>
    </p:spTree>
    <p:extLst>
      <p:ext uri="{BB962C8B-B14F-4D97-AF65-F5344CB8AC3E}">
        <p14:creationId xmlns:p14="http://schemas.microsoft.com/office/powerpoint/2010/main" val="324009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and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 video into your page with &lt;video&gt; element</a:t>
            </a:r>
          </a:p>
          <a:p>
            <a:pPr lvl="1"/>
            <a:r>
              <a:rPr lang="en-US" dirty="0" smtClean="0"/>
              <a:t>Most browsers support it, but  support different formats (MP4, </a:t>
            </a:r>
            <a:r>
              <a:rPr lang="en-US" dirty="0" err="1" smtClean="0"/>
              <a:t>WebM</a:t>
            </a:r>
            <a:r>
              <a:rPr lang="en-US" dirty="0" smtClean="0"/>
              <a:t>, </a:t>
            </a:r>
            <a:r>
              <a:rPr lang="en-US" dirty="0" err="1" smtClean="0"/>
              <a:t>Ogg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Embed audio into your page with &lt;audio&gt; element</a:t>
            </a:r>
          </a:p>
          <a:p>
            <a:pPr lvl="1"/>
            <a:r>
              <a:rPr lang="en-US" dirty="0" smtClean="0"/>
              <a:t>Most browsers support it, but again the formats differ (MP3, Wave, </a:t>
            </a:r>
            <a:r>
              <a:rPr lang="en-US" dirty="0" err="1" smtClean="0"/>
              <a:t>Ogg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multiple &lt;source&gt; elements</a:t>
            </a:r>
          </a:p>
          <a:p>
            <a:r>
              <a:rPr lang="en-US" dirty="0" smtClean="0"/>
              <a:t>Browser will use first it recognizes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2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quick replacement for cookies</a:t>
            </a:r>
          </a:p>
          <a:p>
            <a:r>
              <a:rPr lang="en-US" dirty="0" smtClean="0"/>
              <a:t>Data is stored locally in the Browser</a:t>
            </a:r>
          </a:p>
          <a:p>
            <a:r>
              <a:rPr lang="en-US" dirty="0" smtClean="0"/>
              <a:t>Key, value pairs only accessible by page that stored the data</a:t>
            </a:r>
          </a:p>
          <a:p>
            <a:r>
              <a:rPr lang="en-US" dirty="0" smtClean="0"/>
              <a:t>Used by JavaScript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/>
              <a:t>localStorage</a:t>
            </a:r>
            <a:r>
              <a:rPr lang="en-US" dirty="0" smtClean="0"/>
              <a:t> – no expiration date</a:t>
            </a:r>
          </a:p>
          <a:p>
            <a:pPr lvl="1"/>
            <a:r>
              <a:rPr lang="en-US" dirty="0" err="1" smtClean="0"/>
              <a:t>sessionStorage</a:t>
            </a:r>
            <a:r>
              <a:rPr lang="en-US" dirty="0" smtClean="0"/>
              <a:t> – deleted when when browser window is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9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&lt;div&gt; and &lt;span&gt; are not semantic elements</a:t>
            </a:r>
          </a:p>
          <a:p>
            <a:pPr lvl="1"/>
            <a:r>
              <a:rPr lang="en-US" dirty="0" smtClean="0"/>
              <a:t>Used widely in most web pages</a:t>
            </a:r>
          </a:p>
          <a:p>
            <a:r>
              <a:rPr lang="en-US" dirty="0" smtClean="0"/>
              <a:t>New semantic elements</a:t>
            </a:r>
          </a:p>
          <a:p>
            <a:pPr lvl="1"/>
            <a:r>
              <a:rPr lang="en-US" dirty="0" smtClean="0"/>
              <a:t>&lt;header&gt;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&lt;section&gt;</a:t>
            </a:r>
          </a:p>
          <a:p>
            <a:pPr lvl="1"/>
            <a:r>
              <a:rPr lang="en-US" dirty="0" smtClean="0"/>
              <a:t>&lt;article&gt;</a:t>
            </a:r>
          </a:p>
          <a:p>
            <a:pPr lvl="1"/>
            <a:r>
              <a:rPr lang="en-US" dirty="0" smtClean="0"/>
              <a:t>&lt;aside&gt;</a:t>
            </a:r>
          </a:p>
          <a:p>
            <a:pPr lvl="1"/>
            <a:r>
              <a:rPr lang="en-US" dirty="0" smtClean="0"/>
              <a:t>&lt;figure&gt;</a:t>
            </a:r>
          </a:p>
          <a:p>
            <a:pPr lvl="1"/>
            <a:r>
              <a:rPr lang="en-US" dirty="0" smtClean="0"/>
              <a:t>&lt;footer&gt;</a:t>
            </a:r>
          </a:p>
          <a:p>
            <a:r>
              <a:rPr lang="en-US" dirty="0" smtClean="0"/>
              <a:t>Have to style them to get them to layout 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5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several new input types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err="1" smtClean="0"/>
              <a:t>datetime</a:t>
            </a:r>
            <a:endParaRPr lang="en-US" dirty="0" smtClean="0"/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month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err="1" smtClean="0"/>
              <a:t>url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06210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3">
  <a:themeElements>
    <a:clrScheme name="Office Theme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CSDL-2013.thmx</Template>
  <TotalTime>398</TotalTime>
  <Words>890</Words>
  <Application>Microsoft Macintosh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CSDL-2013</vt:lpstr>
      <vt:lpstr>HTML5, CSS, Twitter Bootstrap</vt:lpstr>
      <vt:lpstr>HTML5</vt:lpstr>
      <vt:lpstr>&lt;canvas&gt;</vt:lpstr>
      <vt:lpstr>Inline Scalable Vector Graphics</vt:lpstr>
      <vt:lpstr>Drag and Drop</vt:lpstr>
      <vt:lpstr>Video and Audio</vt:lpstr>
      <vt:lpstr>Local Storage</vt:lpstr>
      <vt:lpstr>Semantic Elements</vt:lpstr>
      <vt:lpstr>Input Types</vt:lpstr>
      <vt:lpstr>Cascading Style Sheets </vt:lpstr>
      <vt:lpstr>CSS Structure</vt:lpstr>
      <vt:lpstr>CSS Selectors</vt:lpstr>
      <vt:lpstr>Inserting CSS</vt:lpstr>
      <vt:lpstr>Multiple Style Sheets</vt:lpstr>
      <vt:lpstr>Twitter Bootstrap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HTML5, CSS, Twitter Bootstrap</dc:title>
  <dc:creator>Carleton Moore</dc:creator>
  <cp:lastModifiedBy>Carleton Moore</cp:lastModifiedBy>
  <cp:revision>21</cp:revision>
  <dcterms:created xsi:type="dcterms:W3CDTF">2013-09-01T16:51:59Z</dcterms:created>
  <dcterms:modified xsi:type="dcterms:W3CDTF">2013-09-02T16:55:52Z</dcterms:modified>
</cp:coreProperties>
</file>