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20" y="-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458200" cy="51673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61913" y="6537325"/>
            <a:ext cx="511175" cy="2540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folHlink"/>
                </a:solidFill>
                <a:latin typeface="Arial" charset="0"/>
              </a:rPr>
              <a:t> (</a:t>
            </a:r>
            <a:fld id="{DD04CCA0-76FC-0347-A04D-9E6C8EA5151B}" type="slidenum">
              <a:rPr lang="en-US" sz="1200">
                <a:solidFill>
                  <a:schemeClr val="folHlink"/>
                </a:solidFill>
                <a:latin typeface="Arial" charset="0"/>
              </a:rPr>
              <a:pPr>
                <a:defRPr/>
              </a:pPr>
              <a:t>‹#›</a:t>
            </a:fld>
            <a:r>
              <a:rPr lang="en-US" sz="1200" dirty="0">
                <a:solidFill>
                  <a:schemeClr val="folHlink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00FF00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Clr>
          <a:srgbClr val="00FF00"/>
        </a:buClr>
        <a:buSzPct val="125000"/>
        <a:buFont typeface="Times" charset="0"/>
        <a:buChar char="•"/>
        <a:defRPr sz="2700" b="1">
          <a:solidFill>
            <a:schemeClr val="tx1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FF00"/>
        </a:buClr>
        <a:buSzPct val="125000"/>
        <a:buChar char="-"/>
        <a:defRPr sz="2700" b="1">
          <a:solidFill>
            <a:schemeClr val="tx1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87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jsFiddle.net</a:t>
            </a:r>
            <a:endParaRPr lang="en-US" dirty="0"/>
          </a:p>
          <a:p>
            <a:pPr lvl="1"/>
            <a:r>
              <a:rPr lang="en-US" dirty="0" smtClean="0"/>
              <a:t>Choose No-Library (pure JS)</a:t>
            </a:r>
          </a:p>
          <a:p>
            <a:pPr lvl="1"/>
            <a:r>
              <a:rPr lang="en-US" dirty="0" smtClean="0"/>
              <a:t>No wrap – in &lt;body&gt;</a:t>
            </a:r>
          </a:p>
          <a:p>
            <a:pPr lvl="1"/>
            <a:r>
              <a:rPr lang="en-US" dirty="0" smtClean="0"/>
              <a:t>Enter HTML</a:t>
            </a:r>
          </a:p>
          <a:p>
            <a:pPr lvl="1"/>
            <a:r>
              <a:rPr lang="en-US" dirty="0" smtClean="0"/>
              <a:t>Enter JavaScript</a:t>
            </a:r>
          </a:p>
          <a:p>
            <a:pPr lvl="1"/>
            <a:r>
              <a:rPr lang="en-US" dirty="0" smtClean="0"/>
              <a:t>Press “Run”</a:t>
            </a:r>
          </a:p>
          <a:p>
            <a:pPr lvl="1"/>
            <a:endParaRPr lang="en-US" dirty="0"/>
          </a:p>
          <a:p>
            <a:pPr marL="242888" lvl="1" indent="0">
              <a:buNone/>
            </a:pPr>
            <a:r>
              <a:rPr lang="en-US" sz="2000" dirty="0" smtClean="0"/>
              <a:t>function </a:t>
            </a:r>
            <a:r>
              <a:rPr lang="en-US" sz="2000" dirty="0" err="1" smtClean="0"/>
              <a:t>displayDate</a:t>
            </a:r>
            <a:r>
              <a:rPr lang="en-US" sz="2000" dirty="0" smtClean="0"/>
              <a:t>() {</a:t>
            </a:r>
          </a:p>
          <a:p>
            <a:pPr marL="242888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document.getElementById</a:t>
            </a:r>
            <a:r>
              <a:rPr lang="en-US" sz="2000" dirty="0" smtClean="0"/>
              <a:t>(“demo”).</a:t>
            </a:r>
            <a:r>
              <a:rPr lang="en-US" sz="2000" dirty="0" err="1" smtClean="0"/>
              <a:t>innterHTML</a:t>
            </a:r>
            <a:r>
              <a:rPr lang="en-US" sz="2000" dirty="0" smtClean="0"/>
              <a:t> = new Date();</a:t>
            </a:r>
          </a:p>
          <a:p>
            <a:pPr marL="242888" lvl="1" indent="0">
              <a:buNone/>
            </a:pPr>
            <a:r>
              <a:rPr lang="en-US" sz="2000" dirty="0"/>
              <a:t>}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903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the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By id</a:t>
            </a:r>
          </a:p>
          <a:p>
            <a:pPr lvl="1"/>
            <a:r>
              <a:rPr lang="en-US" sz="2400" dirty="0" err="1" smtClean="0"/>
              <a:t>var</a:t>
            </a:r>
            <a:r>
              <a:rPr lang="en-US" sz="2400" dirty="0" smtClean="0"/>
              <a:t> x=</a:t>
            </a:r>
            <a:r>
              <a:rPr lang="en-US" sz="2400" dirty="0" err="1" smtClean="0"/>
              <a:t>document.getElementById</a:t>
            </a:r>
            <a:r>
              <a:rPr lang="en-US" sz="2400" dirty="0" smtClean="0"/>
              <a:t>(“intro”);</a:t>
            </a:r>
          </a:p>
          <a:p>
            <a:pPr lvl="2"/>
            <a:r>
              <a:rPr lang="en-US" sz="2400" dirty="0" smtClean="0"/>
              <a:t>x will be the element or null</a:t>
            </a:r>
          </a:p>
          <a:p>
            <a:pPr lvl="2"/>
            <a:endParaRPr lang="en-US" sz="2400" dirty="0"/>
          </a:p>
          <a:p>
            <a:r>
              <a:rPr lang="en-US" sz="2400" dirty="0" smtClean="0"/>
              <a:t>By tag name</a:t>
            </a:r>
          </a:p>
          <a:p>
            <a:pPr lvl="1"/>
            <a:r>
              <a:rPr lang="en-US" sz="2400" dirty="0" err="1" smtClean="0"/>
              <a:t>var</a:t>
            </a:r>
            <a:r>
              <a:rPr lang="en-US" sz="2400" dirty="0" smtClean="0"/>
              <a:t> y=</a:t>
            </a:r>
            <a:r>
              <a:rPr lang="en-US" sz="2400" dirty="0" err="1" smtClean="0"/>
              <a:t>document.getElementsByTagName</a:t>
            </a:r>
            <a:r>
              <a:rPr lang="en-US" sz="2400" dirty="0" smtClean="0"/>
              <a:t>(“p”);</a:t>
            </a:r>
          </a:p>
          <a:p>
            <a:pPr lvl="2"/>
            <a:r>
              <a:rPr lang="en-US" sz="2400" dirty="0" smtClean="0"/>
              <a:t>y will be a list of &lt;p&gt; elements</a:t>
            </a:r>
          </a:p>
          <a:p>
            <a:pPr lvl="2"/>
            <a:endParaRPr lang="en-US" sz="2400" dirty="0" smtClean="0"/>
          </a:p>
          <a:p>
            <a:r>
              <a:rPr lang="en-US" sz="2400" dirty="0" smtClean="0"/>
              <a:t>By class name</a:t>
            </a:r>
          </a:p>
          <a:p>
            <a:pPr lvl="1"/>
            <a:r>
              <a:rPr lang="en-US" sz="2400" dirty="0" err="1" smtClean="0"/>
              <a:t>var</a:t>
            </a:r>
            <a:r>
              <a:rPr lang="en-US" sz="2400" dirty="0" smtClean="0"/>
              <a:t> z=</a:t>
            </a:r>
            <a:r>
              <a:rPr lang="en-US" sz="2400" dirty="0" err="1" smtClean="0"/>
              <a:t>document.getElementsByClassName</a:t>
            </a:r>
            <a:r>
              <a:rPr lang="en-US" sz="2400" dirty="0" smtClean="0"/>
              <a:t>(“foo”);</a:t>
            </a:r>
          </a:p>
          <a:p>
            <a:pPr lvl="2"/>
            <a:r>
              <a:rPr lang="en-US" sz="2400" dirty="0" smtClean="0"/>
              <a:t>z will be a list of all elements with class=“foo”</a:t>
            </a:r>
          </a:p>
          <a:p>
            <a:endParaRPr lang="en-US" sz="2400" dirty="0" smtClean="0"/>
          </a:p>
          <a:p>
            <a:r>
              <a:rPr lang="en-US" sz="2400" dirty="0" smtClean="0"/>
              <a:t>Using Ids makes JavaScript easier</a:t>
            </a:r>
          </a:p>
          <a:p>
            <a:r>
              <a:rPr lang="en-US" sz="2400" dirty="0" smtClean="0"/>
              <a:t>We don’t have CSS selectors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0455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HTML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document.getElementById</a:t>
            </a:r>
            <a:r>
              <a:rPr lang="en-US" sz="2400" dirty="0" smtClean="0"/>
              <a:t>(</a:t>
            </a:r>
            <a:r>
              <a:rPr lang="en-US" sz="2400" i="1" dirty="0" smtClean="0"/>
              <a:t>id</a:t>
            </a:r>
            <a:r>
              <a:rPr lang="en-US" sz="2400" dirty="0" smtClean="0"/>
              <a:t>).</a:t>
            </a:r>
            <a:r>
              <a:rPr lang="en-US" sz="2400" dirty="0" err="1" smtClean="0"/>
              <a:t>innerHTML</a:t>
            </a:r>
            <a:r>
              <a:rPr lang="en-US" sz="2400" dirty="0" smtClean="0"/>
              <a:t>=</a:t>
            </a:r>
            <a:r>
              <a:rPr lang="en-US" sz="2400" i="1" dirty="0" smtClean="0"/>
              <a:t>new value</a:t>
            </a:r>
            <a:endParaRPr lang="en-US" sz="2400" dirty="0"/>
          </a:p>
          <a:p>
            <a:pPr lvl="1"/>
            <a:r>
              <a:rPr lang="en-US" sz="2400" dirty="0" smtClean="0"/>
              <a:t>Sets the inner HTML of the element to the new value assigned</a:t>
            </a:r>
          </a:p>
          <a:p>
            <a:r>
              <a:rPr lang="en-US" sz="2400" dirty="0" err="1" smtClean="0"/>
              <a:t>document.getElementById</a:t>
            </a:r>
            <a:r>
              <a:rPr lang="en-US" sz="2400" dirty="0" smtClean="0"/>
              <a:t>(</a:t>
            </a:r>
            <a:r>
              <a:rPr lang="en-US" sz="2400" i="1" dirty="0" smtClean="0"/>
              <a:t>id</a:t>
            </a:r>
            <a:r>
              <a:rPr lang="en-US" sz="2400" dirty="0" smtClean="0"/>
              <a:t>).</a:t>
            </a:r>
            <a:r>
              <a:rPr lang="en-US" sz="2400" i="1" dirty="0" smtClean="0"/>
              <a:t>attribute</a:t>
            </a:r>
            <a:r>
              <a:rPr lang="en-US" sz="2400" dirty="0" smtClean="0"/>
              <a:t>=</a:t>
            </a:r>
            <a:r>
              <a:rPr lang="en-US" sz="2400" i="1" dirty="0" smtClean="0"/>
              <a:t>new value</a:t>
            </a:r>
            <a:endParaRPr lang="en-US" sz="2400" dirty="0" smtClean="0"/>
          </a:p>
          <a:p>
            <a:pPr lvl="1"/>
            <a:r>
              <a:rPr lang="en-US" sz="2400" dirty="0" smtClean="0"/>
              <a:t>Sets the attribute to the new value</a:t>
            </a:r>
          </a:p>
          <a:p>
            <a:pPr lvl="2"/>
            <a:r>
              <a:rPr lang="en-US" sz="2000" dirty="0" err="1" smtClean="0"/>
              <a:t>document.getElementById</a:t>
            </a:r>
            <a:r>
              <a:rPr lang="en-US" sz="2000" dirty="0" smtClean="0"/>
              <a:t>(“image”).</a:t>
            </a:r>
            <a:r>
              <a:rPr lang="en-US" sz="2000" dirty="0" err="1" smtClean="0"/>
              <a:t>src</a:t>
            </a:r>
            <a:r>
              <a:rPr lang="en-US" sz="2000" dirty="0" smtClean="0"/>
              <a:t>=“</a:t>
            </a:r>
            <a:r>
              <a:rPr lang="en-US" sz="2000" dirty="0" err="1" smtClean="0"/>
              <a:t>landscape.png</a:t>
            </a:r>
            <a:r>
              <a:rPr lang="en-US" sz="2000" dirty="0" smtClean="0"/>
              <a:t>”;</a:t>
            </a:r>
          </a:p>
        </p:txBody>
      </p:sp>
    </p:spTree>
    <p:extLst>
      <p:ext uri="{BB962C8B-B14F-4D97-AF65-F5344CB8AC3E}">
        <p14:creationId xmlns:p14="http://schemas.microsoft.com/office/powerpoint/2010/main" val="742655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New 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document.createElement</a:t>
            </a:r>
            <a:r>
              <a:rPr lang="en-US" dirty="0" smtClean="0"/>
              <a:t>(</a:t>
            </a:r>
            <a:r>
              <a:rPr lang="en-US" i="1" dirty="0" smtClean="0"/>
              <a:t>tag</a:t>
            </a:r>
            <a:r>
              <a:rPr lang="en-US" dirty="0" smtClean="0"/>
              <a:t>) function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=</a:t>
            </a:r>
            <a:r>
              <a:rPr lang="en-US" dirty="0" err="1" smtClean="0"/>
              <a:t>document.createElement</a:t>
            </a:r>
            <a:r>
              <a:rPr lang="en-US" dirty="0" smtClean="0"/>
              <a:t>(“p”);</a:t>
            </a:r>
          </a:p>
          <a:p>
            <a:r>
              <a:rPr lang="en-US" dirty="0" smtClean="0"/>
              <a:t>Append any content to the element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txt=</a:t>
            </a:r>
            <a:r>
              <a:rPr lang="en-US" dirty="0" err="1" smtClean="0"/>
              <a:t>document.createTextElement</a:t>
            </a:r>
            <a:r>
              <a:rPr lang="en-US" dirty="0" smtClean="0"/>
              <a:t>(“Example Text”);</a:t>
            </a:r>
          </a:p>
          <a:p>
            <a:pPr lvl="1"/>
            <a:r>
              <a:rPr lang="en-US" dirty="0" err="1" smtClean="0"/>
              <a:t>para.appendChild</a:t>
            </a:r>
            <a:r>
              <a:rPr lang="en-US" dirty="0" smtClean="0"/>
              <a:t>(txt);</a:t>
            </a:r>
          </a:p>
          <a:p>
            <a:r>
              <a:rPr lang="en-US" dirty="0" smtClean="0"/>
              <a:t>Append the new element to an existing element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elem</a:t>
            </a:r>
            <a:r>
              <a:rPr lang="en-US" dirty="0" smtClean="0"/>
              <a:t>=</a:t>
            </a:r>
            <a:r>
              <a:rPr lang="en-US" dirty="0" err="1" smtClean="0"/>
              <a:t>document.getElementById</a:t>
            </a:r>
            <a:r>
              <a:rPr lang="en-US" dirty="0" smtClean="0"/>
              <a:t>(“div1”);</a:t>
            </a:r>
          </a:p>
          <a:p>
            <a:pPr lvl="1"/>
            <a:r>
              <a:rPr lang="en-US" dirty="0" err="1" smtClean="0"/>
              <a:t>elem.appendChild</a:t>
            </a:r>
            <a:r>
              <a:rPr lang="en-US" dirty="0" smtClean="0"/>
              <a:t>(</a:t>
            </a:r>
            <a:r>
              <a:rPr lang="en-US" dirty="0" err="1" smtClean="0"/>
              <a:t>para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5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DOM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different types of DOM Events</a:t>
            </a:r>
          </a:p>
          <a:p>
            <a:pPr lvl="1"/>
            <a:r>
              <a:rPr lang="en-US" dirty="0" err="1" smtClean="0"/>
              <a:t>onload</a:t>
            </a:r>
            <a:r>
              <a:rPr lang="en-US" dirty="0" smtClean="0"/>
              <a:t>, unload</a:t>
            </a:r>
          </a:p>
          <a:p>
            <a:pPr lvl="1"/>
            <a:r>
              <a:rPr lang="en-US" dirty="0" err="1" smtClean="0"/>
              <a:t>onmouseover</a:t>
            </a:r>
            <a:r>
              <a:rPr lang="en-US" dirty="0" smtClean="0"/>
              <a:t>, </a:t>
            </a:r>
            <a:r>
              <a:rPr lang="en-US" dirty="0" err="1" smtClean="0"/>
              <a:t>onmouseout</a:t>
            </a:r>
            <a:endParaRPr lang="en-US" dirty="0"/>
          </a:p>
          <a:p>
            <a:pPr lvl="1"/>
            <a:r>
              <a:rPr lang="en-US" dirty="0" err="1" smtClean="0"/>
              <a:t>onmousedown</a:t>
            </a:r>
            <a:r>
              <a:rPr lang="en-US" dirty="0" smtClean="0"/>
              <a:t>, </a:t>
            </a:r>
            <a:r>
              <a:rPr lang="en-US" dirty="0" err="1" smtClean="0"/>
              <a:t>onmouseup</a:t>
            </a:r>
            <a:endParaRPr lang="en-US" dirty="0" smtClean="0"/>
          </a:p>
          <a:p>
            <a:pPr lvl="1"/>
            <a:r>
              <a:rPr lang="en-US" dirty="0" err="1" smtClean="0"/>
              <a:t>onclick</a:t>
            </a:r>
            <a:endParaRPr lang="en-US" dirty="0" smtClean="0"/>
          </a:p>
          <a:p>
            <a:pPr lvl="1"/>
            <a:r>
              <a:rPr lang="en-US" dirty="0" err="1" smtClean="0"/>
              <a:t>onfocus</a:t>
            </a:r>
            <a:endParaRPr lang="en-US" dirty="0" smtClean="0"/>
          </a:p>
          <a:p>
            <a:pPr lvl="1"/>
            <a:r>
              <a:rPr lang="en-US" dirty="0" err="1" smtClean="0"/>
              <a:t>onchange</a:t>
            </a:r>
            <a:endParaRPr lang="en-US" dirty="0" smtClean="0"/>
          </a:p>
          <a:p>
            <a:r>
              <a:rPr lang="en-US" dirty="0" smtClean="0"/>
              <a:t>Two ways to listen for events</a:t>
            </a:r>
          </a:p>
          <a:p>
            <a:pPr lvl="1"/>
            <a:r>
              <a:rPr lang="en-US" dirty="0" smtClean="0"/>
              <a:t>HTML Event Attributes</a:t>
            </a:r>
          </a:p>
          <a:p>
            <a:pPr lvl="2"/>
            <a:r>
              <a:rPr lang="en-US" dirty="0" smtClean="0"/>
              <a:t>&lt;h1 </a:t>
            </a:r>
            <a:r>
              <a:rPr lang="en-US" dirty="0" err="1" smtClean="0"/>
              <a:t>onclick</a:t>
            </a:r>
            <a:r>
              <a:rPr lang="en-US" dirty="0" smtClean="0"/>
              <a:t>=“</a:t>
            </a:r>
            <a:r>
              <a:rPr lang="en-US" dirty="0" err="1" smtClean="0"/>
              <a:t>displayDate</a:t>
            </a:r>
            <a:r>
              <a:rPr lang="en-US" dirty="0" smtClean="0"/>
              <a:t>()”&gt;Click me&lt;/h1&gt;</a:t>
            </a:r>
          </a:p>
          <a:p>
            <a:pPr lvl="1"/>
            <a:r>
              <a:rPr lang="en-US" dirty="0" smtClean="0"/>
              <a:t>In JavaScript</a:t>
            </a:r>
          </a:p>
          <a:p>
            <a:pPr lvl="2"/>
            <a:r>
              <a:rPr lang="en-US" sz="2000" dirty="0" err="1" smtClean="0"/>
              <a:t>document.getElementById</a:t>
            </a:r>
            <a:r>
              <a:rPr lang="en-US" sz="2000" dirty="0" smtClean="0"/>
              <a:t>(“div1”).</a:t>
            </a:r>
            <a:r>
              <a:rPr lang="en-US" sz="2000" dirty="0" err="1" smtClean="0"/>
              <a:t>onclick</a:t>
            </a:r>
            <a:r>
              <a:rPr lang="en-US" sz="2000" dirty="0" smtClean="0"/>
              <a:t>=function(){</a:t>
            </a:r>
            <a:r>
              <a:rPr lang="en-US" sz="2000" dirty="0" err="1" smtClean="0"/>
              <a:t>displayDate</a:t>
            </a:r>
            <a:r>
              <a:rPr lang="en-US" sz="2000" dirty="0" smtClean="0"/>
              <a:t>()};</a:t>
            </a:r>
          </a:p>
        </p:txBody>
      </p:sp>
    </p:spTree>
    <p:extLst>
      <p:ext uri="{BB962C8B-B14F-4D97-AF65-F5344CB8AC3E}">
        <p14:creationId xmlns:p14="http://schemas.microsoft.com/office/powerpoint/2010/main" val="161591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Placed inside &lt;script&gt;&lt;/script&gt; tags</a:t>
            </a:r>
          </a:p>
          <a:p>
            <a:pPr lvl="1"/>
            <a:r>
              <a:rPr lang="en-US" dirty="0" smtClean="0"/>
              <a:t>no longer need type=“text/</a:t>
            </a:r>
            <a:r>
              <a:rPr lang="en-US" dirty="0" err="1" smtClean="0"/>
              <a:t>javascript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&lt;script&gt; tags can be in &lt;head&gt; or &lt;body&gt;</a:t>
            </a:r>
          </a:p>
          <a:p>
            <a:pPr lvl="1"/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=“</a:t>
            </a:r>
            <a:r>
              <a:rPr lang="en-US" dirty="0" err="1" smtClean="0"/>
              <a:t>filename.js</a:t>
            </a:r>
            <a:r>
              <a:rPr lang="en-US" dirty="0" smtClean="0"/>
              <a:t>”&gt;&lt;/script&gt; loads external script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20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Statements tell the browser what to do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x=3;</a:t>
            </a:r>
          </a:p>
          <a:p>
            <a:r>
              <a:rPr lang="en-US" dirty="0" smtClean="0"/>
              <a:t>Should end with ;</a:t>
            </a:r>
          </a:p>
          <a:p>
            <a:r>
              <a:rPr lang="en-US" dirty="0" smtClean="0"/>
              <a:t>Code is a sequence of JavaScript statements</a:t>
            </a:r>
          </a:p>
          <a:p>
            <a:r>
              <a:rPr lang="en-US" dirty="0" smtClean="0"/>
              <a:t>Blocks of code is grouped with {}</a:t>
            </a:r>
          </a:p>
          <a:p>
            <a:r>
              <a:rPr lang="en-US" dirty="0" smtClean="0"/>
              <a:t>JavaScript is case sensitive</a:t>
            </a:r>
          </a:p>
          <a:p>
            <a:pPr lvl="1"/>
            <a:r>
              <a:rPr lang="en-US" dirty="0" err="1" smtClean="0"/>
              <a:t>myVar</a:t>
            </a:r>
            <a:r>
              <a:rPr lang="en-US" dirty="0" smtClean="0"/>
              <a:t> != </a:t>
            </a:r>
            <a:r>
              <a:rPr lang="en-US" dirty="0" err="1" smtClean="0"/>
              <a:t>myvar</a:t>
            </a:r>
            <a:endParaRPr lang="en-US" dirty="0" smtClean="0"/>
          </a:p>
          <a:p>
            <a:r>
              <a:rPr lang="en-US" dirty="0" smtClean="0"/>
              <a:t>Uses C++ comments // and /* */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2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Strings</a:t>
            </a:r>
          </a:p>
          <a:p>
            <a:pPr lvl="1"/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fname</a:t>
            </a:r>
            <a:r>
              <a:rPr lang="en-US" sz="2000" dirty="0" smtClean="0"/>
              <a:t>=‘Cam’; 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lname</a:t>
            </a:r>
            <a:r>
              <a:rPr lang="en-US" sz="2000" dirty="0" smtClean="0"/>
              <a:t>=“Moore”;</a:t>
            </a:r>
            <a:endParaRPr lang="en-US" sz="2000" dirty="0"/>
          </a:p>
          <a:p>
            <a:r>
              <a:rPr lang="en-US" sz="2000" dirty="0" smtClean="0"/>
              <a:t>Numbers</a:t>
            </a:r>
          </a:p>
          <a:p>
            <a:pPr lvl="1"/>
            <a:r>
              <a:rPr lang="en-US" sz="2000" dirty="0" err="1" smtClean="0"/>
              <a:t>var</a:t>
            </a:r>
            <a:r>
              <a:rPr lang="en-US" sz="2000" dirty="0" smtClean="0"/>
              <a:t> x=3; </a:t>
            </a:r>
            <a:r>
              <a:rPr lang="en-US" sz="2000" dirty="0" err="1" smtClean="0"/>
              <a:t>var</a:t>
            </a:r>
            <a:r>
              <a:rPr lang="en-US" sz="2000" dirty="0" smtClean="0"/>
              <a:t> y=2.1;</a:t>
            </a:r>
            <a:endParaRPr lang="en-US" sz="2000" dirty="0"/>
          </a:p>
          <a:p>
            <a:r>
              <a:rPr lang="en-US" sz="2000" dirty="0" smtClean="0"/>
              <a:t>Boolean</a:t>
            </a:r>
          </a:p>
          <a:p>
            <a:pPr lvl="1"/>
            <a:r>
              <a:rPr lang="en-US" sz="2000" dirty="0" smtClean="0"/>
              <a:t>true, false </a:t>
            </a:r>
          </a:p>
          <a:p>
            <a:r>
              <a:rPr lang="en-US" sz="2000" dirty="0" smtClean="0"/>
              <a:t>Arrays</a:t>
            </a:r>
          </a:p>
          <a:p>
            <a:pPr lvl="1"/>
            <a:r>
              <a:rPr lang="en-US" sz="2000" dirty="0" err="1" smtClean="0"/>
              <a:t>var</a:t>
            </a:r>
            <a:r>
              <a:rPr lang="en-US" sz="2000" dirty="0" smtClean="0"/>
              <a:t> foo</a:t>
            </a:r>
            <a:r>
              <a:rPr lang="en-US" sz="2000" dirty="0" smtClean="0"/>
              <a:t>=new Array</a:t>
            </a:r>
            <a:r>
              <a:rPr lang="en-US" sz="2000" dirty="0" smtClean="0"/>
              <a:t>(); </a:t>
            </a:r>
            <a:r>
              <a:rPr lang="en-US" sz="2000" dirty="0" err="1" smtClean="0"/>
              <a:t>var</a:t>
            </a:r>
            <a:r>
              <a:rPr lang="en-US" sz="2000" dirty="0" smtClean="0"/>
              <a:t> bar=[‘a’, ‘b’, 3]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Date</a:t>
            </a:r>
          </a:p>
          <a:p>
            <a:pPr lvl="1"/>
            <a:r>
              <a:rPr lang="en-US" sz="2000" dirty="0" err="1" smtClean="0"/>
              <a:t>var</a:t>
            </a:r>
            <a:r>
              <a:rPr lang="en-US" sz="2000" dirty="0" smtClean="0"/>
              <a:t> now = new Date()</a:t>
            </a:r>
          </a:p>
          <a:p>
            <a:r>
              <a:rPr lang="en-US" sz="2000" dirty="0" smtClean="0"/>
              <a:t>Math</a:t>
            </a:r>
          </a:p>
          <a:p>
            <a:pPr lvl="1"/>
            <a:r>
              <a:rPr lang="en-US" sz="2000" dirty="0" err="1" smtClean="0"/>
              <a:t>var</a:t>
            </a:r>
            <a:r>
              <a:rPr lang="en-US" sz="2000" dirty="0" smtClean="0"/>
              <a:t> x = </a:t>
            </a:r>
            <a:r>
              <a:rPr lang="en-US" sz="2000" dirty="0" err="1" smtClean="0"/>
              <a:t>Math.PI</a:t>
            </a:r>
            <a:r>
              <a:rPr lang="en-US" sz="2000" dirty="0" smtClean="0"/>
              <a:t>; </a:t>
            </a:r>
            <a:r>
              <a:rPr lang="en-US" sz="2000" dirty="0" err="1" smtClean="0"/>
              <a:t>var</a:t>
            </a:r>
            <a:r>
              <a:rPr lang="en-US" sz="2000" dirty="0" smtClean="0"/>
              <a:t> y = </a:t>
            </a:r>
            <a:r>
              <a:rPr lang="en-US" sz="2000" dirty="0" err="1" smtClean="0"/>
              <a:t>Math.sqrt</a:t>
            </a:r>
            <a:r>
              <a:rPr lang="en-US" sz="2000" dirty="0" smtClean="0"/>
              <a:t>(16);</a:t>
            </a:r>
            <a:endParaRPr lang="en-US" sz="2000" dirty="0" smtClean="0"/>
          </a:p>
          <a:p>
            <a:r>
              <a:rPr lang="en-US" sz="2000" dirty="0" smtClean="0"/>
              <a:t>Objects</a:t>
            </a:r>
          </a:p>
          <a:p>
            <a:pPr lvl="1"/>
            <a:r>
              <a:rPr lang="en-US" sz="2000" dirty="0" err="1" smtClean="0"/>
              <a:t>var</a:t>
            </a:r>
            <a:r>
              <a:rPr lang="en-US" sz="2000" dirty="0" smtClean="0"/>
              <a:t> person={</a:t>
            </a:r>
            <a:r>
              <a:rPr lang="en-US" sz="2000" dirty="0" err="1" smtClean="0"/>
              <a:t>fname</a:t>
            </a:r>
            <a:r>
              <a:rPr lang="en-US" sz="2000" dirty="0" smtClean="0"/>
              <a:t>:”John”, </a:t>
            </a:r>
            <a:r>
              <a:rPr lang="en-US" sz="2000" dirty="0" err="1" smtClean="0"/>
              <a:t>lname</a:t>
            </a:r>
            <a:r>
              <a:rPr lang="en-US" sz="2000" dirty="0" smtClean="0"/>
              <a:t>:”Doe”, id=3}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903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use the ‘function’ keyword</a:t>
            </a:r>
          </a:p>
          <a:p>
            <a:endParaRPr lang="en-US" dirty="0"/>
          </a:p>
          <a:p>
            <a:pPr lvl="1"/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(name, job) {</a:t>
            </a:r>
            <a:br>
              <a:rPr lang="en-US" dirty="0" smtClean="0"/>
            </a:br>
            <a:r>
              <a:rPr lang="en-US" dirty="0" smtClean="0"/>
              <a:t>  alert(“Welcome “ + name + “, the “ + job);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x=5;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return x;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24288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02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Arithmetic:</a:t>
            </a:r>
          </a:p>
          <a:p>
            <a:pPr lvl="1"/>
            <a:r>
              <a:rPr lang="en-US" dirty="0" smtClean="0"/>
              <a:t>+, -, *, /, %, ++, --</a:t>
            </a:r>
          </a:p>
          <a:p>
            <a:r>
              <a:rPr lang="en-US" dirty="0" smtClean="0"/>
              <a:t>Assignment:</a:t>
            </a:r>
          </a:p>
          <a:p>
            <a:pPr lvl="1"/>
            <a:r>
              <a:rPr lang="en-US" dirty="0" smtClean="0"/>
              <a:t>=, +=, -=, *=, /=, %=</a:t>
            </a:r>
          </a:p>
          <a:p>
            <a:r>
              <a:rPr lang="en-US" dirty="0" smtClean="0"/>
              <a:t>Comparison:</a:t>
            </a:r>
          </a:p>
          <a:p>
            <a:pPr lvl="1"/>
            <a:r>
              <a:rPr lang="en-US" dirty="0" smtClean="0"/>
              <a:t>==, ===, !=, &gt;, &lt;, &gt;=, &lt;=</a:t>
            </a:r>
          </a:p>
          <a:p>
            <a:r>
              <a:rPr lang="en-US" dirty="0" smtClean="0"/>
              <a:t>Logical:</a:t>
            </a:r>
          </a:p>
          <a:p>
            <a:pPr lvl="1"/>
            <a:r>
              <a:rPr lang="en-US" dirty="0" smtClean="0"/>
              <a:t>&amp;&amp;, ||, !</a:t>
            </a:r>
          </a:p>
          <a:p>
            <a:r>
              <a:rPr lang="en-US" dirty="0" smtClean="0"/>
              <a:t>Condition:</a:t>
            </a:r>
          </a:p>
          <a:p>
            <a:pPr lvl="1"/>
            <a:r>
              <a:rPr lang="en-US" dirty="0" smtClean="0"/>
              <a:t>x=(condition)?value1:value2;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05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if(condition){…}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if(condition){…}else{…}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if(condition){…}else if(condition2){…}else{…}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switch(n){case 1:…break;…;default:…}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49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for(</a:t>
            </a:r>
            <a:r>
              <a:rPr lang="en-US" dirty="0" err="1" smtClean="0"/>
              <a:t>init</a:t>
            </a:r>
            <a:r>
              <a:rPr lang="en-US" dirty="0" smtClean="0"/>
              <a:t>; condition; increment) {…}</a:t>
            </a:r>
          </a:p>
          <a:p>
            <a:pPr lvl="2"/>
            <a:r>
              <a:rPr lang="en-US" dirty="0" smtClean="0"/>
              <a:t>Classic for loop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for(x in person) {…}</a:t>
            </a:r>
          </a:p>
          <a:p>
            <a:pPr lvl="2"/>
            <a:r>
              <a:rPr lang="en-US" dirty="0" smtClean="0"/>
              <a:t>Loops over all properties in person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while(condition){…}</a:t>
            </a:r>
          </a:p>
          <a:p>
            <a:pPr lvl="2"/>
            <a:r>
              <a:rPr lang="en-US" dirty="0" smtClean="0"/>
              <a:t>Classic while loop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do{…}while(condition);</a:t>
            </a:r>
          </a:p>
          <a:p>
            <a:pPr lvl="2"/>
            <a:r>
              <a:rPr lang="en-US" dirty="0" smtClean="0"/>
              <a:t>Classic do/while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27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</a:t>
            </a:r>
            <a:r>
              <a:rPr lang="en-US" dirty="0" err="1" smtClean="0"/>
              <a:t>goto</a:t>
            </a:r>
            <a:r>
              <a:rPr lang="en-US" dirty="0" smtClean="0"/>
              <a:t> statements (EVIL)</a:t>
            </a:r>
          </a:p>
          <a:p>
            <a:endParaRPr lang="en-US" dirty="0"/>
          </a:p>
          <a:p>
            <a:r>
              <a:rPr lang="en-US" dirty="0" smtClean="0"/>
              <a:t>label: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break label;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continue label;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65681"/>
      </p:ext>
    </p:extLst>
  </p:cSld>
  <p:clrMapOvr>
    <a:masterClrMapping/>
  </p:clrMapOvr>
</p:sld>
</file>

<file path=ppt/theme/theme1.xml><?xml version="1.0" encoding="utf-8"?>
<a:theme xmlns:a="http://schemas.openxmlformats.org/drawingml/2006/main" name="CSDL-2013">
  <a:themeElements>
    <a:clrScheme name="Office Theme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CSDL-2013.thmx</Template>
  <TotalTime>378</TotalTime>
  <Words>745</Words>
  <Application>Microsoft Macintosh PowerPoint</Application>
  <PresentationFormat>On-screen Show (4:3)</PresentationFormat>
  <Paragraphs>129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CSDL-2013</vt:lpstr>
      <vt:lpstr>JavaScript</vt:lpstr>
      <vt:lpstr>JavaScript</vt:lpstr>
      <vt:lpstr>JavaScript Structure</vt:lpstr>
      <vt:lpstr>JavaScript Types</vt:lpstr>
      <vt:lpstr>JavaScript Functions</vt:lpstr>
      <vt:lpstr>JavaScript Operators</vt:lpstr>
      <vt:lpstr>Condition Statements</vt:lpstr>
      <vt:lpstr>Loops</vt:lpstr>
      <vt:lpstr>JavaScript Labels</vt:lpstr>
      <vt:lpstr>First Example</vt:lpstr>
      <vt:lpstr>Accessing the DOM</vt:lpstr>
      <vt:lpstr>Changing HTML Content</vt:lpstr>
      <vt:lpstr>Creating New HTML Elements</vt:lpstr>
      <vt:lpstr>JavaScript DOM Events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Carleton Moore</dc:creator>
  <cp:lastModifiedBy>Carleton Moore</cp:lastModifiedBy>
  <cp:revision>23</cp:revision>
  <dcterms:created xsi:type="dcterms:W3CDTF">2013-09-10T00:28:09Z</dcterms:created>
  <dcterms:modified xsi:type="dcterms:W3CDTF">2013-09-12T00:26:45Z</dcterms:modified>
</cp:coreProperties>
</file>