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lnSpc>
        <a:spcPct val="90000"/>
      </a:lnSpc>
      <a:spcBef>
        <a:spcPct val="0"/>
      </a:spcBef>
      <a:spcAft>
        <a:spcPct val="0"/>
      </a:spcAft>
      <a:defRPr sz="1600" b="1" kern="1200">
        <a:solidFill>
          <a:schemeClr val="tx2"/>
        </a:solidFill>
        <a:latin typeface="Comic Sans MS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0"/>
      </a:spcBef>
      <a:spcAft>
        <a:spcPct val="0"/>
      </a:spcAft>
      <a:defRPr sz="1600" b="1" kern="1200">
        <a:solidFill>
          <a:schemeClr val="tx2"/>
        </a:solidFill>
        <a:latin typeface="Comic Sans MS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0"/>
      </a:spcBef>
      <a:spcAft>
        <a:spcPct val="0"/>
      </a:spcAft>
      <a:defRPr sz="1600" b="1" kern="1200">
        <a:solidFill>
          <a:schemeClr val="tx2"/>
        </a:solidFill>
        <a:latin typeface="Comic Sans MS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0"/>
      </a:spcBef>
      <a:spcAft>
        <a:spcPct val="0"/>
      </a:spcAft>
      <a:defRPr sz="1600" b="1" kern="1200">
        <a:solidFill>
          <a:schemeClr val="tx2"/>
        </a:solidFill>
        <a:latin typeface="Comic Sans MS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0"/>
      </a:spcBef>
      <a:spcAft>
        <a:spcPct val="0"/>
      </a:spcAft>
      <a:defRPr sz="1600" b="1" kern="1200">
        <a:solidFill>
          <a:schemeClr val="tx2"/>
        </a:solidFill>
        <a:latin typeface="Comic Sans MS" charset="0"/>
        <a:ea typeface="+mn-ea"/>
        <a:cs typeface="+mn-cs"/>
      </a:defRPr>
    </a:lvl5pPr>
    <a:lvl6pPr marL="2286000" algn="l" defTabSz="457200" rtl="0" eaLnBrk="1" latinLnBrk="0" hangingPunct="1">
      <a:defRPr sz="1600" b="1" kern="1200">
        <a:solidFill>
          <a:schemeClr val="tx2"/>
        </a:solidFill>
        <a:latin typeface="Comic Sans MS" charset="0"/>
        <a:ea typeface="+mn-ea"/>
        <a:cs typeface="+mn-cs"/>
      </a:defRPr>
    </a:lvl6pPr>
    <a:lvl7pPr marL="2743200" algn="l" defTabSz="457200" rtl="0" eaLnBrk="1" latinLnBrk="0" hangingPunct="1">
      <a:defRPr sz="1600" b="1" kern="1200">
        <a:solidFill>
          <a:schemeClr val="tx2"/>
        </a:solidFill>
        <a:latin typeface="Comic Sans MS" charset="0"/>
        <a:ea typeface="+mn-ea"/>
        <a:cs typeface="+mn-cs"/>
      </a:defRPr>
    </a:lvl7pPr>
    <a:lvl8pPr marL="3200400" algn="l" defTabSz="457200" rtl="0" eaLnBrk="1" latinLnBrk="0" hangingPunct="1">
      <a:defRPr sz="1600" b="1" kern="1200">
        <a:solidFill>
          <a:schemeClr val="tx2"/>
        </a:solidFill>
        <a:latin typeface="Comic Sans MS" charset="0"/>
        <a:ea typeface="+mn-ea"/>
        <a:cs typeface="+mn-cs"/>
      </a:defRPr>
    </a:lvl8pPr>
    <a:lvl9pPr marL="3657600" algn="l" defTabSz="457200" rtl="0" eaLnBrk="1" latinLnBrk="0" hangingPunct="1">
      <a:defRPr sz="1600" b="1" kern="1200">
        <a:solidFill>
          <a:schemeClr val="tx2"/>
        </a:solidFill>
        <a:latin typeface="Comic Sans MS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6" d="100"/>
          <a:sy n="116" d="100"/>
        </p:scale>
        <p:origin x="-99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Arial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1579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1579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4152900" cy="516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3000"/>
            <a:ext cx="4152900" cy="516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143000"/>
            <a:ext cx="8458200" cy="51673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vert="horz" wrap="square" lIns="109538" tIns="52388" rIns="109538" bIns="523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6597650"/>
            <a:ext cx="9131300" cy="2460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dirty="0"/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0" y="0"/>
            <a:ext cx="9123363" cy="6843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9144000" cy="8556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115888" tIns="57150" rIns="115888" bIns="571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668338" y="538163"/>
            <a:ext cx="7721600" cy="579596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dirty="0"/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436563" y="365125"/>
            <a:ext cx="8201025" cy="61579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dirty="0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5045075" y="3843338"/>
            <a:ext cx="3606800" cy="2679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dirty="0"/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61913" y="6537325"/>
            <a:ext cx="511175" cy="254000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folHlink"/>
                </a:solidFill>
                <a:latin typeface="Arial" charset="0"/>
              </a:rPr>
              <a:t> (</a:t>
            </a:r>
            <a:fld id="{DD04CCA0-76FC-0347-A04D-9E6C8EA5151B}" type="slidenum">
              <a:rPr lang="en-US" sz="1200">
                <a:solidFill>
                  <a:schemeClr val="folHlink"/>
                </a:solidFill>
                <a:latin typeface="Arial" charset="0"/>
              </a:rPr>
              <a:pPr>
                <a:defRPr/>
              </a:pPr>
              <a:t>‹#›</a:t>
            </a:fld>
            <a:r>
              <a:rPr lang="en-US" sz="1200" dirty="0">
                <a:solidFill>
                  <a:schemeClr val="folHlink"/>
                </a:solidFill>
                <a:latin typeface="Arial" charset="0"/>
              </a:rPr>
              <a:t>)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Arial"/>
          <a:ea typeface="ＭＳ Ｐゴシック" charset="-128"/>
          <a:cs typeface="ＭＳ Ｐゴシック" charset="-128"/>
        </a:defRPr>
      </a:lvl1pPr>
      <a:lvl2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6pPr>
      <a:lvl7pPr marL="9144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7pPr>
      <a:lvl8pPr marL="13716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8pPr>
      <a:lvl9pPr marL="18288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9pPr>
    </p:titleStyle>
    <p:bodyStyle>
      <a:lvl1pPr marL="128588" indent="-128588" algn="l" defTabSz="108108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 "/>
        <a:defRPr sz="2700" b="1">
          <a:solidFill>
            <a:srgbClr val="00FF00"/>
          </a:solidFill>
          <a:latin typeface="Arial"/>
          <a:ea typeface="ＭＳ Ｐゴシック" charset="-128"/>
          <a:cs typeface="ＭＳ Ｐゴシック" charset="-128"/>
        </a:defRPr>
      </a:lvl1pPr>
      <a:lvl2pPr marL="519113" indent="-276225" algn="l" defTabSz="1081088" rtl="0" eaLnBrk="1" fontAlgn="base" hangingPunct="1">
        <a:lnSpc>
          <a:spcPct val="90000"/>
        </a:lnSpc>
        <a:spcBef>
          <a:spcPct val="15000"/>
        </a:spcBef>
        <a:spcAft>
          <a:spcPct val="0"/>
        </a:spcAft>
        <a:buClr>
          <a:srgbClr val="00FF00"/>
        </a:buClr>
        <a:buSzPct val="125000"/>
        <a:buFont typeface="Times" charset="0"/>
        <a:buChar char="•"/>
        <a:defRPr sz="2700" b="1">
          <a:solidFill>
            <a:schemeClr val="tx1"/>
          </a:solidFill>
          <a:latin typeface="Arial"/>
          <a:ea typeface="ＭＳ Ｐゴシック" charset="-128"/>
        </a:defRPr>
      </a:lvl2pPr>
      <a:lvl3pPr marL="795338" indent="-269875" algn="l" defTabSz="1081088" rtl="0" eaLnBrk="1" fontAlgn="base" hangingPunct="1">
        <a:lnSpc>
          <a:spcPct val="90000"/>
        </a:lnSpc>
        <a:spcBef>
          <a:spcPct val="10000"/>
        </a:spcBef>
        <a:spcAft>
          <a:spcPct val="0"/>
        </a:spcAft>
        <a:buClr>
          <a:srgbClr val="00FF00"/>
        </a:buClr>
        <a:buSzPct val="125000"/>
        <a:buChar char="-"/>
        <a:defRPr sz="2700" b="1">
          <a:solidFill>
            <a:schemeClr val="tx1"/>
          </a:solidFill>
          <a:latin typeface="Arial"/>
          <a:ea typeface="ＭＳ Ｐゴシック" charset="-128"/>
        </a:defRPr>
      </a:lvl3pPr>
      <a:lvl4pPr marL="1825625" indent="-203200" algn="l" defTabSz="1081088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/>
          <a:ea typeface="ＭＳ Ｐゴシック" charset="-128"/>
        </a:defRPr>
      </a:lvl4pPr>
      <a:lvl5pPr marL="23717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/>
          <a:ea typeface="ＭＳ Ｐゴシック" charset="-128"/>
        </a:defRPr>
      </a:lvl5pPr>
      <a:lvl6pPr marL="28289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32861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7433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42005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/>
              <a:t> </a:t>
            </a:r>
            <a:r>
              <a:rPr lang="en-US" dirty="0" smtClean="0"/>
              <a:t>Part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267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> Effects – Sliding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slideDown</a:t>
            </a:r>
            <a:r>
              <a:rPr lang="en-US" dirty="0" smtClean="0"/>
              <a:t>, </a:t>
            </a:r>
            <a:r>
              <a:rPr lang="en-US" dirty="0" err="1" smtClean="0"/>
              <a:t>slideUp</a:t>
            </a:r>
            <a:r>
              <a:rPr lang="en-US" dirty="0" smtClean="0"/>
              <a:t>, </a:t>
            </a:r>
            <a:r>
              <a:rPr lang="en-US" dirty="0" err="1" smtClean="0"/>
              <a:t>slideToggle</a:t>
            </a:r>
            <a:endParaRPr lang="en-US" dirty="0" smtClean="0"/>
          </a:p>
          <a:p>
            <a:pPr lvl="1"/>
            <a:r>
              <a:rPr lang="en-US" dirty="0"/>
              <a:t>$(</a:t>
            </a:r>
            <a:r>
              <a:rPr lang="en-US" i="1" dirty="0"/>
              <a:t>selector</a:t>
            </a:r>
            <a:r>
              <a:rPr lang="en-US" dirty="0"/>
              <a:t>)</a:t>
            </a:r>
            <a:r>
              <a:rPr lang="en-US" dirty="0" smtClean="0"/>
              <a:t>.</a:t>
            </a:r>
            <a:r>
              <a:rPr lang="en-US" dirty="0" err="1" smtClean="0"/>
              <a:t>slideDown</a:t>
            </a:r>
            <a:r>
              <a:rPr lang="en-US" dirty="0" smtClean="0"/>
              <a:t>(</a:t>
            </a:r>
            <a:r>
              <a:rPr lang="en-US" i="1" dirty="0" err="1"/>
              <a:t>speed,callback</a:t>
            </a:r>
            <a:r>
              <a:rPr lang="en-US" dirty="0" smtClean="0"/>
              <a:t>);</a:t>
            </a:r>
            <a:endParaRPr lang="en-US" dirty="0"/>
          </a:p>
          <a:p>
            <a:pPr lvl="1"/>
            <a:r>
              <a:rPr lang="en-US" dirty="0"/>
              <a:t>$(</a:t>
            </a:r>
            <a:r>
              <a:rPr lang="en-US" i="1" dirty="0"/>
              <a:t>selector</a:t>
            </a:r>
            <a:r>
              <a:rPr lang="en-US" dirty="0"/>
              <a:t>)</a:t>
            </a:r>
            <a:r>
              <a:rPr lang="en-US" dirty="0" smtClean="0"/>
              <a:t>.</a:t>
            </a:r>
            <a:r>
              <a:rPr lang="en-US" dirty="0" err="1" smtClean="0"/>
              <a:t>slideUp</a:t>
            </a:r>
            <a:r>
              <a:rPr lang="en-US" dirty="0" smtClean="0"/>
              <a:t>(</a:t>
            </a:r>
            <a:r>
              <a:rPr lang="en-US" i="1" dirty="0" err="1"/>
              <a:t>speed,callback</a:t>
            </a:r>
            <a:r>
              <a:rPr lang="en-US" dirty="0" smtClean="0"/>
              <a:t>);</a:t>
            </a:r>
            <a:endParaRPr lang="en-US" dirty="0"/>
          </a:p>
          <a:p>
            <a:pPr lvl="1" algn="just"/>
            <a:r>
              <a:rPr lang="en-US" dirty="0"/>
              <a:t>$(</a:t>
            </a:r>
            <a:r>
              <a:rPr lang="en-US" i="1" dirty="0"/>
              <a:t>selector</a:t>
            </a:r>
            <a:r>
              <a:rPr lang="en-US" dirty="0"/>
              <a:t>)</a:t>
            </a:r>
            <a:r>
              <a:rPr lang="en-US" dirty="0" smtClean="0"/>
              <a:t>.</a:t>
            </a:r>
            <a:r>
              <a:rPr lang="en-US" dirty="0" err="1" smtClean="0"/>
              <a:t>slideToggle</a:t>
            </a:r>
            <a:r>
              <a:rPr lang="en-US" dirty="0"/>
              <a:t>(</a:t>
            </a:r>
            <a:r>
              <a:rPr lang="en-US" i="1" dirty="0" err="1"/>
              <a:t>speed,callback</a:t>
            </a:r>
            <a:r>
              <a:rPr lang="en-US" dirty="0" smtClean="0"/>
              <a:t>);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552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> Effects – Animation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The animate() function lets you create custom animations</a:t>
            </a:r>
          </a:p>
          <a:p>
            <a:pPr lvl="1"/>
            <a:r>
              <a:rPr lang="en-US" sz="2400" dirty="0" smtClean="0"/>
              <a:t>$(</a:t>
            </a:r>
            <a:r>
              <a:rPr lang="en-US" sz="2400" i="1" dirty="0" smtClean="0"/>
              <a:t>selector</a:t>
            </a:r>
            <a:r>
              <a:rPr lang="en-US" sz="2400" dirty="0" smtClean="0"/>
              <a:t>).animate({</a:t>
            </a:r>
            <a:r>
              <a:rPr lang="en-US" sz="2400" i="1" dirty="0" err="1" smtClean="0"/>
              <a:t>params</a:t>
            </a:r>
            <a:r>
              <a:rPr lang="en-US" sz="2400" dirty="0" smtClean="0"/>
              <a:t>}</a:t>
            </a:r>
            <a:r>
              <a:rPr lang="en-US" sz="2400" i="1" dirty="0" smtClean="0"/>
              <a:t>,</a:t>
            </a:r>
            <a:r>
              <a:rPr lang="en-US" sz="2400" i="1" dirty="0" err="1" smtClean="0"/>
              <a:t>speed,callback</a:t>
            </a:r>
            <a:r>
              <a:rPr lang="en-US" sz="2400" dirty="0" smtClean="0"/>
              <a:t>);</a:t>
            </a:r>
          </a:p>
          <a:p>
            <a:pPr lvl="2"/>
            <a:r>
              <a:rPr lang="en-US" sz="2400" dirty="0" err="1" smtClean="0"/>
              <a:t>params</a:t>
            </a:r>
            <a:r>
              <a:rPr lang="en-US" sz="2400" dirty="0" smtClean="0"/>
              <a:t> defines the CSS properties to be animated</a:t>
            </a:r>
          </a:p>
          <a:p>
            <a:pPr lvl="2"/>
            <a:r>
              <a:rPr lang="en-US" sz="2400" dirty="0" smtClean="0"/>
              <a:t>speed is “slow”, “fast” or </a:t>
            </a:r>
            <a:r>
              <a:rPr lang="en-US" sz="2400" dirty="0" smtClean="0"/>
              <a:t>milliseconds</a:t>
            </a:r>
          </a:p>
          <a:p>
            <a:pPr lvl="1"/>
            <a:r>
              <a:rPr lang="en-US" sz="2000" dirty="0" smtClean="0"/>
              <a:t>To manipulate the position of an element it must have a </a:t>
            </a:r>
            <a:r>
              <a:rPr lang="en-US" sz="2000" dirty="0" err="1" smtClean="0"/>
              <a:t>css</a:t>
            </a:r>
            <a:r>
              <a:rPr lang="en-US" sz="2000" dirty="0" smtClean="0"/>
              <a:t> position attribute</a:t>
            </a:r>
            <a:endParaRPr lang="en-US" sz="2000" dirty="0" smtClean="0"/>
          </a:p>
          <a:p>
            <a:r>
              <a:rPr lang="en-US" sz="2400" dirty="0" err="1" smtClean="0"/>
              <a:t>jQuery</a:t>
            </a:r>
            <a:r>
              <a:rPr lang="en-US" sz="2400" dirty="0" smtClean="0"/>
              <a:t> queues animate calls</a:t>
            </a:r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stop() function stops animation</a:t>
            </a:r>
          </a:p>
          <a:p>
            <a:pPr lvl="1"/>
            <a:r>
              <a:rPr lang="en-US" sz="2400" dirty="0" smtClean="0"/>
              <a:t>$(</a:t>
            </a:r>
            <a:r>
              <a:rPr lang="en-US" sz="2400" i="1" dirty="0" smtClean="0"/>
              <a:t>selector</a:t>
            </a:r>
            <a:r>
              <a:rPr lang="en-US" sz="2400" dirty="0" smtClean="0"/>
              <a:t>).stop(</a:t>
            </a:r>
            <a:r>
              <a:rPr lang="en-US" sz="2400" i="1" dirty="0" err="1" smtClean="0"/>
              <a:t>stopAll,goToEnd</a:t>
            </a:r>
            <a:r>
              <a:rPr lang="en-US" sz="2400" dirty="0" smtClean="0"/>
              <a:t>)</a:t>
            </a:r>
          </a:p>
          <a:p>
            <a:pPr lvl="2"/>
            <a:r>
              <a:rPr lang="en-US" sz="2400" dirty="0" err="1" smtClean="0"/>
              <a:t>stopAll</a:t>
            </a:r>
            <a:r>
              <a:rPr lang="en-US" sz="2400" dirty="0" smtClean="0"/>
              <a:t> optional, defaults to false, empties queue</a:t>
            </a:r>
          </a:p>
          <a:p>
            <a:pPr lvl="2"/>
            <a:r>
              <a:rPr lang="en-US" sz="2400" dirty="0" err="1" smtClean="0"/>
              <a:t>goToEnd</a:t>
            </a:r>
            <a:r>
              <a:rPr lang="en-US" sz="2400" dirty="0" smtClean="0"/>
              <a:t> optional, defaults to false, complete current animation</a:t>
            </a:r>
          </a:p>
          <a:p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155698" y="4064561"/>
            <a:ext cx="3772186" cy="7612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tx1"/>
                </a:solidFill>
                <a:latin typeface="+mn-lt"/>
              </a:rPr>
              <a:t>var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div=$(“#foo”);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+mn-lt"/>
              </a:rPr>
              <a:t>div.animate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({left:’100px’},”slow”);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+mn-lt"/>
              </a:rPr>
              <a:t>div.animate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({fontSize:’3em’},”slow”);</a:t>
            </a:r>
          </a:p>
        </p:txBody>
      </p:sp>
    </p:spTree>
    <p:extLst>
      <p:ext uri="{BB962C8B-B14F-4D97-AF65-F5344CB8AC3E}">
        <p14:creationId xmlns:p14="http://schemas.microsoft.com/office/powerpoint/2010/main" val="1695366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The purpose of </a:t>
            </a:r>
            <a:r>
              <a:rPr lang="en-US" sz="2400" dirty="0" err="1" smtClean="0"/>
              <a:t>jQuery</a:t>
            </a:r>
            <a:r>
              <a:rPr lang="en-US" sz="2400" dirty="0" smtClean="0"/>
              <a:t> is to make it much easier to use JavaScript</a:t>
            </a:r>
          </a:p>
          <a:p>
            <a:endParaRPr lang="en-US" sz="2400" dirty="0"/>
          </a:p>
          <a:p>
            <a:r>
              <a:rPr lang="en-US" sz="2400" dirty="0" smtClean="0"/>
              <a:t>It is a lightweight, “write less, do more” JavaScript library</a:t>
            </a:r>
          </a:p>
          <a:p>
            <a:endParaRPr lang="en-US" sz="2400" dirty="0"/>
          </a:p>
          <a:p>
            <a:r>
              <a:rPr lang="en-US" sz="2400" dirty="0" err="1" smtClean="0"/>
              <a:t>jQuery</a:t>
            </a:r>
            <a:r>
              <a:rPr lang="en-US" sz="2400" dirty="0" smtClean="0"/>
              <a:t> has the following features:</a:t>
            </a:r>
          </a:p>
          <a:p>
            <a:pPr lvl="1"/>
            <a:r>
              <a:rPr lang="en-US" sz="2400" dirty="0" smtClean="0"/>
              <a:t>HTML/DOM manipulation</a:t>
            </a:r>
          </a:p>
          <a:p>
            <a:pPr lvl="1"/>
            <a:r>
              <a:rPr lang="en-US" sz="2400" dirty="0" smtClean="0"/>
              <a:t>CSS manipulation</a:t>
            </a:r>
          </a:p>
          <a:p>
            <a:pPr lvl="1"/>
            <a:r>
              <a:rPr lang="en-US" sz="2400" dirty="0" smtClean="0"/>
              <a:t>HTML event methods</a:t>
            </a:r>
          </a:p>
          <a:p>
            <a:pPr lvl="1"/>
            <a:r>
              <a:rPr lang="en-US" sz="2400" dirty="0" smtClean="0"/>
              <a:t>Effects and animations</a:t>
            </a:r>
          </a:p>
          <a:p>
            <a:pPr lvl="1"/>
            <a:r>
              <a:rPr lang="en-US" sz="2400" dirty="0" smtClean="0"/>
              <a:t>AJAX</a:t>
            </a:r>
          </a:p>
          <a:p>
            <a:pPr lvl="1"/>
            <a:r>
              <a:rPr lang="en-US" sz="2400" dirty="0" smtClean="0"/>
              <a:t>Utilities</a:t>
            </a:r>
          </a:p>
          <a:p>
            <a:r>
              <a:rPr lang="en-US" sz="2400" dirty="0" err="1" smtClean="0"/>
              <a:t>jQuery</a:t>
            </a:r>
            <a:r>
              <a:rPr lang="en-US" sz="2400" dirty="0" smtClean="0"/>
              <a:t> is supported by all major </a:t>
            </a:r>
            <a:r>
              <a:rPr lang="en-US" sz="2400" dirty="0" err="1" smtClean="0"/>
              <a:t>browers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21033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</a:t>
            </a:r>
            <a:r>
              <a:rPr lang="en-US" dirty="0" err="1" smtClean="0"/>
              <a:t>jQuery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</a:t>
            </a:r>
            <a:r>
              <a:rPr lang="en-US" dirty="0" err="1" smtClean="0"/>
              <a:t>jQuery</a:t>
            </a:r>
            <a:r>
              <a:rPr lang="en-US" dirty="0" smtClean="0"/>
              <a:t> library from </a:t>
            </a:r>
            <a:r>
              <a:rPr lang="en-US" dirty="0" err="1" smtClean="0"/>
              <a:t>jquery.com</a:t>
            </a:r>
            <a:endParaRPr lang="en-US" dirty="0" smtClean="0"/>
          </a:p>
          <a:p>
            <a:pPr lvl="1"/>
            <a:r>
              <a:rPr lang="en-US" dirty="0" smtClean="0"/>
              <a:t>v1.10.2 or v2.0.3</a:t>
            </a:r>
          </a:p>
          <a:p>
            <a:pPr lvl="1"/>
            <a:r>
              <a:rPr lang="en-US" dirty="0" smtClean="0"/>
              <a:t>&lt;script </a:t>
            </a:r>
            <a:r>
              <a:rPr lang="en-US" dirty="0" err="1" smtClean="0"/>
              <a:t>src</a:t>
            </a:r>
            <a:r>
              <a:rPr lang="en-US" dirty="0" smtClean="0"/>
              <a:t>=“jquery-1.10.2.min.js”&gt;&lt;/script&gt;</a:t>
            </a:r>
          </a:p>
          <a:p>
            <a:endParaRPr lang="en-US" dirty="0"/>
          </a:p>
          <a:p>
            <a:r>
              <a:rPr lang="en-US" dirty="0" smtClean="0"/>
              <a:t>Get </a:t>
            </a:r>
            <a:r>
              <a:rPr lang="en-US" dirty="0" err="1" smtClean="0"/>
              <a:t>jQuery</a:t>
            </a:r>
            <a:r>
              <a:rPr lang="en-US" dirty="0" smtClean="0"/>
              <a:t> from a Content Delivery Network (CDN)</a:t>
            </a:r>
          </a:p>
          <a:p>
            <a:pPr lvl="1"/>
            <a:r>
              <a:rPr lang="en-US" dirty="0" smtClean="0"/>
              <a:t>Google and Microsoft host </a:t>
            </a:r>
            <a:r>
              <a:rPr lang="en-US" dirty="0" err="1" smtClean="0"/>
              <a:t>jQuery</a:t>
            </a:r>
            <a:endParaRPr lang="en-US" dirty="0" smtClean="0"/>
          </a:p>
          <a:p>
            <a:pPr lvl="1"/>
            <a:r>
              <a:rPr lang="en-US" dirty="0" smtClean="0"/>
              <a:t>&lt;script </a:t>
            </a:r>
            <a:r>
              <a:rPr lang="en-US" dirty="0" err="1" smtClean="0"/>
              <a:t>src</a:t>
            </a:r>
            <a:r>
              <a:rPr lang="en-US" dirty="0" smtClean="0"/>
              <a:t>=“http://</a:t>
            </a:r>
            <a:r>
              <a:rPr lang="en-US" dirty="0" err="1" smtClean="0"/>
              <a:t>ajax.googleapis.com</a:t>
            </a:r>
            <a:r>
              <a:rPr lang="en-US" dirty="0" smtClean="0"/>
              <a:t>/</a:t>
            </a:r>
            <a:r>
              <a:rPr lang="en-US" dirty="0" err="1" smtClean="0"/>
              <a:t>ajax</a:t>
            </a:r>
            <a:r>
              <a:rPr lang="en-US" dirty="0" smtClean="0"/>
              <a:t>/libs/</a:t>
            </a:r>
            <a:r>
              <a:rPr lang="en-US" dirty="0" err="1" smtClean="0"/>
              <a:t>jquery</a:t>
            </a:r>
            <a:r>
              <a:rPr lang="en-US" dirty="0" smtClean="0"/>
              <a:t>/1.10.2/</a:t>
            </a:r>
            <a:r>
              <a:rPr lang="en-US" dirty="0" err="1" smtClean="0"/>
              <a:t>jquery.min.js</a:t>
            </a:r>
            <a:r>
              <a:rPr lang="en-US" dirty="0" smtClean="0"/>
              <a:t>”&gt;&lt;/script&gt;</a:t>
            </a:r>
          </a:p>
          <a:p>
            <a:pPr lvl="1"/>
            <a:r>
              <a:rPr lang="en-US" dirty="0" smtClean="0"/>
              <a:t>&lt;script </a:t>
            </a:r>
            <a:r>
              <a:rPr lang="en-US" dirty="0" err="1" smtClean="0"/>
              <a:t>src</a:t>
            </a:r>
            <a:r>
              <a:rPr lang="en-US" dirty="0" smtClean="0"/>
              <a:t>=“http://</a:t>
            </a:r>
            <a:r>
              <a:rPr lang="en-US" dirty="0" err="1" smtClean="0"/>
              <a:t>ajax.aspnetcdn.com</a:t>
            </a:r>
            <a:r>
              <a:rPr lang="en-US" dirty="0" smtClean="0"/>
              <a:t>/</a:t>
            </a:r>
            <a:r>
              <a:rPr lang="en-US" dirty="0" err="1" smtClean="0"/>
              <a:t>ajax</a:t>
            </a:r>
            <a:r>
              <a:rPr lang="en-US" dirty="0" smtClean="0"/>
              <a:t>/</a:t>
            </a:r>
            <a:r>
              <a:rPr lang="en-US" dirty="0" err="1" smtClean="0"/>
              <a:t>jQuery</a:t>
            </a:r>
            <a:r>
              <a:rPr lang="en-US" dirty="0" smtClean="0"/>
              <a:t>/jquery-1.10.2.min.js”&gt;&lt;/script&gt;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099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Ready Event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Want to prevent any </a:t>
            </a:r>
            <a:r>
              <a:rPr lang="en-US" dirty="0" err="1" smtClean="0"/>
              <a:t>jQuery</a:t>
            </a:r>
            <a:r>
              <a:rPr lang="en-US" dirty="0" smtClean="0"/>
              <a:t> code from running before the document is finished loading</a:t>
            </a:r>
          </a:p>
          <a:p>
            <a:pPr lvl="1"/>
            <a:r>
              <a:rPr lang="en-US" dirty="0" smtClean="0"/>
              <a:t>Hiding an element before it is created</a:t>
            </a:r>
          </a:p>
          <a:p>
            <a:pPr lvl="1"/>
            <a:r>
              <a:rPr lang="en-US" dirty="0" smtClean="0"/>
              <a:t>Getting the size of an image before it is loaded</a:t>
            </a:r>
          </a:p>
          <a:p>
            <a:pPr lvl="1"/>
            <a:endParaRPr lang="en-US" dirty="0"/>
          </a:p>
          <a:p>
            <a:r>
              <a:rPr lang="en-US" dirty="0" smtClean="0"/>
              <a:t>$(document).ready(function() {</a:t>
            </a:r>
            <a:br>
              <a:rPr lang="en-US" dirty="0" smtClean="0"/>
            </a:br>
            <a:r>
              <a:rPr lang="en-US" dirty="0" smtClean="0"/>
              <a:t>	// </a:t>
            </a:r>
            <a:r>
              <a:rPr lang="en-US" dirty="0" err="1" smtClean="0"/>
              <a:t>jQuery</a:t>
            </a:r>
            <a:r>
              <a:rPr lang="en-US" dirty="0" smtClean="0"/>
              <a:t> and JavaScript</a:t>
            </a:r>
            <a:br>
              <a:rPr lang="en-US" dirty="0" smtClean="0"/>
            </a:br>
            <a:r>
              <a:rPr lang="en-US" dirty="0" smtClean="0"/>
              <a:t>});</a:t>
            </a:r>
          </a:p>
          <a:p>
            <a:endParaRPr lang="en-US" dirty="0"/>
          </a:p>
          <a:p>
            <a:r>
              <a:rPr lang="en-US" dirty="0" smtClean="0"/>
              <a:t>$(function() {</a:t>
            </a:r>
            <a:br>
              <a:rPr lang="en-US" dirty="0" smtClean="0"/>
            </a:br>
            <a:r>
              <a:rPr lang="en-US" dirty="0" smtClean="0"/>
              <a:t>	// </a:t>
            </a:r>
            <a:r>
              <a:rPr lang="en-US" dirty="0" err="1" smtClean="0"/>
              <a:t>jQuery</a:t>
            </a:r>
            <a:r>
              <a:rPr lang="en-US" dirty="0" smtClean="0"/>
              <a:t> and JavaScript</a:t>
            </a:r>
            <a:br>
              <a:rPr lang="en-US" dirty="0" smtClean="0"/>
            </a:br>
            <a:r>
              <a:rPr lang="en-US" dirty="0" smtClean="0"/>
              <a:t>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130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>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</a:t>
            </a:r>
            <a:r>
              <a:rPr lang="en-US" dirty="0" err="1" smtClean="0"/>
              <a:t>jQuery</a:t>
            </a:r>
            <a:r>
              <a:rPr lang="en-US" dirty="0" smtClean="0"/>
              <a:t> you select (query) HTML elements and perform actions on them</a:t>
            </a:r>
          </a:p>
          <a:p>
            <a:endParaRPr lang="en-US" dirty="0"/>
          </a:p>
          <a:p>
            <a:r>
              <a:rPr lang="en-US" dirty="0" smtClean="0"/>
              <a:t>$(</a:t>
            </a:r>
            <a:r>
              <a:rPr lang="en-US" i="1" dirty="0" smtClean="0"/>
              <a:t>selector</a:t>
            </a:r>
            <a:r>
              <a:rPr lang="en-US" dirty="0" smtClean="0"/>
              <a:t>).</a:t>
            </a:r>
            <a:r>
              <a:rPr lang="en-US" i="1" dirty="0" smtClean="0"/>
              <a:t>action</a:t>
            </a:r>
            <a:r>
              <a:rPr lang="en-US" dirty="0" smtClean="0"/>
              <a:t>()</a:t>
            </a:r>
          </a:p>
          <a:p>
            <a:endParaRPr lang="en-US" dirty="0"/>
          </a:p>
          <a:p>
            <a:pPr lvl="1"/>
            <a:r>
              <a:rPr lang="en-US" dirty="0" smtClean="0"/>
              <a:t>$(this).hide()</a:t>
            </a:r>
          </a:p>
          <a:p>
            <a:pPr lvl="1"/>
            <a:r>
              <a:rPr lang="en-US" dirty="0" smtClean="0"/>
              <a:t>$(“p”).hide()</a:t>
            </a:r>
          </a:p>
          <a:p>
            <a:pPr lvl="1"/>
            <a:r>
              <a:rPr lang="en-US" dirty="0" smtClean="0"/>
              <a:t>$(“.test”).hide()</a:t>
            </a:r>
          </a:p>
          <a:p>
            <a:pPr lvl="1"/>
            <a:r>
              <a:rPr lang="en-US" dirty="0" smtClean="0"/>
              <a:t>$(“#test”).hide()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305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> Selector Examples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3838134"/>
              </p:ext>
            </p:extLst>
          </p:nvPr>
        </p:nvGraphicFramePr>
        <p:xfrm>
          <a:off x="712964" y="1397000"/>
          <a:ext cx="7718073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0574"/>
                <a:gridCol w="561749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Syntax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$(“*”)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Selects all elements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$(this)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Selects the current element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$(“</a:t>
                      </a:r>
                      <a:r>
                        <a:rPr lang="en-US" dirty="0" err="1" smtClean="0"/>
                        <a:t>p.intro</a:t>
                      </a:r>
                      <a:r>
                        <a:rPr lang="en-US" dirty="0" smtClean="0"/>
                        <a:t>”)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Selects all &lt;p&gt; elements with class=“intro”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$(“</a:t>
                      </a:r>
                      <a:r>
                        <a:rPr lang="en-US" dirty="0" err="1" smtClean="0"/>
                        <a:t>p:first</a:t>
                      </a:r>
                      <a:r>
                        <a:rPr lang="en-US" dirty="0" smtClean="0"/>
                        <a:t>”)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Selects the first &lt;p&gt;</a:t>
                      </a:r>
                      <a:r>
                        <a:rPr lang="en-US" baseline="0" dirty="0" smtClean="0"/>
                        <a:t> element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$(“</a:t>
                      </a:r>
                      <a:r>
                        <a:rPr lang="en-US" dirty="0" err="1" smtClean="0"/>
                        <a:t>ul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li:first</a:t>
                      </a:r>
                      <a:r>
                        <a:rPr lang="en-US" dirty="0" smtClean="0"/>
                        <a:t>”)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Selects the first &lt;li&gt; element of the first &lt;</a:t>
                      </a:r>
                      <a:r>
                        <a:rPr lang="en-US" dirty="0" err="1" smtClean="0"/>
                        <a:t>ul</a:t>
                      </a:r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$(“</a:t>
                      </a:r>
                      <a:r>
                        <a:rPr lang="en-US" dirty="0" err="1" smtClean="0"/>
                        <a:t>ul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li:first-child</a:t>
                      </a:r>
                      <a:r>
                        <a:rPr lang="en-US" dirty="0" smtClean="0"/>
                        <a:t>”)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Selects the</a:t>
                      </a:r>
                      <a:r>
                        <a:rPr lang="en-US" baseline="0" dirty="0" smtClean="0"/>
                        <a:t> first &lt;li&gt; element of every &lt;</a:t>
                      </a:r>
                      <a:r>
                        <a:rPr lang="en-US" baseline="0" dirty="0" err="1" smtClean="0"/>
                        <a:t>ul</a:t>
                      </a:r>
                      <a:r>
                        <a:rPr lang="en-US" baseline="0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$(“[</a:t>
                      </a:r>
                      <a:r>
                        <a:rPr lang="en-US" dirty="0" err="1" smtClean="0"/>
                        <a:t>href</a:t>
                      </a:r>
                      <a:r>
                        <a:rPr lang="en-US" dirty="0" smtClean="0"/>
                        <a:t>]”)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Selects all elements with </a:t>
                      </a:r>
                      <a:r>
                        <a:rPr lang="en-US" dirty="0" err="1" smtClean="0"/>
                        <a:t>href</a:t>
                      </a:r>
                      <a:r>
                        <a:rPr lang="en-US" dirty="0" smtClean="0"/>
                        <a:t> attribute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$(“a[target=‘foo’]”)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Selects all &lt;a&gt; elements with target attribute == ‘foo’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$(“:button”)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Selects all &lt;button&gt; and &lt;input&gt;</a:t>
                      </a:r>
                      <a:r>
                        <a:rPr lang="en-US" baseline="0" dirty="0" smtClean="0"/>
                        <a:t> of type button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$(“</a:t>
                      </a:r>
                      <a:r>
                        <a:rPr lang="en-US" dirty="0" err="1" smtClean="0"/>
                        <a:t>tr:even</a:t>
                      </a:r>
                      <a:r>
                        <a:rPr lang="en-US" dirty="0" smtClean="0"/>
                        <a:t>”)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Selects</a:t>
                      </a:r>
                      <a:r>
                        <a:rPr lang="en-US" baseline="0" dirty="0" smtClean="0"/>
                        <a:t> all even &lt;</a:t>
                      </a:r>
                      <a:r>
                        <a:rPr lang="en-US" baseline="0" dirty="0" err="1" smtClean="0"/>
                        <a:t>tr</a:t>
                      </a:r>
                      <a:r>
                        <a:rPr lang="en-US" baseline="0" dirty="0" smtClean="0"/>
                        <a:t>&gt; elements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9575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> Event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Common DOM events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$(“p”).click(function() {</a:t>
            </a:r>
            <a:br>
              <a:rPr lang="en-US" dirty="0" smtClean="0"/>
            </a:br>
            <a:r>
              <a:rPr lang="en-US" dirty="0" smtClean="0"/>
              <a:t>	// </a:t>
            </a:r>
            <a:r>
              <a:rPr lang="en-US" dirty="0" err="1" smtClean="0"/>
              <a:t>jQuery</a:t>
            </a:r>
            <a:r>
              <a:rPr lang="en-US" dirty="0" smtClean="0"/>
              <a:t>, JavaScript code</a:t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9339462"/>
              </p:ext>
            </p:extLst>
          </p:nvPr>
        </p:nvGraphicFramePr>
        <p:xfrm>
          <a:off x="608960" y="1831408"/>
          <a:ext cx="7926080" cy="2698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520"/>
                <a:gridCol w="1981520"/>
                <a:gridCol w="1981520"/>
                <a:gridCol w="1981520"/>
              </a:tblGrid>
              <a:tr h="533832">
                <a:tc>
                  <a:txBody>
                    <a:bodyPr/>
                    <a:lstStyle/>
                    <a:p>
                      <a:r>
                        <a:rPr lang="en-US" dirty="0" smtClean="0"/>
                        <a:t>Mouse Events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Keyboard Events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Form Events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Document</a:t>
                      </a:r>
                      <a:r>
                        <a:rPr lang="en-US" baseline="0" dirty="0" smtClean="0"/>
                        <a:t> / Window Events</a:t>
                      </a:r>
                      <a:endParaRPr lang="en-US" dirty="0"/>
                    </a:p>
                  </a:txBody>
                  <a:tcPr/>
                </a:tc>
              </a:tr>
              <a:tr h="514510">
                <a:tc>
                  <a:txBody>
                    <a:bodyPr/>
                    <a:lstStyle/>
                    <a:p>
                      <a:r>
                        <a:rPr lang="en-US" dirty="0" smtClean="0"/>
                        <a:t>click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keypress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submit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load</a:t>
                      </a:r>
                      <a:endParaRPr lang="en-US" dirty="0"/>
                    </a:p>
                  </a:txBody>
                  <a:tcPr/>
                </a:tc>
              </a:tr>
              <a:tr h="51451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dblclick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keydown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change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resize</a:t>
                      </a:r>
                      <a:endParaRPr lang="en-US" dirty="0"/>
                    </a:p>
                  </a:txBody>
                  <a:tcPr/>
                </a:tc>
              </a:tr>
              <a:tr h="51451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mouseenter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keyup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focus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scroll</a:t>
                      </a:r>
                      <a:endParaRPr lang="en-US" dirty="0"/>
                    </a:p>
                  </a:txBody>
                  <a:tcPr/>
                </a:tc>
              </a:tr>
              <a:tr h="51451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mouseleave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blur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unload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2704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> Effects – Hide and Show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Hide, Show, Toggle</a:t>
            </a:r>
          </a:p>
          <a:p>
            <a:pPr lvl="1"/>
            <a:r>
              <a:rPr lang="en-US" dirty="0" smtClean="0"/>
              <a:t>$(</a:t>
            </a:r>
            <a:r>
              <a:rPr lang="en-US" i="1" dirty="0" smtClean="0"/>
              <a:t>selector</a:t>
            </a:r>
            <a:r>
              <a:rPr lang="en-US" dirty="0" smtClean="0"/>
              <a:t>).hide(</a:t>
            </a:r>
            <a:r>
              <a:rPr lang="en-US" i="1" dirty="0" err="1" smtClean="0"/>
              <a:t>speed,callback</a:t>
            </a:r>
            <a:r>
              <a:rPr lang="en-US" dirty="0" smtClean="0"/>
              <a:t>);</a:t>
            </a:r>
          </a:p>
          <a:p>
            <a:pPr lvl="1"/>
            <a:r>
              <a:rPr lang="en-US" dirty="0"/>
              <a:t>$(</a:t>
            </a:r>
            <a:r>
              <a:rPr lang="en-US" i="1" dirty="0"/>
              <a:t>selector</a:t>
            </a:r>
            <a:r>
              <a:rPr lang="en-US" dirty="0"/>
              <a:t>)</a:t>
            </a:r>
            <a:r>
              <a:rPr lang="en-US" dirty="0" smtClean="0"/>
              <a:t>.show(</a:t>
            </a:r>
            <a:r>
              <a:rPr lang="en-US" i="1" dirty="0" err="1"/>
              <a:t>speed,callback</a:t>
            </a:r>
            <a:r>
              <a:rPr lang="en-US" dirty="0" smtClean="0"/>
              <a:t>);</a:t>
            </a:r>
            <a:endParaRPr lang="en-US" dirty="0"/>
          </a:p>
          <a:p>
            <a:pPr lvl="1"/>
            <a:r>
              <a:rPr lang="en-US" dirty="0"/>
              <a:t>$(</a:t>
            </a:r>
            <a:r>
              <a:rPr lang="en-US" i="1" dirty="0"/>
              <a:t>selector</a:t>
            </a:r>
            <a:r>
              <a:rPr lang="en-US" dirty="0"/>
              <a:t>)</a:t>
            </a:r>
            <a:r>
              <a:rPr lang="en-US" dirty="0" smtClean="0"/>
              <a:t>.toggle(</a:t>
            </a:r>
            <a:r>
              <a:rPr lang="en-US" i="1" dirty="0" err="1"/>
              <a:t>speed,callback</a:t>
            </a:r>
            <a:r>
              <a:rPr lang="en-US" dirty="0" smtClean="0"/>
              <a:t>);</a:t>
            </a:r>
          </a:p>
          <a:p>
            <a:pPr lvl="2"/>
            <a:r>
              <a:rPr lang="en-US" dirty="0" smtClean="0"/>
              <a:t>speed is “slow”, “fast” or milliseconds</a:t>
            </a:r>
          </a:p>
          <a:p>
            <a:pPr lvl="2"/>
            <a:r>
              <a:rPr lang="en-US" dirty="0" smtClean="0"/>
              <a:t>callback is an optional function that executes when effect completes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012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> Effects - Fading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fadeIn</a:t>
            </a:r>
            <a:r>
              <a:rPr lang="en-US" dirty="0" smtClean="0"/>
              <a:t>, </a:t>
            </a:r>
            <a:r>
              <a:rPr lang="en-US" dirty="0" err="1" smtClean="0"/>
              <a:t>fadeOut</a:t>
            </a:r>
            <a:r>
              <a:rPr lang="en-US" dirty="0" smtClean="0"/>
              <a:t>, </a:t>
            </a:r>
            <a:r>
              <a:rPr lang="en-US" dirty="0" err="1" smtClean="0"/>
              <a:t>fadeToggle</a:t>
            </a:r>
            <a:r>
              <a:rPr lang="en-US" dirty="0" smtClean="0"/>
              <a:t>, </a:t>
            </a:r>
            <a:r>
              <a:rPr lang="en-US" dirty="0" err="1" smtClean="0"/>
              <a:t>fadeTo</a:t>
            </a:r>
            <a:endParaRPr lang="en-US" dirty="0" smtClean="0"/>
          </a:p>
          <a:p>
            <a:pPr lvl="1"/>
            <a:r>
              <a:rPr lang="en-US" dirty="0" smtClean="0"/>
              <a:t>$(</a:t>
            </a:r>
            <a:r>
              <a:rPr lang="en-US" i="1" dirty="0" smtClean="0"/>
              <a:t>selector</a:t>
            </a:r>
            <a:r>
              <a:rPr lang="en-US" dirty="0" smtClean="0"/>
              <a:t>).</a:t>
            </a:r>
            <a:r>
              <a:rPr lang="en-US" dirty="0" err="1" smtClean="0"/>
              <a:t>fadeIn</a:t>
            </a:r>
            <a:r>
              <a:rPr lang="en-US" dirty="0" smtClean="0"/>
              <a:t>(</a:t>
            </a:r>
            <a:r>
              <a:rPr lang="en-US" i="1" dirty="0" err="1" smtClean="0"/>
              <a:t>speed,callback</a:t>
            </a:r>
            <a:r>
              <a:rPr lang="en-US" dirty="0" smtClean="0"/>
              <a:t>);</a:t>
            </a:r>
          </a:p>
          <a:p>
            <a:pPr lvl="1"/>
            <a:r>
              <a:rPr lang="en-US" dirty="0"/>
              <a:t>$(</a:t>
            </a:r>
            <a:r>
              <a:rPr lang="en-US" i="1" dirty="0"/>
              <a:t>selector</a:t>
            </a:r>
            <a:r>
              <a:rPr lang="en-US" dirty="0"/>
              <a:t>).</a:t>
            </a:r>
            <a:r>
              <a:rPr lang="en-US" dirty="0" err="1" smtClean="0"/>
              <a:t>fadeOut</a:t>
            </a:r>
            <a:r>
              <a:rPr lang="en-US" dirty="0" smtClean="0"/>
              <a:t>(</a:t>
            </a:r>
            <a:r>
              <a:rPr lang="en-US" i="1" dirty="0" err="1"/>
              <a:t>speed,callback</a:t>
            </a:r>
            <a:r>
              <a:rPr lang="en-US" dirty="0" smtClean="0"/>
              <a:t>);</a:t>
            </a:r>
            <a:endParaRPr lang="en-US" dirty="0"/>
          </a:p>
          <a:p>
            <a:pPr lvl="1"/>
            <a:r>
              <a:rPr lang="en-US" dirty="0"/>
              <a:t>$(</a:t>
            </a:r>
            <a:r>
              <a:rPr lang="en-US" i="1" dirty="0"/>
              <a:t>selector</a:t>
            </a:r>
            <a:r>
              <a:rPr lang="en-US" dirty="0"/>
              <a:t>).</a:t>
            </a:r>
            <a:r>
              <a:rPr lang="en-US" dirty="0" err="1" smtClean="0"/>
              <a:t>fadeToggle</a:t>
            </a:r>
            <a:r>
              <a:rPr lang="en-US" dirty="0" smtClean="0"/>
              <a:t>(</a:t>
            </a:r>
            <a:r>
              <a:rPr lang="en-US" i="1" dirty="0" err="1"/>
              <a:t>speed,callback</a:t>
            </a:r>
            <a:r>
              <a:rPr lang="en-US" dirty="0" smtClean="0"/>
              <a:t>);</a:t>
            </a:r>
            <a:endParaRPr lang="en-US" dirty="0"/>
          </a:p>
          <a:p>
            <a:pPr lvl="1" algn="just"/>
            <a:r>
              <a:rPr lang="en-US" dirty="0"/>
              <a:t>$(</a:t>
            </a:r>
            <a:r>
              <a:rPr lang="en-US" i="1" dirty="0"/>
              <a:t>selector</a:t>
            </a:r>
            <a:r>
              <a:rPr lang="en-US" dirty="0"/>
              <a:t>).</a:t>
            </a:r>
            <a:r>
              <a:rPr lang="en-US" dirty="0" err="1" smtClean="0"/>
              <a:t>fadeTo</a:t>
            </a:r>
            <a:r>
              <a:rPr lang="en-US" dirty="0" smtClean="0"/>
              <a:t>(</a:t>
            </a:r>
            <a:r>
              <a:rPr lang="en-US" i="1" dirty="0" err="1"/>
              <a:t>speed</a:t>
            </a:r>
            <a:r>
              <a:rPr lang="en-US" i="1" dirty="0" err="1" smtClean="0"/>
              <a:t>,opacity,callback</a:t>
            </a:r>
            <a:r>
              <a:rPr lang="en-US" dirty="0" smtClean="0"/>
              <a:t>);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701579"/>
      </p:ext>
    </p:extLst>
  </p:cSld>
  <p:clrMapOvr>
    <a:masterClrMapping/>
  </p:clrMapOvr>
</p:sld>
</file>

<file path=ppt/theme/theme1.xml><?xml version="1.0" encoding="utf-8"?>
<a:theme xmlns:a="http://schemas.openxmlformats.org/drawingml/2006/main" name="CSDL-2013">
  <a:themeElements>
    <a:clrScheme name="Office Theme 2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F9900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508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600" b="1" i="0" u="none" strike="noStrike" cap="none" normalizeH="0" baseline="0">
            <a:ln>
              <a:noFill/>
            </a:ln>
            <a:solidFill>
              <a:schemeClr val="tx2"/>
            </a:solidFill>
            <a:effectLst/>
            <a:latin typeface="Comic Sans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0800" cap="flat" cmpd="sng" algn="ctr">
          <a:solidFill>
            <a:schemeClr val="tx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>
            <a:ln>
              <a:noFill/>
            </a:ln>
            <a:solidFill>
              <a:schemeClr val="tx2"/>
            </a:solidFill>
            <a:effectLst/>
            <a:latin typeface="Comic Sans MS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1"/>
            </a:solidFill>
            <a:latin typeface="+mn-lt"/>
          </a:defRPr>
        </a:defPPr>
      </a:lstStyle>
    </a:tx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CSDL-2013.thmx</Template>
  <TotalTime>65</TotalTime>
  <Words>789</Words>
  <Application>Microsoft Macintosh PowerPoint</Application>
  <PresentationFormat>On-screen Show (4:3)</PresentationFormat>
  <Paragraphs>126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CSDL-2013</vt:lpstr>
      <vt:lpstr>jQuery Part 1</vt:lpstr>
      <vt:lpstr>jQuery</vt:lpstr>
      <vt:lpstr>Adding jQuery</vt:lpstr>
      <vt:lpstr>Document Ready Event</vt:lpstr>
      <vt:lpstr>jQuery Syntax</vt:lpstr>
      <vt:lpstr>jQuery Selector Examples</vt:lpstr>
      <vt:lpstr>jQuery Event Methods</vt:lpstr>
      <vt:lpstr>jQuery Effects – Hide and Show</vt:lpstr>
      <vt:lpstr>jQuery Effects - Fading</vt:lpstr>
      <vt:lpstr>jQuery Effects – Sliding</vt:lpstr>
      <vt:lpstr>jQuery Effects – Animation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jQuery Part 1</dc:title>
  <dc:creator>Carleton Moore</dc:creator>
  <cp:lastModifiedBy>Carleton Moore</cp:lastModifiedBy>
  <cp:revision>8</cp:revision>
  <dcterms:created xsi:type="dcterms:W3CDTF">2013-09-16T21:09:48Z</dcterms:created>
  <dcterms:modified xsi:type="dcterms:W3CDTF">2013-09-17T20:51:55Z</dcterms:modified>
</cp:coreProperties>
</file>