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sldIdLst>
    <p:sldId id="256" r:id="rId2"/>
    <p:sldId id="264" r:id="rId3"/>
    <p:sldId id="262" r:id="rId4"/>
    <p:sldId id="263" r:id="rId5"/>
    <p:sldId id="257" r:id="rId6"/>
    <p:sldId id="258" r:id="rId7"/>
    <p:sldId id="259" r:id="rId8"/>
    <p:sldId id="260" r:id="rId9"/>
    <p:sldId id="261" r:id="rId1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2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458200" cy="51673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61913" y="6537325"/>
            <a:ext cx="511175" cy="2540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folHlink"/>
                </a:solidFill>
                <a:latin typeface="Arial" charset="0"/>
              </a:rPr>
              <a:t> (</a:t>
            </a:r>
            <a:fld id="{DD04CCA0-76FC-0347-A04D-9E6C8EA5151B}" type="slidenum">
              <a:rPr lang="en-US" sz="1200">
                <a:solidFill>
                  <a:schemeClr val="folHlink"/>
                </a:solidFill>
                <a:latin typeface="Arial" charset="0"/>
              </a:rPr>
              <a:pPr>
                <a:defRPr/>
              </a:pPr>
              <a:t>‹#›</a:t>
            </a:fld>
            <a:r>
              <a:rPr lang="en-US" sz="1200" dirty="0">
                <a:solidFill>
                  <a:schemeClr val="folHlink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00FF00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rgbClr val="00FF00"/>
        </a:buClr>
        <a:buSzPct val="125000"/>
        <a:buFont typeface="Times" charset="0"/>
        <a:buChar char="•"/>
        <a:defRPr sz="2700" b="1">
          <a:solidFill>
            <a:schemeClr val="tx1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FF00"/>
        </a:buClr>
        <a:buSzPct val="125000"/>
        <a:buChar char="-"/>
        <a:defRPr sz="2700" b="1">
          <a:solidFill>
            <a:schemeClr val="tx1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Part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2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table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would you select all of User 2’s comments?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48788"/>
              </p:ext>
            </p:extLst>
          </p:nvPr>
        </p:nvGraphicFramePr>
        <p:xfrm>
          <a:off x="1812215" y="1911651"/>
          <a:ext cx="55195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291"/>
                <a:gridCol w="16932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 is going on?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 love PHP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Are</a:t>
                      </a:r>
                      <a:r>
                        <a:rPr lang="en-US" baseline="0" dirty="0" smtClean="0"/>
                        <a:t> you insane?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81037" y="4738583"/>
            <a:ext cx="5981926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SELECT Comment,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UserID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FROM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Comments WHERE ID = 2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9524" y="1593615"/>
            <a:ext cx="1244952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Comments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6128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tables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would you select all of Jane’s comments?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105676"/>
              </p:ext>
            </p:extLst>
          </p:nvPr>
        </p:nvGraphicFramePr>
        <p:xfrm>
          <a:off x="381000" y="1911651"/>
          <a:ext cx="29326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36"/>
                <a:gridCol w="18931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Joe Public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Jane</a:t>
                      </a:r>
                      <a:r>
                        <a:rPr lang="en-US" baseline="0" dirty="0" smtClean="0"/>
                        <a:t> Doe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657670"/>
              </p:ext>
            </p:extLst>
          </p:nvPr>
        </p:nvGraphicFramePr>
        <p:xfrm>
          <a:off x="3484254" y="1911651"/>
          <a:ext cx="55195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291"/>
                <a:gridCol w="16932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 is going on?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 love PHP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Are</a:t>
                      </a:r>
                      <a:r>
                        <a:rPr lang="en-US" baseline="0" dirty="0" smtClean="0"/>
                        <a:t> you insane?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6299" y="4738583"/>
            <a:ext cx="8371402" cy="539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SELECT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Users.Name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Users.UserID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Comments.Comment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Comments.UserID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FROM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Users, Comments WHERE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Users.UserID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Comments.UserID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AND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Users.UserID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= 2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0512" y="1593615"/>
            <a:ext cx="755034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Users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09085" y="1593615"/>
            <a:ext cx="1244952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Comments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3015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tables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would you select all of Joe’s comments?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881385"/>
              </p:ext>
            </p:extLst>
          </p:nvPr>
        </p:nvGraphicFramePr>
        <p:xfrm>
          <a:off x="381000" y="1911651"/>
          <a:ext cx="29326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36"/>
                <a:gridCol w="18931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Joe Public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Jane</a:t>
                      </a:r>
                      <a:r>
                        <a:rPr lang="en-US" baseline="0" dirty="0" smtClean="0"/>
                        <a:t> Doe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033409"/>
              </p:ext>
            </p:extLst>
          </p:nvPr>
        </p:nvGraphicFramePr>
        <p:xfrm>
          <a:off x="3484254" y="1911651"/>
          <a:ext cx="55195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291"/>
                <a:gridCol w="16932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 is going on?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 love PHP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Are</a:t>
                      </a:r>
                      <a:r>
                        <a:rPr lang="en-US" baseline="0" dirty="0" smtClean="0"/>
                        <a:t> you insane?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6299" y="4738583"/>
            <a:ext cx="8033870" cy="539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SELECT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Users.Name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Users.ID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Comments.Comment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Comments.UserID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FROM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Users, Comments WHERE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Users.ID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Comments.UserID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AND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Users.ID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= 1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0512" y="1593615"/>
            <a:ext cx="755034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Users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09085" y="1593615"/>
            <a:ext cx="1244952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Comments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8497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Cookies are small files that the server embeds on the client’s computer</a:t>
            </a:r>
          </a:p>
          <a:p>
            <a:r>
              <a:rPr lang="en-US" dirty="0" smtClean="0"/>
              <a:t>Cookies are sent with each HTTP request</a:t>
            </a:r>
          </a:p>
          <a:p>
            <a:r>
              <a:rPr lang="en-US" dirty="0" smtClean="0"/>
              <a:t>Often used to identify a user</a:t>
            </a:r>
          </a:p>
          <a:p>
            <a:r>
              <a:rPr lang="en-US" dirty="0" smtClean="0"/>
              <a:t>Cookies have </a:t>
            </a:r>
          </a:p>
          <a:p>
            <a:pPr lvl="1"/>
            <a:r>
              <a:rPr lang="en-US" sz="2400" dirty="0" smtClean="0"/>
              <a:t>name – the name of the cookie, required</a:t>
            </a:r>
          </a:p>
          <a:p>
            <a:pPr lvl="1"/>
            <a:r>
              <a:rPr lang="en-US" sz="2400" dirty="0" smtClean="0"/>
              <a:t>value – the value of the cookie, required</a:t>
            </a:r>
          </a:p>
          <a:p>
            <a:pPr lvl="1"/>
            <a:r>
              <a:rPr lang="en-US" sz="2400" dirty="0" smtClean="0"/>
              <a:t>expiration – when the cookie expires, optional</a:t>
            </a:r>
          </a:p>
          <a:p>
            <a:pPr lvl="1"/>
            <a:r>
              <a:rPr lang="en-US" sz="2400" dirty="0" smtClean="0"/>
              <a:t>path – scope of cookie, optional</a:t>
            </a:r>
          </a:p>
          <a:p>
            <a:pPr lvl="1"/>
            <a:r>
              <a:rPr lang="en-US" sz="2400" dirty="0" smtClean="0"/>
              <a:t>domain – domain of the cookie, optional</a:t>
            </a:r>
          </a:p>
          <a:p>
            <a:pPr lvl="1"/>
            <a:r>
              <a:rPr lang="en-US" sz="2400" dirty="0" smtClean="0"/>
              <a:t>secure – only send cookie over HTTPS, optional</a:t>
            </a:r>
          </a:p>
          <a:p>
            <a:pPr lvl="1"/>
            <a:r>
              <a:rPr lang="en-US" sz="2400" dirty="0" smtClean="0"/>
              <a:t>HTTP-Only – only allow access by HTTP, optional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12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a Cookie</a:t>
            </a:r>
          </a:p>
          <a:p>
            <a:pPr lvl="1"/>
            <a:r>
              <a:rPr lang="en-US" sz="2400" dirty="0" err="1" smtClean="0"/>
              <a:t>setcookie</a:t>
            </a:r>
            <a:r>
              <a:rPr lang="en-US" sz="2400" dirty="0" smtClean="0"/>
              <a:t>($name, $value, $expire, $path, $domain, $secure, $</a:t>
            </a:r>
            <a:r>
              <a:rPr lang="en-US" sz="2400" dirty="0" err="1" smtClean="0"/>
              <a:t>httponly</a:t>
            </a:r>
            <a:r>
              <a:rPr lang="en-US" sz="2400" dirty="0" smtClean="0"/>
              <a:t>);</a:t>
            </a:r>
          </a:p>
          <a:p>
            <a:pPr lvl="2"/>
            <a:r>
              <a:rPr lang="en-US" sz="2400" dirty="0" smtClean="0"/>
              <a:t>string $name, name of the cookie</a:t>
            </a:r>
          </a:p>
          <a:p>
            <a:pPr lvl="2"/>
            <a:r>
              <a:rPr lang="en-US" sz="2400" dirty="0" smtClean="0"/>
              <a:t>string $value, value of the cookie</a:t>
            </a:r>
          </a:p>
          <a:p>
            <a:pPr lvl="2"/>
            <a:r>
              <a:rPr lang="en-US" sz="2400" dirty="0" err="1" smtClean="0"/>
              <a:t>int</a:t>
            </a:r>
            <a:r>
              <a:rPr lang="en-US" sz="2400" dirty="0" smtClean="0"/>
              <a:t> $expire, Unix timestamp </a:t>
            </a:r>
            <a:r>
              <a:rPr lang="en-US" sz="2400" i="1" dirty="0" smtClean="0"/>
              <a:t>time()+60*60*24</a:t>
            </a:r>
            <a:endParaRPr lang="en-US" sz="2400" dirty="0" smtClean="0"/>
          </a:p>
          <a:p>
            <a:pPr lvl="2"/>
            <a:r>
              <a:rPr lang="en-US" sz="2400" dirty="0" smtClean="0"/>
              <a:t>string $path, path on server ‘/’ all paths</a:t>
            </a:r>
          </a:p>
          <a:p>
            <a:pPr lvl="2"/>
            <a:r>
              <a:rPr lang="en-US" sz="2400" dirty="0" smtClean="0"/>
              <a:t>string $domain, ‘</a:t>
            </a:r>
            <a:r>
              <a:rPr lang="en-US" sz="2400" dirty="0" err="1" smtClean="0"/>
              <a:t>www.example.com</a:t>
            </a:r>
            <a:r>
              <a:rPr lang="en-US" sz="2400" dirty="0" smtClean="0"/>
              <a:t>’</a:t>
            </a:r>
          </a:p>
          <a:p>
            <a:pPr lvl="2"/>
            <a:r>
              <a:rPr lang="en-US" sz="2400" dirty="0" err="1" smtClean="0"/>
              <a:t>bool</a:t>
            </a:r>
            <a:r>
              <a:rPr lang="en-US" sz="2400" dirty="0" smtClean="0"/>
              <a:t> $secure</a:t>
            </a:r>
          </a:p>
          <a:p>
            <a:pPr lvl="2"/>
            <a:r>
              <a:rPr lang="en-US" sz="2400" dirty="0" err="1" smtClean="0"/>
              <a:t>bool</a:t>
            </a:r>
            <a:r>
              <a:rPr lang="en-US" sz="2400" dirty="0" smtClean="0"/>
              <a:t> $</a:t>
            </a:r>
            <a:r>
              <a:rPr lang="en-US" sz="2400" dirty="0" err="1" smtClean="0"/>
              <a:t>httponly</a:t>
            </a:r>
            <a:endParaRPr lang="en-US" sz="2400" dirty="0" smtClean="0"/>
          </a:p>
          <a:p>
            <a:pPr lvl="1"/>
            <a:r>
              <a:rPr lang="en-US" sz="2400" dirty="0" smtClean="0"/>
              <a:t>Must be set before any output from the script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err="1" smtClean="0"/>
              <a:t>setcookie</a:t>
            </a:r>
            <a:r>
              <a:rPr lang="en-US" sz="2400" dirty="0" smtClean="0"/>
              <a:t>(“user”, “Fred”);</a:t>
            </a:r>
          </a:p>
          <a:p>
            <a:pPr lvl="1"/>
            <a:r>
              <a:rPr lang="en-US" sz="2400" dirty="0" err="1" smtClean="0"/>
              <a:t>setcookie</a:t>
            </a:r>
            <a:r>
              <a:rPr lang="en-US" sz="2400" dirty="0" smtClean="0"/>
              <a:t>(“user”, “Cam”, time()+3600);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4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Cookie value </a:t>
            </a:r>
          </a:p>
          <a:p>
            <a:pPr lvl="1"/>
            <a:r>
              <a:rPr lang="en-US" dirty="0" smtClean="0"/>
              <a:t>Use the $_COOKIE </a:t>
            </a:r>
            <a:r>
              <a:rPr lang="en-US" dirty="0" err="1" smtClean="0"/>
              <a:t>superglobal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$_COOKIE is an associative array of values</a:t>
            </a:r>
          </a:p>
          <a:p>
            <a:endParaRPr lang="en-US" dirty="0" smtClean="0"/>
          </a:p>
          <a:p>
            <a:pPr marL="519113" lvl="2" indent="0">
              <a:buNone/>
            </a:pPr>
            <a:r>
              <a:rPr lang="en-US" sz="2400" dirty="0" smtClean="0"/>
              <a:t>if (</a:t>
            </a:r>
            <a:r>
              <a:rPr lang="en-US" sz="2400" dirty="0" err="1" smtClean="0"/>
              <a:t>isset</a:t>
            </a:r>
            <a:r>
              <a:rPr lang="en-US" sz="2400" dirty="0" smtClean="0"/>
              <a:t>($_COOKIE[“user”])) {</a:t>
            </a:r>
          </a:p>
          <a:p>
            <a:pPr marL="519113" lvl="2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echo “Welcome “ . $_COOKIE[“user”] . “&lt;</a:t>
            </a:r>
            <a:r>
              <a:rPr lang="en-US" sz="2400" dirty="0" err="1" smtClean="0"/>
              <a:t>br</a:t>
            </a:r>
            <a:r>
              <a:rPr lang="en-US" sz="2400" dirty="0" smtClean="0"/>
              <a:t>/&gt;”;</a:t>
            </a:r>
          </a:p>
          <a:p>
            <a:pPr marL="519113" lvl="2" indent="0">
              <a:buNone/>
            </a:pPr>
            <a:r>
              <a:rPr lang="en-US" sz="2400" dirty="0" smtClean="0"/>
              <a:t>}</a:t>
            </a:r>
          </a:p>
          <a:p>
            <a:pPr marL="519113" lvl="2" indent="0">
              <a:buNone/>
            </a:pPr>
            <a:r>
              <a:rPr lang="en-US" sz="2400" dirty="0" smtClean="0"/>
              <a:t>else {</a:t>
            </a:r>
          </a:p>
          <a:p>
            <a:pPr marL="519113" lvl="2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echo “Welcome guest &lt;</a:t>
            </a:r>
            <a:r>
              <a:rPr lang="en-US" sz="2400" dirty="0" err="1" smtClean="0"/>
              <a:t>br</a:t>
            </a:r>
            <a:r>
              <a:rPr lang="en-US" sz="2400" dirty="0" smtClean="0"/>
              <a:t>/&gt;”;</a:t>
            </a:r>
          </a:p>
          <a:p>
            <a:pPr marL="519113" lvl="2" indent="0">
              <a:buNone/>
            </a:pPr>
            <a:r>
              <a:rPr lang="en-US" sz="2400" dirty="0"/>
              <a:t>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337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a Cookie</a:t>
            </a:r>
          </a:p>
          <a:p>
            <a:pPr lvl="1"/>
            <a:r>
              <a:rPr lang="en-US" dirty="0" smtClean="0"/>
              <a:t>Set its expiration value to the past</a:t>
            </a:r>
          </a:p>
          <a:p>
            <a:endParaRPr lang="en-US" dirty="0"/>
          </a:p>
          <a:p>
            <a:endParaRPr lang="en-US" dirty="0" smtClean="0"/>
          </a:p>
          <a:p>
            <a:pPr marL="390525" lvl="1" indent="0">
              <a:buNone/>
            </a:pPr>
            <a:r>
              <a:rPr lang="en-US" dirty="0" smtClean="0"/>
              <a:t>if(</a:t>
            </a:r>
            <a:r>
              <a:rPr lang="en-US" dirty="0" err="1" smtClean="0"/>
              <a:t>isset</a:t>
            </a:r>
            <a:r>
              <a:rPr lang="en-US" dirty="0" smtClean="0"/>
              <a:t>($_COOKIE[“user’])) {</a:t>
            </a:r>
          </a:p>
          <a:p>
            <a:pPr marL="390525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setcookie</a:t>
            </a:r>
            <a:r>
              <a:rPr lang="en-US" dirty="0" smtClean="0"/>
              <a:t>(“user”, “”, time-3600);</a:t>
            </a:r>
          </a:p>
          <a:p>
            <a:pPr marL="390525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0573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2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3">
  <a:themeElements>
    <a:clrScheme name="Office Theme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CSDL-2013.thmx</Template>
  <TotalTime>158</TotalTime>
  <Words>505</Words>
  <Application>Microsoft Macintosh PowerPoint</Application>
  <PresentationFormat>On-screen Show (4:3)</PresentationFormat>
  <Paragraphs>123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CSDL-2013</vt:lpstr>
      <vt:lpstr>PHP Part 3</vt:lpstr>
      <vt:lpstr>Relational Databases</vt:lpstr>
      <vt:lpstr>Relational Databases</vt:lpstr>
      <vt:lpstr>Relational Databases</vt:lpstr>
      <vt:lpstr>HTTP Cookies</vt:lpstr>
      <vt:lpstr>PHP Cookies</vt:lpstr>
      <vt:lpstr>PHP Cookies</vt:lpstr>
      <vt:lpstr>PHP Cookie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Part 3</dc:title>
  <dc:creator>Carleton Moore</dc:creator>
  <cp:lastModifiedBy>Carleton Moore</cp:lastModifiedBy>
  <cp:revision>10</cp:revision>
  <dcterms:created xsi:type="dcterms:W3CDTF">2013-10-02T20:35:07Z</dcterms:created>
  <dcterms:modified xsi:type="dcterms:W3CDTF">2013-10-02T23:13:12Z</dcterms:modified>
</cp:coreProperties>
</file>