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2" d="100"/>
          <a:sy n="152" d="100"/>
        </p:scale>
        <p:origin x="-12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458200" cy="51673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61913" y="6537325"/>
            <a:ext cx="511175" cy="2540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folHlink"/>
                </a:solidFill>
                <a:latin typeface="Arial" charset="0"/>
              </a:rPr>
              <a:t> (</a:t>
            </a:r>
            <a:fld id="{DD04CCA0-76FC-0347-A04D-9E6C8EA5151B}" type="slidenum">
              <a:rPr lang="en-US" sz="1200">
                <a:solidFill>
                  <a:schemeClr val="folHlink"/>
                </a:solidFill>
                <a:latin typeface="Arial" charset="0"/>
              </a:rPr>
              <a:pPr>
                <a:defRPr/>
              </a:pPr>
              <a:t>‹#›</a:t>
            </a:fld>
            <a:r>
              <a:rPr lang="en-US" sz="1200" dirty="0">
                <a:solidFill>
                  <a:schemeClr val="folHlink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00FF00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Clr>
          <a:srgbClr val="00FF00"/>
        </a:buClr>
        <a:buSzPct val="125000"/>
        <a:buFont typeface="Times" charset="0"/>
        <a:buChar char="•"/>
        <a:defRPr sz="2700" b="1">
          <a:solidFill>
            <a:schemeClr val="tx1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FF00"/>
        </a:buClr>
        <a:buSzPct val="125000"/>
        <a:buChar char="-"/>
        <a:defRPr sz="2700" b="1">
          <a:solidFill>
            <a:schemeClr val="tx1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 Time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45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&lt;?</a:t>
            </a:r>
            <a:r>
              <a:rPr lang="en-US" sz="2000" dirty="0" err="1" smtClean="0">
                <a:solidFill>
                  <a:schemeClr val="tx1"/>
                </a:solidFill>
              </a:rPr>
              <a:t>php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header(</a:t>
            </a:r>
            <a:r>
              <a:rPr lang="en-US" sz="2000" dirty="0" smtClean="0">
                <a:solidFill>
                  <a:schemeClr val="tx2"/>
                </a:solidFill>
              </a:rPr>
              <a:t>‘Content-Type: text/event-stream</a:t>
            </a:r>
            <a:r>
              <a:rPr lang="en-US" sz="2000" dirty="0" smtClean="0">
                <a:solidFill>
                  <a:schemeClr val="tx1"/>
                </a:solidFill>
              </a:rPr>
              <a:t>’);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header(</a:t>
            </a:r>
            <a:r>
              <a:rPr lang="en-US" sz="2000" dirty="0" smtClean="0">
                <a:solidFill>
                  <a:srgbClr val="FFFF00"/>
                </a:solidFill>
              </a:rPr>
              <a:t>‘Cache-Control: no-cache’</a:t>
            </a:r>
            <a:r>
              <a:rPr lang="en-US" sz="2000" dirty="0" smtClean="0">
                <a:solidFill>
                  <a:schemeClr val="tx1"/>
                </a:solidFill>
              </a:rPr>
              <a:t>);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accent1"/>
                </a:solidFill>
              </a:rPr>
              <a:t>function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sendMsg</a:t>
            </a:r>
            <a:r>
              <a:rPr lang="en-US" sz="2000" dirty="0" smtClean="0">
                <a:solidFill>
                  <a:schemeClr val="tx1"/>
                </a:solidFill>
              </a:rPr>
              <a:t>($id, $</a:t>
            </a:r>
            <a:r>
              <a:rPr lang="en-US" sz="2000" dirty="0" err="1" smtClean="0">
                <a:solidFill>
                  <a:schemeClr val="tx1"/>
                </a:solidFill>
              </a:rPr>
              <a:t>msg</a:t>
            </a:r>
            <a:r>
              <a:rPr lang="en-US" sz="2000" dirty="0" smtClean="0">
                <a:solidFill>
                  <a:schemeClr val="tx1"/>
                </a:solidFill>
              </a:rPr>
              <a:t>)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echo </a:t>
            </a:r>
            <a:r>
              <a:rPr lang="en-US" sz="2000" dirty="0" smtClean="0">
                <a:solidFill>
                  <a:srgbClr val="FFFF00"/>
                </a:solidFill>
              </a:rPr>
              <a:t>“id: $id”</a:t>
            </a:r>
            <a:r>
              <a:rPr lang="en-US" sz="2000" dirty="0" smtClean="0">
                <a:solidFill>
                  <a:schemeClr val="tx1"/>
                </a:solidFill>
              </a:rPr>
              <a:t> . PHP_EOL;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echo </a:t>
            </a:r>
            <a:r>
              <a:rPr lang="en-US" sz="2000" dirty="0" smtClean="0">
                <a:solidFill>
                  <a:srgbClr val="FFFF00"/>
                </a:solidFill>
              </a:rPr>
              <a:t>“data: $</a:t>
            </a:r>
            <a:r>
              <a:rPr lang="en-US" sz="2000" dirty="0" err="1" smtClean="0">
                <a:solidFill>
                  <a:srgbClr val="FFFF00"/>
                </a:solidFill>
              </a:rPr>
              <a:t>msg</a:t>
            </a:r>
            <a:r>
              <a:rPr lang="en-US" sz="2000" dirty="0" smtClean="0">
                <a:solidFill>
                  <a:srgbClr val="FFFF00"/>
                </a:solidFill>
              </a:rPr>
              <a:t>” </a:t>
            </a:r>
            <a:r>
              <a:rPr lang="en-US" sz="2000" dirty="0" smtClean="0">
                <a:solidFill>
                  <a:schemeClr val="tx1"/>
                </a:solidFill>
              </a:rPr>
              <a:t>. PHP_EOL;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echo PHP_EOL;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ob_flush</a:t>
            </a:r>
            <a:r>
              <a:rPr lang="en-US" sz="20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flush();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$</a:t>
            </a:r>
            <a:r>
              <a:rPr lang="en-US" sz="2000" dirty="0" err="1" smtClean="0">
                <a:solidFill>
                  <a:schemeClr val="tx1"/>
                </a:solidFill>
              </a:rPr>
              <a:t>serverTime</a:t>
            </a:r>
            <a:r>
              <a:rPr lang="en-US" sz="2000" dirty="0" smtClean="0">
                <a:solidFill>
                  <a:schemeClr val="tx1"/>
                </a:solidFill>
              </a:rPr>
              <a:t> = time();</a:t>
            </a:r>
          </a:p>
          <a:p>
            <a:r>
              <a:rPr lang="en-US" sz="2000" dirty="0" err="1" smtClean="0">
                <a:solidFill>
                  <a:schemeClr val="tx1"/>
                </a:solidFill>
              </a:rPr>
              <a:t>sendMsg</a:t>
            </a:r>
            <a:r>
              <a:rPr lang="en-US" sz="2000" dirty="0" smtClean="0">
                <a:solidFill>
                  <a:schemeClr val="tx1"/>
                </a:solidFill>
              </a:rPr>
              <a:t>($</a:t>
            </a:r>
            <a:r>
              <a:rPr lang="en-US" sz="2000" dirty="0" err="1" smtClean="0">
                <a:solidFill>
                  <a:schemeClr val="tx1"/>
                </a:solidFill>
              </a:rPr>
              <a:t>serverTime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smtClean="0">
                <a:solidFill>
                  <a:srgbClr val="FFFF00"/>
                </a:solidFill>
              </a:rPr>
              <a:t>‘server time: ‘ </a:t>
            </a:r>
            <a:r>
              <a:rPr lang="en-US" sz="2000" dirty="0" smtClean="0">
                <a:solidFill>
                  <a:schemeClr val="tx1"/>
                </a:solidFill>
              </a:rPr>
              <a:t>. date(</a:t>
            </a:r>
            <a:r>
              <a:rPr lang="en-US" sz="2000" dirty="0" smtClean="0">
                <a:solidFill>
                  <a:srgbClr val="FFFF00"/>
                </a:solidFill>
              </a:rPr>
              <a:t>“</a:t>
            </a:r>
            <a:r>
              <a:rPr lang="en-US" sz="2000" dirty="0" err="1" smtClean="0">
                <a:solidFill>
                  <a:srgbClr val="FFFF00"/>
                </a:solidFill>
              </a:rPr>
              <a:t>h:i:s</a:t>
            </a:r>
            <a:r>
              <a:rPr lang="en-US" sz="2000" dirty="0" smtClean="0">
                <a:solidFill>
                  <a:srgbClr val="FFFF00"/>
                </a:solidFill>
              </a:rPr>
              <a:t>”</a:t>
            </a:r>
            <a:r>
              <a:rPr lang="en-US" sz="2000" dirty="0" smtClean="0">
                <a:solidFill>
                  <a:schemeClr val="tx1"/>
                </a:solidFill>
              </a:rPr>
              <a:t>, time()));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146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Cancel an Event Stream</a:t>
            </a:r>
          </a:p>
          <a:p>
            <a:pPr lvl="1"/>
            <a:r>
              <a:rPr lang="en-US" dirty="0" err="1" smtClean="0"/>
              <a:t>source.close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Check the origin attribute of events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2256" y="3707350"/>
            <a:ext cx="5007701" cy="2090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+mn-lt"/>
              </a:rPr>
              <a:t>source.addEventListener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(</a:t>
            </a:r>
            <a:r>
              <a:rPr lang="en-US" dirty="0" smtClean="0">
                <a:latin typeface="+mn-lt"/>
              </a:rPr>
              <a:t>‘message’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, </a:t>
            </a:r>
            <a:r>
              <a:rPr lang="en-US" dirty="0" smtClean="0">
                <a:solidFill>
                  <a:schemeClr val="accent1"/>
                </a:solidFill>
                <a:latin typeface="+mn-lt"/>
              </a:rPr>
              <a:t>function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(e) {</a:t>
            </a:r>
          </a:p>
          <a:p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   </a:t>
            </a:r>
            <a:r>
              <a:rPr lang="en-US" dirty="0" smtClean="0">
                <a:solidFill>
                  <a:srgbClr val="FF9900"/>
                </a:solidFill>
                <a:latin typeface="+mn-lt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 (</a:t>
            </a:r>
            <a:r>
              <a:rPr lang="en-US" dirty="0" err="1" smtClean="0">
                <a:solidFill>
                  <a:srgbClr val="FFFFFF"/>
                </a:solidFill>
                <a:latin typeface="+mn-lt"/>
              </a:rPr>
              <a:t>e.origin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 != </a:t>
            </a:r>
            <a:r>
              <a:rPr lang="en-US" dirty="0" smtClean="0">
                <a:latin typeface="+mn-lt"/>
              </a:rPr>
              <a:t>‘http://</a:t>
            </a:r>
            <a:r>
              <a:rPr lang="en-US" dirty="0" err="1" smtClean="0">
                <a:latin typeface="+mn-lt"/>
              </a:rPr>
              <a:t>localhost</a:t>
            </a:r>
            <a:r>
              <a:rPr lang="en-US" dirty="0" smtClean="0">
                <a:latin typeface="+mn-lt"/>
              </a:rPr>
              <a:t>’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) {</a:t>
            </a:r>
          </a:p>
          <a:p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       alert(</a:t>
            </a:r>
            <a:r>
              <a:rPr lang="en-US" dirty="0" smtClean="0">
                <a:solidFill>
                  <a:srgbClr val="FFFF00"/>
                </a:solidFill>
                <a:latin typeface="+mn-lt"/>
              </a:rPr>
              <a:t>‘Origin was not </a:t>
            </a:r>
            <a:r>
              <a:rPr lang="en-US" dirty="0" err="1" smtClean="0">
                <a:solidFill>
                  <a:srgbClr val="FFFF00"/>
                </a:solidFill>
                <a:latin typeface="+mn-lt"/>
              </a:rPr>
              <a:t>localhost</a:t>
            </a:r>
            <a:r>
              <a:rPr lang="en-US" dirty="0" smtClean="0">
                <a:solidFill>
                  <a:srgbClr val="FFFF00"/>
                </a:solidFill>
                <a:latin typeface="+mn-lt"/>
              </a:rPr>
              <a:t>’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);</a:t>
            </a:r>
          </a:p>
          <a:p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       </a:t>
            </a:r>
            <a:r>
              <a:rPr lang="en-US" dirty="0" smtClean="0">
                <a:solidFill>
                  <a:srgbClr val="FF9900"/>
                </a:solidFill>
                <a:latin typeface="+mn-lt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;</a:t>
            </a:r>
          </a:p>
          <a:p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   }</a:t>
            </a:r>
          </a:p>
          <a:p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   </a:t>
            </a:r>
            <a:r>
              <a:rPr lang="en-US" dirty="0" err="1" smtClean="0">
                <a:solidFill>
                  <a:schemeClr val="accent1"/>
                </a:solidFill>
                <a:latin typeface="+mn-lt"/>
              </a:rPr>
              <a:t>var</a:t>
            </a:r>
            <a:r>
              <a:rPr lang="en-US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data = </a:t>
            </a:r>
            <a:r>
              <a:rPr lang="en-US" dirty="0" err="1" smtClean="0">
                <a:solidFill>
                  <a:srgbClr val="FFFFFF"/>
                </a:solidFill>
                <a:latin typeface="+mn-lt"/>
              </a:rPr>
              <a:t>JSON.parse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+mn-lt"/>
              </a:rPr>
              <a:t>e.data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);</a:t>
            </a:r>
          </a:p>
          <a:p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   </a:t>
            </a:r>
            <a:r>
              <a:rPr lang="en-US" dirty="0" err="1" smtClean="0">
                <a:solidFill>
                  <a:srgbClr val="FFFFFF"/>
                </a:solidFill>
                <a:latin typeface="+mn-lt"/>
              </a:rPr>
              <a:t>console.log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+mn-lt"/>
              </a:rPr>
              <a:t>data.id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, </a:t>
            </a:r>
            <a:r>
              <a:rPr lang="en-US" dirty="0" err="1" smtClean="0">
                <a:solidFill>
                  <a:srgbClr val="FFFFFF"/>
                </a:solidFill>
                <a:latin typeface="+mn-lt"/>
              </a:rPr>
              <a:t>data.msg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);</a:t>
            </a:r>
          </a:p>
          <a:p>
            <a:r>
              <a:rPr lang="en-US" dirty="0" smtClean="0">
                <a:solidFill>
                  <a:srgbClr val="FFFFFF"/>
                </a:solidFill>
                <a:latin typeface="+mn-lt"/>
              </a:rPr>
              <a:t>}, </a:t>
            </a:r>
            <a:r>
              <a:rPr lang="en-US" dirty="0" smtClean="0">
                <a:solidFill>
                  <a:srgbClr val="FF9900"/>
                </a:solidFill>
                <a:latin typeface="+mn-lt"/>
              </a:rPr>
              <a:t>false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);</a:t>
            </a:r>
          </a:p>
          <a:p>
            <a:endParaRPr lang="en-US" dirty="0" smtClean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30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–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you create: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s</a:t>
            </a:r>
            <a:r>
              <a:rPr lang="en-US" dirty="0" smtClean="0"/>
              <a:t>tock </a:t>
            </a:r>
            <a:r>
              <a:rPr lang="en-US" dirty="0"/>
              <a:t>p</a:t>
            </a:r>
            <a:r>
              <a:rPr lang="en-US" dirty="0" smtClean="0"/>
              <a:t>rice ticker?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 sports game cast app?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 server status app?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5280" y="4587320"/>
            <a:ext cx="1780681" cy="487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1. Polling</a:t>
            </a:r>
            <a:endParaRPr lang="en-US" sz="2800" dirty="0" smtClean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280" y="5311630"/>
            <a:ext cx="2646446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smtClean="0">
                <a:solidFill>
                  <a:srgbClr val="FFFF00"/>
                </a:solidFill>
                <a:latin typeface="+mn-lt"/>
              </a:rPr>
              <a:t>2. Long polling</a:t>
            </a:r>
            <a:endParaRPr lang="en-US" sz="2700" dirty="0" smtClean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5305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Server-Sent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of HTML 5</a:t>
            </a:r>
          </a:p>
          <a:p>
            <a:endParaRPr lang="en-US" dirty="0" smtClean="0"/>
          </a:p>
          <a:p>
            <a:r>
              <a:rPr lang="en-US" dirty="0" smtClean="0"/>
              <a:t>Efficient</a:t>
            </a:r>
          </a:p>
          <a:p>
            <a:endParaRPr lang="en-US" dirty="0" smtClean="0"/>
          </a:p>
          <a:p>
            <a:r>
              <a:rPr lang="en-US" dirty="0" smtClean="0"/>
              <a:t>Server pushes data</a:t>
            </a:r>
          </a:p>
          <a:p>
            <a:endParaRPr lang="en-US" dirty="0" smtClean="0"/>
          </a:p>
          <a:p>
            <a:r>
              <a:rPr lang="en-US" dirty="0" smtClean="0"/>
              <a:t>Events are handled directly by the browser</a:t>
            </a:r>
          </a:p>
          <a:p>
            <a:endParaRPr lang="en-US" dirty="0"/>
          </a:p>
          <a:p>
            <a:r>
              <a:rPr lang="en-US" dirty="0" smtClean="0"/>
              <a:t>Uses traditional 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848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JavaScript API</a:t>
            </a:r>
          </a:p>
          <a:p>
            <a:pPr lvl="1"/>
            <a:r>
              <a:rPr lang="en-US" dirty="0" err="1" smtClean="0"/>
              <a:t>EventSource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42888" lvl="1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EventSource.addEventListener</a:t>
            </a:r>
            <a:r>
              <a:rPr lang="en-US" dirty="0" smtClean="0"/>
              <a:t>(</a:t>
            </a:r>
            <a:r>
              <a:rPr lang="en-US" i="1" dirty="0" smtClean="0"/>
              <a:t>‘event’, function(event),</a:t>
            </a:r>
            <a:r>
              <a:rPr lang="en-US" dirty="0" smtClean="0"/>
              <a:t> false);</a:t>
            </a:r>
          </a:p>
          <a:p>
            <a:pPr lvl="2"/>
            <a:r>
              <a:rPr lang="en-US" dirty="0" smtClean="0"/>
              <a:t>‘message’, ‘open’, ‘error’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7588" y="2179656"/>
            <a:ext cx="3851397" cy="1093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latin typeface="+mn-lt"/>
              </a:rPr>
              <a:t>if</a:t>
            </a:r>
            <a:r>
              <a:rPr lang="en-US" sz="1400" dirty="0" smtClean="0">
                <a:solidFill>
                  <a:schemeClr val="tx1"/>
                </a:solidFill>
                <a:latin typeface="+mn-lt"/>
              </a:rPr>
              <a:t> (</a:t>
            </a:r>
            <a:r>
              <a:rPr lang="en-US" sz="1400" dirty="0" err="1" smtClean="0">
                <a:solidFill>
                  <a:schemeClr val="tx1"/>
                </a:solidFill>
                <a:latin typeface="+mn-lt"/>
              </a:rPr>
              <a:t>window.</a:t>
            </a:r>
            <a:r>
              <a:rPr lang="en-US" sz="1400" dirty="0" err="1" smtClean="0">
                <a:solidFill>
                  <a:schemeClr val="bg1"/>
                </a:solidFill>
                <a:latin typeface="+mn-lt"/>
              </a:rPr>
              <a:t>EventSource</a:t>
            </a:r>
            <a:r>
              <a:rPr lang="en-US" sz="1400" dirty="0" smtClean="0">
                <a:solidFill>
                  <a:schemeClr val="tx1"/>
                </a:solidFill>
                <a:latin typeface="+mn-lt"/>
              </a:rPr>
              <a:t>) {</a:t>
            </a:r>
          </a:p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400" dirty="0" err="1" smtClean="0">
                <a:solidFill>
                  <a:srgbClr val="FF9900"/>
                </a:solidFill>
                <a:latin typeface="+mn-lt"/>
              </a:rPr>
              <a:t>var</a:t>
            </a:r>
            <a:r>
              <a:rPr lang="en-US" sz="1400" dirty="0" smtClean="0">
                <a:solidFill>
                  <a:schemeClr val="tx1"/>
                </a:solidFill>
                <a:latin typeface="+mn-lt"/>
              </a:rPr>
              <a:t> source = </a:t>
            </a:r>
            <a:r>
              <a:rPr lang="en-US" sz="1400" dirty="0" smtClean="0">
                <a:solidFill>
                  <a:srgbClr val="FF9900"/>
                </a:solidFill>
                <a:latin typeface="+mn-lt"/>
              </a:rPr>
              <a:t>new</a:t>
            </a:r>
            <a:r>
              <a:rPr lang="en-US" sz="1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+mn-lt"/>
              </a:rPr>
              <a:t>EventSource</a:t>
            </a:r>
            <a:r>
              <a:rPr lang="en-US" sz="1400" dirty="0" smtClean="0">
                <a:solidFill>
                  <a:schemeClr val="tx1"/>
                </a:solidFill>
                <a:latin typeface="+mn-lt"/>
              </a:rPr>
              <a:t>(</a:t>
            </a:r>
            <a:r>
              <a:rPr lang="en-US" sz="1400" dirty="0" smtClean="0">
                <a:latin typeface="+mn-lt"/>
              </a:rPr>
              <a:t>‘</a:t>
            </a:r>
            <a:r>
              <a:rPr lang="en-US" sz="1400" dirty="0" err="1" smtClean="0">
                <a:latin typeface="+mn-lt"/>
              </a:rPr>
              <a:t>sse.php</a:t>
            </a:r>
            <a:r>
              <a:rPr lang="en-US" sz="1400" dirty="0" smtClean="0">
                <a:latin typeface="+mn-lt"/>
              </a:rPr>
              <a:t>’</a:t>
            </a:r>
            <a:r>
              <a:rPr lang="en-US" sz="1400" dirty="0" smtClean="0">
                <a:solidFill>
                  <a:schemeClr val="tx1"/>
                </a:solidFill>
                <a:latin typeface="+mn-lt"/>
              </a:rPr>
              <a:t>);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+mn-lt"/>
              </a:rPr>
              <a:t>} </a:t>
            </a:r>
            <a:r>
              <a:rPr lang="en-US" sz="1400" dirty="0" smtClean="0">
                <a:solidFill>
                  <a:srgbClr val="FF9900"/>
                </a:solidFill>
                <a:latin typeface="+mn-lt"/>
              </a:rPr>
              <a:t>else</a:t>
            </a:r>
            <a:r>
              <a:rPr lang="en-US" sz="1400" dirty="0" smtClean="0">
                <a:solidFill>
                  <a:schemeClr val="tx1"/>
                </a:solidFill>
                <a:latin typeface="+mn-lt"/>
              </a:rPr>
              <a:t> {</a:t>
            </a:r>
          </a:p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+mn-lt"/>
              </a:rPr>
              <a:t> // use polling :(</a:t>
            </a:r>
          </a:p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}</a:t>
            </a:r>
            <a:endParaRPr lang="en-US" sz="14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7588" y="4604535"/>
            <a:ext cx="4404822" cy="2312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+mn-lt"/>
              </a:rPr>
              <a:t>source.addEventListener</a:t>
            </a:r>
            <a:r>
              <a:rPr lang="en-US" sz="1400" dirty="0" smtClean="0">
                <a:solidFill>
                  <a:srgbClr val="FFFFFF"/>
                </a:solidFill>
                <a:latin typeface="+mn-lt"/>
              </a:rPr>
              <a:t>(</a:t>
            </a:r>
            <a:r>
              <a:rPr lang="en-US" sz="1400" dirty="0" smtClean="0">
                <a:latin typeface="+mn-lt"/>
              </a:rPr>
              <a:t>‘message’</a:t>
            </a:r>
            <a:r>
              <a:rPr lang="en-US" sz="1400" dirty="0" smtClean="0">
                <a:solidFill>
                  <a:srgbClr val="FFFFFF"/>
                </a:solidFill>
                <a:latin typeface="+mn-lt"/>
              </a:rPr>
              <a:t>, </a:t>
            </a:r>
            <a:r>
              <a:rPr lang="en-US" sz="1400" dirty="0" smtClean="0">
                <a:solidFill>
                  <a:schemeClr val="accent1"/>
                </a:solidFill>
                <a:latin typeface="+mn-lt"/>
              </a:rPr>
              <a:t>function</a:t>
            </a:r>
            <a:r>
              <a:rPr lang="en-US" sz="1400" dirty="0" smtClean="0">
                <a:solidFill>
                  <a:srgbClr val="FFFFFF"/>
                </a:solidFill>
                <a:latin typeface="+mn-lt"/>
              </a:rPr>
              <a:t>(e) {</a:t>
            </a:r>
          </a:p>
          <a:p>
            <a:r>
              <a:rPr lang="en-US" sz="14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+mn-lt"/>
              </a:rPr>
              <a:t>   </a:t>
            </a:r>
            <a:r>
              <a:rPr lang="en-US" sz="1400" dirty="0" err="1" smtClean="0">
                <a:solidFill>
                  <a:srgbClr val="FFFFFF"/>
                </a:solidFill>
                <a:latin typeface="+mn-lt"/>
              </a:rPr>
              <a:t>console.log</a:t>
            </a:r>
            <a:r>
              <a:rPr lang="en-US" sz="1400" dirty="0" smtClean="0">
                <a:solidFill>
                  <a:srgbClr val="FFFFFF"/>
                </a:solidFill>
                <a:latin typeface="+mn-lt"/>
              </a:rPr>
              <a:t>(</a:t>
            </a:r>
            <a:r>
              <a:rPr lang="en-US" sz="1400" dirty="0" err="1" smtClean="0">
                <a:solidFill>
                  <a:srgbClr val="FFFFFF"/>
                </a:solidFill>
                <a:latin typeface="+mn-lt"/>
              </a:rPr>
              <a:t>e.data</a:t>
            </a:r>
            <a:r>
              <a:rPr lang="en-US" sz="1400" dirty="0" smtClean="0">
                <a:solidFill>
                  <a:srgbClr val="FFFFFF"/>
                </a:solidFill>
                <a:latin typeface="+mn-lt"/>
              </a:rPr>
              <a:t>);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+mn-lt"/>
              </a:rPr>
              <a:t>}, </a:t>
            </a:r>
            <a:r>
              <a:rPr lang="en-US" sz="1400" dirty="0" smtClean="0">
                <a:solidFill>
                  <a:srgbClr val="FF9900"/>
                </a:solidFill>
                <a:latin typeface="+mn-lt"/>
              </a:rPr>
              <a:t>false</a:t>
            </a:r>
            <a:r>
              <a:rPr lang="en-US" sz="1400" dirty="0" smtClean="0">
                <a:solidFill>
                  <a:srgbClr val="FFFFFF"/>
                </a:solidFill>
                <a:latin typeface="+mn-lt"/>
              </a:rPr>
              <a:t>);</a:t>
            </a:r>
          </a:p>
          <a:p>
            <a:r>
              <a:rPr lang="en-US" sz="1400" dirty="0" err="1" smtClean="0">
                <a:solidFill>
                  <a:srgbClr val="FFFFFF"/>
                </a:solidFill>
                <a:latin typeface="+mn-lt"/>
              </a:rPr>
              <a:t>source.addEventListener</a:t>
            </a:r>
            <a:r>
              <a:rPr lang="en-US" sz="1400" dirty="0" smtClean="0">
                <a:solidFill>
                  <a:srgbClr val="FFFFFF"/>
                </a:solidFill>
                <a:latin typeface="+mn-lt"/>
              </a:rPr>
              <a:t>(</a:t>
            </a:r>
            <a:r>
              <a:rPr lang="en-US" sz="1400" dirty="0" smtClean="0">
                <a:solidFill>
                  <a:srgbClr val="FFFF00"/>
                </a:solidFill>
                <a:latin typeface="+mn-lt"/>
              </a:rPr>
              <a:t>‘open’</a:t>
            </a:r>
            <a:r>
              <a:rPr lang="en-US" sz="1400" dirty="0" smtClean="0">
                <a:solidFill>
                  <a:srgbClr val="FFFFFF"/>
                </a:solidFill>
                <a:latin typeface="+mn-lt"/>
              </a:rPr>
              <a:t>, </a:t>
            </a:r>
            <a:r>
              <a:rPr lang="en-US" sz="1400" dirty="0" smtClean="0">
                <a:solidFill>
                  <a:schemeClr val="accent1"/>
                </a:solidFill>
                <a:latin typeface="+mn-lt"/>
              </a:rPr>
              <a:t>function</a:t>
            </a:r>
            <a:r>
              <a:rPr lang="en-US" sz="1400" dirty="0" smtClean="0">
                <a:solidFill>
                  <a:srgbClr val="FFFFFF"/>
                </a:solidFill>
                <a:latin typeface="+mn-lt"/>
              </a:rPr>
              <a:t>(e) {</a:t>
            </a:r>
          </a:p>
          <a:p>
            <a:r>
              <a:rPr lang="en-US" sz="14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+mn-lt"/>
              </a:rPr>
              <a:t>   // connection was opened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+mn-lt"/>
              </a:rPr>
              <a:t>}, </a:t>
            </a:r>
            <a:r>
              <a:rPr lang="en-US" sz="1400" dirty="0" smtClean="0">
                <a:solidFill>
                  <a:srgbClr val="FF9900"/>
                </a:solidFill>
                <a:latin typeface="+mn-lt"/>
              </a:rPr>
              <a:t>false</a:t>
            </a:r>
            <a:r>
              <a:rPr lang="en-US" sz="1400" dirty="0" smtClean="0">
                <a:solidFill>
                  <a:srgbClr val="FFFFFF"/>
                </a:solidFill>
                <a:latin typeface="+mn-lt"/>
              </a:rPr>
              <a:t>);</a:t>
            </a:r>
          </a:p>
          <a:p>
            <a:r>
              <a:rPr lang="en-US" sz="1400" dirty="0" err="1" smtClean="0">
                <a:solidFill>
                  <a:srgbClr val="FFFFFF"/>
                </a:solidFill>
                <a:latin typeface="+mn-lt"/>
              </a:rPr>
              <a:t>source.addEventListener</a:t>
            </a:r>
            <a:r>
              <a:rPr lang="en-US" sz="1400" dirty="0" smtClean="0">
                <a:solidFill>
                  <a:srgbClr val="FFFFFF"/>
                </a:solidFill>
                <a:latin typeface="+mn-lt"/>
              </a:rPr>
              <a:t>(</a:t>
            </a:r>
            <a:r>
              <a:rPr lang="en-US" sz="1400" dirty="0" smtClean="0">
                <a:solidFill>
                  <a:srgbClr val="FFFF00"/>
                </a:solidFill>
                <a:latin typeface="+mn-lt"/>
              </a:rPr>
              <a:t>‘error’</a:t>
            </a:r>
            <a:r>
              <a:rPr lang="en-US" sz="1400" dirty="0" smtClean="0">
                <a:solidFill>
                  <a:srgbClr val="FFFFFF"/>
                </a:solidFill>
                <a:latin typeface="+mn-lt"/>
              </a:rPr>
              <a:t>, </a:t>
            </a:r>
            <a:r>
              <a:rPr lang="en-US" sz="1400" dirty="0" smtClean="0">
                <a:solidFill>
                  <a:srgbClr val="FF9900"/>
                </a:solidFill>
                <a:latin typeface="+mn-lt"/>
              </a:rPr>
              <a:t>function</a:t>
            </a:r>
            <a:r>
              <a:rPr lang="en-US" sz="1400" dirty="0" smtClean="0">
                <a:solidFill>
                  <a:srgbClr val="FFFFFF"/>
                </a:solidFill>
                <a:latin typeface="+mn-lt"/>
              </a:rPr>
              <a:t>(e) {</a:t>
            </a:r>
          </a:p>
          <a:p>
            <a:r>
              <a:rPr lang="en-US" sz="14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+mn-lt"/>
              </a:rPr>
              <a:t>   if (</a:t>
            </a:r>
            <a:r>
              <a:rPr lang="en-US" sz="1400" dirty="0" err="1" smtClean="0">
                <a:solidFill>
                  <a:srgbClr val="FFFFFF"/>
                </a:solidFill>
                <a:latin typeface="+mn-lt"/>
              </a:rPr>
              <a:t>e.readyState</a:t>
            </a:r>
            <a:r>
              <a:rPr lang="en-US" sz="1400" dirty="0" smtClean="0">
                <a:solidFill>
                  <a:srgbClr val="FFFFFF"/>
                </a:solidFill>
                <a:latin typeface="+mn-lt"/>
              </a:rPr>
              <a:t> == </a:t>
            </a:r>
            <a:r>
              <a:rPr lang="en-US" sz="1400" dirty="0" err="1" smtClean="0">
                <a:solidFill>
                  <a:srgbClr val="0000FF"/>
                </a:solidFill>
                <a:latin typeface="+mn-lt"/>
              </a:rPr>
              <a:t>EventSource</a:t>
            </a:r>
            <a:r>
              <a:rPr lang="en-US" sz="1400" dirty="0" err="1" smtClean="0">
                <a:solidFill>
                  <a:srgbClr val="FFFFFF"/>
                </a:solidFill>
                <a:latin typeface="+mn-lt"/>
              </a:rPr>
              <a:t>.CLOSED</a:t>
            </a:r>
            <a:r>
              <a:rPr lang="en-US" sz="1400" dirty="0" smtClean="0">
                <a:solidFill>
                  <a:srgbClr val="FFFFFF"/>
                </a:solidFill>
                <a:latin typeface="+mn-lt"/>
              </a:rPr>
              <a:t>) {</a:t>
            </a:r>
          </a:p>
          <a:p>
            <a:r>
              <a:rPr lang="en-US" sz="14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+mn-lt"/>
              </a:rPr>
              <a:t>       // Connection was closed</a:t>
            </a:r>
          </a:p>
          <a:p>
            <a:r>
              <a:rPr lang="en-US" sz="14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+mn-lt"/>
              </a:rPr>
              <a:t>   }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+mn-lt"/>
              </a:rPr>
              <a:t>}, </a:t>
            </a:r>
            <a:r>
              <a:rPr lang="en-US" sz="1400" dirty="0" smtClean="0">
                <a:solidFill>
                  <a:srgbClr val="FF9900"/>
                </a:solidFill>
                <a:latin typeface="+mn-lt"/>
              </a:rPr>
              <a:t>false</a:t>
            </a:r>
            <a:r>
              <a:rPr lang="en-US" sz="1400" dirty="0" smtClean="0">
                <a:solidFill>
                  <a:srgbClr val="FFFFFF"/>
                </a:solidFill>
                <a:latin typeface="+mn-lt"/>
              </a:rPr>
              <a:t>);</a:t>
            </a:r>
            <a:endParaRPr lang="en-US" sz="1400" dirty="0" smtClean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3667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Stream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Plain text response with ‘text/event-stream’ Context-Type</a:t>
            </a:r>
          </a:p>
          <a:p>
            <a:endParaRPr lang="en-US" dirty="0"/>
          </a:p>
          <a:p>
            <a:r>
              <a:rPr lang="en-US" dirty="0" smtClean="0"/>
              <a:t>Basic format:</a:t>
            </a:r>
          </a:p>
          <a:p>
            <a:pPr lvl="1"/>
            <a:r>
              <a:rPr lang="en-US" dirty="0" smtClean="0"/>
              <a:t>data: The message\n\n</a:t>
            </a:r>
          </a:p>
          <a:p>
            <a:r>
              <a:rPr lang="en-US" dirty="0" smtClean="0"/>
              <a:t>Multiline format:</a:t>
            </a:r>
          </a:p>
          <a:p>
            <a:pPr lvl="1"/>
            <a:r>
              <a:rPr lang="en-US" dirty="0" smtClean="0"/>
              <a:t>data: first line\n</a:t>
            </a:r>
            <a:br>
              <a:rPr lang="en-US" dirty="0" smtClean="0"/>
            </a:br>
            <a:r>
              <a:rPr lang="en-US" dirty="0" smtClean="0"/>
              <a:t>data: second line\n\n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28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JSON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Format</a:t>
            </a:r>
          </a:p>
          <a:p>
            <a:pPr lvl="1"/>
            <a:r>
              <a:rPr lang="en-US" dirty="0" smtClean="0"/>
              <a:t>data: {\n</a:t>
            </a:r>
            <a:br>
              <a:rPr lang="en-US" dirty="0" smtClean="0"/>
            </a:br>
            <a:r>
              <a:rPr lang="en-US" dirty="0" smtClean="0"/>
              <a:t>data: “</a:t>
            </a:r>
            <a:r>
              <a:rPr lang="en-US" dirty="0" err="1" smtClean="0"/>
              <a:t>msg</a:t>
            </a:r>
            <a:r>
              <a:rPr lang="en-US" dirty="0" smtClean="0"/>
              <a:t>”: “hello world”,\n</a:t>
            </a:r>
            <a:br>
              <a:rPr lang="en-US" dirty="0" smtClean="0"/>
            </a:br>
            <a:r>
              <a:rPr lang="en-US" dirty="0" smtClean="0"/>
              <a:t>data: “id”: 1234\n</a:t>
            </a:r>
            <a:br>
              <a:rPr lang="en-US" dirty="0" smtClean="0"/>
            </a:br>
            <a:r>
              <a:rPr lang="en-US" dirty="0" smtClean="0"/>
              <a:t>data: }\n\n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256" y="3448321"/>
            <a:ext cx="5007701" cy="982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+mn-lt"/>
              </a:rPr>
              <a:t>source.addEventListener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(</a:t>
            </a:r>
            <a:r>
              <a:rPr lang="en-US" dirty="0" smtClean="0">
                <a:latin typeface="+mn-lt"/>
              </a:rPr>
              <a:t>‘message’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, </a:t>
            </a:r>
            <a:r>
              <a:rPr lang="en-US" dirty="0" smtClean="0">
                <a:solidFill>
                  <a:schemeClr val="accent1"/>
                </a:solidFill>
                <a:latin typeface="+mn-lt"/>
              </a:rPr>
              <a:t>function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(e) {</a:t>
            </a:r>
          </a:p>
          <a:p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   </a:t>
            </a:r>
            <a:r>
              <a:rPr lang="en-US" dirty="0" err="1" smtClean="0">
                <a:solidFill>
                  <a:schemeClr val="accent1"/>
                </a:solidFill>
                <a:latin typeface="+mn-lt"/>
              </a:rPr>
              <a:t>var</a:t>
            </a:r>
            <a:r>
              <a:rPr lang="en-US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data = </a:t>
            </a:r>
            <a:r>
              <a:rPr lang="en-US" dirty="0" err="1" smtClean="0">
                <a:solidFill>
                  <a:srgbClr val="FFFFFF"/>
                </a:solidFill>
                <a:latin typeface="+mn-lt"/>
              </a:rPr>
              <a:t>JSON.parse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+mn-lt"/>
              </a:rPr>
              <a:t>e.data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);</a:t>
            </a:r>
          </a:p>
          <a:p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   </a:t>
            </a:r>
            <a:r>
              <a:rPr lang="en-US" dirty="0" err="1" smtClean="0">
                <a:solidFill>
                  <a:srgbClr val="FFFFFF"/>
                </a:solidFill>
                <a:latin typeface="+mn-lt"/>
              </a:rPr>
              <a:t>console.log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+mn-lt"/>
              </a:rPr>
              <a:t>data.id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, </a:t>
            </a:r>
            <a:r>
              <a:rPr lang="en-US" dirty="0" err="1" smtClean="0">
                <a:solidFill>
                  <a:srgbClr val="FFFFFF"/>
                </a:solidFill>
                <a:latin typeface="+mn-lt"/>
              </a:rPr>
              <a:t>data.msg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);</a:t>
            </a:r>
          </a:p>
          <a:p>
            <a:r>
              <a:rPr lang="en-US" dirty="0" smtClean="0">
                <a:solidFill>
                  <a:srgbClr val="FFFFFF"/>
                </a:solidFill>
                <a:latin typeface="+mn-lt"/>
              </a:rPr>
              <a:t>}, </a:t>
            </a:r>
            <a:r>
              <a:rPr lang="en-US" dirty="0" smtClean="0">
                <a:solidFill>
                  <a:srgbClr val="FF9900"/>
                </a:solidFill>
                <a:latin typeface="+mn-lt"/>
              </a:rPr>
              <a:t>false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92161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Format:</a:t>
            </a:r>
          </a:p>
          <a:p>
            <a:pPr lvl="1"/>
            <a:r>
              <a:rPr lang="en-US" dirty="0" smtClean="0"/>
              <a:t>id: 54321\n</a:t>
            </a:r>
            <a:br>
              <a:rPr lang="en-US" dirty="0" smtClean="0"/>
            </a:br>
            <a:r>
              <a:rPr lang="en-US" dirty="0" smtClean="0"/>
              <a:t>data: Foo\n</a:t>
            </a:r>
            <a:br>
              <a:rPr lang="en-US" dirty="0" smtClean="0"/>
            </a:br>
            <a:r>
              <a:rPr lang="en-US" dirty="0" smtClean="0"/>
              <a:t>data: 435\n\n</a:t>
            </a:r>
          </a:p>
          <a:p>
            <a:pPr lvl="1"/>
            <a:endParaRPr lang="en-US" dirty="0"/>
          </a:p>
          <a:p>
            <a:r>
              <a:rPr lang="en-US" dirty="0" smtClean="0"/>
              <a:t>Browsers keep track of last event id</a:t>
            </a:r>
          </a:p>
          <a:p>
            <a:r>
              <a:rPr lang="en-US" dirty="0" smtClean="0"/>
              <a:t>If connection is dropped Send HTTP header with Last-Event-ID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2147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Browsers will try to reconnect ~3 seconds</a:t>
            </a:r>
          </a:p>
          <a:p>
            <a:endParaRPr lang="en-US" dirty="0"/>
          </a:p>
          <a:p>
            <a:r>
              <a:rPr lang="en-US" dirty="0" smtClean="0"/>
              <a:t>Server can set that time using ‘retry: </a:t>
            </a:r>
            <a:r>
              <a:rPr lang="en-US" dirty="0" err="1" smtClean="0"/>
              <a:t>millisec</a:t>
            </a:r>
            <a:r>
              <a:rPr lang="en-US" dirty="0" smtClean="0"/>
              <a:t>’</a:t>
            </a:r>
          </a:p>
          <a:p>
            <a:endParaRPr lang="en-US" dirty="0"/>
          </a:p>
          <a:p>
            <a:pPr lvl="1"/>
            <a:r>
              <a:rPr lang="en-US" dirty="0" smtClean="0"/>
              <a:t>retry: 10000\n</a:t>
            </a:r>
            <a:br>
              <a:rPr lang="en-US" dirty="0" smtClean="0"/>
            </a:br>
            <a:r>
              <a:rPr lang="en-US" dirty="0" smtClean="0"/>
              <a:t>data: hello world\n\n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4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Stream:</a:t>
            </a:r>
          </a:p>
          <a:p>
            <a:pPr lvl="1"/>
            <a:r>
              <a:rPr lang="en-US" sz="2000" dirty="0" smtClean="0"/>
              <a:t>data: {“</a:t>
            </a:r>
            <a:r>
              <a:rPr lang="en-US" sz="2000" dirty="0" err="1" smtClean="0"/>
              <a:t>msg</a:t>
            </a:r>
            <a:r>
              <a:rPr lang="en-US" sz="2000" dirty="0" smtClean="0"/>
              <a:t>”: “First message”}\n\n</a:t>
            </a:r>
            <a:br>
              <a:rPr lang="en-US" sz="2000" dirty="0" smtClean="0"/>
            </a:br>
            <a:r>
              <a:rPr lang="en-US" sz="2000" dirty="0" smtClean="0"/>
              <a:t>event: </a:t>
            </a:r>
            <a:r>
              <a:rPr lang="en-US" sz="2000" dirty="0" err="1" smtClean="0"/>
              <a:t>userLogon</a:t>
            </a:r>
            <a:r>
              <a:rPr lang="en-US" sz="2000" dirty="0" smtClean="0"/>
              <a:t>\n</a:t>
            </a:r>
            <a:br>
              <a:rPr lang="en-US" sz="2000" dirty="0" smtClean="0"/>
            </a:br>
            <a:r>
              <a:rPr lang="en-US" sz="2000" dirty="0" smtClean="0"/>
              <a:t>data: {“username”: “Foo123”}\n\n</a:t>
            </a:r>
            <a:br>
              <a:rPr lang="en-US" sz="2000" dirty="0" smtClean="0"/>
            </a:br>
            <a:r>
              <a:rPr lang="en-US" sz="2000" dirty="0" smtClean="0"/>
              <a:t>event: update\n</a:t>
            </a:r>
            <a:br>
              <a:rPr lang="en-US" sz="2000" dirty="0" smtClean="0"/>
            </a:br>
            <a:r>
              <a:rPr lang="en-US" sz="2000" dirty="0" smtClean="0"/>
              <a:t>data: {“username”: “Foo123”, “emotion”: “happy”}\n\n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256" y="3448321"/>
            <a:ext cx="5816917" cy="2755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+mn-lt"/>
              </a:rPr>
              <a:t>source.addEventListener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(</a:t>
            </a:r>
            <a:r>
              <a:rPr lang="en-US" dirty="0" smtClean="0">
                <a:latin typeface="+mn-lt"/>
              </a:rPr>
              <a:t>‘message’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, </a:t>
            </a:r>
            <a:r>
              <a:rPr lang="en-US" dirty="0" smtClean="0">
                <a:solidFill>
                  <a:schemeClr val="accent1"/>
                </a:solidFill>
                <a:latin typeface="+mn-lt"/>
              </a:rPr>
              <a:t>function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(e) {</a:t>
            </a:r>
          </a:p>
          <a:p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   </a:t>
            </a:r>
            <a:r>
              <a:rPr lang="en-US" dirty="0" err="1" smtClean="0">
                <a:solidFill>
                  <a:schemeClr val="accent1"/>
                </a:solidFill>
                <a:latin typeface="+mn-lt"/>
              </a:rPr>
              <a:t>var</a:t>
            </a:r>
            <a:r>
              <a:rPr lang="en-US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data = </a:t>
            </a:r>
            <a:r>
              <a:rPr lang="en-US" dirty="0" err="1" smtClean="0">
                <a:solidFill>
                  <a:srgbClr val="FFFFFF"/>
                </a:solidFill>
                <a:latin typeface="+mn-lt"/>
              </a:rPr>
              <a:t>JSON.parse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+mn-lt"/>
              </a:rPr>
              <a:t>e.data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);</a:t>
            </a:r>
          </a:p>
          <a:p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   </a:t>
            </a:r>
            <a:r>
              <a:rPr lang="en-US" dirty="0" err="1" smtClean="0">
                <a:solidFill>
                  <a:srgbClr val="FFFFFF"/>
                </a:solidFill>
                <a:latin typeface="+mn-lt"/>
              </a:rPr>
              <a:t>console.log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+mn-lt"/>
              </a:rPr>
              <a:t>data.id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, </a:t>
            </a:r>
            <a:r>
              <a:rPr lang="en-US" dirty="0" err="1" smtClean="0">
                <a:solidFill>
                  <a:srgbClr val="FFFFFF"/>
                </a:solidFill>
                <a:latin typeface="+mn-lt"/>
              </a:rPr>
              <a:t>data.msg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);</a:t>
            </a:r>
          </a:p>
          <a:p>
            <a:r>
              <a:rPr lang="en-US" dirty="0" smtClean="0">
                <a:solidFill>
                  <a:srgbClr val="FFFFFF"/>
                </a:solidFill>
                <a:latin typeface="+mn-lt"/>
              </a:rPr>
              <a:t>}, </a:t>
            </a:r>
            <a:r>
              <a:rPr lang="en-US" dirty="0" smtClean="0">
                <a:solidFill>
                  <a:srgbClr val="FF9900"/>
                </a:solidFill>
                <a:latin typeface="+mn-lt"/>
              </a:rPr>
              <a:t>false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);</a:t>
            </a:r>
          </a:p>
          <a:p>
            <a:r>
              <a:rPr lang="en-US" dirty="0" err="1" smtClean="0">
                <a:solidFill>
                  <a:srgbClr val="FFFFFF"/>
                </a:solidFill>
                <a:latin typeface="+mn-lt"/>
              </a:rPr>
              <a:t>source.addEventListener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(</a:t>
            </a:r>
            <a:r>
              <a:rPr lang="en-US" dirty="0" smtClean="0">
                <a:latin typeface="+mn-lt"/>
              </a:rPr>
              <a:t>‘</a:t>
            </a:r>
            <a:r>
              <a:rPr lang="en-US" dirty="0" err="1" smtClean="0">
                <a:latin typeface="+mn-lt"/>
              </a:rPr>
              <a:t>userLogon</a:t>
            </a:r>
            <a:r>
              <a:rPr lang="en-US" dirty="0" smtClean="0">
                <a:latin typeface="+mn-lt"/>
              </a:rPr>
              <a:t>’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, </a:t>
            </a:r>
            <a:r>
              <a:rPr lang="en-US" dirty="0" smtClean="0">
                <a:solidFill>
                  <a:srgbClr val="FF9900"/>
                </a:solidFill>
                <a:latin typeface="+mn-lt"/>
              </a:rPr>
              <a:t>function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(e) {</a:t>
            </a:r>
          </a:p>
          <a:p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   </a:t>
            </a:r>
            <a:r>
              <a:rPr lang="en-US" dirty="0" err="1" smtClean="0">
                <a:solidFill>
                  <a:srgbClr val="FF9900"/>
                </a:solidFill>
                <a:latin typeface="+mn-lt"/>
              </a:rPr>
              <a:t>var</a:t>
            </a:r>
            <a:r>
              <a:rPr lang="en-US" dirty="0" smtClean="0">
                <a:solidFill>
                  <a:srgbClr val="FF9900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data = </a:t>
            </a:r>
            <a:r>
              <a:rPr lang="en-US" dirty="0" err="1" smtClean="0">
                <a:solidFill>
                  <a:srgbClr val="FFFFFF"/>
                </a:solidFill>
                <a:latin typeface="+mn-lt"/>
              </a:rPr>
              <a:t>JSON.parse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+mn-lt"/>
              </a:rPr>
              <a:t>e.data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);</a:t>
            </a:r>
          </a:p>
          <a:p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   </a:t>
            </a:r>
            <a:r>
              <a:rPr lang="en-US" dirty="0" err="1" smtClean="0">
                <a:solidFill>
                  <a:srgbClr val="FFFFFF"/>
                </a:solidFill>
                <a:latin typeface="+mn-lt"/>
              </a:rPr>
              <a:t>console.log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(</a:t>
            </a:r>
            <a:r>
              <a:rPr lang="en-US" dirty="0" smtClean="0">
                <a:solidFill>
                  <a:srgbClr val="FFFF00"/>
                </a:solidFill>
                <a:latin typeface="+mn-lt"/>
              </a:rPr>
              <a:t>‘User login: ‘ 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+ </a:t>
            </a:r>
            <a:r>
              <a:rPr lang="en-US" dirty="0" err="1" smtClean="0">
                <a:solidFill>
                  <a:srgbClr val="FFFFFF"/>
                </a:solidFill>
                <a:latin typeface="+mn-lt"/>
              </a:rPr>
              <a:t>data.username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);</a:t>
            </a:r>
          </a:p>
          <a:p>
            <a:r>
              <a:rPr lang="en-US" dirty="0" smtClean="0">
                <a:solidFill>
                  <a:srgbClr val="FFFFFF"/>
                </a:solidFill>
                <a:latin typeface="+mn-lt"/>
              </a:rPr>
              <a:t>}, </a:t>
            </a:r>
            <a:r>
              <a:rPr lang="en-US" dirty="0" smtClean="0">
                <a:solidFill>
                  <a:srgbClr val="FF9900"/>
                </a:solidFill>
                <a:latin typeface="+mn-lt"/>
              </a:rPr>
              <a:t>false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);</a:t>
            </a:r>
          </a:p>
          <a:p>
            <a:r>
              <a:rPr lang="en-US" dirty="0" err="1" smtClean="0">
                <a:solidFill>
                  <a:srgbClr val="FFFFFF"/>
                </a:solidFill>
                <a:latin typeface="+mn-lt"/>
              </a:rPr>
              <a:t>source.addEventListener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(</a:t>
            </a:r>
            <a:r>
              <a:rPr lang="en-US" dirty="0" smtClean="0">
                <a:solidFill>
                  <a:srgbClr val="FFFF00"/>
                </a:solidFill>
                <a:latin typeface="+mn-lt"/>
              </a:rPr>
              <a:t>‘update’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, </a:t>
            </a:r>
            <a:r>
              <a:rPr lang="en-US" dirty="0" smtClean="0">
                <a:solidFill>
                  <a:srgbClr val="FF9900"/>
                </a:solidFill>
                <a:latin typeface="+mn-lt"/>
              </a:rPr>
              <a:t>function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(e) {</a:t>
            </a:r>
          </a:p>
          <a:p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   </a:t>
            </a:r>
            <a:r>
              <a:rPr lang="en-US" dirty="0" err="1" smtClean="0">
                <a:solidFill>
                  <a:srgbClr val="FF9900"/>
                </a:solidFill>
                <a:latin typeface="+mn-lt"/>
              </a:rPr>
              <a:t>var</a:t>
            </a:r>
            <a:r>
              <a:rPr lang="en-US" dirty="0" smtClean="0">
                <a:solidFill>
                  <a:srgbClr val="FF9900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data = </a:t>
            </a:r>
            <a:r>
              <a:rPr lang="en-US" dirty="0" err="1" smtClean="0">
                <a:solidFill>
                  <a:srgbClr val="FFFFFF"/>
                </a:solidFill>
                <a:latin typeface="+mn-lt"/>
              </a:rPr>
              <a:t>JSON.parse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+mn-lt"/>
              </a:rPr>
              <a:t>e.data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);</a:t>
            </a:r>
          </a:p>
          <a:p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   </a:t>
            </a:r>
            <a:r>
              <a:rPr lang="en-US" dirty="0" err="1" smtClean="0">
                <a:solidFill>
                  <a:srgbClr val="FFFFFF"/>
                </a:solidFill>
                <a:latin typeface="+mn-lt"/>
              </a:rPr>
              <a:t>console.log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+mn-lt"/>
              </a:rPr>
              <a:t>data.username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 + </a:t>
            </a:r>
            <a:r>
              <a:rPr lang="en-US" dirty="0" smtClean="0">
                <a:solidFill>
                  <a:srgbClr val="FFFF00"/>
                </a:solidFill>
                <a:latin typeface="+mn-lt"/>
              </a:rPr>
              <a:t>‘ is now ‘ 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+ </a:t>
            </a:r>
            <a:r>
              <a:rPr lang="en-US" dirty="0" err="1" smtClean="0">
                <a:solidFill>
                  <a:srgbClr val="FFFFFF"/>
                </a:solidFill>
                <a:latin typeface="+mn-lt"/>
              </a:rPr>
              <a:t>data.emotion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);</a:t>
            </a:r>
          </a:p>
          <a:p>
            <a:r>
              <a:rPr lang="en-US" dirty="0" smtClean="0">
                <a:solidFill>
                  <a:srgbClr val="FFFFFF"/>
                </a:solidFill>
                <a:latin typeface="+mn-lt"/>
              </a:rPr>
              <a:t>}, </a:t>
            </a:r>
            <a:r>
              <a:rPr lang="en-US" dirty="0" smtClean="0">
                <a:solidFill>
                  <a:srgbClr val="FF9900"/>
                </a:solidFill>
                <a:latin typeface="+mn-lt"/>
              </a:rPr>
              <a:t>false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76155296"/>
      </p:ext>
    </p:extLst>
  </p:cSld>
  <p:clrMapOvr>
    <a:masterClrMapping/>
  </p:clrMapOvr>
</p:sld>
</file>

<file path=ppt/theme/theme1.xml><?xml version="1.0" encoding="utf-8"?>
<a:theme xmlns:a="http://schemas.openxmlformats.org/drawingml/2006/main" name="CSDL-2013">
  <a:themeElements>
    <a:clrScheme name="Office Theme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CSDL-2013.thmx</Template>
  <TotalTime>91</TotalTime>
  <Words>627</Words>
  <Application>Microsoft Macintosh PowerPoint</Application>
  <PresentationFormat>On-screen Show (4:3)</PresentationFormat>
  <Paragraphs>115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CSDL-2013</vt:lpstr>
      <vt:lpstr>Real Time Web</vt:lpstr>
      <vt:lpstr>Request – Response</vt:lpstr>
      <vt:lpstr>Server-Sent Events</vt:lpstr>
      <vt:lpstr>Client side</vt:lpstr>
      <vt:lpstr>Event Stream Format</vt:lpstr>
      <vt:lpstr>Sending JSON Data</vt:lpstr>
      <vt:lpstr>Event Ids</vt:lpstr>
      <vt:lpstr>Reconnection</vt:lpstr>
      <vt:lpstr>Event Name</vt:lpstr>
      <vt:lpstr>Server Side</vt:lpstr>
      <vt:lpstr>Client Side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Web</dc:title>
  <dc:creator>Carleton Moore</dc:creator>
  <cp:lastModifiedBy>Carleton Moore</cp:lastModifiedBy>
  <cp:revision>7</cp:revision>
  <dcterms:created xsi:type="dcterms:W3CDTF">2013-10-08T00:46:26Z</dcterms:created>
  <dcterms:modified xsi:type="dcterms:W3CDTF">2013-10-08T20:43:19Z</dcterms:modified>
</cp:coreProperties>
</file>