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5" r:id="rId29"/>
    <p:sldId id="287" r:id="rId30"/>
    <p:sldId id="288" r:id="rId31"/>
    <p:sldId id="289" r:id="rId32"/>
    <p:sldId id="290" r:id="rId33"/>
    <p:sldId id="291" r:id="rId34"/>
    <p:sldId id="29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6689-41C1-4C50-86F0-FC3E4722A91C}" type="datetimeFigureOut">
              <a:rPr lang="pl-PL" smtClean="0"/>
              <a:t>13.05.2017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63B5-B283-4A88-8465-F7FE15E84D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33639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6689-41C1-4C50-86F0-FC3E4722A91C}" type="datetimeFigureOut">
              <a:rPr lang="pl-PL" smtClean="0"/>
              <a:t>13.05.2017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63B5-B283-4A88-8465-F7FE15E84D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728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6689-41C1-4C50-86F0-FC3E4722A91C}" type="datetimeFigureOut">
              <a:rPr lang="pl-PL" smtClean="0"/>
              <a:t>13.05.2017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63B5-B283-4A88-8465-F7FE15E84D8F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3261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6689-41C1-4C50-86F0-FC3E4722A91C}" type="datetimeFigureOut">
              <a:rPr lang="pl-PL" smtClean="0"/>
              <a:t>13.05.2017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63B5-B283-4A88-8465-F7FE15E84D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8388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6689-41C1-4C50-86F0-FC3E4722A91C}" type="datetimeFigureOut">
              <a:rPr lang="pl-PL" smtClean="0"/>
              <a:t>13.05.2017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63B5-B283-4A88-8465-F7FE15E84D8F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8064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6689-41C1-4C50-86F0-FC3E4722A91C}" type="datetimeFigureOut">
              <a:rPr lang="pl-PL" smtClean="0"/>
              <a:t>13.05.2017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63B5-B283-4A88-8465-F7FE15E84D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9987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6689-41C1-4C50-86F0-FC3E4722A91C}" type="datetimeFigureOut">
              <a:rPr lang="pl-PL" smtClean="0"/>
              <a:t>13.05.2017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63B5-B283-4A88-8465-F7FE15E84D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5938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6689-41C1-4C50-86F0-FC3E4722A91C}" type="datetimeFigureOut">
              <a:rPr lang="pl-PL" smtClean="0"/>
              <a:t>13.05.2017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63B5-B283-4A88-8465-F7FE15E84D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737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6689-41C1-4C50-86F0-FC3E4722A91C}" type="datetimeFigureOut">
              <a:rPr lang="pl-PL" smtClean="0"/>
              <a:t>13.05.2017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63B5-B283-4A88-8465-F7FE15E84D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156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6689-41C1-4C50-86F0-FC3E4722A91C}" type="datetimeFigureOut">
              <a:rPr lang="pl-PL" smtClean="0"/>
              <a:t>13.05.2017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63B5-B283-4A88-8465-F7FE15E84D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807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6689-41C1-4C50-86F0-FC3E4722A91C}" type="datetimeFigureOut">
              <a:rPr lang="pl-PL" smtClean="0"/>
              <a:t>13.05.2017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63B5-B283-4A88-8465-F7FE15E84D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730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6689-41C1-4C50-86F0-FC3E4722A91C}" type="datetimeFigureOut">
              <a:rPr lang="pl-PL" smtClean="0"/>
              <a:t>13.05.2017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63B5-B283-4A88-8465-F7FE15E84D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528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6689-41C1-4C50-86F0-FC3E4722A91C}" type="datetimeFigureOut">
              <a:rPr lang="pl-PL" smtClean="0"/>
              <a:t>13.05.2017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63B5-B283-4A88-8465-F7FE15E84D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364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6689-41C1-4C50-86F0-FC3E4722A91C}" type="datetimeFigureOut">
              <a:rPr lang="pl-PL" smtClean="0"/>
              <a:t>13.05.2017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63B5-B283-4A88-8465-F7FE15E84D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9775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6689-41C1-4C50-86F0-FC3E4722A91C}" type="datetimeFigureOut">
              <a:rPr lang="pl-PL" smtClean="0"/>
              <a:t>13.05.2017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63B5-B283-4A88-8465-F7FE15E84D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10631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6689-41C1-4C50-86F0-FC3E4722A91C}" type="datetimeFigureOut">
              <a:rPr lang="pl-PL" smtClean="0"/>
              <a:t>13.05.2017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63B5-B283-4A88-8465-F7FE15E84D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42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76689-41C1-4C50-86F0-FC3E4722A91C}" type="datetimeFigureOut">
              <a:rPr lang="pl-PL" smtClean="0"/>
              <a:t>13.05.2017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1563B5-B283-4A88-8465-F7FE15E84D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340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lawomir.radzyminski@gmail.com" TargetMode="External"/><Relationship Id="rId2" Type="http://schemas.openxmlformats.org/officeDocument/2006/relationships/hyperlink" Target="http://www.awesome-testing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105" y="793023"/>
            <a:ext cx="8636181" cy="1961561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WSTĘP DO PROGRAMOWANIA DLA TESTERÓW</a:t>
            </a:r>
            <a:endParaRPr lang="pl-PL" dirty="0"/>
          </a:p>
        </p:txBody>
      </p:sp>
      <p:sp>
        <p:nvSpPr>
          <p:cNvPr id="5" name="Rectangle 4"/>
          <p:cNvSpPr/>
          <p:nvPr/>
        </p:nvSpPr>
        <p:spPr>
          <a:xfrm>
            <a:off x="3919396" y="3410588"/>
            <a:ext cx="6458819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500" dirty="0" smtClean="0"/>
              <a:t>Wstęp do programowania Java dla testerów</a:t>
            </a:r>
          </a:p>
          <a:p>
            <a:r>
              <a:rPr lang="pl-PL" sz="2500" dirty="0" smtClean="0"/>
              <a:t> </a:t>
            </a:r>
          </a:p>
          <a:p>
            <a:r>
              <a:rPr lang="pl-PL" sz="2500" b="1" dirty="0" smtClean="0"/>
              <a:t>                                  Remigiusz Dudek</a:t>
            </a:r>
          </a:p>
          <a:p>
            <a:r>
              <a:rPr lang="pl-PL" sz="2500" b="1" dirty="0" smtClean="0"/>
              <a:t>                    		Sławomir Radzymiński</a:t>
            </a:r>
            <a:endParaRPr lang="pl-PL" sz="25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699" y="2754584"/>
            <a:ext cx="27051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8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1475"/>
            <a:ext cx="8596668" cy="790575"/>
          </a:xfrm>
        </p:spPr>
        <p:txBody>
          <a:bodyPr>
            <a:noAutofit/>
          </a:bodyPr>
          <a:lstStyle/>
          <a:p>
            <a:r>
              <a:rPr lang="pl-PL" sz="4800" dirty="0"/>
              <a:t>PACKAGE/CLASS/OBJECT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2332039"/>
            <a:ext cx="3390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>
                <a:solidFill>
                  <a:schemeClr val="tx2"/>
                </a:solidFill>
              </a:rPr>
              <a:t>• What is class? </a:t>
            </a:r>
            <a:endParaRPr lang="pl-PL" sz="2400" dirty="0" smtClean="0">
              <a:solidFill>
                <a:schemeClr val="tx2"/>
              </a:solidFill>
            </a:endParaRPr>
          </a:p>
          <a:p>
            <a:r>
              <a:rPr lang="pl-PL" sz="2400" dirty="0" smtClean="0">
                <a:solidFill>
                  <a:schemeClr val="tx2"/>
                </a:solidFill>
              </a:rPr>
              <a:t>• </a:t>
            </a:r>
            <a:r>
              <a:rPr lang="pl-PL" sz="2400" dirty="0">
                <a:solidFill>
                  <a:schemeClr val="tx2"/>
                </a:solidFill>
              </a:rPr>
              <a:t>What is object? </a:t>
            </a:r>
            <a:endParaRPr lang="pl-PL" sz="2400" dirty="0" smtClean="0">
              <a:solidFill>
                <a:schemeClr val="tx2"/>
              </a:solidFill>
            </a:endParaRPr>
          </a:p>
          <a:p>
            <a:r>
              <a:rPr lang="pl-PL" sz="2400" dirty="0" smtClean="0">
                <a:solidFill>
                  <a:schemeClr val="tx2"/>
                </a:solidFill>
              </a:rPr>
              <a:t>• </a:t>
            </a:r>
            <a:r>
              <a:rPr lang="pl-PL" sz="2400" dirty="0">
                <a:solidFill>
                  <a:schemeClr val="tx2"/>
                </a:solidFill>
              </a:rPr>
              <a:t>Naming conventions </a:t>
            </a:r>
            <a:endParaRPr lang="pl-PL" sz="2400" dirty="0" smtClean="0">
              <a:solidFill>
                <a:schemeClr val="tx2"/>
              </a:solidFill>
            </a:endParaRPr>
          </a:p>
          <a:p>
            <a:r>
              <a:rPr lang="pl-PL" dirty="0" smtClean="0">
                <a:solidFill>
                  <a:schemeClr val="tx2"/>
                </a:solidFill>
              </a:rPr>
              <a:t>• </a:t>
            </a:r>
            <a:r>
              <a:rPr lang="pl-PL" dirty="0">
                <a:solidFill>
                  <a:schemeClr val="tx2"/>
                </a:solidFill>
              </a:rPr>
              <a:t>Package </a:t>
            </a:r>
            <a:endParaRPr lang="pl-PL" dirty="0" smtClean="0">
              <a:solidFill>
                <a:schemeClr val="tx2"/>
              </a:solidFill>
            </a:endParaRPr>
          </a:p>
          <a:p>
            <a:r>
              <a:rPr lang="pl-PL" dirty="0" smtClean="0">
                <a:solidFill>
                  <a:schemeClr val="tx2"/>
                </a:solidFill>
              </a:rPr>
              <a:t>• </a:t>
            </a:r>
            <a:r>
              <a:rPr lang="pl-PL" dirty="0">
                <a:solidFill>
                  <a:schemeClr val="tx2"/>
                </a:solidFill>
              </a:rPr>
              <a:t>Class </a:t>
            </a:r>
            <a:endParaRPr lang="pl-PL" dirty="0" smtClean="0">
              <a:solidFill>
                <a:schemeClr val="tx2"/>
              </a:solidFill>
            </a:endParaRPr>
          </a:p>
          <a:p>
            <a:r>
              <a:rPr lang="pl-PL" dirty="0" smtClean="0">
                <a:solidFill>
                  <a:schemeClr val="tx2"/>
                </a:solidFill>
              </a:rPr>
              <a:t>• </a:t>
            </a:r>
            <a:r>
              <a:rPr lang="pl-PL" dirty="0">
                <a:solidFill>
                  <a:schemeClr val="tx2"/>
                </a:solidFill>
              </a:rPr>
              <a:t>Variables </a:t>
            </a:r>
            <a:endParaRPr lang="pl-PL" dirty="0" smtClean="0">
              <a:solidFill>
                <a:schemeClr val="tx2"/>
              </a:solidFill>
            </a:endParaRPr>
          </a:p>
          <a:p>
            <a:r>
              <a:rPr lang="pl-PL" dirty="0" smtClean="0">
                <a:solidFill>
                  <a:schemeClr val="tx2"/>
                </a:solidFill>
              </a:rPr>
              <a:t>• </a:t>
            </a:r>
            <a:r>
              <a:rPr lang="pl-PL" dirty="0">
                <a:solidFill>
                  <a:schemeClr val="tx2"/>
                </a:solidFill>
              </a:rPr>
              <a:t>Methods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5" y="1836326"/>
            <a:ext cx="7462838" cy="385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6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335" y="371475"/>
            <a:ext cx="9228666" cy="1390650"/>
          </a:xfrm>
        </p:spPr>
        <p:txBody>
          <a:bodyPr>
            <a:normAutofit/>
          </a:bodyPr>
          <a:lstStyle/>
          <a:p>
            <a:r>
              <a:rPr lang="pl-PL" sz="4800" dirty="0" smtClean="0"/>
              <a:t>EXCERCISE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885" y="2513014"/>
            <a:ext cx="8638116" cy="2516185"/>
          </a:xfrm>
        </p:spPr>
        <p:txBody>
          <a:bodyPr/>
          <a:lstStyle/>
          <a:p>
            <a:pPr marL="0" indent="0">
              <a:buNone/>
            </a:pPr>
            <a:r>
              <a:rPr lang="pl-PL" sz="3200" dirty="0">
                <a:solidFill>
                  <a:schemeClr val="accent1"/>
                </a:solidFill>
              </a:rPr>
              <a:t>1. </a:t>
            </a:r>
            <a:r>
              <a:rPr lang="pl-PL" sz="3200" dirty="0">
                <a:solidFill>
                  <a:schemeClr val="tx1"/>
                </a:solidFill>
              </a:rPr>
              <a:t>Create </a:t>
            </a:r>
            <a:r>
              <a:rPr lang="pl-PL" sz="3200" i="1" dirty="0">
                <a:solidFill>
                  <a:schemeClr val="tx1"/>
                </a:solidFill>
              </a:rPr>
              <a:t>@Test </a:t>
            </a:r>
            <a:r>
              <a:rPr lang="pl-PL" sz="3200" dirty="0">
                <a:solidFill>
                  <a:schemeClr val="tx1"/>
                </a:solidFill>
              </a:rPr>
              <a:t>printing out </a:t>
            </a:r>
            <a:endParaRPr lang="pl-PL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3200" dirty="0">
                <a:solidFill>
                  <a:schemeClr val="tx1"/>
                </a:solidFill>
              </a:rPr>
              <a:t> </a:t>
            </a:r>
            <a:r>
              <a:rPr lang="pl-PL" sz="3200" dirty="0" smtClean="0">
                <a:solidFill>
                  <a:schemeClr val="tx1"/>
                </a:solidFill>
              </a:rPr>
              <a:t>                „</a:t>
            </a:r>
            <a:r>
              <a:rPr lang="pl-PL" sz="3200" dirty="0">
                <a:solidFill>
                  <a:schemeClr val="tx1"/>
                </a:solidFill>
              </a:rPr>
              <a:t>Hello &lt;your name&gt;” </a:t>
            </a:r>
            <a:endParaRPr lang="pl-PL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3200" dirty="0" smtClean="0">
                <a:solidFill>
                  <a:schemeClr val="accent1"/>
                </a:solidFill>
              </a:rPr>
              <a:t>2</a:t>
            </a:r>
            <a:r>
              <a:rPr lang="pl-PL" sz="3200" dirty="0">
                <a:solidFill>
                  <a:schemeClr val="accent1"/>
                </a:solidFill>
              </a:rPr>
              <a:t>. </a:t>
            </a:r>
            <a:r>
              <a:rPr lang="pl-PL" sz="3200" dirty="0">
                <a:solidFill>
                  <a:schemeClr val="tx1"/>
                </a:solidFill>
              </a:rPr>
              <a:t>Run the test in </a:t>
            </a:r>
            <a:r>
              <a:rPr lang="pl-PL" sz="3200" b="1" dirty="0">
                <a:solidFill>
                  <a:schemeClr val="tx1"/>
                </a:solidFill>
              </a:rPr>
              <a:t>Run Window </a:t>
            </a:r>
            <a:endParaRPr lang="pl-PL" sz="3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3200" dirty="0" smtClean="0">
                <a:solidFill>
                  <a:schemeClr val="accent1"/>
                </a:solidFill>
              </a:rPr>
              <a:t>3</a:t>
            </a:r>
            <a:r>
              <a:rPr lang="pl-PL" sz="3200" dirty="0">
                <a:solidFill>
                  <a:schemeClr val="accent1"/>
                </a:solidFill>
              </a:rPr>
              <a:t>. </a:t>
            </a:r>
            <a:r>
              <a:rPr lang="pl-PL" sz="3200" dirty="0">
                <a:solidFill>
                  <a:schemeClr val="tx1"/>
                </a:solidFill>
              </a:rPr>
              <a:t>Run the test in </a:t>
            </a:r>
            <a:r>
              <a:rPr lang="pl-PL" sz="3200" b="1" dirty="0">
                <a:solidFill>
                  <a:schemeClr val="tx1"/>
                </a:solidFill>
              </a:rPr>
              <a:t>Debug Window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088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697" y="466724"/>
            <a:ext cx="8761941" cy="1362075"/>
          </a:xfrm>
        </p:spPr>
        <p:txBody>
          <a:bodyPr>
            <a:normAutofit/>
          </a:bodyPr>
          <a:lstStyle/>
          <a:p>
            <a:r>
              <a:rPr lang="pl-PL" sz="4800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172" y="1289845"/>
            <a:ext cx="4139228" cy="1853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• Why do we need them? </a:t>
            </a:r>
            <a:endParaRPr lang="pl-PL" sz="2400" dirty="0" smtClean="0"/>
          </a:p>
          <a:p>
            <a:pPr marL="0" indent="0">
              <a:buNone/>
            </a:pPr>
            <a:r>
              <a:rPr lang="pl-PL" sz="2400" dirty="0" smtClean="0"/>
              <a:t>• </a:t>
            </a:r>
            <a:r>
              <a:rPr lang="pl-PL" sz="2400" dirty="0"/>
              <a:t>Type </a:t>
            </a:r>
            <a:endParaRPr lang="pl-PL" sz="2400" dirty="0" smtClean="0"/>
          </a:p>
          <a:p>
            <a:pPr marL="0" indent="0">
              <a:buNone/>
            </a:pPr>
            <a:r>
              <a:rPr lang="pl-PL" sz="2400" dirty="0" smtClean="0"/>
              <a:t>• </a:t>
            </a:r>
            <a:r>
              <a:rPr lang="pl-PL" sz="2400" dirty="0"/>
              <a:t>Class/Method variable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97" y="2914650"/>
            <a:ext cx="107061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5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634" y="581025"/>
            <a:ext cx="8596668" cy="895350"/>
          </a:xfrm>
        </p:spPr>
        <p:txBody>
          <a:bodyPr>
            <a:normAutofit/>
          </a:bodyPr>
          <a:lstStyle/>
          <a:p>
            <a:r>
              <a:rPr lang="pl-PL" sz="4800" dirty="0" smtClean="0"/>
              <a:t>EXCERCISE</a:t>
            </a:r>
            <a:endParaRPr lang="pl-PL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34" y="1760539"/>
            <a:ext cx="10200216" cy="30876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3200" dirty="0">
                <a:solidFill>
                  <a:schemeClr val="accent1"/>
                </a:solidFill>
              </a:rPr>
              <a:t>1. </a:t>
            </a:r>
            <a:r>
              <a:rPr lang="pl-PL" sz="3200" dirty="0">
                <a:solidFill>
                  <a:schemeClr val="tx1"/>
                </a:solidFill>
              </a:rPr>
              <a:t>Print the same greeting as previously but this time assign your name to </a:t>
            </a:r>
            <a:r>
              <a:rPr lang="pl-PL" sz="3200" dirty="0" smtClean="0">
                <a:solidFill>
                  <a:schemeClr val="tx1"/>
                </a:solidFill>
              </a:rPr>
              <a:t>variable</a:t>
            </a:r>
          </a:p>
          <a:p>
            <a:pPr marL="0" indent="0">
              <a:buNone/>
            </a:pPr>
            <a:r>
              <a:rPr lang="pl-PL" sz="3200" dirty="0" smtClean="0">
                <a:solidFill>
                  <a:schemeClr val="accent1"/>
                </a:solidFill>
              </a:rPr>
              <a:t>2</a:t>
            </a:r>
            <a:r>
              <a:rPr lang="pl-PL" sz="3200" dirty="0">
                <a:solidFill>
                  <a:schemeClr val="accent1"/>
                </a:solidFill>
              </a:rPr>
              <a:t>. </a:t>
            </a:r>
            <a:r>
              <a:rPr lang="pl-PL" sz="3200" dirty="0">
                <a:solidFill>
                  <a:schemeClr val="tx1"/>
                </a:solidFill>
              </a:rPr>
              <a:t>Run the test in </a:t>
            </a:r>
            <a:r>
              <a:rPr lang="pl-PL" sz="3200" b="1" dirty="0">
                <a:solidFill>
                  <a:schemeClr val="tx1"/>
                </a:solidFill>
              </a:rPr>
              <a:t>Run </a:t>
            </a:r>
            <a:r>
              <a:rPr lang="pl-PL" sz="3200" b="1" dirty="0" smtClean="0">
                <a:solidFill>
                  <a:schemeClr val="tx1"/>
                </a:solidFill>
              </a:rPr>
              <a:t>Window</a:t>
            </a:r>
          </a:p>
          <a:p>
            <a:pPr marL="0" indent="0">
              <a:buNone/>
            </a:pPr>
            <a:r>
              <a:rPr lang="pl-PL" sz="3200" dirty="0" smtClean="0">
                <a:solidFill>
                  <a:schemeClr val="accent1"/>
                </a:solidFill>
              </a:rPr>
              <a:t>3</a:t>
            </a:r>
            <a:r>
              <a:rPr lang="pl-PL" sz="3200" dirty="0">
                <a:solidFill>
                  <a:schemeClr val="accent1"/>
                </a:solidFill>
              </a:rPr>
              <a:t>. </a:t>
            </a:r>
            <a:r>
              <a:rPr lang="pl-PL" sz="3200" dirty="0">
                <a:solidFill>
                  <a:schemeClr val="tx1"/>
                </a:solidFill>
              </a:rPr>
              <a:t>Run the test in </a:t>
            </a:r>
            <a:r>
              <a:rPr lang="pl-PL" sz="3200" b="1" dirty="0">
                <a:solidFill>
                  <a:schemeClr val="tx1"/>
                </a:solidFill>
              </a:rPr>
              <a:t>Debug </a:t>
            </a:r>
            <a:r>
              <a:rPr lang="pl-PL" sz="3200" b="1" dirty="0" smtClean="0">
                <a:solidFill>
                  <a:schemeClr val="tx1"/>
                </a:solidFill>
              </a:rPr>
              <a:t>Window </a:t>
            </a:r>
          </a:p>
          <a:p>
            <a:pPr marL="0" indent="0">
              <a:buNone/>
            </a:pPr>
            <a:r>
              <a:rPr lang="pl-PL" sz="3200" b="1" dirty="0">
                <a:solidFill>
                  <a:schemeClr val="tx1"/>
                </a:solidFill>
              </a:rPr>
              <a:t> </a:t>
            </a:r>
            <a:r>
              <a:rPr lang="pl-PL" sz="3200" b="1" dirty="0" smtClean="0">
                <a:solidFill>
                  <a:schemeClr val="tx1"/>
                </a:solidFill>
              </a:rPr>
              <a:t>                               </a:t>
            </a:r>
            <a:r>
              <a:rPr lang="pl-PL" sz="3200" dirty="0" smtClean="0">
                <a:solidFill>
                  <a:schemeClr val="tx1"/>
                </a:solidFill>
              </a:rPr>
              <a:t>(</a:t>
            </a:r>
            <a:r>
              <a:rPr lang="pl-PL" sz="3200" i="1" dirty="0" smtClean="0">
                <a:solidFill>
                  <a:schemeClr val="tx1"/>
                </a:solidFill>
              </a:rPr>
              <a:t>do </a:t>
            </a:r>
            <a:r>
              <a:rPr lang="pl-PL" sz="3200" i="1" dirty="0">
                <a:solidFill>
                  <a:schemeClr val="tx1"/>
                </a:solidFill>
              </a:rPr>
              <a:t>you see any difference?</a:t>
            </a:r>
            <a:r>
              <a:rPr lang="pl-PL" sz="32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259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084" y="523875"/>
            <a:ext cx="8596668" cy="1320800"/>
          </a:xfrm>
        </p:spPr>
        <p:txBody>
          <a:bodyPr>
            <a:normAutofit/>
          </a:bodyPr>
          <a:lstStyle/>
          <a:p>
            <a:r>
              <a:rPr lang="pl-PL" sz="4800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58" y="1503364"/>
            <a:ext cx="3599392" cy="3649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tx1"/>
                </a:solidFill>
              </a:rPr>
              <a:t>• Encapsulation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tx1"/>
                </a:solidFill>
              </a:rPr>
              <a:t>• </a:t>
            </a:r>
            <a:r>
              <a:rPr lang="pl-PL" sz="2400" dirty="0">
                <a:solidFill>
                  <a:schemeClr val="tx1"/>
                </a:solidFill>
              </a:rPr>
              <a:t>Method signature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tx1"/>
                </a:solidFill>
              </a:rPr>
              <a:t>• </a:t>
            </a:r>
            <a:r>
              <a:rPr lang="pl-PL" sz="2400" dirty="0">
                <a:solidFill>
                  <a:schemeClr val="tx1"/>
                </a:solidFill>
              </a:rPr>
              <a:t>Parameters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tx1"/>
                </a:solidFill>
              </a:rPr>
              <a:t>• </a:t>
            </a:r>
            <a:r>
              <a:rPr lang="pl-PL" sz="2400" dirty="0">
                <a:solidFill>
                  <a:schemeClr val="tx1"/>
                </a:solidFill>
              </a:rPr>
              <a:t>Return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349" y="2546351"/>
            <a:ext cx="8354463" cy="373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5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011" y="400050"/>
            <a:ext cx="8780991" cy="1371600"/>
          </a:xfrm>
        </p:spPr>
        <p:txBody>
          <a:bodyPr>
            <a:normAutofit/>
          </a:bodyPr>
          <a:lstStyle/>
          <a:p>
            <a:r>
              <a:rPr lang="pl-PL" sz="4800" dirty="0" smtClean="0"/>
              <a:t>EXCERCISE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011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3200" dirty="0">
                <a:solidFill>
                  <a:schemeClr val="accent1"/>
                </a:solidFill>
              </a:rPr>
              <a:t>1. </a:t>
            </a:r>
            <a:r>
              <a:rPr lang="pl-PL" sz="3200" dirty="0">
                <a:solidFill>
                  <a:schemeClr val="tx1"/>
                </a:solidFill>
              </a:rPr>
              <a:t>Extract greeting method taking your name as a parameter </a:t>
            </a:r>
            <a:endParaRPr lang="pl-PL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3200" dirty="0" smtClean="0">
                <a:solidFill>
                  <a:schemeClr val="accent1"/>
                </a:solidFill>
              </a:rPr>
              <a:t>2</a:t>
            </a:r>
            <a:r>
              <a:rPr lang="pl-PL" sz="3200" dirty="0">
                <a:solidFill>
                  <a:schemeClr val="accent1"/>
                </a:solidFill>
              </a:rPr>
              <a:t>. </a:t>
            </a:r>
            <a:r>
              <a:rPr lang="pl-PL" sz="3200" dirty="0">
                <a:solidFill>
                  <a:schemeClr val="tx1"/>
                </a:solidFill>
              </a:rPr>
              <a:t>Run the test in </a:t>
            </a:r>
            <a:r>
              <a:rPr lang="pl-PL" sz="3200" b="1" dirty="0">
                <a:solidFill>
                  <a:schemeClr val="tx1"/>
                </a:solidFill>
              </a:rPr>
              <a:t>Run Window </a:t>
            </a:r>
            <a:endParaRPr lang="pl-PL" sz="3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3200" dirty="0" smtClean="0">
                <a:solidFill>
                  <a:schemeClr val="accent1"/>
                </a:solidFill>
              </a:rPr>
              <a:t>3</a:t>
            </a:r>
            <a:r>
              <a:rPr lang="pl-PL" sz="3200" dirty="0">
                <a:solidFill>
                  <a:schemeClr val="accent1"/>
                </a:solidFill>
              </a:rPr>
              <a:t>. </a:t>
            </a:r>
            <a:r>
              <a:rPr lang="pl-PL" sz="3200" dirty="0">
                <a:solidFill>
                  <a:schemeClr val="tx1"/>
                </a:solidFill>
              </a:rPr>
              <a:t>Run the test in </a:t>
            </a:r>
            <a:r>
              <a:rPr lang="pl-PL" sz="3200" b="1" dirty="0">
                <a:solidFill>
                  <a:schemeClr val="tx1"/>
                </a:solidFill>
              </a:rPr>
              <a:t>Debug Window </a:t>
            </a:r>
            <a:endParaRPr lang="pl-PL" sz="3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3200" b="1" dirty="0">
                <a:solidFill>
                  <a:schemeClr val="tx1"/>
                </a:solidFill>
              </a:rPr>
              <a:t> </a:t>
            </a:r>
            <a:r>
              <a:rPr lang="pl-PL" sz="3200" b="1" dirty="0" smtClean="0">
                <a:solidFill>
                  <a:schemeClr val="tx1"/>
                </a:solidFill>
              </a:rPr>
              <a:t>                       </a:t>
            </a:r>
            <a:r>
              <a:rPr lang="pl-PL" sz="3200" dirty="0" smtClean="0">
                <a:solidFill>
                  <a:schemeClr val="tx1"/>
                </a:solidFill>
              </a:rPr>
              <a:t>(</a:t>
            </a:r>
            <a:r>
              <a:rPr lang="pl-PL" sz="3200" dirty="0">
                <a:solidFill>
                  <a:schemeClr val="tx1"/>
                </a:solidFill>
              </a:rPr>
              <a:t>do you see any difference?)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2818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11" y="400049"/>
            <a:ext cx="8857191" cy="1550989"/>
          </a:xfrm>
        </p:spPr>
        <p:txBody>
          <a:bodyPr>
            <a:normAutofit/>
          </a:bodyPr>
          <a:lstStyle/>
          <a:p>
            <a:r>
              <a:rPr lang="pl-PL" sz="4800" dirty="0"/>
              <a:t>NUMBER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909" y="1550989"/>
            <a:ext cx="6266391" cy="3880773"/>
          </a:xfrm>
        </p:spPr>
        <p:txBody>
          <a:bodyPr/>
          <a:lstStyle/>
          <a:p>
            <a:pPr marL="0" indent="0">
              <a:buNone/>
            </a:pPr>
            <a:r>
              <a:rPr lang="pl-PL" sz="2400" dirty="0">
                <a:solidFill>
                  <a:schemeClr val="tx1"/>
                </a:solidFill>
              </a:rPr>
              <a:t>• Number types (int, long, float, double)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tx1"/>
                </a:solidFill>
              </a:rPr>
              <a:t>• </a:t>
            </a:r>
            <a:r>
              <a:rPr lang="pl-PL" sz="2400" dirty="0">
                <a:solidFill>
                  <a:schemeClr val="tx1"/>
                </a:solidFill>
              </a:rPr>
              <a:t>Boxing types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tx1"/>
                </a:solidFill>
              </a:rPr>
              <a:t>• </a:t>
            </a:r>
            <a:r>
              <a:rPr lang="pl-PL" sz="2400" dirty="0">
                <a:solidFill>
                  <a:schemeClr val="tx1"/>
                </a:solidFill>
              </a:rPr>
              <a:t>Mathematical operators ( =, +, -, *, / )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tx1"/>
                </a:solidFill>
              </a:rPr>
              <a:t>• </a:t>
            </a:r>
            <a:r>
              <a:rPr lang="pl-PL" dirty="0">
                <a:solidFill>
                  <a:schemeClr val="tx1"/>
                </a:solidFill>
              </a:rPr>
              <a:t>Dividing integers! </a:t>
            </a:r>
            <a:endParaRPr lang="pl-PL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tx1"/>
                </a:solidFill>
              </a:rPr>
              <a:t>• </a:t>
            </a:r>
            <a:r>
              <a:rPr lang="pl-PL" dirty="0">
                <a:solidFill>
                  <a:schemeClr val="tx1"/>
                </a:solidFill>
              </a:rPr>
              <a:t>MAX_VALUE/MIN_VALUE </a:t>
            </a:r>
            <a:endParaRPr lang="pl-PL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tx1"/>
                </a:solidFill>
              </a:rPr>
              <a:t>• </a:t>
            </a:r>
            <a:r>
              <a:rPr lang="pl-PL" sz="2400" dirty="0">
                <a:solidFill>
                  <a:schemeClr val="tx1"/>
                </a:solidFill>
              </a:rPr>
              <a:t>Other operators (++, --, +=, -=)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tx1"/>
                </a:solidFill>
              </a:rPr>
              <a:t>• </a:t>
            </a:r>
            <a:r>
              <a:rPr lang="pl-PL" sz="2400" dirty="0">
                <a:solidFill>
                  <a:schemeClr val="tx1"/>
                </a:solidFill>
              </a:rPr>
              <a:t>Basic assertions</a:t>
            </a:r>
          </a:p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839" y="3590926"/>
            <a:ext cx="6606786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36" y="428624"/>
            <a:ext cx="8809566" cy="1381125"/>
          </a:xfrm>
        </p:spPr>
        <p:txBody>
          <a:bodyPr>
            <a:normAutofit/>
          </a:bodyPr>
          <a:lstStyle/>
          <a:p>
            <a:r>
              <a:rPr lang="pl-PL" sz="4800" dirty="0" smtClean="0"/>
              <a:t>EXCERCISE</a:t>
            </a:r>
            <a:endParaRPr lang="pl-PL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759" y="1884364"/>
            <a:ext cx="8961966" cy="4268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1.</a:t>
            </a:r>
            <a:r>
              <a:rPr lang="pl-PL" sz="2400" dirty="0">
                <a:solidFill>
                  <a:schemeClr val="tx1"/>
                </a:solidFill>
              </a:rPr>
              <a:t> Create a method that takes two parameters and: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tx1"/>
                </a:solidFill>
              </a:rPr>
              <a:t>- adds </a:t>
            </a:r>
            <a:r>
              <a:rPr lang="pl-PL" sz="2400" dirty="0">
                <a:solidFill>
                  <a:schemeClr val="tx1"/>
                </a:solidFill>
              </a:rPr>
              <a:t>them (what is the result of adding different variables types)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tx1"/>
                </a:solidFill>
              </a:rPr>
              <a:t>- Play </a:t>
            </a:r>
            <a:r>
              <a:rPr lang="pl-PL" sz="2400" dirty="0">
                <a:solidFill>
                  <a:schemeClr val="tx1"/>
                </a:solidFill>
              </a:rPr>
              <a:t>with MAX_VALUE, MIN_VALUE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tx1"/>
                </a:solidFill>
              </a:rPr>
              <a:t>- Divide </a:t>
            </a:r>
            <a:r>
              <a:rPr lang="pl-PL" sz="2400" dirty="0">
                <a:solidFill>
                  <a:schemeClr val="tx1"/>
                </a:solidFill>
              </a:rPr>
              <a:t>them (divide different types)</a:t>
            </a:r>
          </a:p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2. </a:t>
            </a:r>
            <a:r>
              <a:rPr lang="pl-PL" sz="2400" dirty="0">
                <a:solidFill>
                  <a:schemeClr val="tx1"/>
                </a:solidFill>
              </a:rPr>
              <a:t>Create a test that ensures that method works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1"/>
                </a:solidFill>
              </a:rPr>
              <a:t>3</a:t>
            </a:r>
            <a:r>
              <a:rPr lang="pl-PL" sz="2400" dirty="0">
                <a:solidFill>
                  <a:schemeClr val="accent1"/>
                </a:solidFill>
              </a:rPr>
              <a:t>. </a:t>
            </a:r>
            <a:r>
              <a:rPr lang="pl-PL" sz="2400" dirty="0">
                <a:solidFill>
                  <a:schemeClr val="tx1"/>
                </a:solidFill>
              </a:rPr>
              <a:t>Run the test in </a:t>
            </a:r>
            <a:r>
              <a:rPr lang="pl-PL" sz="2400" b="1" dirty="0">
                <a:solidFill>
                  <a:schemeClr val="tx1"/>
                </a:solidFill>
              </a:rPr>
              <a:t>Run Window </a:t>
            </a:r>
            <a:endParaRPr lang="pl-PL" sz="2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1"/>
                </a:solidFill>
              </a:rPr>
              <a:t>4</a:t>
            </a:r>
            <a:r>
              <a:rPr lang="pl-PL" sz="2400" dirty="0">
                <a:solidFill>
                  <a:schemeClr val="accent1"/>
                </a:solidFill>
              </a:rPr>
              <a:t>. </a:t>
            </a:r>
            <a:r>
              <a:rPr lang="pl-PL" sz="2400" dirty="0">
                <a:solidFill>
                  <a:schemeClr val="tx1"/>
                </a:solidFill>
              </a:rPr>
              <a:t>Run the test in </a:t>
            </a:r>
            <a:r>
              <a:rPr lang="pl-PL" sz="2400" b="1" dirty="0">
                <a:solidFill>
                  <a:schemeClr val="tx1"/>
                </a:solidFill>
              </a:rPr>
              <a:t>Debug Window </a:t>
            </a:r>
            <a:endParaRPr lang="pl-PL" sz="2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b="1" dirty="0">
                <a:solidFill>
                  <a:schemeClr val="tx1"/>
                </a:solidFill>
              </a:rPr>
              <a:t> </a:t>
            </a:r>
            <a:r>
              <a:rPr lang="pl-PL" sz="2400" b="1" dirty="0" smtClean="0">
                <a:solidFill>
                  <a:schemeClr val="tx1"/>
                </a:solidFill>
              </a:rPr>
              <a:t>                                     </a:t>
            </a:r>
            <a:r>
              <a:rPr lang="pl-PL" sz="2400" dirty="0" smtClean="0">
                <a:solidFill>
                  <a:schemeClr val="tx1"/>
                </a:solidFill>
              </a:rPr>
              <a:t>(</a:t>
            </a:r>
            <a:r>
              <a:rPr lang="pl-PL" sz="2400" dirty="0">
                <a:solidFill>
                  <a:schemeClr val="tx1"/>
                </a:solidFill>
              </a:rPr>
              <a:t>do you see any difference?)</a:t>
            </a:r>
          </a:p>
        </p:txBody>
      </p:sp>
    </p:spTree>
    <p:extLst>
      <p:ext uri="{BB962C8B-B14F-4D97-AF65-F5344CB8AC3E}">
        <p14:creationId xmlns:p14="http://schemas.microsoft.com/office/powerpoint/2010/main" val="155499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60" y="485775"/>
            <a:ext cx="7763490" cy="971550"/>
          </a:xfrm>
        </p:spPr>
        <p:txBody>
          <a:bodyPr>
            <a:normAutofit fontScale="90000"/>
          </a:bodyPr>
          <a:lstStyle/>
          <a:p>
            <a:r>
              <a:rPr lang="pl-PL" sz="4800" dirty="0"/>
              <a:t>CREATING OBJECTS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785" y="1381124"/>
            <a:ext cx="5120465" cy="5210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>
                <a:solidFill>
                  <a:schemeClr val="accent1"/>
                </a:solidFill>
              </a:rPr>
              <a:t>1</a:t>
            </a:r>
            <a:r>
              <a:rPr lang="pl-PL" sz="2400" dirty="0" smtClean="0">
                <a:solidFill>
                  <a:schemeClr val="accent1"/>
                </a:solidFill>
              </a:rPr>
              <a:t>. </a:t>
            </a:r>
            <a:r>
              <a:rPr lang="pl-PL" sz="2400" dirty="0" smtClean="0">
                <a:solidFill>
                  <a:schemeClr val="tx1"/>
                </a:solidFill>
              </a:rPr>
              <a:t>Encapsulation </a:t>
            </a:r>
          </a:p>
          <a:p>
            <a:pPr marL="457200" indent="-457200">
              <a:buAutoNum type="arabicPeriod" startAt="2"/>
            </a:pPr>
            <a:r>
              <a:rPr lang="pl-PL" sz="2400" dirty="0" smtClean="0">
                <a:solidFill>
                  <a:schemeClr val="tx1"/>
                </a:solidFill>
              </a:rPr>
              <a:t>Constructor                                        (</a:t>
            </a:r>
            <a:r>
              <a:rPr lang="pl-PL" sz="2400" i="1" dirty="0">
                <a:solidFill>
                  <a:schemeClr val="tx1"/>
                </a:solidFill>
              </a:rPr>
              <a:t>new</a:t>
            </a:r>
            <a:r>
              <a:rPr lang="pl-PL" sz="2400" dirty="0">
                <a:solidFill>
                  <a:schemeClr val="tx1"/>
                </a:solidFill>
              </a:rPr>
              <a:t> </a:t>
            </a:r>
            <a:r>
              <a:rPr lang="pl-PL" sz="2400" dirty="0" smtClean="0">
                <a:solidFill>
                  <a:schemeClr val="tx1"/>
                </a:solidFill>
              </a:rPr>
              <a:t>keyword, </a:t>
            </a:r>
            <a:r>
              <a:rPr lang="pl-PL" sz="2400" i="1" dirty="0" smtClean="0">
                <a:solidFill>
                  <a:schemeClr val="tx1"/>
                </a:solidFill>
              </a:rPr>
              <a:t>this</a:t>
            </a:r>
            <a:r>
              <a:rPr lang="pl-PL" sz="2400" dirty="0" smtClean="0">
                <a:solidFill>
                  <a:schemeClr val="tx1"/>
                </a:solidFill>
              </a:rPr>
              <a:t> keyword</a:t>
            </a:r>
            <a:r>
              <a:rPr lang="pl-PL" sz="2400" dirty="0">
                <a:solidFill>
                  <a:schemeClr val="tx1"/>
                </a:solidFill>
              </a:rPr>
              <a:t>)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>
                <a:solidFill>
                  <a:schemeClr val="tx1"/>
                </a:solidFill>
              </a:rPr>
              <a:t> </a:t>
            </a:r>
            <a:r>
              <a:rPr lang="pl-PL" sz="2400" dirty="0" smtClean="0">
                <a:solidFill>
                  <a:schemeClr val="tx1"/>
                </a:solidFill>
              </a:rPr>
              <a:t>• </a:t>
            </a:r>
            <a:r>
              <a:rPr lang="pl-PL" sz="2400" dirty="0">
                <a:solidFill>
                  <a:schemeClr val="tx1"/>
                </a:solidFill>
              </a:rPr>
              <a:t>Default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tx1"/>
                </a:solidFill>
              </a:rPr>
              <a:t> • Non-default</a:t>
            </a: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1"/>
                </a:solidFill>
              </a:rPr>
              <a:t>3. </a:t>
            </a:r>
            <a:r>
              <a:rPr lang="pl-PL" sz="2400" dirty="0" smtClean="0">
                <a:solidFill>
                  <a:schemeClr val="tx1"/>
                </a:solidFill>
              </a:rPr>
              <a:t>Private/Public </a:t>
            </a:r>
            <a:r>
              <a:rPr lang="pl-PL" sz="2400" dirty="0">
                <a:solidFill>
                  <a:schemeClr val="tx1"/>
                </a:solidFill>
              </a:rPr>
              <a:t>access modifier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tx1"/>
                </a:solidFill>
              </a:rPr>
              <a:t>• </a:t>
            </a:r>
            <a:r>
              <a:rPr lang="pl-PL" sz="2400" dirty="0">
                <a:solidFill>
                  <a:schemeClr val="tx1"/>
                </a:solidFill>
              </a:rPr>
              <a:t>Default values of </a:t>
            </a:r>
            <a:r>
              <a:rPr lang="pl-PL" sz="2400" dirty="0" smtClean="0">
                <a:solidFill>
                  <a:schemeClr val="tx1"/>
                </a:solidFill>
              </a:rPr>
              <a:t>fields</a:t>
            </a: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1"/>
                </a:solidFill>
              </a:rPr>
              <a:t>4. </a:t>
            </a:r>
            <a:r>
              <a:rPr lang="pl-PL" sz="2400" dirty="0" smtClean="0">
                <a:solidFill>
                  <a:schemeClr val="tx1"/>
                </a:solidFill>
              </a:rPr>
              <a:t>Class </a:t>
            </a:r>
            <a:r>
              <a:rPr lang="pl-PL" sz="2400" dirty="0">
                <a:solidFill>
                  <a:schemeClr val="tx1"/>
                </a:solidFill>
              </a:rPr>
              <a:t>methods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1"/>
                </a:solidFill>
              </a:rPr>
              <a:t>5.</a:t>
            </a:r>
            <a:r>
              <a:rPr lang="pl-PL" sz="2400" dirty="0">
                <a:solidFill>
                  <a:schemeClr val="tx1"/>
                </a:solidFill>
              </a:rPr>
              <a:t> </a:t>
            </a:r>
            <a:r>
              <a:rPr lang="pl-PL" sz="2400" dirty="0" smtClean="0">
                <a:solidFill>
                  <a:schemeClr val="tx1"/>
                </a:solidFill>
              </a:rPr>
              <a:t>Basic </a:t>
            </a:r>
            <a:r>
              <a:rPr lang="pl-PL" sz="2400" dirty="0">
                <a:solidFill>
                  <a:schemeClr val="tx1"/>
                </a:solidFill>
              </a:rPr>
              <a:t>inheritance </a:t>
            </a:r>
            <a:r>
              <a:rPr lang="pl-PL" sz="2400" dirty="0" smtClean="0">
                <a:solidFill>
                  <a:schemeClr val="tx1"/>
                </a:solidFill>
              </a:rPr>
              <a:t>– </a:t>
            </a:r>
          </a:p>
          <a:p>
            <a:pPr marL="0" indent="0">
              <a:buNone/>
            </a:pPr>
            <a:r>
              <a:rPr lang="pl-PL" sz="2400" dirty="0" smtClean="0">
                <a:solidFill>
                  <a:schemeClr val="tx1"/>
                </a:solidFill>
              </a:rPr>
              <a:t>each </a:t>
            </a:r>
            <a:r>
              <a:rPr lang="pl-PL" sz="2400" dirty="0">
                <a:solidFill>
                  <a:schemeClr val="tx1"/>
                </a:solidFill>
              </a:rPr>
              <a:t>object in Java is </a:t>
            </a:r>
            <a:r>
              <a:rPr lang="pl-PL" sz="2400" i="1" dirty="0" smtClean="0">
                <a:solidFill>
                  <a:schemeClr val="tx1"/>
                </a:solidFill>
              </a:rPr>
              <a:t>Object</a:t>
            </a:r>
            <a:endParaRPr lang="pl-PL" sz="2400" i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0" y="-8762"/>
            <a:ext cx="6677025" cy="68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4" y="43815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pl-PL" sz="4800" dirty="0" smtClean="0"/>
              <a:t>EXCERCISE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352366" cy="2230436"/>
          </a:xfrm>
        </p:spPr>
        <p:txBody>
          <a:bodyPr/>
          <a:lstStyle/>
          <a:p>
            <a:pPr marL="0" indent="0">
              <a:buNone/>
            </a:pPr>
            <a:r>
              <a:rPr lang="pl-PL" sz="2800" dirty="0">
                <a:solidFill>
                  <a:schemeClr val="accent1"/>
                </a:solidFill>
              </a:rPr>
              <a:t>1. </a:t>
            </a:r>
            <a:r>
              <a:rPr lang="pl-PL" sz="2800" dirty="0">
                <a:solidFill>
                  <a:schemeClr val="tx1"/>
                </a:solidFill>
              </a:rPr>
              <a:t>Create </a:t>
            </a:r>
            <a:r>
              <a:rPr lang="pl-PL" sz="2800" i="1" dirty="0">
                <a:solidFill>
                  <a:schemeClr val="tx1"/>
                </a:solidFill>
              </a:rPr>
              <a:t>WebPage</a:t>
            </a:r>
            <a:r>
              <a:rPr lang="pl-PL" sz="2800" dirty="0">
                <a:solidFill>
                  <a:schemeClr val="tx1"/>
                </a:solidFill>
              </a:rPr>
              <a:t> class that has </a:t>
            </a:r>
            <a:r>
              <a:rPr lang="pl-PL" sz="2800" b="1" i="1" dirty="0">
                <a:solidFill>
                  <a:schemeClr val="tx1"/>
                </a:solidFill>
              </a:rPr>
              <a:t>title</a:t>
            </a:r>
            <a:r>
              <a:rPr lang="pl-PL" sz="2800" dirty="0">
                <a:solidFill>
                  <a:schemeClr val="tx1"/>
                </a:solidFill>
              </a:rPr>
              <a:t> attribute </a:t>
            </a:r>
            <a:endParaRPr lang="pl-PL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800" dirty="0" smtClean="0">
                <a:solidFill>
                  <a:schemeClr val="accent1"/>
                </a:solidFill>
              </a:rPr>
              <a:t>2</a:t>
            </a:r>
            <a:r>
              <a:rPr lang="pl-PL" sz="2800" dirty="0">
                <a:solidFill>
                  <a:schemeClr val="accent1"/>
                </a:solidFill>
              </a:rPr>
              <a:t>. </a:t>
            </a:r>
            <a:r>
              <a:rPr lang="pl-PL" sz="2800" dirty="0">
                <a:solidFill>
                  <a:schemeClr val="tx1"/>
                </a:solidFill>
              </a:rPr>
              <a:t>The </a:t>
            </a:r>
            <a:r>
              <a:rPr lang="pl-PL" sz="2800" b="1" i="1" dirty="0">
                <a:solidFill>
                  <a:schemeClr val="tx1"/>
                </a:solidFill>
              </a:rPr>
              <a:t>title</a:t>
            </a:r>
            <a:r>
              <a:rPr lang="pl-PL" sz="2800" dirty="0">
                <a:solidFill>
                  <a:schemeClr val="tx1"/>
                </a:solidFill>
              </a:rPr>
              <a:t> attribute should be set at construction time </a:t>
            </a:r>
            <a:endParaRPr lang="pl-PL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800" dirty="0" smtClean="0">
                <a:solidFill>
                  <a:schemeClr val="accent1"/>
                </a:solidFill>
              </a:rPr>
              <a:t>3</a:t>
            </a:r>
            <a:r>
              <a:rPr lang="pl-PL" sz="2800" dirty="0">
                <a:solidFill>
                  <a:schemeClr val="accent1"/>
                </a:solidFill>
              </a:rPr>
              <a:t>. </a:t>
            </a:r>
            <a:r>
              <a:rPr lang="pl-PL" sz="2800" dirty="0">
                <a:solidFill>
                  <a:schemeClr val="tx1"/>
                </a:solidFill>
              </a:rPr>
              <a:t>Assert that </a:t>
            </a:r>
            <a:r>
              <a:rPr lang="pl-PL" sz="2800" b="1" i="1" dirty="0">
                <a:solidFill>
                  <a:schemeClr val="tx1"/>
                </a:solidFill>
              </a:rPr>
              <a:t>title</a:t>
            </a:r>
            <a:r>
              <a:rPr lang="pl-PL" sz="2800" dirty="0">
                <a:solidFill>
                  <a:schemeClr val="tx1"/>
                </a:solidFill>
              </a:rPr>
              <a:t> is correct</a:t>
            </a:r>
          </a:p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712" y="4391026"/>
            <a:ext cx="29051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8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638116" cy="933450"/>
          </a:xfrm>
        </p:spPr>
        <p:txBody>
          <a:bodyPr>
            <a:normAutofit fontScale="90000"/>
          </a:bodyPr>
          <a:lstStyle/>
          <a:p>
            <a:r>
              <a:rPr lang="pl-PL" sz="5400" dirty="0" smtClean="0"/>
              <a:t>About me </a:t>
            </a:r>
            <a:r>
              <a:rPr lang="pl-PL" sz="5400" dirty="0" smtClean="0">
                <a:sym typeface="Wingdings" panose="05000000000000000000" pitchFamily="2" charset="2"/>
              </a:rPr>
              <a:t>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549" y="2266677"/>
            <a:ext cx="10150576" cy="3286398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pl-PL" sz="3600" dirty="0" smtClean="0">
                <a:solidFill>
                  <a:schemeClr val="tx1"/>
                </a:solidFill>
              </a:rPr>
              <a:t>Senior Software Engineer in Test</a:t>
            </a:r>
          </a:p>
          <a:p>
            <a:pPr>
              <a:buFontTx/>
              <a:buChar char="-"/>
            </a:pPr>
            <a:r>
              <a:rPr lang="pl-PL" sz="3600" dirty="0" smtClean="0">
                <a:solidFill>
                  <a:schemeClr val="tx1"/>
                </a:solidFill>
              </a:rPr>
              <a:t>Ocado Technology - Kraków</a:t>
            </a:r>
          </a:p>
          <a:p>
            <a:pPr>
              <a:buFontTx/>
              <a:buChar char="-"/>
            </a:pPr>
            <a:r>
              <a:rPr lang="pl-PL" sz="3600" dirty="0" smtClean="0">
                <a:solidFill>
                  <a:schemeClr val="tx1"/>
                </a:solidFill>
              </a:rPr>
              <a:t>KraQA</a:t>
            </a:r>
          </a:p>
          <a:p>
            <a:pPr>
              <a:buFontTx/>
              <a:buChar char="-"/>
            </a:pPr>
            <a:r>
              <a:rPr lang="pl-PL" sz="3600" dirty="0" smtClean="0">
                <a:solidFill>
                  <a:schemeClr val="tx1"/>
                </a:solidFill>
              </a:rPr>
              <a:t>Awesome Testing – </a:t>
            </a:r>
            <a:r>
              <a:rPr lang="pl-PL" sz="3600" dirty="0" smtClean="0">
                <a:solidFill>
                  <a:schemeClr val="tx1"/>
                </a:solidFill>
                <a:hlinkClick r:id="rId2"/>
              </a:rPr>
              <a:t>www.awesome-testing.com</a:t>
            </a:r>
            <a:endParaRPr lang="pl-PL" sz="36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pl-PL" sz="3600" dirty="0">
                <a:solidFill>
                  <a:schemeClr val="tx1"/>
                </a:solidFill>
                <a:hlinkClick r:id="rId3"/>
              </a:rPr>
              <a:t>s</a:t>
            </a:r>
            <a:r>
              <a:rPr lang="pl-PL" sz="3600" dirty="0" smtClean="0">
                <a:solidFill>
                  <a:schemeClr val="tx1"/>
                </a:solidFill>
                <a:hlinkClick r:id="rId3"/>
              </a:rPr>
              <a:t>lawomir.radzyminski@gmail.com</a:t>
            </a:r>
            <a:endParaRPr lang="pl-PL" sz="36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pl-PL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64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309" y="447675"/>
            <a:ext cx="8596668" cy="1181100"/>
          </a:xfrm>
        </p:spPr>
        <p:txBody>
          <a:bodyPr>
            <a:normAutofit fontScale="90000"/>
          </a:bodyPr>
          <a:lstStyle/>
          <a:p>
            <a:r>
              <a:rPr lang="pl-PL" sz="4800" dirty="0"/>
              <a:t>STEERTHE FLOW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309" y="1543050"/>
            <a:ext cx="4085166" cy="4410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1. </a:t>
            </a:r>
            <a:r>
              <a:rPr lang="pl-PL" sz="2400" dirty="0">
                <a:solidFill>
                  <a:schemeClr val="tx1"/>
                </a:solidFill>
              </a:rPr>
              <a:t>Conditionals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2"/>
                </a:solidFill>
              </a:rPr>
              <a:t>a</a:t>
            </a:r>
            <a:r>
              <a:rPr lang="pl-PL" sz="2400" dirty="0">
                <a:solidFill>
                  <a:schemeClr val="accent2"/>
                </a:solidFill>
              </a:rPr>
              <a:t>) </a:t>
            </a:r>
            <a:r>
              <a:rPr lang="pl-PL" sz="2400" dirty="0">
                <a:solidFill>
                  <a:schemeClr val="tx1"/>
                </a:solidFill>
              </a:rPr>
              <a:t>If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2"/>
                </a:solidFill>
              </a:rPr>
              <a:t>b</a:t>
            </a:r>
            <a:r>
              <a:rPr lang="pl-PL" sz="2400" dirty="0">
                <a:solidFill>
                  <a:schemeClr val="accent2"/>
                </a:solidFill>
              </a:rPr>
              <a:t>) </a:t>
            </a:r>
            <a:r>
              <a:rPr lang="pl-PL" sz="2400" dirty="0">
                <a:solidFill>
                  <a:schemeClr val="tx1"/>
                </a:solidFill>
              </a:rPr>
              <a:t>If / else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2"/>
                </a:solidFill>
              </a:rPr>
              <a:t>c</a:t>
            </a:r>
            <a:r>
              <a:rPr lang="pl-PL" sz="2400" dirty="0">
                <a:solidFill>
                  <a:schemeClr val="accent2"/>
                </a:solidFill>
              </a:rPr>
              <a:t>) </a:t>
            </a:r>
            <a:r>
              <a:rPr lang="pl-PL" sz="2400" dirty="0">
                <a:solidFill>
                  <a:schemeClr val="tx1"/>
                </a:solidFill>
              </a:rPr>
              <a:t>If /else if / else</a:t>
            </a:r>
          </a:p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2. </a:t>
            </a:r>
            <a:r>
              <a:rPr lang="pl-PL" sz="2400" dirty="0">
                <a:solidFill>
                  <a:schemeClr val="tx1"/>
                </a:solidFill>
              </a:rPr>
              <a:t>Operators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2"/>
                </a:solidFill>
              </a:rPr>
              <a:t>a</a:t>
            </a:r>
            <a:r>
              <a:rPr lang="pl-PL" sz="2400" dirty="0">
                <a:solidFill>
                  <a:schemeClr val="accent2"/>
                </a:solidFill>
              </a:rPr>
              <a:t>) </a:t>
            </a:r>
            <a:r>
              <a:rPr lang="pl-PL" sz="2400" dirty="0">
                <a:solidFill>
                  <a:schemeClr val="tx1"/>
                </a:solidFill>
              </a:rPr>
              <a:t>==, !=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2"/>
                </a:solidFill>
              </a:rPr>
              <a:t>b</a:t>
            </a:r>
            <a:r>
              <a:rPr lang="pl-PL" sz="2400" dirty="0">
                <a:solidFill>
                  <a:schemeClr val="accent2"/>
                </a:solidFill>
              </a:rPr>
              <a:t>) </a:t>
            </a:r>
            <a:r>
              <a:rPr lang="pl-PL" sz="2400" dirty="0">
                <a:solidFill>
                  <a:schemeClr val="tx1"/>
                </a:solidFill>
              </a:rPr>
              <a:t>&lt;, &gt;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2"/>
                </a:solidFill>
              </a:rPr>
              <a:t>c</a:t>
            </a:r>
            <a:r>
              <a:rPr lang="pl-PL" sz="2400" dirty="0">
                <a:solidFill>
                  <a:schemeClr val="accent2"/>
                </a:solidFill>
              </a:rPr>
              <a:t>) </a:t>
            </a:r>
            <a:r>
              <a:rPr lang="pl-PL" sz="2400" dirty="0">
                <a:solidFill>
                  <a:schemeClr val="tx1"/>
                </a:solidFill>
              </a:rPr>
              <a:t>&lt;=, &gt;=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2"/>
                </a:solidFill>
              </a:rPr>
              <a:t>d</a:t>
            </a:r>
            <a:r>
              <a:rPr lang="pl-PL" sz="2400" dirty="0">
                <a:solidFill>
                  <a:schemeClr val="accent2"/>
                </a:solidFill>
              </a:rPr>
              <a:t>) </a:t>
            </a:r>
            <a:r>
              <a:rPr lang="pl-PL" sz="2400" dirty="0">
                <a:solidFill>
                  <a:schemeClr val="tx1"/>
                </a:solidFill>
              </a:rPr>
              <a:t>&amp;&amp;, ||</a:t>
            </a:r>
          </a:p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598" y="1114424"/>
            <a:ext cx="7569201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5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4" y="304800"/>
            <a:ext cx="8596668" cy="1104900"/>
          </a:xfrm>
        </p:spPr>
        <p:txBody>
          <a:bodyPr>
            <a:normAutofit fontScale="90000"/>
          </a:bodyPr>
          <a:lstStyle/>
          <a:p>
            <a:r>
              <a:rPr lang="pl-PL" sz="5300" dirty="0" smtClean="0"/>
              <a:t>EXCERCISE</a:t>
            </a:r>
            <a:br>
              <a:rPr lang="pl-PL" sz="5300" dirty="0" smtClean="0"/>
            </a:b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34" y="1085056"/>
            <a:ext cx="11343217" cy="3783011"/>
          </a:xfrm>
        </p:spPr>
        <p:txBody>
          <a:bodyPr/>
          <a:lstStyle/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1. </a:t>
            </a:r>
            <a:r>
              <a:rPr lang="pl-PL" sz="2400" dirty="0">
                <a:solidFill>
                  <a:schemeClr val="tx1"/>
                </a:solidFill>
              </a:rPr>
              <a:t>Create class </a:t>
            </a:r>
            <a:r>
              <a:rPr lang="pl-PL" sz="2400" b="1" i="1" dirty="0">
                <a:solidFill>
                  <a:schemeClr val="tx1"/>
                </a:solidFill>
              </a:rPr>
              <a:t>Person</a:t>
            </a:r>
            <a:r>
              <a:rPr lang="pl-PL" sz="2400" dirty="0">
                <a:solidFill>
                  <a:schemeClr val="tx1"/>
                </a:solidFill>
              </a:rPr>
              <a:t> that has </a:t>
            </a:r>
            <a:r>
              <a:rPr lang="pl-PL" sz="2400" dirty="0" smtClean="0">
                <a:solidFill>
                  <a:schemeClr val="tx1"/>
                </a:solidFill>
              </a:rPr>
              <a:t>  attribute age</a:t>
            </a: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1"/>
                </a:solidFill>
              </a:rPr>
              <a:t>2</a:t>
            </a:r>
            <a:r>
              <a:rPr lang="pl-PL" sz="2400" dirty="0">
                <a:solidFill>
                  <a:schemeClr val="accent1"/>
                </a:solidFill>
              </a:rPr>
              <a:t>. </a:t>
            </a:r>
            <a:r>
              <a:rPr lang="pl-PL" sz="2400" b="1" i="1" dirty="0">
                <a:solidFill>
                  <a:schemeClr val="tx1"/>
                </a:solidFill>
              </a:rPr>
              <a:t>Person</a:t>
            </a:r>
            <a:r>
              <a:rPr lang="pl-PL" sz="2400" dirty="0">
                <a:solidFill>
                  <a:schemeClr val="tx1"/>
                </a:solidFill>
              </a:rPr>
              <a:t> should be able to give an answer to a question whether </a:t>
            </a:r>
            <a:r>
              <a:rPr lang="pl-PL" sz="2400" dirty="0" smtClean="0">
                <a:solidFill>
                  <a:schemeClr val="tx1"/>
                </a:solidFill>
              </a:rPr>
              <a:t>                     it is working/non-working </a:t>
            </a: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2"/>
                </a:solidFill>
              </a:rPr>
              <a:t>a</a:t>
            </a:r>
            <a:r>
              <a:rPr lang="pl-PL" sz="2400" dirty="0">
                <a:solidFill>
                  <a:schemeClr val="accent2"/>
                </a:solidFill>
              </a:rPr>
              <a:t>) </a:t>
            </a:r>
            <a:r>
              <a:rPr lang="pl-PL" sz="2400" dirty="0">
                <a:solidFill>
                  <a:schemeClr val="tx1"/>
                </a:solidFill>
              </a:rPr>
              <a:t>nonWorking (age below 18 and above 67)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2"/>
                </a:solidFill>
              </a:rPr>
              <a:t>b</a:t>
            </a:r>
            <a:r>
              <a:rPr lang="pl-PL" sz="2400" dirty="0">
                <a:solidFill>
                  <a:schemeClr val="accent2"/>
                </a:solidFill>
              </a:rPr>
              <a:t>) </a:t>
            </a:r>
            <a:r>
              <a:rPr lang="pl-PL" sz="2400" dirty="0">
                <a:solidFill>
                  <a:schemeClr val="tx1"/>
                </a:solidFill>
              </a:rPr>
              <a:t>Working (age between 18 and 67)</a:t>
            </a:r>
          </a:p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091" y="3514725"/>
            <a:ext cx="80581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84" y="466725"/>
            <a:ext cx="8596668" cy="1320800"/>
          </a:xfrm>
        </p:spPr>
        <p:txBody>
          <a:bodyPr>
            <a:normAutofit/>
          </a:bodyPr>
          <a:lstStyle/>
          <a:p>
            <a:r>
              <a:rPr lang="pl-PL" sz="4800" dirty="0"/>
              <a:t>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1606550"/>
            <a:ext cx="7266517" cy="4336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tx1"/>
                </a:solidFill>
              </a:rPr>
              <a:t>• Boolean : true / false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tx1"/>
                </a:solidFill>
              </a:rPr>
              <a:t>• </a:t>
            </a:r>
            <a:r>
              <a:rPr lang="pl-PL" sz="2400" dirty="0">
                <a:solidFill>
                  <a:schemeClr val="tx1"/>
                </a:solidFill>
              </a:rPr>
              <a:t>operator == (what a reference is?)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tx1"/>
                </a:solidFill>
              </a:rPr>
              <a:t>• </a:t>
            </a:r>
            <a:r>
              <a:rPr lang="pl-PL" sz="2400" dirty="0">
                <a:solidFill>
                  <a:schemeClr val="tx1"/>
                </a:solidFill>
              </a:rPr>
              <a:t>Equality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tx1"/>
                </a:solidFill>
              </a:rPr>
              <a:t>• </a:t>
            </a:r>
            <a:r>
              <a:rPr lang="pl-PL" dirty="0">
                <a:solidFill>
                  <a:schemeClr val="tx1"/>
                </a:solidFill>
              </a:rPr>
              <a:t>Any object can never be equal to null (</a:t>
            </a:r>
            <a:r>
              <a:rPr lang="pl-PL" b="1" dirty="0">
                <a:solidFill>
                  <a:schemeClr val="tx1"/>
                </a:solidFill>
              </a:rPr>
              <a:t>what is null </a:t>
            </a:r>
            <a:r>
              <a:rPr lang="pl-PL" dirty="0">
                <a:solidFill>
                  <a:schemeClr val="tx1"/>
                </a:solidFill>
              </a:rPr>
              <a:t>!!!) </a:t>
            </a:r>
            <a:endParaRPr lang="pl-PL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tx1"/>
                </a:solidFill>
              </a:rPr>
              <a:t>• </a:t>
            </a:r>
            <a:r>
              <a:rPr lang="pl-PL" dirty="0">
                <a:solidFill>
                  <a:schemeClr val="tx1"/>
                </a:solidFill>
              </a:rPr>
              <a:t>Every object is always equal to itself </a:t>
            </a:r>
            <a:endParaRPr lang="pl-PL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tx1"/>
                </a:solidFill>
              </a:rPr>
              <a:t>• </a:t>
            </a:r>
            <a:r>
              <a:rPr lang="pl-PL" dirty="0">
                <a:solidFill>
                  <a:schemeClr val="tx1"/>
                </a:solidFill>
              </a:rPr>
              <a:t>When objects are equal their hash is equal </a:t>
            </a:r>
            <a:endParaRPr lang="pl-PL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tx1"/>
                </a:solidFill>
              </a:rPr>
              <a:t>• </a:t>
            </a:r>
            <a:r>
              <a:rPr lang="pl-PL" dirty="0">
                <a:solidFill>
                  <a:schemeClr val="tx1"/>
                </a:solidFill>
              </a:rPr>
              <a:t>Two objects with the same hash does not need to be  </a:t>
            </a:r>
            <a:r>
              <a:rPr lang="pl-PL" dirty="0" smtClean="0">
                <a:solidFill>
                  <a:schemeClr val="tx1"/>
                </a:solidFill>
              </a:rPr>
              <a:t>                  equal</a:t>
            </a:r>
            <a:endParaRPr lang="pl-PL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49" y="33337"/>
            <a:ext cx="5853113" cy="682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2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4" y="47625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pl-PL" sz="4800" dirty="0" smtClean="0"/>
              <a:t>EXCERCISE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784" y="2265364"/>
            <a:ext cx="8596668" cy="1420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1. </a:t>
            </a:r>
            <a:r>
              <a:rPr lang="pl-PL" sz="2400" dirty="0">
                <a:solidFill>
                  <a:schemeClr val="tx1"/>
                </a:solidFill>
              </a:rPr>
              <a:t>Make two </a:t>
            </a:r>
            <a:r>
              <a:rPr lang="pl-PL" sz="2400" b="1" i="1" dirty="0">
                <a:solidFill>
                  <a:schemeClr val="tx1"/>
                </a:solidFill>
              </a:rPr>
              <a:t>WebPages</a:t>
            </a:r>
            <a:r>
              <a:rPr lang="pl-PL" sz="2400" dirty="0">
                <a:solidFill>
                  <a:schemeClr val="tx1"/>
                </a:solidFill>
              </a:rPr>
              <a:t> equal when their </a:t>
            </a:r>
            <a:r>
              <a:rPr lang="pl-PL" sz="2400" b="1" i="1" dirty="0">
                <a:solidFill>
                  <a:schemeClr val="tx1"/>
                </a:solidFill>
              </a:rPr>
              <a:t>titles</a:t>
            </a:r>
            <a:r>
              <a:rPr lang="pl-PL" sz="2400" dirty="0">
                <a:solidFill>
                  <a:schemeClr val="tx1"/>
                </a:solidFill>
              </a:rPr>
              <a:t> are equal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1"/>
                </a:solidFill>
              </a:rPr>
              <a:t>2</a:t>
            </a:r>
            <a:r>
              <a:rPr lang="pl-PL" sz="2400" dirty="0">
                <a:solidFill>
                  <a:schemeClr val="accent1"/>
                </a:solidFill>
              </a:rPr>
              <a:t>. </a:t>
            </a:r>
            <a:r>
              <a:rPr lang="pl-PL" sz="2400" dirty="0">
                <a:solidFill>
                  <a:schemeClr val="tx1"/>
                </a:solidFill>
              </a:rPr>
              <a:t>Play with == operator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4148933"/>
            <a:ext cx="28956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884" y="514349"/>
            <a:ext cx="8768118" cy="1400175"/>
          </a:xfrm>
        </p:spPr>
        <p:txBody>
          <a:bodyPr>
            <a:normAutofit/>
          </a:bodyPr>
          <a:lstStyle/>
          <a:p>
            <a:r>
              <a:rPr lang="pl-PL" sz="4800" dirty="0"/>
              <a:t>STRING VARIABLES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609" y="2019300"/>
            <a:ext cx="2684991" cy="2143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1. </a:t>
            </a:r>
            <a:r>
              <a:rPr lang="pl-PL" sz="2400" dirty="0">
                <a:solidFill>
                  <a:schemeClr val="tx1"/>
                </a:solidFill>
              </a:rPr>
              <a:t>String API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1"/>
                </a:solidFill>
              </a:rPr>
              <a:t>2</a:t>
            </a:r>
            <a:r>
              <a:rPr lang="pl-PL" sz="2400" dirty="0">
                <a:solidFill>
                  <a:schemeClr val="accent1"/>
                </a:solidFill>
              </a:rPr>
              <a:t>. </a:t>
            </a:r>
            <a:r>
              <a:rPr lang="pl-PL" sz="2400" dirty="0">
                <a:solidFill>
                  <a:schemeClr val="tx1"/>
                </a:solidFill>
              </a:rPr>
              <a:t>Convertions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2"/>
                </a:solidFill>
              </a:rPr>
              <a:t>a</a:t>
            </a:r>
            <a:r>
              <a:rPr lang="pl-PL" sz="2400" dirty="0">
                <a:solidFill>
                  <a:schemeClr val="accent2"/>
                </a:solidFill>
              </a:rPr>
              <a:t>) </a:t>
            </a:r>
            <a:r>
              <a:rPr lang="pl-PL" sz="2400" dirty="0">
                <a:solidFill>
                  <a:schemeClr val="tx1"/>
                </a:solidFill>
              </a:rPr>
              <a:t>toString()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2"/>
                </a:solidFill>
              </a:rPr>
              <a:t>b</a:t>
            </a:r>
            <a:r>
              <a:rPr lang="pl-PL" sz="2400" dirty="0">
                <a:solidFill>
                  <a:schemeClr val="accent2"/>
                </a:solidFill>
              </a:rPr>
              <a:t>) </a:t>
            </a:r>
            <a:r>
              <a:rPr lang="pl-PL" sz="2400" dirty="0">
                <a:solidFill>
                  <a:schemeClr val="tx1"/>
                </a:solidFill>
              </a:rPr>
              <a:t>From string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295399"/>
            <a:ext cx="9220200" cy="55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5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035" y="466724"/>
            <a:ext cx="8961967" cy="1400176"/>
          </a:xfrm>
        </p:spPr>
        <p:txBody>
          <a:bodyPr>
            <a:normAutofit/>
          </a:bodyPr>
          <a:lstStyle/>
          <a:p>
            <a:r>
              <a:rPr lang="pl-PL" sz="4800" dirty="0" smtClean="0"/>
              <a:t>EXCERCISE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0892" y="1979614"/>
            <a:ext cx="10590741" cy="1573211"/>
          </a:xfrm>
        </p:spPr>
        <p:txBody>
          <a:bodyPr>
            <a:normAutofit/>
          </a:bodyPr>
          <a:lstStyle/>
          <a:p>
            <a:r>
              <a:rPr lang="pl-PL" sz="2400" dirty="0">
                <a:solidFill>
                  <a:schemeClr val="accent1"/>
                </a:solidFill>
              </a:rPr>
              <a:t>1. </a:t>
            </a:r>
            <a:r>
              <a:rPr lang="pl-PL" sz="2400" dirty="0">
                <a:solidFill>
                  <a:schemeClr val="tx1"/>
                </a:solidFill>
              </a:rPr>
              <a:t>Create a method that is able to extract numer of animals from text </a:t>
            </a:r>
            <a:endParaRPr lang="pl-PL" sz="2400" dirty="0" smtClean="0">
              <a:solidFill>
                <a:schemeClr val="tx1"/>
              </a:solidFill>
            </a:endParaRPr>
          </a:p>
          <a:p>
            <a:r>
              <a:rPr lang="pl-PL" sz="2400" dirty="0" smtClean="0">
                <a:solidFill>
                  <a:schemeClr val="accent1"/>
                </a:solidFill>
              </a:rPr>
              <a:t>2</a:t>
            </a:r>
            <a:r>
              <a:rPr lang="pl-PL" sz="2400" dirty="0">
                <a:solidFill>
                  <a:schemeClr val="accent1"/>
                </a:solidFill>
              </a:rPr>
              <a:t>. </a:t>
            </a:r>
            <a:r>
              <a:rPr lang="pl-PL" sz="2400" dirty="0">
                <a:solidFill>
                  <a:schemeClr val="tx1"/>
                </a:solidFill>
              </a:rPr>
              <a:t>Create a test for the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35" y="2962275"/>
            <a:ext cx="114395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572" y="533399"/>
            <a:ext cx="9238191" cy="1476375"/>
          </a:xfrm>
        </p:spPr>
        <p:txBody>
          <a:bodyPr>
            <a:normAutofit/>
          </a:bodyPr>
          <a:lstStyle/>
          <a:p>
            <a:r>
              <a:rPr lang="pl-PL" sz="4800" dirty="0"/>
              <a:t>JAVA </a:t>
            </a:r>
            <a:r>
              <a:rPr lang="pl-PL" sz="4800" dirty="0" smtClean="0"/>
              <a:t>COLLECTIONS</a:t>
            </a:r>
            <a:endParaRPr lang="pl-PL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89" y="2009774"/>
            <a:ext cx="352319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1. </a:t>
            </a:r>
            <a:r>
              <a:rPr lang="pl-PL" sz="2400" dirty="0">
                <a:solidFill>
                  <a:schemeClr val="tx1"/>
                </a:solidFill>
              </a:rPr>
              <a:t>Collections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2"/>
                </a:solidFill>
              </a:rPr>
              <a:t>a</a:t>
            </a:r>
            <a:r>
              <a:rPr lang="pl-PL" sz="2400" dirty="0">
                <a:solidFill>
                  <a:schemeClr val="accent2"/>
                </a:solidFill>
              </a:rPr>
              <a:t>) </a:t>
            </a:r>
            <a:r>
              <a:rPr lang="pl-PL" sz="2400" dirty="0" smtClean="0">
                <a:solidFill>
                  <a:schemeClr val="tx1"/>
                </a:solidFill>
              </a:rPr>
              <a:t>ArrayList</a:t>
            </a: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2"/>
                </a:solidFill>
              </a:rPr>
              <a:t>b</a:t>
            </a:r>
            <a:r>
              <a:rPr lang="pl-PL" sz="2400" dirty="0">
                <a:solidFill>
                  <a:schemeClr val="accent2"/>
                </a:solidFill>
              </a:rPr>
              <a:t>) </a:t>
            </a:r>
            <a:r>
              <a:rPr lang="pl-PL" sz="2400" dirty="0">
                <a:solidFill>
                  <a:schemeClr val="tx1"/>
                </a:solidFill>
              </a:rPr>
              <a:t>HashSet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2"/>
                </a:solidFill>
              </a:rPr>
              <a:t>c</a:t>
            </a:r>
            <a:r>
              <a:rPr lang="pl-PL" sz="2400" dirty="0">
                <a:solidFill>
                  <a:schemeClr val="accent2"/>
                </a:solidFill>
              </a:rPr>
              <a:t>) </a:t>
            </a:r>
            <a:r>
              <a:rPr lang="pl-PL" sz="2400" dirty="0" smtClean="0">
                <a:solidFill>
                  <a:schemeClr val="tx1"/>
                </a:solidFill>
              </a:rPr>
              <a:t>HashMap</a:t>
            </a:r>
            <a:endParaRPr lang="pl-PL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584" y="1666875"/>
            <a:ext cx="79152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4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84" y="457200"/>
            <a:ext cx="8942916" cy="1266825"/>
          </a:xfrm>
        </p:spPr>
        <p:txBody>
          <a:bodyPr>
            <a:normAutofit/>
          </a:bodyPr>
          <a:lstStyle/>
          <a:p>
            <a:r>
              <a:rPr lang="pl-PL" sz="4800" dirty="0"/>
              <a:t>EXCERCISE </a:t>
            </a:r>
            <a:r>
              <a:rPr lang="pl-PL" sz="4800" dirty="0" smtClean="0"/>
              <a:t>- ArrayList</a:t>
            </a:r>
            <a:endParaRPr lang="pl-PL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908" y="2208215"/>
            <a:ext cx="5190067" cy="215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1. </a:t>
            </a:r>
            <a:r>
              <a:rPr lang="pl-PL" sz="2400" dirty="0">
                <a:solidFill>
                  <a:schemeClr val="tx1"/>
                </a:solidFill>
              </a:rPr>
              <a:t>Create ArrayList of WebPages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1"/>
                </a:solidFill>
              </a:rPr>
              <a:t>2</a:t>
            </a:r>
            <a:r>
              <a:rPr lang="pl-PL" sz="2400" dirty="0">
                <a:solidFill>
                  <a:schemeClr val="accent1"/>
                </a:solidFill>
              </a:rPr>
              <a:t>. </a:t>
            </a:r>
            <a:r>
              <a:rPr lang="pl-PL" sz="2400" dirty="0">
                <a:solidFill>
                  <a:schemeClr val="tx1"/>
                </a:solidFill>
              </a:rPr>
              <a:t>Assert that list contains </a:t>
            </a:r>
          </a:p>
          <a:p>
            <a:pPr marL="0" indent="0">
              <a:buNone/>
            </a:pPr>
            <a:r>
              <a:rPr lang="pl-PL" sz="2400" dirty="0" smtClean="0">
                <a:solidFill>
                  <a:schemeClr val="tx1"/>
                </a:solidFill>
              </a:rPr>
              <a:t>    added WebPages </a:t>
            </a: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1"/>
                </a:solidFill>
              </a:rPr>
              <a:t>3</a:t>
            </a:r>
            <a:r>
              <a:rPr lang="pl-PL" sz="2400" dirty="0">
                <a:solidFill>
                  <a:schemeClr val="accent1"/>
                </a:solidFill>
              </a:rPr>
              <a:t>. </a:t>
            </a:r>
            <a:r>
              <a:rPr lang="pl-PL" sz="2400" dirty="0">
                <a:solidFill>
                  <a:schemeClr val="tx1"/>
                </a:solidFill>
              </a:rPr>
              <a:t>Print this list out</a:t>
            </a:r>
          </a:p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287" y="4510087"/>
            <a:ext cx="2905125" cy="170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787" y="3514726"/>
            <a:ext cx="2905125" cy="1704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287" y="2519365"/>
            <a:ext cx="2905125" cy="1704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787" y="1550993"/>
            <a:ext cx="29051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9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2" y="295275"/>
            <a:ext cx="9123891" cy="1447800"/>
          </a:xfrm>
        </p:spPr>
        <p:txBody>
          <a:bodyPr/>
          <a:lstStyle/>
          <a:p>
            <a:r>
              <a:rPr lang="pl-PL" sz="4800" dirty="0"/>
              <a:t>EXCERCISE </a:t>
            </a:r>
            <a:r>
              <a:rPr lang="pl-PL" sz="4800" dirty="0" smtClean="0"/>
              <a:t>- HashSet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8907"/>
            <a:ext cx="10228791" cy="1392236"/>
          </a:xfrm>
        </p:spPr>
        <p:txBody>
          <a:bodyPr/>
          <a:lstStyle/>
          <a:p>
            <a:pPr marL="0" indent="0">
              <a:buNone/>
            </a:pPr>
            <a:r>
              <a:rPr lang="pl-PL" sz="2400" dirty="0" smtClean="0">
                <a:solidFill>
                  <a:schemeClr val="accent1"/>
                </a:solidFill>
              </a:rPr>
              <a:t>    1</a:t>
            </a:r>
            <a:r>
              <a:rPr lang="pl-PL" sz="2400" dirty="0">
                <a:solidFill>
                  <a:schemeClr val="accent1"/>
                </a:solidFill>
              </a:rPr>
              <a:t>. </a:t>
            </a:r>
            <a:r>
              <a:rPr lang="pl-PL" sz="2400" dirty="0">
                <a:solidFill>
                  <a:schemeClr val="tx1"/>
                </a:solidFill>
              </a:rPr>
              <a:t>Create HashSet of WebPages – try to add two equal WebPages</a:t>
            </a:r>
          </a:p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5025"/>
            <a:ext cx="121920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908" y="438149"/>
            <a:ext cx="8857191" cy="1550989"/>
          </a:xfrm>
        </p:spPr>
        <p:txBody>
          <a:bodyPr/>
          <a:lstStyle/>
          <a:p>
            <a:r>
              <a:rPr lang="pl-PL" sz="4800" dirty="0"/>
              <a:t>EXCERCISE </a:t>
            </a:r>
            <a:r>
              <a:rPr lang="pl-PL" sz="4800" dirty="0" smtClean="0"/>
              <a:t>- HashMap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444" y="1793082"/>
            <a:ext cx="8596668" cy="849311"/>
          </a:xfrm>
        </p:spPr>
        <p:txBody>
          <a:bodyPr/>
          <a:lstStyle/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1. </a:t>
            </a:r>
            <a:r>
              <a:rPr lang="pl-PL" sz="2400" dirty="0">
                <a:solidFill>
                  <a:schemeClr val="tx1"/>
                </a:solidFill>
              </a:rPr>
              <a:t>Create and test CredentialsValidator using HashMap</a:t>
            </a:r>
          </a:p>
          <a:p>
            <a:endParaRPr lang="pl-PL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548" y="3001172"/>
            <a:ext cx="6422539" cy="244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1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85" y="1489573"/>
            <a:ext cx="9522786" cy="41111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57200"/>
            <a:ext cx="8596668" cy="1320800"/>
          </a:xfrm>
        </p:spPr>
        <p:txBody>
          <a:bodyPr>
            <a:normAutofit/>
          </a:bodyPr>
          <a:lstStyle/>
          <a:p>
            <a:r>
              <a:rPr lang="pl-PL" sz="4800" dirty="0" smtClean="0"/>
              <a:t>AGENDA</a:t>
            </a:r>
            <a:endParaRPr lang="pl-PL" sz="4800" dirty="0"/>
          </a:p>
        </p:txBody>
      </p:sp>
    </p:spTree>
    <p:extLst>
      <p:ext uri="{BB962C8B-B14F-4D97-AF65-F5344CB8AC3E}">
        <p14:creationId xmlns:p14="http://schemas.microsoft.com/office/powerpoint/2010/main" val="371628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68" y="361949"/>
            <a:ext cx="8904816" cy="1550989"/>
          </a:xfrm>
        </p:spPr>
        <p:txBody>
          <a:bodyPr>
            <a:normAutofit/>
          </a:bodyPr>
          <a:lstStyle/>
          <a:p>
            <a:r>
              <a:rPr lang="pl-PL" sz="4800" dirty="0"/>
              <a:t>STEERTHE FLOW - LOOPS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184" y="2103440"/>
            <a:ext cx="3332692" cy="1935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1. </a:t>
            </a:r>
            <a:r>
              <a:rPr lang="pl-PL" sz="2400" dirty="0">
                <a:solidFill>
                  <a:schemeClr val="tx1"/>
                </a:solidFill>
              </a:rPr>
              <a:t>Loops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accent2"/>
                </a:solidFill>
              </a:rPr>
              <a:t>a</a:t>
            </a:r>
            <a:r>
              <a:rPr lang="pl-PL" dirty="0">
                <a:solidFill>
                  <a:schemeClr val="accent2"/>
                </a:solidFill>
              </a:rPr>
              <a:t>) </a:t>
            </a:r>
            <a:r>
              <a:rPr lang="pl-PL" dirty="0">
                <a:solidFill>
                  <a:schemeClr val="tx1"/>
                </a:solidFill>
              </a:rPr>
              <a:t>For </a:t>
            </a:r>
            <a:endParaRPr lang="pl-PL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accent2"/>
                </a:solidFill>
              </a:rPr>
              <a:t>b</a:t>
            </a:r>
            <a:r>
              <a:rPr lang="pl-PL" dirty="0">
                <a:solidFill>
                  <a:schemeClr val="accent2"/>
                </a:solidFill>
              </a:rPr>
              <a:t>) </a:t>
            </a:r>
            <a:r>
              <a:rPr lang="pl-PL" dirty="0">
                <a:solidFill>
                  <a:schemeClr val="tx1"/>
                </a:solidFill>
              </a:rPr>
              <a:t>While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50" y="1219200"/>
            <a:ext cx="71818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9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59" y="390524"/>
            <a:ext cx="8790516" cy="1362075"/>
          </a:xfrm>
        </p:spPr>
        <p:txBody>
          <a:bodyPr>
            <a:normAutofit/>
          </a:bodyPr>
          <a:lstStyle/>
          <a:p>
            <a:r>
              <a:rPr lang="pl-PL" sz="4800" dirty="0"/>
              <a:t>EXCERCISE (P)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355" y="1446214"/>
            <a:ext cx="4714875" cy="478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1. </a:t>
            </a:r>
            <a:r>
              <a:rPr lang="pl-PL" sz="2400" dirty="0">
                <a:solidFill>
                  <a:schemeClr val="tx1"/>
                </a:solidFill>
              </a:rPr>
              <a:t>Create list of </a:t>
            </a:r>
            <a:r>
              <a:rPr lang="pl-PL" sz="2400" b="1" i="1" dirty="0">
                <a:solidFill>
                  <a:schemeClr val="tx1"/>
                </a:solidFill>
              </a:rPr>
              <a:t>Persons</a:t>
            </a:r>
            <a:r>
              <a:rPr lang="pl-PL" sz="2400" dirty="0">
                <a:solidFill>
                  <a:schemeClr val="tx1"/>
                </a:solidFill>
              </a:rPr>
              <a:t> with different </a:t>
            </a:r>
            <a:r>
              <a:rPr lang="pl-PL" sz="2400" b="1" i="1" dirty="0">
                <a:solidFill>
                  <a:schemeClr val="tx1"/>
                </a:solidFill>
              </a:rPr>
              <a:t>age </a:t>
            </a:r>
            <a:r>
              <a:rPr lang="pl-PL" sz="2400" dirty="0">
                <a:solidFill>
                  <a:schemeClr val="tx1"/>
                </a:solidFill>
              </a:rPr>
              <a:t>(</a:t>
            </a:r>
            <a:r>
              <a:rPr lang="pl-PL" sz="2400" i="1" dirty="0">
                <a:solidFill>
                  <a:schemeClr val="tx1"/>
                </a:solidFill>
              </a:rPr>
              <a:t>for</a:t>
            </a:r>
            <a:r>
              <a:rPr lang="pl-PL" sz="2400" dirty="0">
                <a:solidFill>
                  <a:schemeClr val="tx1"/>
                </a:solidFill>
              </a:rPr>
              <a:t>)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1"/>
                </a:solidFill>
              </a:rPr>
              <a:t>2</a:t>
            </a:r>
            <a:r>
              <a:rPr lang="pl-PL" sz="2400" dirty="0">
                <a:solidFill>
                  <a:schemeClr val="accent1"/>
                </a:solidFill>
              </a:rPr>
              <a:t>. </a:t>
            </a:r>
            <a:r>
              <a:rPr lang="pl-PL" sz="2400" dirty="0">
                <a:solidFill>
                  <a:schemeClr val="tx1"/>
                </a:solidFill>
              </a:rPr>
              <a:t>Divide this list into three lists (</a:t>
            </a:r>
            <a:r>
              <a:rPr lang="pl-PL" sz="2400" i="1" dirty="0">
                <a:solidFill>
                  <a:schemeClr val="tx1"/>
                </a:solidFill>
              </a:rPr>
              <a:t>for</a:t>
            </a:r>
            <a:r>
              <a:rPr lang="pl-PL" sz="2400" dirty="0">
                <a:solidFill>
                  <a:schemeClr val="tx1"/>
                </a:solidFill>
              </a:rPr>
              <a:t> </a:t>
            </a:r>
            <a:r>
              <a:rPr lang="pl-PL" sz="2400" dirty="0" smtClean="0">
                <a:solidFill>
                  <a:schemeClr val="tx1"/>
                </a:solidFill>
              </a:rPr>
              <a:t>+ </a:t>
            </a:r>
            <a:r>
              <a:rPr lang="pl-PL" sz="2400" i="1" dirty="0" smtClean="0">
                <a:solidFill>
                  <a:schemeClr val="tx1"/>
                </a:solidFill>
              </a:rPr>
              <a:t>if</a:t>
            </a:r>
            <a:r>
              <a:rPr lang="pl-PL" sz="2400" dirty="0">
                <a:solidFill>
                  <a:schemeClr val="tx1"/>
                </a:solidFill>
              </a:rPr>
              <a:t>)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2"/>
                </a:solidFill>
              </a:rPr>
              <a:t>a</a:t>
            </a:r>
            <a:r>
              <a:rPr lang="pl-PL" sz="2400" dirty="0">
                <a:solidFill>
                  <a:schemeClr val="accent2"/>
                </a:solidFill>
              </a:rPr>
              <a:t>) </a:t>
            </a:r>
            <a:r>
              <a:rPr lang="pl-PL" sz="2400" dirty="0">
                <a:solidFill>
                  <a:schemeClr val="tx1"/>
                </a:solidFill>
              </a:rPr>
              <a:t>nonWorking (age below 18)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2"/>
                </a:solidFill>
              </a:rPr>
              <a:t>b</a:t>
            </a:r>
            <a:r>
              <a:rPr lang="pl-PL" sz="2400" dirty="0">
                <a:solidFill>
                  <a:schemeClr val="accent2"/>
                </a:solidFill>
              </a:rPr>
              <a:t>) </a:t>
            </a:r>
            <a:r>
              <a:rPr lang="pl-PL" sz="2400" dirty="0">
                <a:solidFill>
                  <a:schemeClr val="tx1"/>
                </a:solidFill>
              </a:rPr>
              <a:t>Working (age between 18 and 67)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2"/>
                </a:solidFill>
              </a:rPr>
              <a:t>c</a:t>
            </a:r>
            <a:r>
              <a:rPr lang="pl-PL" sz="2400" dirty="0">
                <a:solidFill>
                  <a:schemeClr val="accent2"/>
                </a:solidFill>
              </a:rPr>
              <a:t>) </a:t>
            </a:r>
            <a:r>
              <a:rPr lang="pl-PL" sz="2400" dirty="0">
                <a:solidFill>
                  <a:schemeClr val="tx1"/>
                </a:solidFill>
              </a:rPr>
              <a:t>Retired (age above 67)</a:t>
            </a:r>
          </a:p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3. </a:t>
            </a:r>
            <a:r>
              <a:rPr lang="pl-PL" sz="2400" dirty="0">
                <a:solidFill>
                  <a:schemeClr val="tx1"/>
                </a:solidFill>
              </a:rPr>
              <a:t>Find first </a:t>
            </a:r>
            <a:r>
              <a:rPr lang="pl-PL" sz="2400" b="1" i="1" dirty="0">
                <a:solidFill>
                  <a:schemeClr val="tx1"/>
                </a:solidFill>
              </a:rPr>
              <a:t>Person</a:t>
            </a:r>
            <a:r>
              <a:rPr lang="pl-PL" sz="2400" dirty="0">
                <a:solidFill>
                  <a:schemeClr val="tx1"/>
                </a:solidFill>
              </a:rPr>
              <a:t> with </a:t>
            </a:r>
            <a:r>
              <a:rPr lang="pl-PL" sz="2400" b="1" i="1" dirty="0">
                <a:solidFill>
                  <a:schemeClr val="tx1"/>
                </a:solidFill>
              </a:rPr>
              <a:t>age</a:t>
            </a:r>
            <a:r>
              <a:rPr lang="pl-PL" sz="2400" dirty="0">
                <a:solidFill>
                  <a:schemeClr val="tx1"/>
                </a:solidFill>
              </a:rPr>
              <a:t> above 18 (</a:t>
            </a:r>
            <a:r>
              <a:rPr lang="pl-PL" sz="2400" i="1" dirty="0" smtClean="0">
                <a:solidFill>
                  <a:schemeClr val="tx1"/>
                </a:solidFill>
              </a:rPr>
              <a:t>while</a:t>
            </a:r>
            <a:r>
              <a:rPr lang="pl-PL" sz="2400" dirty="0" smtClean="0">
                <a:solidFill>
                  <a:schemeClr val="tx1"/>
                </a:solidFill>
              </a:rPr>
              <a:t>)</a:t>
            </a:r>
            <a:endParaRPr lang="pl-PL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230" y="0"/>
            <a:ext cx="71987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7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323851"/>
            <a:ext cx="8601075" cy="1419224"/>
          </a:xfrm>
        </p:spPr>
        <p:txBody>
          <a:bodyPr>
            <a:normAutofit/>
          </a:bodyPr>
          <a:lstStyle/>
          <a:p>
            <a:r>
              <a:rPr lang="pl-PL" sz="4800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99" y="1179514"/>
            <a:ext cx="9705975" cy="2640011"/>
          </a:xfrm>
        </p:spPr>
        <p:txBody>
          <a:bodyPr/>
          <a:lstStyle/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1. </a:t>
            </a:r>
            <a:r>
              <a:rPr lang="pl-PL" sz="2400" dirty="0">
                <a:solidFill>
                  <a:schemeClr val="tx1"/>
                </a:solidFill>
              </a:rPr>
              <a:t>Create a method that returns n'th element of a fibonacci series </a:t>
            </a:r>
            <a:r>
              <a:rPr lang="pl-PL" sz="2400" dirty="0" smtClean="0">
                <a:solidFill>
                  <a:schemeClr val="tx1"/>
                </a:solidFill>
              </a:rPr>
              <a:t>    (</a:t>
            </a:r>
            <a:r>
              <a:rPr lang="pl-PL" sz="2400" dirty="0">
                <a:solidFill>
                  <a:schemeClr val="tx1"/>
                </a:solidFill>
              </a:rPr>
              <a:t>1, 1, 2, 3, 5, 8, …)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1"/>
                </a:solidFill>
              </a:rPr>
              <a:t>2</a:t>
            </a:r>
            <a:r>
              <a:rPr lang="pl-PL" sz="2400" dirty="0">
                <a:solidFill>
                  <a:schemeClr val="accent1"/>
                </a:solidFill>
              </a:rPr>
              <a:t>. </a:t>
            </a:r>
            <a:r>
              <a:rPr lang="pl-PL" sz="2400" dirty="0">
                <a:solidFill>
                  <a:schemeClr val="tx1"/>
                </a:solidFill>
              </a:rPr>
              <a:t>Write a </a:t>
            </a:r>
            <a:r>
              <a:rPr lang="pl-PL" sz="2400" b="1" i="1" dirty="0">
                <a:solidFill>
                  <a:schemeClr val="tx1"/>
                </a:solidFill>
              </a:rPr>
              <a:t>Triangle</a:t>
            </a:r>
            <a:r>
              <a:rPr lang="pl-PL" sz="2400" dirty="0">
                <a:solidFill>
                  <a:schemeClr val="tx1"/>
                </a:solidFill>
              </a:rPr>
              <a:t> class which has method </a:t>
            </a:r>
            <a:r>
              <a:rPr lang="pl-PL" sz="2400" b="1" i="1" dirty="0">
                <a:solidFill>
                  <a:schemeClr val="tx1"/>
                </a:solidFill>
              </a:rPr>
              <a:t>field</a:t>
            </a:r>
            <a:r>
              <a:rPr lang="pl-PL" sz="2400" dirty="0">
                <a:solidFill>
                  <a:schemeClr val="tx1"/>
                </a:solidFill>
              </a:rPr>
              <a:t>() returning the field of an triangle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1"/>
                </a:solidFill>
              </a:rPr>
              <a:t>3</a:t>
            </a:r>
            <a:r>
              <a:rPr lang="pl-PL" sz="2400" dirty="0">
                <a:solidFill>
                  <a:schemeClr val="accent1"/>
                </a:solidFill>
              </a:rPr>
              <a:t>. </a:t>
            </a:r>
            <a:r>
              <a:rPr lang="pl-PL" sz="2400" dirty="0">
                <a:solidFill>
                  <a:schemeClr val="tx1"/>
                </a:solidFill>
              </a:rPr>
              <a:t>Write a </a:t>
            </a:r>
            <a:r>
              <a:rPr lang="pl-PL" sz="2400" b="1" i="1" dirty="0">
                <a:solidFill>
                  <a:schemeClr val="tx1"/>
                </a:solidFill>
              </a:rPr>
              <a:t>TriangleValidator</a:t>
            </a:r>
            <a:r>
              <a:rPr lang="pl-PL" sz="2400" dirty="0">
                <a:solidFill>
                  <a:schemeClr val="tx1"/>
                </a:solidFill>
              </a:rPr>
              <a:t> that checks if it is possible to create a triangle using three sides of given length</a:t>
            </a:r>
          </a:p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3733800"/>
            <a:ext cx="12192001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4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84" y="466724"/>
            <a:ext cx="8942916" cy="1550989"/>
          </a:xfrm>
        </p:spPr>
        <p:txBody>
          <a:bodyPr>
            <a:normAutofit/>
          </a:bodyPr>
          <a:lstStyle/>
          <a:p>
            <a:r>
              <a:rPr lang="pl-PL" sz="4800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685" y="1541464"/>
            <a:ext cx="9114366" cy="1173161"/>
          </a:xfrm>
        </p:spPr>
        <p:txBody>
          <a:bodyPr/>
          <a:lstStyle/>
          <a:p>
            <a:pPr marL="0" indent="0">
              <a:buNone/>
            </a:pPr>
            <a:r>
              <a:rPr lang="pl-PL" sz="2400" dirty="0" smtClean="0">
                <a:solidFill>
                  <a:schemeClr val="accent1"/>
                </a:solidFill>
              </a:rPr>
              <a:t>  4</a:t>
            </a:r>
            <a:r>
              <a:rPr lang="pl-PL" sz="2400" dirty="0">
                <a:solidFill>
                  <a:schemeClr val="accent1"/>
                </a:solidFill>
              </a:rPr>
              <a:t>. </a:t>
            </a:r>
            <a:r>
              <a:rPr lang="pl-PL" sz="2400" dirty="0">
                <a:solidFill>
                  <a:schemeClr val="tx1"/>
                </a:solidFill>
              </a:rPr>
              <a:t>Create a program that would keep titles of webpages and amount of visits each webpage received</a:t>
            </a:r>
          </a:p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84" y="2581275"/>
            <a:ext cx="10848975" cy="30670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3424" y="5857139"/>
            <a:ext cx="87153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>
                <a:solidFill>
                  <a:schemeClr val="accent1"/>
                </a:solidFill>
              </a:rPr>
              <a:t>5. </a:t>
            </a:r>
            <a:r>
              <a:rPr lang="pl-PL" sz="2400" dirty="0"/>
              <a:t>Write a program that checks if given word is a palindrome (ex. Kajak, Ala)</a:t>
            </a:r>
          </a:p>
        </p:txBody>
      </p:sp>
    </p:spTree>
    <p:extLst>
      <p:ext uri="{BB962C8B-B14F-4D97-AF65-F5344CB8AC3E}">
        <p14:creationId xmlns:p14="http://schemas.microsoft.com/office/powerpoint/2010/main" val="23475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83" y="259556"/>
            <a:ext cx="8914341" cy="1352550"/>
          </a:xfrm>
        </p:spPr>
        <p:txBody>
          <a:bodyPr>
            <a:normAutofit/>
          </a:bodyPr>
          <a:lstStyle/>
          <a:p>
            <a:r>
              <a:rPr lang="pl-PL" sz="4800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683" y="1288256"/>
            <a:ext cx="8428566" cy="54498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6. </a:t>
            </a:r>
            <a:r>
              <a:rPr lang="pl-PL" sz="2400" dirty="0">
                <a:solidFill>
                  <a:schemeClr val="tx1"/>
                </a:solidFill>
              </a:rPr>
              <a:t>Create a Rectangle class that is able to calculate field and perimeter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1"/>
                </a:solidFill>
              </a:rPr>
              <a:t>7</a:t>
            </a:r>
            <a:r>
              <a:rPr lang="pl-PL" sz="2400" dirty="0">
                <a:solidFill>
                  <a:schemeClr val="accent1"/>
                </a:solidFill>
              </a:rPr>
              <a:t>. </a:t>
            </a:r>
            <a:r>
              <a:rPr lang="pl-PL" sz="2400" dirty="0">
                <a:solidFill>
                  <a:schemeClr val="tx1"/>
                </a:solidFill>
              </a:rPr>
              <a:t>Create a PercentGrader class that translates percentage to a grade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accent2"/>
                </a:solidFill>
              </a:rPr>
              <a:t>a</a:t>
            </a:r>
            <a:r>
              <a:rPr lang="pl-PL" dirty="0">
                <a:solidFill>
                  <a:schemeClr val="accent2"/>
                </a:solidFill>
              </a:rPr>
              <a:t>) </a:t>
            </a:r>
            <a:r>
              <a:rPr lang="pl-PL" dirty="0">
                <a:solidFill>
                  <a:schemeClr val="tx1"/>
                </a:solidFill>
              </a:rPr>
              <a:t>95% - 100% - 6 </a:t>
            </a:r>
            <a:endParaRPr lang="pl-PL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accent2"/>
                </a:solidFill>
              </a:rPr>
              <a:t>b</a:t>
            </a:r>
            <a:r>
              <a:rPr lang="pl-PL" dirty="0">
                <a:solidFill>
                  <a:schemeClr val="accent2"/>
                </a:solidFill>
              </a:rPr>
              <a:t>) </a:t>
            </a:r>
            <a:r>
              <a:rPr lang="pl-PL" dirty="0">
                <a:solidFill>
                  <a:schemeClr val="tx1"/>
                </a:solidFill>
              </a:rPr>
              <a:t>85% - 95% - 5 </a:t>
            </a:r>
            <a:endParaRPr lang="pl-PL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accent2"/>
                </a:solidFill>
              </a:rPr>
              <a:t>c</a:t>
            </a:r>
            <a:r>
              <a:rPr lang="pl-PL" dirty="0">
                <a:solidFill>
                  <a:schemeClr val="accent2"/>
                </a:solidFill>
              </a:rPr>
              <a:t>) </a:t>
            </a:r>
            <a:r>
              <a:rPr lang="pl-PL" dirty="0">
                <a:solidFill>
                  <a:schemeClr val="tx1"/>
                </a:solidFill>
              </a:rPr>
              <a:t>75% - 85% - 4 </a:t>
            </a:r>
            <a:endParaRPr lang="pl-PL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accent2"/>
                </a:solidFill>
              </a:rPr>
              <a:t>d</a:t>
            </a:r>
            <a:r>
              <a:rPr lang="pl-PL" dirty="0">
                <a:solidFill>
                  <a:schemeClr val="accent2"/>
                </a:solidFill>
              </a:rPr>
              <a:t>) </a:t>
            </a:r>
            <a:r>
              <a:rPr lang="pl-PL" dirty="0">
                <a:solidFill>
                  <a:schemeClr val="tx1"/>
                </a:solidFill>
              </a:rPr>
              <a:t>65% - 75% - 3 </a:t>
            </a:r>
            <a:endParaRPr lang="pl-PL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accent2"/>
                </a:solidFill>
              </a:rPr>
              <a:t>e</a:t>
            </a:r>
            <a:r>
              <a:rPr lang="pl-PL" dirty="0">
                <a:solidFill>
                  <a:schemeClr val="accent2"/>
                </a:solidFill>
              </a:rPr>
              <a:t>) </a:t>
            </a:r>
            <a:r>
              <a:rPr lang="pl-PL" dirty="0">
                <a:solidFill>
                  <a:schemeClr val="tx1"/>
                </a:solidFill>
              </a:rPr>
              <a:t>55% - 65% - 2 </a:t>
            </a:r>
            <a:endParaRPr lang="pl-PL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accent2"/>
                </a:solidFill>
              </a:rPr>
              <a:t>f</a:t>
            </a:r>
            <a:r>
              <a:rPr lang="pl-PL" dirty="0">
                <a:solidFill>
                  <a:schemeClr val="accent2"/>
                </a:solidFill>
              </a:rPr>
              <a:t>) </a:t>
            </a:r>
            <a:r>
              <a:rPr lang="pl-PL" dirty="0">
                <a:solidFill>
                  <a:schemeClr val="tx1"/>
                </a:solidFill>
              </a:rPr>
              <a:t>0% - 55% - 1 </a:t>
            </a:r>
            <a:endParaRPr lang="pl-PL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1"/>
                </a:solidFill>
              </a:rPr>
              <a:t>8</a:t>
            </a:r>
            <a:r>
              <a:rPr lang="pl-PL" sz="2400" dirty="0">
                <a:solidFill>
                  <a:schemeClr val="accent1"/>
                </a:solidFill>
              </a:rPr>
              <a:t>. </a:t>
            </a:r>
            <a:r>
              <a:rPr lang="pl-PL" sz="2400" dirty="0">
                <a:solidFill>
                  <a:schemeClr val="tx1"/>
                </a:solidFill>
              </a:rPr>
              <a:t>Write a program that draws multiplication table – no test required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399" y="2540239"/>
            <a:ext cx="4457700" cy="294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6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nalezione obrazy dla zapytania testing pyram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043112"/>
            <a:ext cx="4088240" cy="353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289449" y="1981993"/>
            <a:ext cx="5273776" cy="363345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sz="3600" dirty="0" smtClean="0">
                <a:solidFill>
                  <a:schemeClr val="tx1"/>
                </a:solidFill>
              </a:rPr>
              <a:t>Selenium</a:t>
            </a:r>
          </a:p>
          <a:p>
            <a:pPr>
              <a:buFontTx/>
              <a:buChar char="-"/>
            </a:pPr>
            <a:endParaRPr lang="pl-PL" sz="36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pl-PL" sz="3600" dirty="0" smtClean="0">
                <a:solidFill>
                  <a:schemeClr val="tx1"/>
                </a:solidFill>
              </a:rPr>
              <a:t>Rest-Assured</a:t>
            </a:r>
          </a:p>
          <a:p>
            <a:pPr>
              <a:buFontTx/>
              <a:buChar char="-"/>
            </a:pPr>
            <a:endParaRPr lang="pl-PL" sz="36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pl-PL" sz="3600" dirty="0" smtClean="0">
                <a:solidFill>
                  <a:schemeClr val="tx1"/>
                </a:solidFill>
              </a:rPr>
              <a:t>Junit</a:t>
            </a:r>
          </a:p>
          <a:p>
            <a:pPr>
              <a:buFontTx/>
              <a:buChar char="-"/>
            </a:pPr>
            <a:endParaRPr lang="pl-PL" sz="36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pl-PL" sz="3600" dirty="0">
              <a:solidFill>
                <a:schemeClr val="tx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4800" dirty="0" smtClean="0"/>
              <a:t>Test Pyramid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5500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800" dirty="0"/>
              <a:t>SETUP INTELLIJ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solidFill>
                  <a:schemeClr val="accent1"/>
                </a:solidFill>
              </a:rPr>
              <a:t>1. </a:t>
            </a:r>
            <a:r>
              <a:rPr lang="pl-PL" dirty="0" smtClean="0"/>
              <a:t>Check </a:t>
            </a:r>
            <a:r>
              <a:rPr lang="pl-PL" dirty="0"/>
              <a:t>if you have java JDK </a:t>
            </a:r>
            <a:r>
              <a:rPr lang="pl-PL" dirty="0" smtClean="0"/>
              <a:t>installed </a:t>
            </a:r>
          </a:p>
          <a:p>
            <a:pPr marL="0" indent="0">
              <a:buNone/>
            </a:pPr>
            <a:r>
              <a:rPr lang="pl-PL" dirty="0">
                <a:solidFill>
                  <a:schemeClr val="accent1"/>
                </a:solidFill>
              </a:rPr>
              <a:t>2. </a:t>
            </a:r>
            <a:r>
              <a:rPr lang="pl-PL" dirty="0"/>
              <a:t>Copy </a:t>
            </a:r>
            <a:r>
              <a:rPr lang="pl-PL" i="1" dirty="0">
                <a:solidFill>
                  <a:schemeClr val="bg1">
                    <a:lumMod val="50000"/>
                  </a:schemeClr>
                </a:solidFill>
              </a:rPr>
              <a:t>Vistula-Programs.zip</a:t>
            </a:r>
            <a:r>
              <a:rPr lang="pl-PL" dirty="0"/>
              <a:t> and unzip it </a:t>
            </a:r>
            <a:endParaRPr lang="pl-PL" dirty="0" smtClean="0"/>
          </a:p>
          <a:p>
            <a:pPr marL="0" indent="0">
              <a:buNone/>
            </a:pPr>
            <a:r>
              <a:rPr lang="pl-PL" dirty="0">
                <a:solidFill>
                  <a:schemeClr val="accent1"/>
                </a:solidFill>
              </a:rPr>
              <a:t>3. </a:t>
            </a:r>
            <a:r>
              <a:rPr lang="pl-PL" dirty="0"/>
              <a:t>Run </a:t>
            </a:r>
            <a:r>
              <a:rPr lang="pl-PL" dirty="0" smtClean="0"/>
              <a:t>Intellij</a:t>
            </a:r>
          </a:p>
          <a:p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8" y="3414712"/>
            <a:ext cx="9082088" cy="21750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862" y="2160589"/>
            <a:ext cx="57435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800" dirty="0"/>
              <a:t>SETUP MAVEN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10" y="1412875"/>
            <a:ext cx="7695140" cy="5271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25" y="146050"/>
            <a:ext cx="76866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534" y="257175"/>
            <a:ext cx="8596668" cy="1320800"/>
          </a:xfrm>
        </p:spPr>
        <p:txBody>
          <a:bodyPr>
            <a:normAutofit/>
          </a:bodyPr>
          <a:lstStyle/>
          <a:p>
            <a:r>
              <a:rPr lang="pl-PL" sz="4800" dirty="0"/>
              <a:t>PROJECT STRUCTURE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1233487"/>
            <a:ext cx="103346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829" y="1304925"/>
            <a:ext cx="4059571" cy="48053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150"/>
          </a:xfrm>
        </p:spPr>
        <p:txBody>
          <a:bodyPr>
            <a:normAutofit fontScale="90000"/>
          </a:bodyPr>
          <a:lstStyle/>
          <a:p>
            <a:r>
              <a:rPr lang="pl-PL" sz="5300" dirty="0"/>
              <a:t>BIG PICTURE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1925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accent1"/>
                </a:solidFill>
              </a:rPr>
              <a:t>1. </a:t>
            </a:r>
            <a:r>
              <a:rPr lang="pl-PL" dirty="0"/>
              <a:t>What we need to build Java software? </a:t>
            </a:r>
          </a:p>
          <a:p>
            <a:pPr marL="0" indent="0">
              <a:buNone/>
            </a:pPr>
            <a:r>
              <a:rPr lang="pl-PL" dirty="0" smtClean="0"/>
              <a:t>- 	Something </a:t>
            </a:r>
            <a:r>
              <a:rPr lang="pl-PL" dirty="0"/>
              <a:t>that would change text into runnable code – Java Software </a:t>
            </a:r>
            <a:r>
              <a:rPr lang="pl-PL" dirty="0" smtClean="0"/>
              <a:t>	Development </a:t>
            </a:r>
            <a:r>
              <a:rPr lang="pl-PL" dirty="0"/>
              <a:t>Kit (</a:t>
            </a:r>
            <a:r>
              <a:rPr lang="pl-PL" dirty="0" smtClean="0"/>
              <a:t>SDK)</a:t>
            </a:r>
          </a:p>
          <a:p>
            <a:pPr>
              <a:buFontTx/>
              <a:buChar char="-"/>
            </a:pPr>
            <a:r>
              <a:rPr lang="pl-PL" dirty="0" smtClean="0"/>
              <a:t>Something </a:t>
            </a:r>
            <a:r>
              <a:rPr lang="pl-PL" dirty="0"/>
              <a:t>that would give as parts that we can use, so we do not need to create everything from scratch – </a:t>
            </a:r>
            <a:r>
              <a:rPr lang="pl-PL" dirty="0" smtClean="0"/>
              <a:t>Maven</a:t>
            </a:r>
          </a:p>
          <a:p>
            <a:pPr>
              <a:buFontTx/>
              <a:buChar char="-"/>
            </a:pPr>
            <a:r>
              <a:rPr lang="pl-PL" dirty="0" smtClean="0"/>
              <a:t>- Something </a:t>
            </a:r>
            <a:r>
              <a:rPr lang="pl-PL" dirty="0"/>
              <a:t>that would build a deployable package – </a:t>
            </a:r>
            <a:r>
              <a:rPr lang="pl-PL" dirty="0" smtClean="0"/>
              <a:t>Maven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accent1"/>
                </a:solidFill>
              </a:rPr>
              <a:t>2</a:t>
            </a:r>
            <a:r>
              <a:rPr lang="pl-PL" dirty="0">
                <a:solidFill>
                  <a:schemeClr val="accent1"/>
                </a:solidFill>
              </a:rPr>
              <a:t>. </a:t>
            </a:r>
            <a:r>
              <a:rPr lang="pl-PL" dirty="0"/>
              <a:t>How can we tell </a:t>
            </a:r>
            <a:r>
              <a:rPr lang="pl-PL" dirty="0" smtClean="0"/>
              <a:t>Maven </a:t>
            </a:r>
            <a:r>
              <a:rPr lang="pl-PL" dirty="0"/>
              <a:t>what are the parts that we need or how to build the package? – </a:t>
            </a:r>
            <a:r>
              <a:rPr lang="pl-PL" dirty="0" smtClean="0"/>
              <a:t>pom.xml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accent1"/>
                </a:solidFill>
              </a:rPr>
              <a:t>3</a:t>
            </a:r>
            <a:r>
              <a:rPr lang="pl-PL" dirty="0">
                <a:solidFill>
                  <a:schemeClr val="accent1"/>
                </a:solidFill>
              </a:rPr>
              <a:t>. </a:t>
            </a:r>
            <a:r>
              <a:rPr lang="pl-PL" dirty="0"/>
              <a:t>Wherefrom does </a:t>
            </a:r>
            <a:r>
              <a:rPr lang="pl-PL" dirty="0" smtClean="0"/>
              <a:t>Maven </a:t>
            </a:r>
            <a:r>
              <a:rPr lang="pl-PL" dirty="0"/>
              <a:t>take these parts – Repository 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>
                <a:solidFill>
                  <a:schemeClr val="accent1"/>
                </a:solidFill>
              </a:rPr>
              <a:t>4</a:t>
            </a:r>
            <a:r>
              <a:rPr lang="pl-PL" dirty="0">
                <a:solidFill>
                  <a:schemeClr val="accent1"/>
                </a:solidFill>
              </a:rPr>
              <a:t>. </a:t>
            </a:r>
            <a:r>
              <a:rPr lang="pl-PL" dirty="0"/>
              <a:t>What do we need to run Java software? – Java Runtime Environment (JRE)</a:t>
            </a:r>
          </a:p>
        </p:txBody>
      </p:sp>
    </p:spTree>
    <p:extLst>
      <p:ext uri="{BB962C8B-B14F-4D97-AF65-F5344CB8AC3E}">
        <p14:creationId xmlns:p14="http://schemas.microsoft.com/office/powerpoint/2010/main" val="50449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2975"/>
          </a:xfrm>
        </p:spPr>
        <p:txBody>
          <a:bodyPr>
            <a:normAutofit fontScale="90000"/>
          </a:bodyPr>
          <a:lstStyle/>
          <a:p>
            <a:r>
              <a:rPr lang="pl-PL" sz="4800" dirty="0" smtClean="0"/>
              <a:t>EXCERCISE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9038166" cy="31638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3600" dirty="0">
                <a:solidFill>
                  <a:schemeClr val="accent1"/>
                </a:solidFill>
              </a:rPr>
              <a:t>1. </a:t>
            </a:r>
            <a:r>
              <a:rPr lang="pl-PL" sz="3600" dirty="0"/>
              <a:t>Create your own project </a:t>
            </a:r>
            <a:endParaRPr lang="pl-PL" sz="3600" dirty="0" smtClean="0"/>
          </a:p>
          <a:p>
            <a:pPr marL="0" indent="0">
              <a:buNone/>
            </a:pPr>
            <a:r>
              <a:rPr lang="pl-PL" sz="3600" dirty="0" smtClean="0">
                <a:solidFill>
                  <a:schemeClr val="accent1"/>
                </a:solidFill>
              </a:rPr>
              <a:t>2</a:t>
            </a:r>
            <a:r>
              <a:rPr lang="pl-PL" sz="3600" dirty="0">
                <a:solidFill>
                  <a:schemeClr val="accent1"/>
                </a:solidFill>
              </a:rPr>
              <a:t>. </a:t>
            </a:r>
            <a:r>
              <a:rPr lang="pl-PL" sz="3600" dirty="0"/>
              <a:t>Create following package structure </a:t>
            </a:r>
            <a:r>
              <a:rPr lang="pl-PL" sz="3600" dirty="0" smtClean="0"/>
              <a:t>(in 	test directory</a:t>
            </a:r>
            <a:r>
              <a:rPr lang="pl-PL" sz="3600" dirty="0"/>
              <a:t>) </a:t>
            </a:r>
            <a:endParaRPr lang="pl-PL" sz="3600" dirty="0" smtClean="0"/>
          </a:p>
          <a:p>
            <a:pPr marL="0" indent="0">
              <a:buNone/>
            </a:pPr>
            <a:r>
              <a:rPr lang="pl-PL" sz="3600" i="1" dirty="0" smtClean="0"/>
              <a:t>		org.vistula</a:t>
            </a:r>
            <a:r>
              <a:rPr lang="pl-PL" sz="3600" i="1" dirty="0"/>
              <a:t>.&lt;your </a:t>
            </a:r>
            <a:r>
              <a:rPr lang="pl-PL" sz="3600" i="1" dirty="0" smtClean="0"/>
              <a:t>name&gt;</a:t>
            </a:r>
          </a:p>
          <a:p>
            <a:pPr marL="0" indent="0">
              <a:buNone/>
            </a:pPr>
            <a:r>
              <a:rPr lang="pl-PL" sz="3600" dirty="0" smtClean="0">
                <a:solidFill>
                  <a:schemeClr val="accent1"/>
                </a:solidFill>
              </a:rPr>
              <a:t>3</a:t>
            </a:r>
            <a:r>
              <a:rPr lang="pl-PL" sz="3600" dirty="0">
                <a:solidFill>
                  <a:schemeClr val="accent1"/>
                </a:solidFill>
              </a:rPr>
              <a:t>. </a:t>
            </a:r>
            <a:r>
              <a:rPr lang="pl-PL" sz="3600" dirty="0"/>
              <a:t>Create class </a:t>
            </a:r>
            <a:r>
              <a:rPr lang="pl-PL" sz="3600" i="1" dirty="0"/>
              <a:t>VistulaTest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074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4522</TotalTime>
  <Words>992</Words>
  <Application>Microsoft Office PowerPoint</Application>
  <PresentationFormat>Widescreen</PresentationFormat>
  <Paragraphs>176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Trebuchet MS</vt:lpstr>
      <vt:lpstr>Wingdings</vt:lpstr>
      <vt:lpstr>Wingdings 3</vt:lpstr>
      <vt:lpstr>Facet</vt:lpstr>
      <vt:lpstr>WSTĘP DO PROGRAMOWANIA DLA TESTERÓW</vt:lpstr>
      <vt:lpstr>About me  </vt:lpstr>
      <vt:lpstr>AGENDA</vt:lpstr>
      <vt:lpstr>PowerPoint Presentation</vt:lpstr>
      <vt:lpstr>SETUP INTELLIJ </vt:lpstr>
      <vt:lpstr>SETUP MAVEN </vt:lpstr>
      <vt:lpstr>PROJECT STRUCTURE</vt:lpstr>
      <vt:lpstr>BIG PICTURE </vt:lpstr>
      <vt:lpstr>EXCERCISE </vt:lpstr>
      <vt:lpstr>PACKAGE/CLASS/OBJECT</vt:lpstr>
      <vt:lpstr>EXCERCISE </vt:lpstr>
      <vt:lpstr>VARIABLES</vt:lpstr>
      <vt:lpstr>EXCERCISE</vt:lpstr>
      <vt:lpstr>METHODS</vt:lpstr>
      <vt:lpstr>EXCERCISE </vt:lpstr>
      <vt:lpstr>NUMBER VARIABLES</vt:lpstr>
      <vt:lpstr>EXCERCISE</vt:lpstr>
      <vt:lpstr>CREATING OBJECTS </vt:lpstr>
      <vt:lpstr>EXCERCISE </vt:lpstr>
      <vt:lpstr>STEERTHE FLOW </vt:lpstr>
      <vt:lpstr>EXCERCISE  </vt:lpstr>
      <vt:lpstr>EQUALITY</vt:lpstr>
      <vt:lpstr>EXCERCISE </vt:lpstr>
      <vt:lpstr>STRING VARIABLES </vt:lpstr>
      <vt:lpstr>EXCERCISE </vt:lpstr>
      <vt:lpstr>JAVA COLLECTIONS</vt:lpstr>
      <vt:lpstr>EXCERCISE - ArrayList</vt:lpstr>
      <vt:lpstr>EXCERCISE - HashSet </vt:lpstr>
      <vt:lpstr>EXCERCISE - HashMap </vt:lpstr>
      <vt:lpstr>STEERTHE FLOW - LOOPS </vt:lpstr>
      <vt:lpstr>EXCERCISE (P)</vt:lpstr>
      <vt:lpstr>HOMEWORK</vt:lpstr>
      <vt:lpstr>HOMEWORK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WSTĘP DO PROGRAMOWANIA DLA TESTERÓW</dc:title>
  <dc:creator>user</dc:creator>
  <cp:lastModifiedBy>user</cp:lastModifiedBy>
  <cp:revision>32</cp:revision>
  <dcterms:created xsi:type="dcterms:W3CDTF">2017-05-13T15:55:41Z</dcterms:created>
  <dcterms:modified xsi:type="dcterms:W3CDTF">2017-05-16T19:18:23Z</dcterms:modified>
</cp:coreProperties>
</file>