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24384000" cy="13716000"/>
  <p:notesSz cx="6858000" cy="9144000"/>
  <p:embeddedFontLst>
    <p:embeddedFont>
      <p:font typeface="Helvetica Neue" panose="02010600030101010101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VrB3dXKZBeNQGYn2YHQBYUhSG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Helvetica Neue"/>
              <a:buNone/>
              <a:defRPr sz="10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">
  <p:cSld name="Statem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Fact">
  <p:cSld name="Big Fa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3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3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">
  <p:cSld name="Title &amp; Phot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>
            <a:spLocks noGrp="1"/>
          </p:cNvSpPr>
          <p:nvPr>
            <p:ph type="pic" idx="2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Helvetica Neue"/>
              <a:buNone/>
              <a:defRPr sz="10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3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Photo Alt">
  <p:cSld name="Title &amp; Photo Al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>
            <a:spLocks noGrp="1"/>
          </p:cNvSpPr>
          <p:nvPr>
            <p:ph type="pic" idx="2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2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>
            <a:spLocks noGrp="1"/>
          </p:cNvSpPr>
          <p:nvPr>
            <p:ph type="pic" idx="3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Live Video Small">
  <p:cSld name="Title, Bullets &amp; Live Video Small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Live Video Large">
  <p:cSld name="Title, Bullets &amp; Live Video Larg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Sec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body" idx="1"/>
          </p:nvPr>
        </p:nvSpPr>
        <p:spPr>
          <a:xfrm>
            <a:off x="1206499" y="7218726"/>
            <a:ext cx="2197100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lang="en-US" sz="3600" b="1"/>
              <a:t>Qingtian Miao*, Wenzhou Zhang, Yuhan Wu</a:t>
            </a:r>
            <a:endParaRPr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 idx="4294967295"/>
          </p:nvPr>
        </p:nvSpPr>
        <p:spPr>
          <a:xfrm>
            <a:off x="1206498" y="31454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Helvetica Neue"/>
              <a:buNone/>
            </a:pPr>
            <a:r>
              <a:rPr lang="en-US" sz="100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Quantum for Portfolio Optimization </a:t>
            </a:r>
            <a:endParaRPr/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4294967295"/>
          </p:nvPr>
        </p:nvSpPr>
        <p:spPr>
          <a:xfrm>
            <a:off x="1206500" y="5587972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lang="en-US" sz="5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name: TAMU for Portfolio optimization 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1269999" y="8890000"/>
            <a:ext cx="1875741" cy="46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rPr lang="en-US" sz="2400" b="0" i="0" u="none" strike="noStrike" cap="none" dirty="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*Team leader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237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45"/>
              <a:buFont typeface="Helvetica Neue"/>
              <a:buNone/>
            </a:pPr>
            <a:r>
              <a:rPr lang="en-US" sz="8245"/>
              <a:t>Core Objective : find a better ansatz that can give better performance</a:t>
            </a:r>
            <a:endParaRPr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60960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the different ansatzes’ structure and performance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criteria: </a:t>
            </a:r>
            <a:endParaRPr/>
          </a:p>
          <a:p>
            <a:pPr marL="1219200" lvl="1" indent="-60959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the ansatz hit the best optimization?</a:t>
            </a:r>
            <a:endParaRPr/>
          </a:p>
          <a:p>
            <a:pPr marL="1219200" lvl="1" indent="-60959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iterations that reach the best optimization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31-Bonds problem</a:t>
            </a: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 lnSpcReduction="10000"/>
          </a:bodyPr>
          <a:lstStyle/>
          <a:p>
            <a:pPr marL="60960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Due to the computational resource limit, we only do experiments on the 31-Bonds problem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build two new </a:t>
            </a:r>
            <a:r>
              <a:rPr lang="en-US"/>
              <a:t>ansatzes</a:t>
            </a: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marL="1219200" lvl="1" indent="-60959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“TwoLocalxx+Bilinear” </a:t>
            </a:r>
            <a:endParaRPr/>
          </a:p>
          <a:p>
            <a:pPr marL="1219200" lvl="1" indent="-609599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“TwoLocalxx+Smallworld”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the performance of these two ansatzs and the existing known ansatzs: “TwoLocal Full entanglement’”, “TwoLocal Bilinear entanglement” and “BFCD Bilinear entanglement”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</a:t>
            </a:r>
            <a:endParaRPr/>
          </a:p>
        </p:txBody>
      </p:sp>
      <p:grpSp>
        <p:nvGrpSpPr>
          <p:cNvPr id="114" name="Google Shape;114;p5"/>
          <p:cNvGrpSpPr/>
          <p:nvPr/>
        </p:nvGrpSpPr>
        <p:grpSpPr>
          <a:xfrm>
            <a:off x="1274508" y="3810000"/>
            <a:ext cx="12700001" cy="10352283"/>
            <a:chOff x="0" y="0"/>
            <a:chExt cx="12700000" cy="10352282"/>
          </a:xfrm>
        </p:grpSpPr>
        <p:pic>
          <p:nvPicPr>
            <p:cNvPr id="115" name="Google Shape;115;p5" descr="Analysis_total_1_twolocalXX.png"/>
            <p:cNvPicPr preferRelativeResize="0"/>
            <p:nvPr/>
          </p:nvPicPr>
          <p:blipFill rotWithShape="1">
            <a:blip r:embed="rId3">
              <a:alphaModFix/>
            </a:blip>
            <a:srcRect t="1448" b="1447"/>
            <a:stretch/>
          </p:blipFill>
          <p:spPr>
            <a:xfrm>
              <a:off x="0" y="0"/>
              <a:ext cx="12700000" cy="97639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5"/>
            <p:cNvSpPr/>
            <p:nvPr/>
          </p:nvSpPr>
          <p:spPr>
            <a:xfrm>
              <a:off x="0" y="9840115"/>
              <a:ext cx="12700000" cy="5121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2400"/>
                <a:buFont typeface="Helvetica Neue"/>
                <a:buNone/>
              </a:pPr>
              <a:r>
                <a:rPr lang="en-US" sz="2400" b="0" i="0" u="none" strike="noStrike" cap="none"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Caption</a:t>
              </a:r>
              <a:endParaRPr/>
            </a:p>
          </p:txBody>
        </p:sp>
      </p:grpSp>
      <p:sp>
        <p:nvSpPr>
          <p:cNvPr id="117" name="Google Shape;117;p5"/>
          <p:cNvSpPr txBox="1"/>
          <p:nvPr/>
        </p:nvSpPr>
        <p:spPr>
          <a:xfrm>
            <a:off x="15240000" y="3810000"/>
            <a:ext cx="7161996" cy="856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ansatz TwoLocalxx Biliner can hit the best optimization firstly at iteration=21, and the result will converge after iteration=80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ansatz TwoLocalxx smallWorld can hit the best optimization firstly at iteration=31, and will converge after iteration =52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Compare the known results </a:t>
            </a:r>
            <a:endParaRPr/>
          </a:p>
        </p:txBody>
      </p:sp>
      <p:pic>
        <p:nvPicPr>
          <p:cNvPr id="123" name="Google Shape;123;p6" descr="Analysis_total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000" y="3810000"/>
            <a:ext cx="12700000" cy="1005513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"/>
          <p:cNvSpPr txBox="1"/>
          <p:nvPr/>
        </p:nvSpPr>
        <p:spPr>
          <a:xfrm>
            <a:off x="14798494" y="3810000"/>
            <a:ext cx="8327258" cy="921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the plot, we can see TwoLocal + Bilinear and Full entanglement have a worse performance and didn’t converge to the best optimization within the iteration =100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bcfd+Bilinear entanglement has a similar speed of convergence as our proposed ansatzs, but it didn’t converge to the best optimization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Parameters setting</a:t>
            </a:r>
            <a:endParaRPr/>
          </a:p>
        </p:txBody>
      </p:sp>
      <p:sp>
        <p:nvSpPr>
          <p:cNvPr id="130" name="Google Shape;130;p7"/>
          <p:cNvSpPr txBox="1"/>
          <p:nvPr/>
        </p:nvSpPr>
        <p:spPr>
          <a:xfrm>
            <a:off x="1447007" y="3358511"/>
            <a:ext cx="10180222" cy="589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Twolocalxx bilinear entanglement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'1/31bonds/TwoLocalxx1rep_piby3_AerSimulator_0.1'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doe_twolocalxx_common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{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'experiment_id'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'TwoLocalxx1rep_piby3_AerSimulator_0.1'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'ansatz_params'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{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'reps'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'entanglement'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'bilinear'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'alpha'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Twolocalxx smallworld entanglement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'1/31bonds/TwoLocalxxsw1rep_piby3_AerSimulator_0.1'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doe_twolocalxx_common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{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'experiment_id'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'TwoLocalxxsw1rep_piby3_AerSimulator_0.1'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'ansatz_params'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{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'reps'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'entanglement'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'smallworld'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'alpha'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},</a:t>
            </a:r>
            <a:endParaRPr/>
          </a:p>
        </p:txBody>
      </p:sp>
      <p:sp>
        <p:nvSpPr>
          <p:cNvPr id="131" name="Google Shape;131;p7"/>
          <p:cNvSpPr txBox="1"/>
          <p:nvPr/>
        </p:nvSpPr>
        <p:spPr>
          <a:xfrm>
            <a:off x="11234273" y="3718920"/>
            <a:ext cx="10971685" cy="680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TwoLocal full entanglement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'1/31bonds/TwoLocal1repFull_piby3_AerSimulator_0.1'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doe_twolocal_common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{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'experiment_id'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'TwoLocal1repFull_piby3_AerSimulator_0.1'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'ansatz_params'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{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'reps'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'entanglement'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'full'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'alpha'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Twolocal bilinear entanglement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'1/31bonds/TwoLocal1rep_piby3_AerSimulator_0.1'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doe_twolocal_common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{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'experiment_id'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'TwoLocal1rep_piby3_AerSimulator_0.1'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'ansatz_params'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{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'reps'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'entanglement'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'bilinear'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'alpha'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BFCD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'1/31bonds/bfcd1rep_piby3_AerSimulator_0.1'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2000" b="0" i="0" u="none" strike="noStrike" cap="none">
                <a:solidFill>
                  <a:srgbClr val="001080"/>
                </a:solidFill>
                <a:latin typeface="Arial"/>
                <a:ea typeface="Arial"/>
                <a:cs typeface="Arial"/>
                <a:sym typeface="Arial"/>
              </a:rPr>
              <a:t>doe_bfcd_common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| {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'experiment_id'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'bfcd1rep_piby3_AerSimulator_0.1'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'ansatz_params'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{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'reps'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'entanglement'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'bilinear'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},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-US" sz="2000" b="0" i="0" u="none" strike="noStrike" cap="non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'alpha'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b="0" i="0" u="none" strike="noStrike" cap="none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0.1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},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Microsoft Office PowerPoint</Application>
  <PresentationFormat>自定义</PresentationFormat>
  <Paragraphs>58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Helvetica Neue</vt:lpstr>
      <vt:lpstr>Arial</vt:lpstr>
      <vt:lpstr>21_BasicWhite</vt:lpstr>
      <vt:lpstr>Quantum for Portfolio Optimization </vt:lpstr>
      <vt:lpstr>Core Objective : find a better ansatz that can give better performance</vt:lpstr>
      <vt:lpstr>31-Bonds problem</vt:lpstr>
      <vt:lpstr>Result</vt:lpstr>
      <vt:lpstr>Compare the known results </vt:lpstr>
      <vt:lpstr>Parameters setting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for Portfolio Optimization </dc:title>
  <cp:lastModifiedBy>Miao Qingtian</cp:lastModifiedBy>
  <cp:revision>1</cp:revision>
  <dcterms:modified xsi:type="dcterms:W3CDTF">2025-08-11T02:06:11Z</dcterms:modified>
</cp:coreProperties>
</file>