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slide" Target="slides/slide57.xml"/><Relationship Id="rId21" Type="http://schemas.openxmlformats.org/officeDocument/2006/relationships/slide" Target="slides/slide12.xml"/><Relationship Id="rId65" Type="http://schemas.openxmlformats.org/officeDocument/2006/relationships/slide" Target="slides/slide56.xml"/><Relationship Id="rId24" Type="http://schemas.openxmlformats.org/officeDocument/2006/relationships/slide" Target="slides/slide15.xml"/><Relationship Id="rId68" Type="http://schemas.openxmlformats.org/officeDocument/2006/relationships/slide" Target="slides/slide59.xml"/><Relationship Id="rId23" Type="http://schemas.openxmlformats.org/officeDocument/2006/relationships/slide" Target="slides/slide14.xml"/><Relationship Id="rId67" Type="http://schemas.openxmlformats.org/officeDocument/2006/relationships/slide" Target="slides/slide58.xml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slide" Target="slides/slide6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0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12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13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3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14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4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15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5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16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17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7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18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8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p19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20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0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1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1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22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23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3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24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4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5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26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27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28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29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9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3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0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1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1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32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2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3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3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4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34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4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35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5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36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6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37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7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38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8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39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9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4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40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0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5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50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0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51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1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4" name="Google Shape;694;p52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2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Google Shape;702;p53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3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54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4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55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5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6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p56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56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7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Google Shape;736;p57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7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58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8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6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6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8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8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:notes"/>
          <p:cNvSpPr/>
          <p:nvPr>
            <p:ph idx="2" type="sldImg"/>
          </p:nvPr>
        </p:nvSpPr>
        <p:spPr>
          <a:xfrm>
            <a:off x="1150920" y="698400"/>
            <a:ext cx="4651920" cy="3489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9:notes"/>
          <p:cNvSpPr txBox="1"/>
          <p:nvPr>
            <p:ph idx="1" type="body"/>
          </p:nvPr>
        </p:nvSpPr>
        <p:spPr>
          <a:xfrm>
            <a:off x="695160" y="4421160"/>
            <a:ext cx="5563080" cy="41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:notes"/>
          <p:cNvSpPr/>
          <p:nvPr/>
        </p:nvSpPr>
        <p:spPr>
          <a:xfrm>
            <a:off x="3940200" y="8842320"/>
            <a:ext cx="3012120" cy="46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7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7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8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8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8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8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8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86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5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6"/>
          <p:cNvSpPr txBox="1"/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7" name="Google Shape;267;p66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8" name="Google Shape;268;p66"/>
          <p:cNvSpPr txBox="1"/>
          <p:nvPr>
            <p:ph idx="2"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9"/>
          <p:cNvSpPr/>
          <p:nvPr/>
        </p:nvSpPr>
        <p:spPr>
          <a:xfrm>
            <a:off x="152280" y="1371600"/>
            <a:ext cx="373284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i="0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The Queue ADT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8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QueueInterface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8"/>
          <p:cNvSpPr/>
          <p:nvPr/>
        </p:nvSpPr>
        <p:spPr>
          <a:xfrm>
            <a:off x="228600" y="1295280"/>
            <a:ext cx="845712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ch04.queues;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QueueInterface&lt;T&gt;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void enqueue(T element) throws QueueOverflowException1;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Throws QueueOverflowException if this queue is full;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otherwise, adds element to the rear of this queue.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 dequeue() throws QueueUnderflowException;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Throws QueueUnderflowException if this queue is empty;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otherwise, removes front element from this queue and returns it.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boolean isFull();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Returns true if this queue is full;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otherwise, returns false.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boolean isEmpty();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Returns true if this queue is empty;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otherwise, returns false.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size(); 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Returns the number of elements in this queue.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Use of a Queue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9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Instructors can now review and demonstrate the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RepeatStrings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 found in package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ch04.apps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 Array-Based Queue Implementations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0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section we study two array-based implementations of the Queue ADT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bounded queue version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unbounded queue version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simplify some figures by using a capital letter to represent an element’s information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280" y="4724280"/>
            <a:ext cx="3123000" cy="84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Front Design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1"/>
          <p:cNvSpPr/>
          <p:nvPr/>
        </p:nvSpPr>
        <p:spPr>
          <a:xfrm>
            <a:off x="304920" y="1523880"/>
            <a:ext cx="4799520" cy="4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four calls to enqueue with arguments ‘A’, ‘B’, ‘C’, and ‘D’: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front element: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every element in the queue up one slot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080" y="1624680"/>
            <a:ext cx="3123000" cy="84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080" y="2870640"/>
            <a:ext cx="2208600" cy="6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080" y="3886200"/>
            <a:ext cx="3351600" cy="70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2"/>
          <p:cNvSpPr/>
          <p:nvPr/>
        </p:nvSpPr>
        <p:spPr>
          <a:xfrm>
            <a:off x="228600" y="914400"/>
            <a:ext cx="266580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 Front Design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520" y="228600"/>
            <a:ext cx="4820040" cy="6018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92"/>
          <p:cNvSpPr/>
          <p:nvPr/>
        </p:nvSpPr>
        <p:spPr>
          <a:xfrm>
            <a:off x="766080" y="3962520"/>
            <a:ext cx="1766880" cy="82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this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3"/>
          <p:cNvSpPr/>
          <p:nvPr/>
        </p:nvSpPr>
        <p:spPr>
          <a:xfrm>
            <a:off x="304920" y="2666880"/>
            <a:ext cx="266580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Wrap Around with Floating Front Design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692360"/>
            <a:ext cx="4494600" cy="347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4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ArrayBoundedQueue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4"/>
          <p:cNvSpPr/>
          <p:nvPr/>
        </p:nvSpPr>
        <p:spPr>
          <a:xfrm>
            <a:off x="457200" y="190512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94"/>
          <p:cNvSpPr/>
          <p:nvPr/>
        </p:nvSpPr>
        <p:spPr>
          <a:xfrm>
            <a:off x="783720" y="1600200"/>
            <a:ext cx="7648200" cy="456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ch04.queues;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ArrayBoundedQueue&lt;T&gt; implements QueueInterface&lt;T&gt;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final int DEFCAP = 100; // default capacity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T[] elements;           // array that holds queue elements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numElements = 0;    // number of elements in the queue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front = 0;          // index of front of queue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rear;               // index of rear of queue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ArrayBoundedQueue()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 = (T[]) new Object[DEFCAP];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rear =  DEFCAP - 1;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ArrayBounddQueue(int maxSize)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 = (T[]) new Object[maxSize];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rear =  maxSize - 1;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5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enqueue operation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5"/>
          <p:cNvSpPr/>
          <p:nvPr/>
        </p:nvSpPr>
        <p:spPr>
          <a:xfrm>
            <a:off x="609480" y="205740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95"/>
          <p:cNvSpPr/>
          <p:nvPr/>
        </p:nvSpPr>
        <p:spPr>
          <a:xfrm>
            <a:off x="785880" y="1676520"/>
            <a:ext cx="818136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enqueue(T element)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Throws QueueOverflowException if this queue is full,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otherwise adds element to the rear of this queue.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(isFull())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throw new QueueOverflowException("Enqueue attempted on a full queue.");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rear = (rear + 1) % elements.length;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elements[rear] = element;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numElements = numElements + 1;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5"/>
          <p:cNvSpPr/>
          <p:nvPr/>
        </p:nvSpPr>
        <p:spPr>
          <a:xfrm>
            <a:off x="1188720" y="3474720"/>
            <a:ext cx="4023360" cy="182880"/>
          </a:xfrm>
          <a:prstGeom prst="rect">
            <a:avLst/>
          </a:prstGeom>
          <a:noFill/>
          <a:ln cap="flat" cmpd="sng" w="36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95"/>
          <p:cNvSpPr txBox="1"/>
          <p:nvPr/>
        </p:nvSpPr>
        <p:spPr>
          <a:xfrm>
            <a:off x="5303520" y="3749040"/>
            <a:ext cx="356616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if(rear == capacity – 1)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	rear = 0; //reset rear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else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	rear++;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dequeue operation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6"/>
          <p:cNvSpPr/>
          <p:nvPr/>
        </p:nvSpPr>
        <p:spPr>
          <a:xfrm>
            <a:off x="609480" y="205740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96"/>
          <p:cNvSpPr/>
          <p:nvPr/>
        </p:nvSpPr>
        <p:spPr>
          <a:xfrm>
            <a:off x="821880" y="1676520"/>
            <a:ext cx="8181360" cy="328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T dequeue()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Throws QueueUnderflowException if this queue is empty,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otherwise removes front element from this queue and returns it.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   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throw new QueueUnderflowException(“Dequeue attempted on empty queue.”);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 toReturn = elements[front];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elements[front] = null;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front = (front + 1) % elements.length;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numElements = numElements - 1;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toReturn;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7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Queue Operations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(observers)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7"/>
          <p:cNvSpPr/>
          <p:nvPr/>
        </p:nvSpPr>
        <p:spPr>
          <a:xfrm>
            <a:off x="633600" y="1600200"/>
            <a:ext cx="6901200" cy="42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isEmpty()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this queue is empty, otherwise returns false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(numElements == 0);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isFull()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this queue is full, otherwise returns false.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(numElements == elements.length);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size()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the number of elements in this queue.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numElements;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4: The Queue ADT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0"/>
          <p:cNvSpPr/>
          <p:nvPr/>
        </p:nvSpPr>
        <p:spPr>
          <a:xfrm>
            <a:off x="343080" y="1752480"/>
            <a:ext cx="84571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– The Queue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– The Queue Interface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 – Array-Based Queue Implementations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4.4 – An Interactive Test Driver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4.5 – Link-Based Queue Implementations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4.6 – Application: Palindromes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4.7 – Queue Variations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4.8 – Application: Average Waiting Time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4.9 – Concurrency, Interference, and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Synchronization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8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4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ArrayUnboundedQueue</a:t>
            </a: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98"/>
          <p:cNvSpPr/>
          <p:nvPr/>
        </p:nvSpPr>
        <p:spPr>
          <a:xfrm>
            <a:off x="457200" y="190512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98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trick is to create a new, larger array, when needed, and copy the queue into the new array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enlarging the array is conceptually a separate operation from enqueing, we implement it as a separate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enlarge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instantiates an array with a size equal to the current capacity plus the original capacity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change the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isFull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so that it always returns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since an unbounded queue is never full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methods are unchanged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9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4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ArrayUnbndQueue</a:t>
            </a: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9"/>
          <p:cNvSpPr/>
          <p:nvPr/>
        </p:nvSpPr>
        <p:spPr>
          <a:xfrm>
            <a:off x="457200" y="190512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99"/>
          <p:cNvSpPr/>
          <p:nvPr/>
        </p:nvSpPr>
        <p:spPr>
          <a:xfrm>
            <a:off x="757080" y="1295280"/>
            <a:ext cx="7928640" cy="52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ch04.queues;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ArrayUnboundedQueue&lt;T&gt; implements QueueInterface&lt;T&gt;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final int DEFCAP = 100; // default capacity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T[] elements;           // array that holds queue elements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origCap;            // original capacity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numElements = 0;    // number of elements in the queue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front = 0;          // index of front of queue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rear;               // index of rear of queue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ArrayUnboundedQueue()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 = (T[]) new Object[DEFCAP];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rear = DEFCAP - 1;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origCap = DEFCAP;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ArrayUnboundedQueue(int origCap)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 = (T[]) new Object[origCap];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rear = origCap - 1;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this.origCap = origCap;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enlarge operation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00"/>
          <p:cNvSpPr/>
          <p:nvPr/>
        </p:nvSpPr>
        <p:spPr>
          <a:xfrm>
            <a:off x="609480" y="205740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00"/>
          <p:cNvSpPr/>
          <p:nvPr/>
        </p:nvSpPr>
        <p:spPr>
          <a:xfrm>
            <a:off x="835560" y="1752480"/>
            <a:ext cx="7541280" cy="435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void enlarge()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Increments the capacity of the queue by an amount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equal to the original capacity.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 the larger array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T[] larger = (T[]) new Object[elements.length + origCap];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// copy the contents from the smaller array into the larger array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currSmaller = front;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currLarger = 0; currLarger &lt; numElements; currLarger++)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larger[currLarger] = elements[currSmaller];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currSmaller = (currSmaller + 1) % elements.length;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// update instance variables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 = larger;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front = 0;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rear = numElements - 1;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00"/>
          <p:cNvSpPr/>
          <p:nvPr/>
        </p:nvSpPr>
        <p:spPr>
          <a:xfrm>
            <a:off x="1463040" y="4374720"/>
            <a:ext cx="5577840" cy="274320"/>
          </a:xfrm>
          <a:prstGeom prst="rect">
            <a:avLst/>
          </a:prstGeom>
          <a:noFill/>
          <a:ln cap="flat" cmpd="sng" w="36700">
            <a:solidFill>
              <a:srgbClr val="8D28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00"/>
          <p:cNvSpPr txBox="1"/>
          <p:nvPr/>
        </p:nvSpPr>
        <p:spPr>
          <a:xfrm>
            <a:off x="7040880" y="4206240"/>
            <a:ext cx="1005840" cy="8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!!!</a:t>
            </a:r>
            <a:endParaRPr b="1" sz="2600" strike="noStrike">
              <a:solidFill>
                <a:srgbClr val="C921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enqueue operation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1"/>
          <p:cNvSpPr/>
          <p:nvPr/>
        </p:nvSpPr>
        <p:spPr>
          <a:xfrm>
            <a:off x="609480" y="205740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01"/>
          <p:cNvSpPr/>
          <p:nvPr/>
        </p:nvSpPr>
        <p:spPr>
          <a:xfrm>
            <a:off x="931680" y="2133720"/>
            <a:ext cx="4874400" cy="20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enqueue(T element)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Adds element to the rear of this queue.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 u="sng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(numElements == elements.length)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 u="sng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enlarge();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rear = (rear + 1) % elements.length;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elements[rear] = element;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numElements = numElements + 1;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1"/>
          <p:cNvSpPr/>
          <p:nvPr/>
        </p:nvSpPr>
        <p:spPr>
          <a:xfrm>
            <a:off x="1280160" y="2834640"/>
            <a:ext cx="5577840" cy="457200"/>
          </a:xfrm>
          <a:prstGeom prst="rect">
            <a:avLst/>
          </a:prstGeom>
          <a:noFill/>
          <a:ln cap="flat" cmpd="sng" w="36700">
            <a:solidFill>
              <a:srgbClr val="8D28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01"/>
          <p:cNvSpPr txBox="1"/>
          <p:nvPr/>
        </p:nvSpPr>
        <p:spPr>
          <a:xfrm>
            <a:off x="6035040" y="2463480"/>
            <a:ext cx="1005840" cy="8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!!!</a:t>
            </a:r>
            <a:endParaRPr b="1" sz="2600" strike="noStrike">
              <a:solidFill>
                <a:srgbClr val="C921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Demo: 4.4. An Interactive Test Driver  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2"/>
          <p:cNvSpPr/>
          <p:nvPr/>
        </p:nvSpPr>
        <p:spPr>
          <a:xfrm>
            <a:off x="609480" y="205740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02"/>
          <p:cNvSpPr txBox="1"/>
          <p:nvPr/>
        </p:nvSpPr>
        <p:spPr>
          <a:xfrm>
            <a:off x="640080" y="2296800"/>
            <a:ext cx="7040880" cy="4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You can locate it in ch04.queues package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800" y="2823840"/>
            <a:ext cx="5837400" cy="243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4.5 Link-Based Queue Implementations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0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section we develop a link-based implementation of an unbounded queue, and discuss a second link-based approach.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nodes we use the same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LLNode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we used for the linked implementation of stacks.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discussing the link-based approaches we compare all of our queue implementation approaches.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4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LinkedQueue Class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04"/>
          <p:cNvSpPr/>
          <p:nvPr/>
        </p:nvSpPr>
        <p:spPr>
          <a:xfrm>
            <a:off x="484560" y="1219320"/>
            <a:ext cx="7861320" cy="30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ch04.queues;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support.LLNode;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LinkedQueue&lt;T&gt; implements QueueInterface&lt;T&gt;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LLNode&lt;T&gt; front;     // reference to the front of this queue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LLNode&lt;T&gt; rear;      // reference to the rear of this queue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protected int numElements = 0; // number of elements in this queue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LinkedQueue()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front = null; rear = null;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20" y="4648320"/>
            <a:ext cx="6597000" cy="137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5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enqueue operation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05"/>
          <p:cNvSpPr/>
          <p:nvPr/>
        </p:nvSpPr>
        <p:spPr>
          <a:xfrm>
            <a:off x="477720" y="1173240"/>
            <a:ext cx="7221240" cy="173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Enqueue (element)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 Create a node for the new element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Add the new node at the rear of the queue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 Update the reference to the rear of the queue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 Increment the number of elements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0" y="3176640"/>
            <a:ext cx="7771320" cy="264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6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dequeue operation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06"/>
          <p:cNvSpPr/>
          <p:nvPr/>
        </p:nvSpPr>
        <p:spPr>
          <a:xfrm>
            <a:off x="478800" y="1173240"/>
            <a:ext cx="763272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Dequeue: returns Object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 Set element to the information in the front node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Remove the front node from the queue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 if the queue is empty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  Set the rear to null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 Decrement the number of elements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 return element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20" y="3886200"/>
            <a:ext cx="6514200" cy="217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7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for the enqueue method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07"/>
          <p:cNvSpPr/>
          <p:nvPr/>
        </p:nvSpPr>
        <p:spPr>
          <a:xfrm>
            <a:off x="609480" y="205740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07"/>
          <p:cNvSpPr/>
          <p:nvPr/>
        </p:nvSpPr>
        <p:spPr>
          <a:xfrm>
            <a:off x="833760" y="1905120"/>
            <a:ext cx="4980960" cy="243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enqueue(T element)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Adds element to the rear of this queue.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LLNode&lt;T&gt; newNode = new LLNode&lt;T&gt;(element);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(rear == null)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front = newNode;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rear.setLink(newNode);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rear = newNode;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numElements++;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The Queue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1"/>
          <p:cNvSpPr/>
          <p:nvPr/>
        </p:nvSpPr>
        <p:spPr>
          <a:xfrm>
            <a:off x="457200" y="1447920"/>
            <a:ext cx="8228520" cy="12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  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structure in which elements are added to the rear and removed from the front; a “first in, first out” (FIFO) structure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1"/>
          <p:cNvSpPr/>
          <p:nvPr/>
        </p:nvSpPr>
        <p:spPr>
          <a:xfrm>
            <a:off x="822240" y="4151160"/>
            <a:ext cx="183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120" y="3124080"/>
            <a:ext cx="5387040" cy="325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for the dequeue method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08"/>
          <p:cNvSpPr/>
          <p:nvPr/>
        </p:nvSpPr>
        <p:spPr>
          <a:xfrm>
            <a:off x="609480" y="2057400"/>
            <a:ext cx="1832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08"/>
          <p:cNvSpPr/>
          <p:nvPr/>
        </p:nvSpPr>
        <p:spPr>
          <a:xfrm>
            <a:off x="822240" y="1752480"/>
            <a:ext cx="8181360" cy="377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T dequeue()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Throws QueueUnderflowException if this queue is empty,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otherwise removes front element from this queue and returns it.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(isEmpty())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throw new QueueUnderflowException("Dequeue attempted on empty queue.");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 element;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element = front.getInfo();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front = front.getLink();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(front == null)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rear = null;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numElements--;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element;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Alternative Approach -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Circular Linked Queue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09"/>
          <p:cNvSpPr/>
          <p:nvPr/>
        </p:nvSpPr>
        <p:spPr>
          <a:xfrm>
            <a:off x="2575080" y="798480"/>
            <a:ext cx="183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2438280"/>
            <a:ext cx="8076240" cy="250884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109"/>
          <p:cNvSpPr/>
          <p:nvPr/>
        </p:nvSpPr>
        <p:spPr>
          <a:xfrm>
            <a:off x="640080" y="5029200"/>
            <a:ext cx="6583320" cy="4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 Bonus exercise in your Homework!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10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 Queue Implementations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10"/>
          <p:cNvSpPr/>
          <p:nvPr/>
        </p:nvSpPr>
        <p:spPr>
          <a:xfrm>
            <a:off x="457200" y="1295280"/>
            <a:ext cx="8228520" cy="48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Size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Array-based: takes the same amount of memory, no matter how many array slots are actually used, proportional to current capacity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Link-based: takes space proportional to actual size of the queue (but each element requires more space than with array approach)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743040" marR="0" rtl="0" algn="l">
              <a:lnSpc>
                <a:spcPct val="8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 efficiency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operations, for each approach, are O(1)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 for the Constructors: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Array-based: O(N)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Link-based:   O(1)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743040" marR="0" rtl="0" algn="l">
              <a:lnSpc>
                <a:spcPct val="8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Case – For the 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ArrayUnboundedQueue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size “penalty” can be minimized but the 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enlarge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is O(N)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1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 Queue Implementations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280" y="1295280"/>
            <a:ext cx="4463640" cy="487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1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4.6 Application: Palindromes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12"/>
          <p:cNvSpPr/>
          <p:nvPr/>
        </p:nvSpPr>
        <p:spPr>
          <a:xfrm>
            <a:off x="457200" y="1600200"/>
            <a:ext cx="8228520" cy="47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tribute to Teddy Roosevelt, who orchestrated the creation of the Panama Canal: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man, a plan, a canal—Panama!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Allegedly muttered by Napoleon Bonaparte upon his exile to the island of Elba: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was I ere, I saw Elba.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goal is to write a program that identifies Palindromic strings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ignore blanks, punctuation and the case of letters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4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Palindrome</a:t>
            </a: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13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help us identify palindromic strings we create a class called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Palindrome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a single exported static method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takes a candidate string argument and returns a boolean value indicating whether the string is a palindrome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static we invoke it using the name of the class rather than instantiating an object of the class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uses both the stack and queue data structures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4"/>
          <p:cNvSpPr/>
          <p:nvPr/>
        </p:nvSpPr>
        <p:spPr>
          <a:xfrm>
            <a:off x="457200" y="274680"/>
            <a:ext cx="8228520" cy="94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4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approach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14"/>
          <p:cNvSpPr/>
          <p:nvPr/>
        </p:nvSpPr>
        <p:spPr>
          <a:xfrm>
            <a:off x="457200" y="1371600"/>
            <a:ext cx="8228520" cy="510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creates a stack and a queue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then repeatedly pushes each input letter onto the stack, and also enqueues the letter onto the queue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discards any non-letter characters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simplify comparison later, we push and enqueue only lowercase versions of the characters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characters of the candidate string have been processed, </a:t>
            </a:r>
            <a:r>
              <a:rPr b="0" lang="en-US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repeatedly pops a letter from the stack and dequeues a letter from the queue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long as these letters match each other the entire way through this process, we have a palindrome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15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for Palindrome (String candidate)</a:t>
            </a: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15"/>
          <p:cNvSpPr/>
          <p:nvPr/>
        </p:nvSpPr>
        <p:spPr>
          <a:xfrm>
            <a:off x="457200" y="1219320"/>
            <a:ext cx="6267960" cy="530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stack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queue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character in candidate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character is a letter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Change the character to lowercase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Push the character onto the stack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Enqueue the character onto the queue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stillPalindrome to true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(there are still more characters in the structures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&amp;&amp; stillPalindrome)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Pop fromStack from the stack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Dequeue fromQueue from the queue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(fromStack != fromQueue)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Set stillPalindrome to false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(stillPalindrome)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and Demo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16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Walk through the code contained in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Palindrome.java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ch04.palindromes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package, and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PalindromeCLI.java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and/or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Palindrome.GUI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both in the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ch04.apps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package, and demonstrate the application.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17"/>
          <p:cNvSpPr/>
          <p:nvPr/>
        </p:nvSpPr>
        <p:spPr>
          <a:xfrm>
            <a:off x="457200" y="152280"/>
            <a:ext cx="8228520" cy="79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Architecture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320" y="1295280"/>
            <a:ext cx="6939360" cy="47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The Queue: abstraction, implementation, application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2"/>
          <p:cNvSpPr/>
          <p:nvPr/>
        </p:nvSpPr>
        <p:spPr>
          <a:xfrm>
            <a:off x="457200" y="1447920"/>
            <a:ext cx="8228520" cy="12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to Stack we will look at the queues from the following points of view: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Abstract – interface (similar to StackInterface)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Implementation – actual usable implementation of the interface (similar to ArrayListStack, LinkedList Stack)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Application – using the ADT for some task (remember String reversal with Stacks)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2"/>
          <p:cNvSpPr/>
          <p:nvPr/>
        </p:nvSpPr>
        <p:spPr>
          <a:xfrm>
            <a:off x="822240" y="4151160"/>
            <a:ext cx="183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4.7 Queue Variations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18"/>
          <p:cNvSpPr/>
          <p:nvPr/>
        </p:nvSpPr>
        <p:spPr>
          <a:xfrm>
            <a:off x="457200" y="1600200"/>
            <a:ext cx="8228520" cy="47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consider some alternate ways to define the classic queue operations.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look at additional operations that could be included in a Queue ADT, some that allow us to “peek” into the queue and others that expand the access rules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review the Java Standard Library queue support.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9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Exceptional Situations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19"/>
          <p:cNvSpPr/>
          <p:nvPr/>
        </p:nvSpPr>
        <p:spPr>
          <a:xfrm>
            <a:off x="457200" y="121932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queues throw exceptions in the case of underflow or overflow.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approach is to prevent the over/underflow from occurring by nullifying the operation, and returning a value that indicates failure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enqueue(T element) adds element to the rear of this queue; returns true if element is successfully added, false otherwise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dequeue()returns null if this queue is empty, otherwise removes front element from this queue and returns it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2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1E6A39"/>
                </a:solidFill>
                <a:latin typeface="Arial"/>
                <a:ea typeface="Arial"/>
                <a:cs typeface="Arial"/>
                <a:sym typeface="Arial"/>
              </a:rPr>
              <a:t>Inheritance of Interfaces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20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supports inheritance of interfaces.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fact, the language supports multiple inheritance of interfaces—a single interface can extend any number of other interfaces.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interface B extends interface A. Then a class that implements interface B must provide concrete methods for all of the abstract methods listed in both interface B and interface A.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2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Glass Queue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2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//-------------------------------------------------------------------------// GlassQueueInterface.java      by Dale/Joyce/Weems              Chapter 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Interface for a class that implements a queue of T and includes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operations for peeking at the front and rear elements of the queue.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//-------------------------------------------------------------------------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ch04.queues;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GlassQueueInterface&lt;T&gt; extends QueueInterface&lt;T&gt;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T peekFront();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If the queue is empty, returns null.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returns the element at the front of this queue.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T peekRear();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If the queue is empty, returns null.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returns the element at the rear of this queue.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22"/>
          <p:cNvSpPr/>
          <p:nvPr/>
        </p:nvSpPr>
        <p:spPr>
          <a:xfrm>
            <a:off x="457200" y="304920"/>
            <a:ext cx="8380800" cy="58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ch04.queues;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LinkedGlassQueue&lt;T&gt; extends LinkedQueue&lt;T&gt;                                       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implements GlassQueueInterface&lt;T&gt;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LinkedGlassQueue()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super();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T peekFront()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(isEmpty())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null;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front.getInfo();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T peekRear()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(isEmpty())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null;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rear.getInfo();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2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Double-Ended Queue: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Google Shape;653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00" y="2133720"/>
            <a:ext cx="8228520" cy="338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4"/>
          <p:cNvSpPr/>
          <p:nvPr/>
        </p:nvSpPr>
        <p:spPr>
          <a:xfrm>
            <a:off x="457200" y="304920"/>
            <a:ext cx="8228520" cy="58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ch04.queues;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DequeInterface&lt;T&gt;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enqueueFront(T element) throws QueueOverflowException;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Throws QueueOverflowException if this queue is full;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adds element to the front of this queue.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enqueueRear(T element) throws QueueOverflowException;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Throws QueueOverflowException if this queue is full;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adds element to the rear of this queue.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 dequeueFront() throws QueueUnderflowException;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Throws QueueUnderflowException if this queue is empty;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removes front element from this queue and returns it.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 dequeueRear() throws QueueUnderflowException;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Throws QueueUnderflowException if this queue is empty;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removes rear element from this queue and returns it.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isFull();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isEmpty();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size();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1" lang="en-US" sz="1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5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good approach for implementing Deque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25"/>
          <p:cNvSpPr/>
          <p:nvPr/>
        </p:nvSpPr>
        <p:spPr>
          <a:xfrm>
            <a:off x="457200" y="1828800"/>
            <a:ext cx="8228520" cy="42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Linked List: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DLLNode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package </a:t>
            </a:r>
            <a:r>
              <a:rPr b="0" lang="en-US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5" name="Google Shape;665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706480"/>
            <a:ext cx="7323120" cy="128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Queues in the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Standard Library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26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Queue interface was added to the Java Library Collection Framework with Java 5.0 in 2004.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are always removed from the “front” of the queue.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operations for enqueuing: add, that throws an exception if invoked on a full queue, and offer, that returns a boolean value of false if invoked on a full queue.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7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Queues in the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Standard Library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27"/>
          <p:cNvSpPr/>
          <p:nvPr/>
        </p:nvSpPr>
        <p:spPr>
          <a:xfrm>
            <a:off x="457200" y="18288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with the library Stack, the library Queue was supplanted by the Deque with the release of Java 6.0 in 2006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requires operations allowing for additions, deletions, and inspections at both ends of the queue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four library classes that implement the Deque interface: ArrayDeque, ConcurrentLinkedDeque, LinkedBlockingDeque, and LinkedList.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on Queues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an empty queue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an element to the rear of a queue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- removes and returns the front element of the queue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4.9 Concurrency, Interference, and Synchronization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28"/>
          <p:cNvSpPr/>
          <p:nvPr/>
        </p:nvSpPr>
        <p:spPr>
          <a:xfrm>
            <a:off x="457200" y="175248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Multitask: Perform more than one task at a time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Concurrency: Several interacting code sequences are executing simultaneously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interleaving of statements by a single processor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execution on several processors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9"/>
          <p:cNvSpPr/>
          <p:nvPr/>
        </p:nvSpPr>
        <p:spPr>
          <a:xfrm>
            <a:off x="5791320" y="380880"/>
            <a:ext cx="304704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Counter 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29"/>
          <p:cNvSpPr/>
          <p:nvPr/>
        </p:nvSpPr>
        <p:spPr>
          <a:xfrm>
            <a:off x="228600" y="609480"/>
            <a:ext cx="5331240" cy="593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//-------------------------------------------------------------------------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Counter.java by Dale/Joyce/Weems Chapter 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Tracks the current value of a counter.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//-------------------------------------------------------------------------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ch04.threads;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Counter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private int count;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public Counter()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count = 0;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public void increment()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count++;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public int getCount()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return count;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3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One - Basic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30"/>
          <p:cNvSpPr/>
          <p:nvPr/>
        </p:nvSpPr>
        <p:spPr>
          <a:xfrm>
            <a:off x="990720" y="1381680"/>
            <a:ext cx="6856920" cy="41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ch04.concurrency;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ch04.threads.*;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Demo01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Counter c = new Counter();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c.increment();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c.increment();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c.increment();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System.out.println("Count is: " + c.getCount());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30"/>
          <p:cNvSpPr/>
          <p:nvPr/>
        </p:nvSpPr>
        <p:spPr>
          <a:xfrm>
            <a:off x="609480" y="5638680"/>
            <a:ext cx="6323400" cy="69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output of the program:    Count is: 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3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Two - Threads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31"/>
          <p:cNvSpPr/>
          <p:nvPr/>
        </p:nvSpPr>
        <p:spPr>
          <a:xfrm>
            <a:off x="228600" y="1600200"/>
            <a:ext cx="403740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ch04.threads;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Increase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implements Runnable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Counter c;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amount;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Increase (Counter c, int amount)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this.c = c; this.amount = amount;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run()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 (int i = 1; i &lt;= amount; i++)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c.increment();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31"/>
          <p:cNvSpPr/>
          <p:nvPr/>
        </p:nvSpPr>
        <p:spPr>
          <a:xfrm>
            <a:off x="4343400" y="1600200"/>
            <a:ext cx="47232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ch04.concurrency;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ch04.threads.*;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Demo02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throws InterruptedException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Counter c = new Counter();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Runnable r = new Increase(c, 10000);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Thread t = new Thread(r);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t.start();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System.out.println("Count is: " + c.getCount());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31"/>
          <p:cNvSpPr/>
          <p:nvPr/>
        </p:nvSpPr>
        <p:spPr>
          <a:xfrm>
            <a:off x="4946040" y="5665680"/>
            <a:ext cx="382716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Varies: 86, 3024, 457 ????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3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Two - Threads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Google Shape;715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26680"/>
            <a:ext cx="5688360" cy="50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3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Three - Join 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33"/>
          <p:cNvSpPr/>
          <p:nvPr/>
        </p:nvSpPr>
        <p:spPr>
          <a:xfrm>
            <a:off x="228600" y="1600200"/>
            <a:ext cx="403740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ch04.threads;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Increase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implements Runnable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Counter c;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amount;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Increase (Counter c, int amount)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this.c = c; this.amount = amount;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run()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 (int i = 1; i &lt;= amount; i++)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c.increment();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33"/>
          <p:cNvSpPr/>
          <p:nvPr/>
        </p:nvSpPr>
        <p:spPr>
          <a:xfrm>
            <a:off x="4191120" y="1600200"/>
            <a:ext cx="4799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ch04.concurrency;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ch04.threads.*;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Demo03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throws InterruptedException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Counter c = new Counter();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Runnable r = new Increase(c, 10000);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Thread t = new Thread(r);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t.start();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16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t.join();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System.out.println("Count is: " + c.getCount());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33"/>
          <p:cNvSpPr/>
          <p:nvPr/>
        </p:nvSpPr>
        <p:spPr>
          <a:xfrm>
            <a:off x="5867280" y="5539320"/>
            <a:ext cx="190224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is 10000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3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Four - Interference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34"/>
          <p:cNvSpPr/>
          <p:nvPr/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ch04.threads;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Increase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implements Runnable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Counter c;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amount;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Increase (Counter c, int amount)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this.c = c; this.amount = amount;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run()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 (int i = 1; i &lt;= amount; i++)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c.increment();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34"/>
          <p:cNvSpPr/>
          <p:nvPr/>
        </p:nvSpPr>
        <p:spPr>
          <a:xfrm>
            <a:off x="4648320" y="1600200"/>
            <a:ext cx="419004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ch04.concurrency;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ch04.threads.*;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Demo04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throws InterruptedException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Counter c = new Counter();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Runnable r1 = new Increase(c, 5000);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Runnable r2 = new Increase(c, 5000);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Thread t1 = new Thread(r1);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Thread t2 = new Thread(r2);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t1.start();   t2.start();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t1.join();    t2.join();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System.out.println("Count is: " + c.getCount());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34"/>
          <p:cNvSpPr/>
          <p:nvPr/>
        </p:nvSpPr>
        <p:spPr>
          <a:xfrm>
            <a:off x="5410080" y="5757120"/>
            <a:ext cx="360720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Varies: 9861, 9478 ????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35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Four - Interference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35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t1 		Thread t2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obtains value 12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Step 2: obtains value 12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increments value to 13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stores the value 13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Step 5: increments value to 13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Step 6: stores the value 13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6"/>
          <p:cNvSpPr/>
          <p:nvPr/>
        </p:nvSpPr>
        <p:spPr>
          <a:xfrm>
            <a:off x="457200" y="274680"/>
            <a:ext cx="8228520" cy="86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Five - Synchronization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36"/>
          <p:cNvSpPr/>
          <p:nvPr/>
        </p:nvSpPr>
        <p:spPr>
          <a:xfrm>
            <a:off x="304920" y="1295280"/>
            <a:ext cx="419004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SyncCounter.java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Tracks the current value of a counter.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Provides synchronized access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ch04.threads;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SyncCounter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count;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SyncCounter()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count = 0;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</a:t>
            </a:r>
            <a:r>
              <a:rPr b="0" lang="en-US" sz="12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increment()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count++;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int getCount()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return count;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36"/>
          <p:cNvSpPr/>
          <p:nvPr/>
        </p:nvSpPr>
        <p:spPr>
          <a:xfrm>
            <a:off x="4038480" y="1302480"/>
            <a:ext cx="426600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The IncreaseSync class is identical to Increase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cass except that it accepts a SyncCounter instead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of Counter as its first parameter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ch04.concurrency;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ch04.threads.*;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Demo05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throws InterruptedException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SyncCounter sc = new SyncCounter();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Runnable r1 = new IncreaseSync(sc, 5000);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Runnable r2 = new IncreaseSunc(sc, 5000);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Thread t1 = new Thread(r1);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Thread t2 = new Thread(r2);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t1.start(); t2.start();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t1.join(); t2.join();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System.out.println("Count is: " + sc.getCount());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36"/>
          <p:cNvSpPr/>
          <p:nvPr/>
        </p:nvSpPr>
        <p:spPr>
          <a:xfrm>
            <a:off x="6802200" y="5083200"/>
            <a:ext cx="190224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is 10000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37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Synchronized Queue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3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 the synchronized keyword can be used to control access to an entire or selected parts of a data structure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the subsection “A Synchronized Queue”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4"/>
          <p:cNvSpPr/>
          <p:nvPr/>
        </p:nvSpPr>
        <p:spPr>
          <a:xfrm>
            <a:off x="533520" y="1523880"/>
            <a:ext cx="2325600" cy="15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 of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720" y="625320"/>
            <a:ext cx="5561640" cy="53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38"/>
          <p:cNvSpPr/>
          <p:nvPr/>
        </p:nvSpPr>
        <p:spPr>
          <a:xfrm>
            <a:off x="457200" y="0"/>
            <a:ext cx="82285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Queue Architecture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90720"/>
            <a:ext cx="6598440" cy="525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5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Queues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5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 often maintain a queue of processes that are ready to execute or that are waiting for a particular event to occur.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systems must often provide a “holding area” for messages between two processes, two programs, or even two systems. This holding area is usually called a “buffer” and is often implemented as a queue.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software queues have counterparts in real world queues. We wait in queues to buy pizza, to enter movie theaters, to drive on a turnpike, and to ride on a roller coaster. Another important application of the queue data structure is to help us simulate and analyze such real world queues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The Queue Interface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86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a similar approach as with the Stack ADT.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queues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 related classes are held in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ch04.queues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define exceptions for both queue underflow and queue overflow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 a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QueueInterface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7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The Queue Interface Live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us code it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elements into the queue: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an element from the queue: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return the size of the queue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isFull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isEmpty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