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954825"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4" name="Google Shape;114;p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0" name="Google Shape;120;p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p2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p3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5" name="Google Shape;315;p3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2" name="Google Shape;322;p3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9" name="Google Shape;329;p3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4" name="Google Shape;334;p3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0" name="Google Shape;340;p3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7" name="Google Shape;347;p3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3" name="Google Shape;353;p3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9" name="Google Shape;359;p3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5" name="Google Shape;365;p4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1" name="Google Shape;371;p4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7" name="Google Shape;377;p4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7" name="Google Shape;387;p4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4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5" name="Google Shape;395;p4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4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2" name="Google Shape;402;p4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4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9" name="Google Shape;409;p4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8" name="Google Shape;418;p4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5" name="Google Shape;425;p4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1" name="Google Shape;431;p4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7" name="Google Shape;437;p5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9.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3240"/>
            <a:ext cx="8228880" cy="1145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7"/>
          <p:cNvSpPr/>
          <p:nvPr/>
        </p:nvSpPr>
        <p:spPr>
          <a:xfrm>
            <a:off x="152280" y="1371600"/>
            <a:ext cx="3733200" cy="2056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5400" u="none" cap="none" strike="noStrike">
                <a:solidFill>
                  <a:srgbClr val="FFC000"/>
                </a:solidFill>
                <a:latin typeface="Arial"/>
                <a:ea typeface="Arial"/>
                <a:cs typeface="Arial"/>
                <a:sym typeface="Arial"/>
              </a:rPr>
              <a:t>               </a:t>
            </a:r>
            <a:r>
              <a:rPr b="1" i="0" lang="en-US" sz="5400" u="none" cap="none" strike="noStrike">
                <a:solidFill>
                  <a:srgbClr val="7030A0"/>
                </a:solidFill>
                <a:latin typeface="Arial"/>
                <a:ea typeface="Arial"/>
                <a:cs typeface="Arial"/>
                <a:sym typeface="Arial"/>
              </a:rPr>
              <a:t>Chapter 8</a:t>
            </a:r>
            <a:br>
              <a:rPr b="0" i="0" lang="en-US" sz="1800" u="none" cap="none" strike="noStrike">
                <a:latin typeface="Arial"/>
                <a:ea typeface="Arial"/>
                <a:cs typeface="Arial"/>
                <a:sym typeface="Arial"/>
              </a:rPr>
            </a:br>
            <a:br>
              <a:rPr b="0" i="0" lang="en-US" sz="1800" u="none" cap="none" strike="noStrike">
                <a:latin typeface="Arial"/>
                <a:ea typeface="Arial"/>
                <a:cs typeface="Arial"/>
                <a:sym typeface="Arial"/>
              </a:rPr>
            </a:br>
            <a:r>
              <a:rPr b="1" i="0" lang="en-US" sz="5400" u="none" cap="none" strike="noStrike">
                <a:solidFill>
                  <a:srgbClr val="7030A0"/>
                </a:solidFill>
                <a:latin typeface="Arial"/>
                <a:ea typeface="Arial"/>
                <a:cs typeface="Arial"/>
                <a:sym typeface="Arial"/>
              </a:rPr>
              <a:t>The Map ADT</a:t>
            </a:r>
            <a:endParaRPr b="0" i="0" sz="5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Courier New"/>
                <a:ea typeface="Courier New"/>
                <a:cs typeface="Courier New"/>
                <a:sym typeface="Courier New"/>
              </a:rPr>
              <a:t>MapExample</a:t>
            </a:r>
            <a:endParaRPr b="0" i="0" sz="4000" u="none" cap="none" strike="noStrike">
              <a:latin typeface="Arial"/>
              <a:ea typeface="Arial"/>
              <a:cs typeface="Arial"/>
              <a:sym typeface="Arial"/>
            </a:endParaRPr>
          </a:p>
        </p:txBody>
      </p:sp>
      <p:sp>
        <p:nvSpPr>
          <p:cNvPr id="174" name="Google Shape;174;p3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Instructors can now discuss and demonstrate the </a:t>
            </a:r>
            <a:r>
              <a:rPr b="0" i="0" lang="en-US" sz="2800" u="none" cap="none" strike="noStrike">
                <a:solidFill>
                  <a:srgbClr val="000000"/>
                </a:solidFill>
                <a:latin typeface="Courier New"/>
                <a:ea typeface="Courier New"/>
                <a:cs typeface="Courier New"/>
                <a:sym typeface="Courier New"/>
              </a:rPr>
              <a:t>MapExample</a:t>
            </a:r>
            <a:r>
              <a:rPr b="0" i="0" lang="en-US" sz="2800" u="none" cap="none" strike="noStrike">
                <a:solidFill>
                  <a:srgbClr val="000000"/>
                </a:solidFill>
                <a:latin typeface="Arial"/>
                <a:ea typeface="Arial"/>
                <a:cs typeface="Arial"/>
                <a:sym typeface="Arial"/>
              </a:rPr>
              <a:t> application found in the </a:t>
            </a:r>
            <a:r>
              <a:rPr b="0" i="0" lang="en-US" sz="2800" u="none" cap="none" strike="noStrike">
                <a:solidFill>
                  <a:srgbClr val="000000"/>
                </a:solidFill>
                <a:latin typeface="Courier New"/>
                <a:ea typeface="Courier New"/>
                <a:cs typeface="Courier New"/>
                <a:sym typeface="Courier New"/>
              </a:rPr>
              <a:t>ch08.apps</a:t>
            </a:r>
            <a:r>
              <a:rPr b="0" i="0" lang="en-US" sz="2800" u="none" cap="none" strike="noStrike">
                <a:solidFill>
                  <a:srgbClr val="000000"/>
                </a:solidFill>
                <a:latin typeface="Arial"/>
                <a:ea typeface="Arial"/>
                <a:cs typeface="Arial"/>
                <a:sym typeface="Arial"/>
              </a:rPr>
              <a:t> package … it uses the </a:t>
            </a:r>
            <a:r>
              <a:rPr b="0" i="0" lang="en-US" sz="2800" u="none" cap="none" strike="noStrike">
                <a:solidFill>
                  <a:srgbClr val="000000"/>
                </a:solidFill>
                <a:latin typeface="Courier New"/>
                <a:ea typeface="Courier New"/>
                <a:cs typeface="Courier New"/>
                <a:sym typeface="Courier New"/>
              </a:rPr>
              <a:t>ArrayListMap</a:t>
            </a:r>
            <a:r>
              <a:rPr b="0" i="0" lang="en-US" sz="2800" u="none" cap="none" strike="noStrike">
                <a:solidFill>
                  <a:srgbClr val="000000"/>
                </a:solidFill>
                <a:latin typeface="Arial"/>
                <a:ea typeface="Arial"/>
                <a:cs typeface="Arial"/>
                <a:sym typeface="Arial"/>
              </a:rPr>
              <a:t> class presented in the next section</a:t>
            </a:r>
            <a:endParaRPr b="0" i="0" sz="2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8.2 Map Implementations</a:t>
            </a:r>
            <a:endParaRPr b="0" i="0" sz="4000" u="none" cap="none" strike="noStrike">
              <a:latin typeface="Arial"/>
              <a:ea typeface="Arial"/>
              <a:cs typeface="Arial"/>
              <a:sym typeface="Arial"/>
            </a:endParaRPr>
          </a:p>
        </p:txBody>
      </p:sp>
      <p:sp>
        <p:nvSpPr>
          <p:cNvPr id="180" name="Google Shape;180;p3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Unsorted Array</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a:t>
            </a:r>
            <a:r>
              <a:rPr b="0" i="0" lang="en-US" sz="2400" u="none" cap="none" strike="noStrike">
                <a:solidFill>
                  <a:srgbClr val="000000"/>
                </a:solidFill>
                <a:latin typeface="Courier New"/>
                <a:ea typeface="Courier New"/>
                <a:cs typeface="Courier New"/>
                <a:sym typeface="Courier New"/>
              </a:rPr>
              <a:t>put</a:t>
            </a:r>
            <a:r>
              <a:rPr b="0" i="0" lang="en-US" sz="2400" u="none" cap="none" strike="noStrike">
                <a:solidFill>
                  <a:srgbClr val="000000"/>
                </a:solidFill>
                <a:latin typeface="Arial"/>
                <a:ea typeface="Arial"/>
                <a:cs typeface="Arial"/>
                <a:sym typeface="Arial"/>
              </a:rPr>
              <a:t> operation creates a new </a:t>
            </a:r>
            <a:r>
              <a:rPr b="0" i="0" lang="en-US" sz="2400" u="none" cap="none" strike="noStrike">
                <a:solidFill>
                  <a:srgbClr val="000000"/>
                </a:solidFill>
                <a:latin typeface="Courier New"/>
                <a:ea typeface="Courier New"/>
                <a:cs typeface="Courier New"/>
                <a:sym typeface="Courier New"/>
              </a:rPr>
              <a:t>MapEntry</a:t>
            </a:r>
            <a:r>
              <a:rPr b="0" i="0" lang="en-US" sz="2400" u="none" cap="none" strike="noStrike">
                <a:solidFill>
                  <a:srgbClr val="000000"/>
                </a:solidFill>
                <a:latin typeface="Arial"/>
                <a:ea typeface="Arial"/>
                <a:cs typeface="Arial"/>
                <a:sym typeface="Arial"/>
              </a:rPr>
              <a:t> object and performs a brute force search (O(N)) of all the current keys in the array to prevent key duplication</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If a duplicate key is found, then the associated </a:t>
            </a:r>
            <a:r>
              <a:rPr b="0" i="0" lang="en-US" sz="2400" u="none" cap="none" strike="noStrike">
                <a:solidFill>
                  <a:srgbClr val="000000"/>
                </a:solidFill>
                <a:latin typeface="Courier New"/>
                <a:ea typeface="Courier New"/>
                <a:cs typeface="Courier New"/>
                <a:sym typeface="Courier New"/>
              </a:rPr>
              <a:t>MapEntry</a:t>
            </a:r>
            <a:r>
              <a:rPr b="0" i="0" lang="en-US" sz="2400" u="none" cap="none" strike="noStrike">
                <a:solidFill>
                  <a:srgbClr val="000000"/>
                </a:solidFill>
                <a:latin typeface="Arial"/>
                <a:ea typeface="Arial"/>
                <a:cs typeface="Arial"/>
                <a:sym typeface="Arial"/>
              </a:rPr>
              <a:t> object is replaced by the new object and its </a:t>
            </a:r>
            <a:r>
              <a:rPr b="0" i="0" lang="en-US" sz="2400" u="none" cap="none" strike="noStrike">
                <a:solidFill>
                  <a:srgbClr val="000000"/>
                </a:solidFill>
                <a:latin typeface="Courier New"/>
                <a:ea typeface="Courier New"/>
                <a:cs typeface="Courier New"/>
                <a:sym typeface="Courier New"/>
              </a:rPr>
              <a:t>value</a:t>
            </a:r>
            <a:r>
              <a:rPr b="0" i="0" lang="en-US" sz="2400" u="none" cap="none" strike="noStrike">
                <a:solidFill>
                  <a:srgbClr val="000000"/>
                </a:solidFill>
                <a:latin typeface="Arial"/>
                <a:ea typeface="Arial"/>
                <a:cs typeface="Arial"/>
                <a:sym typeface="Arial"/>
              </a:rPr>
              <a:t> attribute is returned, for example </a:t>
            </a:r>
            <a:r>
              <a:rPr b="0" i="0" lang="en-US" sz="2400" u="none" cap="none" strike="noStrike">
                <a:solidFill>
                  <a:srgbClr val="000000"/>
                </a:solidFill>
                <a:latin typeface="Courier New"/>
                <a:ea typeface="Courier New"/>
                <a:cs typeface="Courier New"/>
                <a:sym typeface="Courier New"/>
              </a:rPr>
              <a:t>map.put(cow)</a:t>
            </a:r>
            <a:r>
              <a:rPr b="0" i="0" lang="en-US" sz="2400" u="none" cap="none" strike="noStrike">
                <a:solidFill>
                  <a:srgbClr val="000000"/>
                </a:solidFill>
                <a:latin typeface="Arial"/>
                <a:ea typeface="Arial"/>
                <a:cs typeface="Arial"/>
                <a:sym typeface="Arial"/>
              </a:rPr>
              <a:t> </a:t>
            </a:r>
            <a:endParaRPr b="0" i="0" sz="2400" u="none" cap="none" strike="noStrike">
              <a:latin typeface="Arial"/>
              <a:ea typeface="Arial"/>
              <a:cs typeface="Arial"/>
              <a:sym typeface="Arial"/>
            </a:endParaRPr>
          </a:p>
        </p:txBody>
      </p:sp>
      <p:pic>
        <p:nvPicPr>
          <p:cNvPr id="181" name="Google Shape;181;p37"/>
          <p:cNvPicPr preferRelativeResize="0"/>
          <p:nvPr/>
        </p:nvPicPr>
        <p:blipFill rotWithShape="1">
          <a:blip r:embed="rId3">
            <a:alphaModFix/>
          </a:blip>
          <a:srcRect b="0" l="0" r="0" t="9734"/>
          <a:stretch/>
        </p:blipFill>
        <p:spPr>
          <a:xfrm>
            <a:off x="4038480" y="4497120"/>
            <a:ext cx="3580560" cy="16322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Map Implementations</a:t>
            </a:r>
            <a:endParaRPr b="0" i="0" sz="4000" u="none" cap="none" strike="noStrike">
              <a:latin typeface="Arial"/>
              <a:ea typeface="Arial"/>
              <a:cs typeface="Arial"/>
              <a:sym typeface="Arial"/>
            </a:endParaRPr>
          </a:p>
        </p:txBody>
      </p:sp>
      <p:sp>
        <p:nvSpPr>
          <p:cNvPr id="187" name="Google Shape;187;p38"/>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Unsorted Array</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Like </a:t>
            </a:r>
            <a:r>
              <a:rPr b="0" i="0" lang="en-US" sz="2400" u="none" cap="none" strike="noStrike">
                <a:solidFill>
                  <a:srgbClr val="000000"/>
                </a:solidFill>
                <a:latin typeface="Courier New"/>
                <a:ea typeface="Courier New"/>
                <a:cs typeface="Courier New"/>
                <a:sym typeface="Courier New"/>
              </a:rPr>
              <a:t>put</a:t>
            </a:r>
            <a:r>
              <a:rPr b="0" i="0" lang="en-US" sz="2400" u="none" cap="none" strike="noStrike">
                <a:solidFill>
                  <a:srgbClr val="000000"/>
                </a:solidFill>
                <a:latin typeface="Arial"/>
                <a:ea typeface="Arial"/>
                <a:cs typeface="Arial"/>
                <a:sym typeface="Arial"/>
              </a:rPr>
              <a:t>, the </a:t>
            </a:r>
            <a:r>
              <a:rPr b="0" i="0" lang="en-US" sz="2400" u="none" cap="none" strike="noStrike">
                <a:solidFill>
                  <a:srgbClr val="000000"/>
                </a:solidFill>
                <a:latin typeface="Courier New"/>
                <a:ea typeface="Courier New"/>
                <a:cs typeface="Courier New"/>
                <a:sym typeface="Courier New"/>
              </a:rPr>
              <a:t>get</a:t>
            </a:r>
            <a:r>
              <a:rPr b="0"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Courier New"/>
                <a:ea typeface="Courier New"/>
                <a:cs typeface="Courier New"/>
                <a:sym typeface="Courier New"/>
              </a:rPr>
              <a:t>remove</a:t>
            </a:r>
            <a:r>
              <a:rPr b="0" i="0" lang="en-US" sz="2400" u="none" cap="none" strike="noStrike">
                <a:solidFill>
                  <a:srgbClr val="000000"/>
                </a:solidFill>
                <a:latin typeface="Arial"/>
                <a:ea typeface="Arial"/>
                <a:cs typeface="Arial"/>
                <a:sym typeface="Arial"/>
              </a:rPr>
              <a:t>, and </a:t>
            </a:r>
            <a:r>
              <a:rPr b="0" i="0" lang="en-US" sz="2400" u="none" cap="none" strike="noStrike">
                <a:solidFill>
                  <a:srgbClr val="000000"/>
                </a:solidFill>
                <a:latin typeface="Courier New"/>
                <a:ea typeface="Courier New"/>
                <a:cs typeface="Courier New"/>
                <a:sym typeface="Courier New"/>
              </a:rPr>
              <a:t>contains</a:t>
            </a:r>
            <a:r>
              <a:rPr b="0" i="0" lang="en-US" sz="2400" u="none" cap="none" strike="noStrike">
                <a:solidFill>
                  <a:srgbClr val="000000"/>
                </a:solidFill>
                <a:latin typeface="Arial"/>
                <a:ea typeface="Arial"/>
                <a:cs typeface="Arial"/>
                <a:sym typeface="Arial"/>
              </a:rPr>
              <a:t> operations would all require brute force searches of the current array contents, so they are all O(N)</a:t>
            </a:r>
            <a:endParaRPr b="0" i="0" sz="24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Sorted Array</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binary search algorithm can be used, greatly improving the efficiency of the important </a:t>
            </a:r>
            <a:r>
              <a:rPr b="0" i="0" lang="en-US" sz="2400" u="none" cap="none" strike="noStrike">
                <a:solidFill>
                  <a:srgbClr val="000000"/>
                </a:solidFill>
                <a:latin typeface="Courier New"/>
                <a:ea typeface="Courier New"/>
                <a:cs typeface="Courier New"/>
                <a:sym typeface="Courier New"/>
              </a:rPr>
              <a:t>get</a:t>
            </a:r>
            <a:r>
              <a:rPr b="0" i="0" lang="en-US" sz="2400" u="none" cap="none" strike="noStrike">
                <a:solidFill>
                  <a:srgbClr val="000000"/>
                </a:solidFill>
                <a:latin typeface="Arial"/>
                <a:ea typeface="Arial"/>
                <a:cs typeface="Arial"/>
                <a:sym typeface="Arial"/>
              </a:rPr>
              <a:t> and </a:t>
            </a:r>
            <a:r>
              <a:rPr b="0" i="0" lang="en-US" sz="2400" u="none" cap="none" strike="noStrike">
                <a:solidFill>
                  <a:srgbClr val="000000"/>
                </a:solidFill>
                <a:latin typeface="Courier New"/>
                <a:ea typeface="Courier New"/>
                <a:cs typeface="Courier New"/>
                <a:sym typeface="Courier New"/>
              </a:rPr>
              <a:t>contains</a:t>
            </a:r>
            <a:r>
              <a:rPr b="0" i="0" lang="en-US" sz="2400" u="none" cap="none" strike="noStrike">
                <a:solidFill>
                  <a:srgbClr val="000000"/>
                </a:solidFill>
                <a:latin typeface="Arial"/>
                <a:ea typeface="Arial"/>
                <a:cs typeface="Arial"/>
                <a:sym typeface="Arial"/>
              </a:rPr>
              <a:t> operations. </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Although it is not a requirement, in general it is expected that a map will provide fast implementation of these two operations.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Map Implementations</a:t>
            </a:r>
            <a:endParaRPr b="0" i="0" sz="4000" u="none" cap="none" strike="noStrike">
              <a:latin typeface="Arial"/>
              <a:ea typeface="Arial"/>
              <a:cs typeface="Arial"/>
              <a:sym typeface="Arial"/>
            </a:endParaRPr>
          </a:p>
        </p:txBody>
      </p:sp>
      <p:sp>
        <p:nvSpPr>
          <p:cNvPr id="193" name="Google Shape;193;p3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Unsorted Linked List</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Similar to an unsorted array, most operations require brute force search</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In terms of space, a linked list grows and shrinks as needed so it is possible that some advantage can be found in terms of memory management, as compared to an array. </a:t>
            </a:r>
            <a:endParaRPr b="0" i="0" sz="2400" u="none" cap="none" strike="noStrike">
              <a:latin typeface="Arial"/>
              <a:ea typeface="Arial"/>
              <a:cs typeface="Arial"/>
              <a:sym typeface="Arial"/>
            </a:endParaRPr>
          </a:p>
        </p:txBody>
      </p:sp>
      <p:pic>
        <p:nvPicPr>
          <p:cNvPr id="194" name="Google Shape;194;p39"/>
          <p:cNvPicPr preferRelativeResize="0"/>
          <p:nvPr/>
        </p:nvPicPr>
        <p:blipFill rotWithShape="1">
          <a:blip r:embed="rId3">
            <a:alphaModFix/>
          </a:blip>
          <a:srcRect b="0" l="0" r="0" t="12728"/>
          <a:stretch/>
        </p:blipFill>
        <p:spPr>
          <a:xfrm>
            <a:off x="3124080" y="4267080"/>
            <a:ext cx="5333400" cy="17312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Map Implementations</a:t>
            </a:r>
            <a:endParaRPr b="0" i="0" sz="4000" u="none" cap="none" strike="noStrike">
              <a:latin typeface="Arial"/>
              <a:ea typeface="Arial"/>
              <a:cs typeface="Arial"/>
              <a:sym typeface="Arial"/>
            </a:endParaRPr>
          </a:p>
        </p:txBody>
      </p:sp>
      <p:sp>
        <p:nvSpPr>
          <p:cNvPr id="200" name="Google Shape;200;p4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Sorted Linked List</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Even though a linked list is kept sorted, it does not permit use of the binary search algorithm as there is no efficient way to inspect the “middle” element. </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 there is not much advantage to using a sorted linked list to implement a map, as compared to an unsorted linked list</a:t>
            </a:r>
            <a:endParaRPr b="0" i="0" sz="24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Map Implementations</a:t>
            </a:r>
            <a:endParaRPr b="0" i="0" sz="4000" u="none" cap="none" strike="noStrike">
              <a:latin typeface="Arial"/>
              <a:ea typeface="Arial"/>
              <a:cs typeface="Arial"/>
              <a:sym typeface="Arial"/>
            </a:endParaRPr>
          </a:p>
        </p:txBody>
      </p:sp>
      <p:sp>
        <p:nvSpPr>
          <p:cNvPr id="206" name="Google Shape;206;p4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Binary Search Tree</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If a map can be implemented as a </a:t>
            </a:r>
            <a:r>
              <a:rPr b="0" i="1" lang="en-US" sz="2400" u="none" cap="none" strike="noStrike">
                <a:solidFill>
                  <a:srgbClr val="000000"/>
                </a:solidFill>
                <a:latin typeface="Arial"/>
                <a:ea typeface="Arial"/>
                <a:cs typeface="Arial"/>
                <a:sym typeface="Arial"/>
              </a:rPr>
              <a:t>balanced</a:t>
            </a:r>
            <a:r>
              <a:rPr b="0" i="0" lang="en-US" sz="2400" u="none" cap="none" strike="noStrike">
                <a:solidFill>
                  <a:srgbClr val="000000"/>
                </a:solidFill>
                <a:latin typeface="Arial"/>
                <a:ea typeface="Arial"/>
                <a:cs typeface="Arial"/>
                <a:sym typeface="Arial"/>
              </a:rPr>
              <a:t> binary search tree, then all of the primary operations (put, get, remove, and contains) can exhibit efficiency O(log</a:t>
            </a:r>
            <a:r>
              <a:rPr b="0" baseline="-25000" i="0" lang="en-US" sz="2400" u="none" cap="none" strike="noStrike">
                <a:solidFill>
                  <a:srgbClr val="000000"/>
                </a:solidFill>
                <a:latin typeface="Arial"/>
                <a:ea typeface="Arial"/>
                <a:cs typeface="Arial"/>
                <a:sym typeface="Arial"/>
              </a:rPr>
              <a:t>2</a:t>
            </a:r>
            <a:r>
              <a:rPr b="0" i="0" lang="en-US" sz="2400" u="none" cap="none" strike="noStrike">
                <a:solidFill>
                  <a:srgbClr val="000000"/>
                </a:solidFill>
                <a:latin typeface="Arial"/>
                <a:ea typeface="Arial"/>
                <a:cs typeface="Arial"/>
                <a:sym typeface="Arial"/>
              </a:rPr>
              <a:t>N). </a:t>
            </a:r>
            <a:endParaRPr b="0" i="0" sz="2400" u="none" cap="none" strike="noStrike">
              <a:latin typeface="Arial"/>
              <a:ea typeface="Arial"/>
              <a:cs typeface="Arial"/>
              <a:sym typeface="Arial"/>
            </a:endParaRPr>
          </a:p>
        </p:txBody>
      </p:sp>
      <p:pic>
        <p:nvPicPr>
          <p:cNvPr id="207" name="Google Shape;207;p41"/>
          <p:cNvPicPr preferRelativeResize="0"/>
          <p:nvPr/>
        </p:nvPicPr>
        <p:blipFill rotWithShape="1">
          <a:blip r:embed="rId3">
            <a:alphaModFix/>
          </a:blip>
          <a:srcRect b="0" l="0" r="0" t="0"/>
          <a:stretch/>
        </p:blipFill>
        <p:spPr>
          <a:xfrm>
            <a:off x="3124080" y="3550680"/>
            <a:ext cx="4524840" cy="2574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p:nvPr/>
        </p:nvSpPr>
        <p:spPr>
          <a:xfrm>
            <a:off x="457200" y="274680"/>
            <a:ext cx="822888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Courier New"/>
                <a:ea typeface="Courier New"/>
                <a:cs typeface="Courier New"/>
                <a:sym typeface="Courier New"/>
              </a:rPr>
              <a:t>ArrayListMap</a:t>
            </a:r>
            <a:endParaRPr b="0" i="0" sz="4000" u="none" cap="none" strike="noStrike">
              <a:latin typeface="Arial"/>
              <a:ea typeface="Arial"/>
              <a:cs typeface="Arial"/>
              <a:sym typeface="Arial"/>
            </a:endParaRPr>
          </a:p>
        </p:txBody>
      </p:sp>
      <p:sp>
        <p:nvSpPr>
          <p:cNvPr id="213" name="Google Shape;213;p42"/>
          <p:cNvSpPr/>
          <p:nvPr/>
        </p:nvSpPr>
        <p:spPr>
          <a:xfrm>
            <a:off x="457200" y="11430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Instructors can now discuss the </a:t>
            </a:r>
            <a:r>
              <a:rPr b="0" i="0" lang="en-US" sz="2800" u="none" cap="none" strike="noStrike">
                <a:solidFill>
                  <a:srgbClr val="000000"/>
                </a:solidFill>
                <a:latin typeface="Courier New"/>
                <a:ea typeface="Courier New"/>
                <a:cs typeface="Courier New"/>
                <a:sym typeface="Courier New"/>
              </a:rPr>
              <a:t>ArrayListMap</a:t>
            </a:r>
            <a:r>
              <a:rPr b="0" i="0" lang="en-US" sz="2800" u="none" cap="none" strike="noStrike">
                <a:solidFill>
                  <a:srgbClr val="000000"/>
                </a:solidFill>
                <a:latin typeface="Arial"/>
                <a:ea typeface="Arial"/>
                <a:cs typeface="Arial"/>
                <a:sym typeface="Arial"/>
              </a:rPr>
              <a:t> class found in the </a:t>
            </a:r>
            <a:r>
              <a:rPr b="0" i="0" lang="en-US" sz="2800" u="none" cap="none" strike="noStrike">
                <a:solidFill>
                  <a:srgbClr val="000000"/>
                </a:solidFill>
                <a:latin typeface="Courier New"/>
                <a:ea typeface="Courier New"/>
                <a:cs typeface="Courier New"/>
                <a:sym typeface="Courier New"/>
              </a:rPr>
              <a:t>ch08.maps</a:t>
            </a:r>
            <a:r>
              <a:rPr b="0" i="0" lang="en-US" sz="2800" u="none" cap="none" strike="noStrike">
                <a:solidFill>
                  <a:srgbClr val="000000"/>
                </a:solidFill>
                <a:latin typeface="Arial"/>
                <a:ea typeface="Arial"/>
                <a:cs typeface="Arial"/>
                <a:sym typeface="Arial"/>
              </a:rPr>
              <a:t> package and review the associated notes found on pages 511 and 512</a:t>
            </a:r>
            <a:endParaRPr b="0" i="0" sz="28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8.3 Application: </a:t>
            </a:r>
            <a:br>
              <a:rPr b="0" i="0" lang="en-US" sz="1800" u="none" cap="none" strike="noStrike">
                <a:latin typeface="Arial"/>
                <a:ea typeface="Arial"/>
                <a:cs typeface="Arial"/>
                <a:sym typeface="Arial"/>
              </a:rPr>
            </a:br>
            <a:r>
              <a:rPr b="0" i="0" lang="en-US" sz="4000" u="none" cap="none" strike="noStrike">
                <a:solidFill>
                  <a:srgbClr val="000000"/>
                </a:solidFill>
                <a:latin typeface="Arial"/>
                <a:ea typeface="Arial"/>
                <a:cs typeface="Arial"/>
                <a:sym typeface="Arial"/>
              </a:rPr>
              <a:t>String-to-String Map</a:t>
            </a:r>
            <a:endParaRPr b="0" i="0" sz="4000" u="none" cap="none" strike="noStrike">
              <a:latin typeface="Arial"/>
              <a:ea typeface="Arial"/>
              <a:cs typeface="Arial"/>
              <a:sym typeface="Arial"/>
            </a:endParaRPr>
          </a:p>
        </p:txBody>
      </p:sp>
      <p:sp>
        <p:nvSpPr>
          <p:cNvPr id="219" name="Google Shape;219;p43"/>
          <p:cNvSpPr/>
          <p:nvPr/>
        </p:nvSpPr>
        <p:spPr>
          <a:xfrm>
            <a:off x="457200" y="175248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a:t>
            </a:r>
            <a:r>
              <a:rPr b="0" i="0" lang="en-US" sz="2800" u="none" cap="none" strike="noStrike">
                <a:solidFill>
                  <a:srgbClr val="000000"/>
                </a:solidFill>
                <a:latin typeface="Courier New"/>
                <a:ea typeface="Courier New"/>
                <a:cs typeface="Courier New"/>
                <a:sym typeface="Courier New"/>
              </a:rPr>
              <a:t>StringPairApp</a:t>
            </a:r>
            <a:r>
              <a:rPr b="0" i="0" lang="en-US" sz="2800" u="none" cap="none" strike="noStrike">
                <a:solidFill>
                  <a:srgbClr val="000000"/>
                </a:solidFill>
                <a:latin typeface="Arial"/>
                <a:ea typeface="Arial"/>
                <a:cs typeface="Arial"/>
                <a:sym typeface="Arial"/>
              </a:rPr>
              <a:t> found in the </a:t>
            </a:r>
            <a:r>
              <a:rPr b="0" i="0" lang="en-US" sz="2800" u="none" cap="none" strike="noStrike">
                <a:solidFill>
                  <a:srgbClr val="000000"/>
                </a:solidFill>
                <a:latin typeface="Courier New"/>
                <a:ea typeface="Courier New"/>
                <a:cs typeface="Courier New"/>
                <a:sym typeface="Courier New"/>
              </a:rPr>
              <a:t>ch08.apps</a:t>
            </a:r>
            <a:r>
              <a:rPr b="0" i="0" lang="en-US" sz="2800" u="none" cap="none" strike="noStrike">
                <a:solidFill>
                  <a:srgbClr val="000000"/>
                </a:solidFill>
                <a:latin typeface="Arial"/>
                <a:ea typeface="Arial"/>
                <a:cs typeface="Arial"/>
                <a:sym typeface="Arial"/>
              </a:rPr>
              <a:t> package reads # separated pairs of strings (key # value) from specified input file and then allows the user to enter keys and reports back to them the associated value if there is one.</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It is a short yet versatile application that demonstrates the use of our Map ADT</a:t>
            </a:r>
            <a:endParaRPr b="0" i="0" sz="28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8.4 Hashing</a:t>
            </a:r>
            <a:endParaRPr b="0" i="0" sz="4000" u="none" cap="none" strike="noStrike">
              <a:latin typeface="Arial"/>
              <a:ea typeface="Arial"/>
              <a:cs typeface="Arial"/>
              <a:sym typeface="Arial"/>
            </a:endParaRPr>
          </a:p>
        </p:txBody>
      </p:sp>
      <p:sp>
        <p:nvSpPr>
          <p:cNvPr id="225" name="Google Shape;225;p4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An efficient approach to implementing a Map</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Typically provides O(1) operation implementation</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Uses an array (typically called a hash table) to hold the key/value pairs</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Hashing involves determining array indices directly from the key of the entry being stored/accessed. </a:t>
            </a:r>
            <a:endParaRPr b="0" i="0" sz="28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Compression function</a:t>
            </a:r>
            <a:endParaRPr b="0" i="0" sz="4000" u="none" cap="none" strike="noStrike">
              <a:latin typeface="Arial"/>
              <a:ea typeface="Arial"/>
              <a:cs typeface="Arial"/>
              <a:sym typeface="Arial"/>
            </a:endParaRPr>
          </a:p>
        </p:txBody>
      </p:sp>
      <p:sp>
        <p:nvSpPr>
          <p:cNvPr id="231" name="Google Shape;231;p45"/>
          <p:cNvSpPr/>
          <p:nvPr/>
        </p:nvSpPr>
        <p:spPr>
          <a:xfrm>
            <a:off x="457200" y="1600200"/>
            <a:ext cx="449496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If we have a positive integral key, such as an ID number, we can just use the key as the index into the array</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If the range of key values is larger than the array we must “compress” the key into a usable index</a:t>
            </a:r>
            <a:endParaRPr b="0" i="0" sz="2800" u="none" cap="none" strike="noStrike">
              <a:latin typeface="Arial"/>
              <a:ea typeface="Arial"/>
              <a:cs typeface="Arial"/>
              <a:sym typeface="Arial"/>
            </a:endParaRPr>
          </a:p>
        </p:txBody>
      </p:sp>
      <p:pic>
        <p:nvPicPr>
          <p:cNvPr id="232" name="Google Shape;232;p45"/>
          <p:cNvPicPr preferRelativeResize="0"/>
          <p:nvPr/>
        </p:nvPicPr>
        <p:blipFill rotWithShape="1">
          <a:blip r:embed="rId3">
            <a:alphaModFix/>
          </a:blip>
          <a:srcRect b="0" l="0" r="0" t="0"/>
          <a:stretch/>
        </p:blipFill>
        <p:spPr>
          <a:xfrm>
            <a:off x="5181480" y="1752480"/>
            <a:ext cx="3771360" cy="373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Chapter 8: The Map ADT</a:t>
            </a:r>
            <a:endParaRPr b="0" i="0" sz="4400" u="none" cap="none" strike="noStrike">
              <a:latin typeface="Arial"/>
              <a:ea typeface="Arial"/>
              <a:cs typeface="Arial"/>
              <a:sym typeface="Arial"/>
            </a:endParaRPr>
          </a:p>
        </p:txBody>
      </p:sp>
      <p:sp>
        <p:nvSpPr>
          <p:cNvPr id="123" name="Google Shape;123;p28"/>
          <p:cNvSpPr/>
          <p:nvPr/>
        </p:nvSpPr>
        <p:spPr>
          <a:xfrm>
            <a:off x="343080" y="1523880"/>
            <a:ext cx="84574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None/>
            </a:pPr>
            <a:r>
              <a:rPr b="0" i="0" lang="en-US" sz="2400" u="none" cap="none" strike="noStrike">
                <a:solidFill>
                  <a:srgbClr val="000000"/>
                </a:solidFill>
                <a:latin typeface="Arial"/>
                <a:ea typeface="Arial"/>
                <a:cs typeface="Arial"/>
                <a:sym typeface="Arial"/>
              </a:rPr>
              <a:t>8.1 – The Map Interface</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8.2 – Map Implementations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8.3 – Application: String-to-String Map</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8.4 – Hashing</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8.5 – Hash Functions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8.6 – A Hash-Based Map</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8.7 – Map Variations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Collisions</a:t>
            </a:r>
            <a:endParaRPr b="0" i="0" sz="4000" u="none" cap="none" strike="noStrike">
              <a:latin typeface="Arial"/>
              <a:ea typeface="Arial"/>
              <a:cs typeface="Arial"/>
              <a:sym typeface="Arial"/>
            </a:endParaRPr>
          </a:p>
        </p:txBody>
      </p:sp>
      <p:sp>
        <p:nvSpPr>
          <p:cNvPr id="238" name="Google Shape;238;p4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If two keys compress to the same array location we call it a “collision”</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minimizing such collisions is the biggest challenge in designing a good hashing system </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we cover this in Section 8.5, “Hash Functions.”</a:t>
            </a:r>
            <a:endParaRPr b="0" i="0" sz="24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 our discussion of collision resolution policies, we will assume </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use of an array </a:t>
            </a:r>
            <a:r>
              <a:rPr b="0" i="0" lang="en-US" sz="2400" u="none" cap="none" strike="noStrike">
                <a:solidFill>
                  <a:srgbClr val="000000"/>
                </a:solidFill>
                <a:latin typeface="Courier New"/>
                <a:ea typeface="Courier New"/>
                <a:cs typeface="Courier New"/>
                <a:sym typeface="Courier New"/>
              </a:rPr>
              <a:t>info</a:t>
            </a:r>
            <a:r>
              <a:rPr b="0" i="0" lang="en-US" sz="2400" u="none" cap="none" strike="noStrike">
                <a:solidFill>
                  <a:srgbClr val="000000"/>
                </a:solidFill>
                <a:latin typeface="Arial"/>
                <a:ea typeface="Arial"/>
                <a:cs typeface="Arial"/>
                <a:sym typeface="Arial"/>
              </a:rPr>
              <a:t> to hold the information</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int variable </a:t>
            </a:r>
            <a:r>
              <a:rPr b="0" i="0" lang="en-US" sz="2400" u="none" cap="none" strike="noStrike">
                <a:solidFill>
                  <a:srgbClr val="000000"/>
                </a:solidFill>
                <a:latin typeface="Courier New"/>
                <a:ea typeface="Courier New"/>
                <a:cs typeface="Courier New"/>
                <a:sym typeface="Courier New"/>
              </a:rPr>
              <a:t>location</a:t>
            </a:r>
            <a:r>
              <a:rPr b="0" i="0" lang="en-US" sz="2400" u="none" cap="none" strike="noStrike">
                <a:solidFill>
                  <a:srgbClr val="000000"/>
                </a:solidFill>
                <a:latin typeface="Arial"/>
                <a:ea typeface="Arial"/>
                <a:cs typeface="Arial"/>
                <a:sym typeface="Arial"/>
              </a:rPr>
              <a:t> to indicate an array/hash-table slot.</a:t>
            </a:r>
            <a:endParaRPr b="0" i="0" sz="24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Collision resolution policies</a:t>
            </a:r>
            <a:endParaRPr b="0" i="0" sz="4000" u="none" cap="none" strike="noStrike">
              <a:latin typeface="Arial"/>
              <a:ea typeface="Arial"/>
              <a:cs typeface="Arial"/>
              <a:sym typeface="Arial"/>
            </a:endParaRPr>
          </a:p>
        </p:txBody>
      </p:sp>
      <p:sp>
        <p:nvSpPr>
          <p:cNvPr id="244" name="Google Shape;244;p4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Linear probing: store the colliding entry into the next available space:</a:t>
            </a:r>
            <a:endParaRPr b="0" i="0" sz="2800" u="none" cap="none" strike="noStrike">
              <a:latin typeface="Arial"/>
              <a:ea typeface="Arial"/>
              <a:cs typeface="Arial"/>
              <a:sym typeface="Arial"/>
            </a:endParaRPr>
          </a:p>
        </p:txBody>
      </p:sp>
      <p:pic>
        <p:nvPicPr>
          <p:cNvPr id="245" name="Google Shape;245;p47"/>
          <p:cNvPicPr preferRelativeResize="0"/>
          <p:nvPr/>
        </p:nvPicPr>
        <p:blipFill rotWithShape="1">
          <a:blip r:embed="rId3">
            <a:alphaModFix/>
          </a:blip>
          <a:srcRect b="0" l="0" r="0" t="0"/>
          <a:stretch/>
        </p:blipFill>
        <p:spPr>
          <a:xfrm>
            <a:off x="1751040" y="2714400"/>
            <a:ext cx="5641200" cy="341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Collision resolution policies</a:t>
            </a:r>
            <a:endParaRPr b="0" i="0" sz="4000" u="none" cap="none" strike="noStrike">
              <a:latin typeface="Arial"/>
              <a:ea typeface="Arial"/>
              <a:cs typeface="Arial"/>
              <a:sym typeface="Arial"/>
            </a:endParaRPr>
          </a:p>
        </p:txBody>
      </p:sp>
      <p:sp>
        <p:nvSpPr>
          <p:cNvPr id="251" name="Google Shape;251;p48"/>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Linear probing: store the colliding entry into the next available space:</a:t>
            </a:r>
            <a:endParaRPr b="0" i="0" sz="2800" u="none" cap="none" strike="noStrike">
              <a:latin typeface="Arial"/>
              <a:ea typeface="Arial"/>
              <a:cs typeface="Arial"/>
              <a:sym typeface="Arial"/>
            </a:endParaRPr>
          </a:p>
        </p:txBody>
      </p:sp>
      <p:pic>
        <p:nvPicPr>
          <p:cNvPr id="252" name="Google Shape;252;p48"/>
          <p:cNvPicPr preferRelativeResize="0"/>
          <p:nvPr/>
        </p:nvPicPr>
        <p:blipFill rotWithShape="1">
          <a:blip r:embed="rId3">
            <a:alphaModFix/>
          </a:blip>
          <a:srcRect b="0" l="0" r="0" t="0"/>
          <a:stretch/>
        </p:blipFill>
        <p:spPr>
          <a:xfrm>
            <a:off x="3263040" y="2714400"/>
            <a:ext cx="5641200" cy="3411000"/>
          </a:xfrm>
          <a:prstGeom prst="rect">
            <a:avLst/>
          </a:prstGeom>
          <a:noFill/>
          <a:ln>
            <a:noFill/>
          </a:ln>
        </p:spPr>
      </p:pic>
      <p:sp>
        <p:nvSpPr>
          <p:cNvPr id="253" name="Google Shape;253;p48"/>
          <p:cNvSpPr txBox="1"/>
          <p:nvPr/>
        </p:nvSpPr>
        <p:spPr>
          <a:xfrm>
            <a:off x="195480" y="3190320"/>
            <a:ext cx="3004920" cy="3314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latin typeface="Arial"/>
                <a:ea typeface="Arial"/>
                <a:cs typeface="Arial"/>
                <a:sym typeface="Arial"/>
              </a:rPr>
              <a:t>How do we know whether a hash table slot is “empty”? Assuming we have an array of objects check whether the value of the array slot is null.</a:t>
            </a:r>
            <a:endParaRPr b="0" sz="1800"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Collision resolution policies</a:t>
            </a:r>
            <a:endParaRPr b="0" sz="4000" strike="noStrike">
              <a:latin typeface="Arial"/>
              <a:ea typeface="Arial"/>
              <a:cs typeface="Arial"/>
              <a:sym typeface="Arial"/>
            </a:endParaRPr>
          </a:p>
        </p:txBody>
      </p:sp>
      <p:sp>
        <p:nvSpPr>
          <p:cNvPr id="259" name="Google Shape;259;p4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Linear probing: store the colliding entry into the next available space:</a:t>
            </a:r>
            <a:endParaRPr b="0" sz="2800" strike="noStrike">
              <a:latin typeface="Arial"/>
              <a:ea typeface="Arial"/>
              <a:cs typeface="Arial"/>
              <a:sym typeface="Arial"/>
            </a:endParaRPr>
          </a:p>
        </p:txBody>
      </p:sp>
      <p:pic>
        <p:nvPicPr>
          <p:cNvPr id="260" name="Google Shape;260;p49"/>
          <p:cNvPicPr preferRelativeResize="0"/>
          <p:nvPr/>
        </p:nvPicPr>
        <p:blipFill rotWithShape="1">
          <a:blip r:embed="rId3">
            <a:alphaModFix/>
          </a:blip>
          <a:srcRect b="0" l="0" r="0" t="0"/>
          <a:stretch/>
        </p:blipFill>
        <p:spPr>
          <a:xfrm>
            <a:off x="3263040" y="2714400"/>
            <a:ext cx="5641200" cy="3411000"/>
          </a:xfrm>
          <a:prstGeom prst="rect">
            <a:avLst/>
          </a:prstGeom>
          <a:noFill/>
          <a:ln>
            <a:noFill/>
          </a:ln>
        </p:spPr>
      </p:pic>
      <p:sp>
        <p:nvSpPr>
          <p:cNvPr id="261" name="Google Shape;261;p49"/>
          <p:cNvSpPr txBox="1"/>
          <p:nvPr/>
        </p:nvSpPr>
        <p:spPr>
          <a:xfrm>
            <a:off x="195480" y="3190320"/>
            <a:ext cx="3004920" cy="3314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When searching, entry not there, and table is full, the algorithm will circle forever…</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solve this issue by storing the original location returned by the compression function and then discontinuing the search if it returns to that location</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Item Removal</a:t>
            </a:r>
            <a:endParaRPr b="0" sz="4000" strike="noStrike">
              <a:latin typeface="Arial"/>
              <a:ea typeface="Arial"/>
              <a:cs typeface="Arial"/>
              <a:sym typeface="Arial"/>
            </a:endParaRPr>
          </a:p>
        </p:txBody>
      </p:sp>
      <p:sp>
        <p:nvSpPr>
          <p:cNvPr id="267" name="Google Shape;267;p5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Complicates searching: </a:t>
            </a:r>
            <a:r>
              <a:rPr b="0" lang="en-US" sz="2400" strike="noStrike">
                <a:solidFill>
                  <a:srgbClr val="000000"/>
                </a:solidFill>
                <a:latin typeface="Arial"/>
                <a:ea typeface="Arial"/>
                <a:cs typeface="Arial"/>
                <a:sym typeface="Arial"/>
              </a:rPr>
              <a:t>can not terminate search upon finding a null entry therefore:</a:t>
            </a:r>
            <a:endParaRPr b="0" sz="2400"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use a special value for a removed entry</a:t>
            </a:r>
            <a:endParaRPr b="0" i="0" sz="2000" u="none" cap="none"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use a boolean value associated with each hash table slot:</a:t>
            </a:r>
            <a:endParaRPr b="0" i="0" sz="2000" u="none" cap="none"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disallow removal</a:t>
            </a:r>
            <a:endParaRPr b="0" i="0" sz="2000" u="none" cap="none" strike="noStrike">
              <a:latin typeface="Arial"/>
              <a:ea typeface="Arial"/>
              <a:cs typeface="Arial"/>
              <a:sym typeface="Arial"/>
            </a:endParaRPr>
          </a:p>
        </p:txBody>
      </p:sp>
      <p:pic>
        <p:nvPicPr>
          <p:cNvPr id="268" name="Google Shape;268;p50"/>
          <p:cNvPicPr preferRelativeResize="0"/>
          <p:nvPr/>
        </p:nvPicPr>
        <p:blipFill rotWithShape="1">
          <a:blip r:embed="rId3">
            <a:alphaModFix/>
          </a:blip>
          <a:srcRect b="0" l="0" r="0" t="0"/>
          <a:stretch/>
        </p:blipFill>
        <p:spPr>
          <a:xfrm>
            <a:off x="5257800" y="3300840"/>
            <a:ext cx="3264480" cy="28249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Item Removal</a:t>
            </a:r>
            <a:endParaRPr b="0" sz="4000" strike="noStrike">
              <a:latin typeface="Arial"/>
              <a:ea typeface="Arial"/>
              <a:cs typeface="Arial"/>
              <a:sym typeface="Arial"/>
            </a:endParaRPr>
          </a:p>
        </p:txBody>
      </p:sp>
      <p:sp>
        <p:nvSpPr>
          <p:cNvPr id="274" name="Google Shape;274;p51"/>
          <p:cNvSpPr/>
          <p:nvPr/>
        </p:nvSpPr>
        <p:spPr>
          <a:xfrm>
            <a:off x="61200" y="1600200"/>
            <a:ext cx="457200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Complicates searching: </a:t>
            </a:r>
            <a:r>
              <a:rPr b="0" lang="en-US" sz="2400" strike="noStrike">
                <a:solidFill>
                  <a:srgbClr val="000000"/>
                </a:solidFill>
                <a:latin typeface="Arial"/>
                <a:ea typeface="Arial"/>
                <a:cs typeface="Arial"/>
                <a:sym typeface="Arial"/>
              </a:rPr>
              <a:t>can not terminate search upon finding a null entry therefore:</a:t>
            </a:r>
            <a:endParaRPr b="0" sz="2400"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use a special value for a removed entry</a:t>
            </a:r>
            <a:endParaRPr b="0" i="0" sz="2000" u="none" cap="none"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use a boolean value associated with each hash table slot:</a:t>
            </a:r>
            <a:endParaRPr b="0" i="0" sz="2000" u="none" cap="none"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disallow removal</a:t>
            </a:r>
            <a:endParaRPr b="0" i="0" sz="2000" u="none" cap="none" strike="noStrike">
              <a:latin typeface="Arial"/>
              <a:ea typeface="Arial"/>
              <a:cs typeface="Arial"/>
              <a:sym typeface="Arial"/>
            </a:endParaRPr>
          </a:p>
        </p:txBody>
      </p:sp>
      <p:pic>
        <p:nvPicPr>
          <p:cNvPr id="275" name="Google Shape;275;p51"/>
          <p:cNvPicPr preferRelativeResize="0"/>
          <p:nvPr/>
        </p:nvPicPr>
        <p:blipFill rotWithShape="1">
          <a:blip r:embed="rId3">
            <a:alphaModFix/>
          </a:blip>
          <a:srcRect b="0" l="0" r="0" t="0"/>
          <a:stretch/>
        </p:blipFill>
        <p:spPr>
          <a:xfrm>
            <a:off x="3975480" y="1371600"/>
            <a:ext cx="5474160" cy="46634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Collision resolution policies</a:t>
            </a:r>
            <a:endParaRPr b="0" sz="4000" strike="noStrike">
              <a:latin typeface="Arial"/>
              <a:ea typeface="Arial"/>
              <a:cs typeface="Arial"/>
              <a:sym typeface="Arial"/>
            </a:endParaRPr>
          </a:p>
        </p:txBody>
      </p:sp>
      <p:sp>
        <p:nvSpPr>
          <p:cNvPr id="281" name="Google Shape;281;p5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Linear probing approach can lead to inefficient clusters of entries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Quadratic probing:  the value added at each step is dependent on how many locations have already been inspected. </a:t>
            </a:r>
            <a:endParaRPr b="0" sz="2800"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first time it looks for a new location it adds 1 to the original location</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second time it adds 4 to the original location</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third time it adds 9 to the original location</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and so on—the i</a:t>
            </a:r>
            <a:r>
              <a:rPr b="0" baseline="30000" i="0" lang="en-US" sz="2400" u="none" cap="none" strike="noStrike">
                <a:solidFill>
                  <a:srgbClr val="000000"/>
                </a:solidFill>
                <a:latin typeface="Arial"/>
                <a:ea typeface="Arial"/>
                <a:cs typeface="Arial"/>
                <a:sym typeface="Arial"/>
              </a:rPr>
              <a:t>th</a:t>
            </a:r>
            <a:r>
              <a:rPr b="0" i="0" lang="en-US" sz="2400" u="none" cap="none" strike="noStrike">
                <a:solidFill>
                  <a:srgbClr val="000000"/>
                </a:solidFill>
                <a:latin typeface="Arial"/>
                <a:ea typeface="Arial"/>
                <a:cs typeface="Arial"/>
                <a:sym typeface="Arial"/>
              </a:rPr>
              <a:t> time it adds i</a:t>
            </a:r>
            <a:r>
              <a:rPr b="0" baseline="30000" i="0" lang="en-US" sz="2400" u="none" cap="none" strike="noStrike">
                <a:solidFill>
                  <a:srgbClr val="000000"/>
                </a:solidFill>
                <a:latin typeface="Arial"/>
                <a:ea typeface="Arial"/>
                <a:cs typeface="Arial"/>
                <a:sym typeface="Arial"/>
              </a:rPr>
              <a:t>2</a:t>
            </a:r>
            <a:r>
              <a:rPr b="0" i="0" lang="en-US" sz="2400" u="none" cap="none" strike="noStrike">
                <a:solidFill>
                  <a:srgbClr val="000000"/>
                </a:solidFill>
                <a:latin typeface="Arial"/>
                <a:ea typeface="Arial"/>
                <a:cs typeface="Arial"/>
                <a:sym typeface="Arial"/>
              </a:rPr>
              <a:t>:</a:t>
            </a:r>
            <a:endParaRPr b="0" i="0" sz="24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Comparison</a:t>
            </a:r>
            <a:endParaRPr b="0" sz="4000" strike="noStrike">
              <a:latin typeface="Arial"/>
              <a:ea typeface="Arial"/>
              <a:cs typeface="Arial"/>
              <a:sym typeface="Arial"/>
            </a:endParaRPr>
          </a:p>
        </p:txBody>
      </p:sp>
      <p:pic>
        <p:nvPicPr>
          <p:cNvPr id="287" name="Google Shape;287;p53"/>
          <p:cNvPicPr preferRelativeResize="0"/>
          <p:nvPr/>
        </p:nvPicPr>
        <p:blipFill rotWithShape="1">
          <a:blip r:embed="rId3">
            <a:alphaModFix/>
          </a:blip>
          <a:srcRect b="0" l="0" r="0" t="0"/>
          <a:stretch/>
        </p:blipFill>
        <p:spPr>
          <a:xfrm>
            <a:off x="1675080" y="1188720"/>
            <a:ext cx="6044040" cy="55486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Collision resolution policies</a:t>
            </a:r>
            <a:br>
              <a:rPr lang="en-US" sz="1800">
                <a:latin typeface="Arial"/>
                <a:ea typeface="Arial"/>
                <a:cs typeface="Arial"/>
                <a:sym typeface="Arial"/>
              </a:rPr>
            </a:br>
            <a:r>
              <a:rPr b="0" lang="en-US" sz="3200" strike="noStrike">
                <a:solidFill>
                  <a:srgbClr val="000000"/>
                </a:solidFill>
                <a:latin typeface="Arial"/>
                <a:ea typeface="Arial"/>
                <a:cs typeface="Arial"/>
                <a:sym typeface="Arial"/>
              </a:rPr>
              <a:t>Buckets and Chaining</a:t>
            </a:r>
            <a:endParaRPr b="0" sz="3200" strike="noStrike">
              <a:latin typeface="Arial"/>
              <a:ea typeface="Arial"/>
              <a:cs typeface="Arial"/>
              <a:sym typeface="Arial"/>
            </a:endParaRPr>
          </a:p>
        </p:txBody>
      </p:sp>
      <p:pic>
        <p:nvPicPr>
          <p:cNvPr id="293" name="Google Shape;293;p54"/>
          <p:cNvPicPr preferRelativeResize="0"/>
          <p:nvPr/>
        </p:nvPicPr>
        <p:blipFill rotWithShape="1">
          <a:blip r:embed="rId3">
            <a:alphaModFix/>
          </a:blip>
          <a:srcRect b="0" l="0" r="0" t="0"/>
          <a:stretch/>
        </p:blipFill>
        <p:spPr>
          <a:xfrm>
            <a:off x="1066680" y="1676520"/>
            <a:ext cx="6476400" cy="2049840"/>
          </a:xfrm>
          <a:prstGeom prst="rect">
            <a:avLst/>
          </a:prstGeom>
          <a:noFill/>
          <a:ln>
            <a:noFill/>
          </a:ln>
        </p:spPr>
      </p:pic>
      <p:pic>
        <p:nvPicPr>
          <p:cNvPr id="294" name="Google Shape;294;p54"/>
          <p:cNvPicPr preferRelativeResize="0"/>
          <p:nvPr/>
        </p:nvPicPr>
        <p:blipFill rotWithShape="1">
          <a:blip r:embed="rId4">
            <a:alphaModFix/>
          </a:blip>
          <a:srcRect b="0" l="0" r="0" t="0"/>
          <a:stretch/>
        </p:blipFill>
        <p:spPr>
          <a:xfrm>
            <a:off x="1047600" y="3962520"/>
            <a:ext cx="6495480" cy="22449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8.5 Hash Functions</a:t>
            </a:r>
            <a:endParaRPr b="0" sz="4000" strike="noStrike">
              <a:latin typeface="Arial"/>
              <a:ea typeface="Arial"/>
              <a:cs typeface="Arial"/>
              <a:sym typeface="Arial"/>
            </a:endParaRPr>
          </a:p>
        </p:txBody>
      </p:sp>
      <p:sp>
        <p:nvSpPr>
          <p:cNvPr id="300" name="Google Shape;300;p5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To get the most benefit from a hashing system we need for the eventual locations used in the underlying array to be as spread out as possible.</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Two factors affect this spread</a:t>
            </a:r>
            <a:endParaRPr b="0" sz="2800"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size of the underlying array</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set of integral values presented to the compression function</a:t>
            </a:r>
            <a:endParaRPr b="0" i="0" sz="24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Maps – from symbol tables</a:t>
            </a:r>
            <a:endParaRPr b="0" i="0" sz="4000" u="none" cap="none" strike="noStrike">
              <a:latin typeface="Arial"/>
              <a:ea typeface="Arial"/>
              <a:cs typeface="Arial"/>
              <a:sym typeface="Arial"/>
            </a:endParaRPr>
          </a:p>
        </p:txBody>
      </p:sp>
      <p:sp>
        <p:nvSpPr>
          <p:cNvPr id="129" name="Google Shape;129;p29"/>
          <p:cNvSpPr/>
          <p:nvPr/>
        </p:nvSpPr>
        <p:spPr>
          <a:xfrm>
            <a:off x="274320" y="3591720"/>
            <a:ext cx="8739000" cy="2442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The compilers and interpreters translated high-level languages into lower-level languages for machine execution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To	support these programs a data structure called a </a:t>
            </a:r>
            <a:r>
              <a:rPr b="1" i="0" lang="en-US" sz="2800" u="none" cap="none" strike="noStrike">
                <a:solidFill>
                  <a:srgbClr val="000000"/>
                </a:solidFill>
                <a:latin typeface="Arial"/>
                <a:ea typeface="Arial"/>
                <a:cs typeface="Arial"/>
                <a:sym typeface="Arial"/>
              </a:rPr>
              <a:t>symbol table</a:t>
            </a:r>
            <a:r>
              <a:rPr b="0" i="0" lang="en-US" sz="2800" u="none" cap="none" strike="noStrike">
                <a:solidFill>
                  <a:srgbClr val="000000"/>
                </a:solidFill>
                <a:latin typeface="Arial"/>
                <a:ea typeface="Arial"/>
                <a:cs typeface="Arial"/>
                <a:sym typeface="Arial"/>
              </a:rPr>
              <a:t> was devised</a:t>
            </a:r>
            <a:endParaRPr b="0" i="0" sz="2800" u="none" cap="none" strike="noStrike">
              <a:latin typeface="Arial"/>
              <a:ea typeface="Arial"/>
              <a:cs typeface="Arial"/>
              <a:sym typeface="Arial"/>
            </a:endParaRPr>
          </a:p>
        </p:txBody>
      </p:sp>
      <p:pic>
        <p:nvPicPr>
          <p:cNvPr id="130" name="Google Shape;130;p29"/>
          <p:cNvPicPr preferRelativeResize="0"/>
          <p:nvPr/>
        </p:nvPicPr>
        <p:blipFill rotWithShape="1">
          <a:blip r:embed="rId3">
            <a:alphaModFix/>
          </a:blip>
          <a:srcRect b="0" l="0" r="0" t="0"/>
          <a:stretch/>
        </p:blipFill>
        <p:spPr>
          <a:xfrm>
            <a:off x="1005840" y="1432440"/>
            <a:ext cx="7081920" cy="21304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Array Size</a:t>
            </a:r>
            <a:endParaRPr b="0" sz="4000" strike="noStrike">
              <a:latin typeface="Arial"/>
              <a:ea typeface="Arial"/>
              <a:cs typeface="Arial"/>
              <a:sym typeface="Arial"/>
            </a:endParaRPr>
          </a:p>
        </p:txBody>
      </p:sp>
      <p:sp>
        <p:nvSpPr>
          <p:cNvPr id="306" name="Google Shape;306;p5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space versus time trade-off</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hash systems will often monitor their own load—the percentage of array indices being used</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Once the load reaches a certain level, for example 75%, the system is rebuilt using a larger array</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This approach is often called “rehashing” because after the array is enlarged all of the previous entries have to be reinserted into the new array</a:t>
            </a:r>
            <a:endParaRPr b="0" sz="2800"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Hash Function</a:t>
            </a:r>
            <a:endParaRPr b="0" sz="4000" strike="noStrike">
              <a:latin typeface="Arial"/>
              <a:ea typeface="Arial"/>
              <a:cs typeface="Arial"/>
              <a:sym typeface="Arial"/>
            </a:endParaRPr>
          </a:p>
        </p:txBody>
      </p:sp>
      <p:sp>
        <p:nvSpPr>
          <p:cNvPr id="312" name="Google Shape;312;p5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800" strike="noStrike">
                <a:solidFill>
                  <a:srgbClr val="000000"/>
                </a:solidFill>
                <a:latin typeface="Arial"/>
                <a:ea typeface="Arial"/>
                <a:cs typeface="Arial"/>
                <a:sym typeface="Arial"/>
              </a:rPr>
              <a:t>Key	information	might	 not be integral.</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Arial"/>
                <a:ea typeface="Arial"/>
                <a:cs typeface="Arial"/>
                <a:sym typeface="Arial"/>
              </a:rPr>
              <a:t>For	example, it is not unusual	for	a string	to	be	used	as	a key—perhaps a person’s full name,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Arial"/>
                <a:ea typeface="Arial"/>
                <a:cs typeface="Arial"/>
                <a:sym typeface="Arial"/>
              </a:rPr>
              <a:t>the name of a country, a word in a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Arial"/>
                <a:ea typeface="Arial"/>
                <a:cs typeface="Arial"/>
                <a:sym typeface="Arial"/>
              </a:rPr>
              <a:t>glossary, an identifier in a computer program, a	Web URL, and so on.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Hash Function</a:t>
            </a:r>
            <a:endParaRPr b="0" sz="4000" strike="noStrike">
              <a:latin typeface="Arial"/>
              <a:ea typeface="Arial"/>
              <a:cs typeface="Arial"/>
              <a:sym typeface="Arial"/>
            </a:endParaRPr>
          </a:p>
        </p:txBody>
      </p:sp>
      <p:sp>
        <p:nvSpPr>
          <p:cNvPr id="318" name="Google Shape;318;p58"/>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800" strike="noStrike">
                <a:solidFill>
                  <a:srgbClr val="000000"/>
                </a:solidFill>
                <a:latin typeface="Arial"/>
                <a:ea typeface="Arial"/>
                <a:cs typeface="Arial"/>
                <a:sym typeface="Arial"/>
              </a:rPr>
              <a:t>Even	if the key information within a certain domain is integral, it might not be well suited for use as input to the compression function.</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Arial"/>
                <a:ea typeface="Arial"/>
                <a:cs typeface="Arial"/>
                <a:sym typeface="Arial"/>
              </a:rPr>
              <a:t>If your data set consists of 5,000 cities from	 China your array will	consist of 999 empty slots and one slot, slot [038], that holds a 5,000-entry linked list</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p:txBody>
      </p:sp>
      <p:pic>
        <p:nvPicPr>
          <p:cNvPr id="319" name="Google Shape;319;p58"/>
          <p:cNvPicPr preferRelativeResize="0"/>
          <p:nvPr/>
        </p:nvPicPr>
        <p:blipFill rotWithShape="1">
          <a:blip r:embed="rId3">
            <a:alphaModFix/>
          </a:blip>
          <a:srcRect b="0" l="0" r="0" t="0"/>
          <a:stretch/>
        </p:blipFill>
        <p:spPr>
          <a:xfrm>
            <a:off x="3067920" y="3140280"/>
            <a:ext cx="2875680" cy="10659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Hash Function</a:t>
            </a:r>
            <a:endParaRPr b="0" sz="4000" strike="noStrike">
              <a:latin typeface="Arial"/>
              <a:ea typeface="Arial"/>
              <a:cs typeface="Arial"/>
              <a:sym typeface="Arial"/>
            </a:endParaRPr>
          </a:p>
        </p:txBody>
      </p:sp>
      <p:sp>
        <p:nvSpPr>
          <p:cNvPr id="325" name="Google Shape;325;p5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800" strike="noStrike">
                <a:solidFill>
                  <a:srgbClr val="000000"/>
                </a:solidFill>
                <a:latin typeface="Arial"/>
                <a:ea typeface="Arial"/>
                <a:cs typeface="Arial"/>
                <a:sym typeface="Arial"/>
              </a:rPr>
              <a:t>Solution: add another level of transformation that	takes us from key value to the hash table location. The transformation is provided with the hash function, and it produces an integer – hash code.</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rPr b="0" lang="en-US" sz="2000" strike="noStrike">
                <a:solidFill>
                  <a:srgbClr val="000000"/>
                </a:solidFill>
                <a:latin typeface="Arial"/>
                <a:ea typeface="Arial"/>
                <a:cs typeface="Arial"/>
                <a:sym typeface="Arial"/>
              </a:rPr>
              <a:t>A good hash function minimizes collisions by generating hash codes,	which ultimately lead to a uniform spread of entries throughout the	hash table. We say “minimizes collisions” because it is extremely	difficult to avoid them completely</a:t>
            </a:r>
            <a:endParaRPr b="0" sz="20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000" strike="noStrike">
              <a:latin typeface="Arial"/>
              <a:ea typeface="Arial"/>
              <a:cs typeface="Arial"/>
              <a:sym typeface="Arial"/>
            </a:endParaRPr>
          </a:p>
        </p:txBody>
      </p:sp>
      <p:pic>
        <p:nvPicPr>
          <p:cNvPr id="326" name="Google Shape;326;p59"/>
          <p:cNvPicPr preferRelativeResize="0"/>
          <p:nvPr/>
        </p:nvPicPr>
        <p:blipFill rotWithShape="1">
          <a:blip r:embed="rId3">
            <a:alphaModFix/>
          </a:blip>
          <a:srcRect b="0" l="0" r="0" t="0"/>
          <a:stretch/>
        </p:blipFill>
        <p:spPr>
          <a:xfrm>
            <a:off x="592920" y="3696840"/>
            <a:ext cx="7799400" cy="127548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60"/>
          <p:cNvPicPr preferRelativeResize="0"/>
          <p:nvPr/>
        </p:nvPicPr>
        <p:blipFill rotWithShape="1">
          <a:blip r:embed="rId3">
            <a:alphaModFix/>
          </a:blip>
          <a:srcRect b="0" l="0" r="0" t="0"/>
          <a:stretch/>
        </p:blipFill>
        <p:spPr>
          <a:xfrm>
            <a:off x="1830600" y="55800"/>
            <a:ext cx="6332040" cy="685764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Creating a hash function</a:t>
            </a:r>
            <a:endParaRPr b="0" sz="4000" strike="noStrike">
              <a:latin typeface="Arial"/>
              <a:ea typeface="Arial"/>
              <a:cs typeface="Arial"/>
              <a:sym typeface="Arial"/>
            </a:endParaRPr>
          </a:p>
        </p:txBody>
      </p:sp>
      <p:sp>
        <p:nvSpPr>
          <p:cNvPr id="337" name="Google Shape;337;p6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Selecting: Identify selected parts of the key – try to use parts that will provide a good variety of results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Digitizing: the selected parts must be transformed to integers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Combining: combine the resultant integers using a mathematical function</a:t>
            </a:r>
            <a:endParaRPr b="0" sz="2800"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Creating a hash function</a:t>
            </a:r>
            <a:endParaRPr b="0" sz="4000" strike="noStrike">
              <a:latin typeface="Arial"/>
              <a:ea typeface="Arial"/>
              <a:cs typeface="Arial"/>
              <a:sym typeface="Arial"/>
            </a:endParaRPr>
          </a:p>
        </p:txBody>
      </p:sp>
      <p:sp>
        <p:nvSpPr>
          <p:cNvPr id="343" name="Google Shape;343;p62"/>
          <p:cNvSpPr/>
          <p:nvPr/>
        </p:nvSpPr>
        <p:spPr>
          <a:xfrm>
            <a:off x="457200" y="2356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strike="noStrike">
                <a:solidFill>
                  <a:srgbClr val="000000"/>
                </a:solidFill>
                <a:latin typeface="Arial"/>
                <a:ea typeface="Arial"/>
                <a:cs typeface="Arial"/>
                <a:sym typeface="Arial"/>
              </a:rPr>
              <a:t>Selecting</a:t>
            </a:r>
            <a:r>
              <a:rPr b="0" lang="en-US" sz="2000" strike="noStrike">
                <a:solidFill>
                  <a:srgbClr val="000000"/>
                </a:solidFill>
                <a:latin typeface="Arial"/>
                <a:ea typeface="Arial"/>
                <a:cs typeface="Arial"/>
                <a:sym typeface="Arial"/>
              </a:rPr>
              <a:t>: part	 A = first four digits (the city code), part B = next two digits (the region code), and part C = last	three	digits	(the country code)</a:t>
            </a:r>
            <a:endParaRPr b="0" sz="2000" strike="noStrike">
              <a:latin typeface="Arial"/>
              <a:ea typeface="Arial"/>
              <a:cs typeface="Arial"/>
              <a:sym typeface="Arial"/>
            </a:endParaRPr>
          </a:p>
          <a:p>
            <a:pPr indent="0" lvl="0" marL="0" marR="0" rtl="0" algn="l">
              <a:lnSpc>
                <a:spcPct val="100000"/>
              </a:lnSpc>
              <a:spcBef>
                <a:spcPts val="561"/>
              </a:spcBef>
              <a:spcAft>
                <a:spcPts val="0"/>
              </a:spcAft>
              <a:buNone/>
            </a:pPr>
            <a:r>
              <a:rPr b="1" lang="en-US" sz="2000" strike="noStrike">
                <a:solidFill>
                  <a:srgbClr val="000000"/>
                </a:solidFill>
                <a:latin typeface="Arial"/>
                <a:ea typeface="Arial"/>
                <a:cs typeface="Arial"/>
                <a:sym typeface="Arial"/>
              </a:rPr>
              <a:t>Digitizing</a:t>
            </a:r>
            <a:r>
              <a:rPr b="0" lang="en-US" sz="2000" strike="noStrike">
                <a:solidFill>
                  <a:srgbClr val="000000"/>
                </a:solidFill>
                <a:latin typeface="Arial"/>
                <a:ea typeface="Arial"/>
                <a:cs typeface="Arial"/>
                <a:sym typeface="Arial"/>
              </a:rPr>
              <a:t>: The selected parts are all transformed to	integers. For the city codes just use the code number, for a string character →underlying character code, and	for a pixel → gray scale level or some arithmetic	combination of its color codes</a:t>
            </a:r>
            <a:endParaRPr b="0" sz="2000" strike="noStrike">
              <a:latin typeface="Arial"/>
              <a:ea typeface="Arial"/>
              <a:cs typeface="Arial"/>
              <a:sym typeface="Arial"/>
            </a:endParaRPr>
          </a:p>
          <a:p>
            <a:pPr indent="0" lvl="0" marL="0" marR="0" rtl="0" algn="l">
              <a:lnSpc>
                <a:spcPct val="100000"/>
              </a:lnSpc>
              <a:spcBef>
                <a:spcPts val="561"/>
              </a:spcBef>
              <a:spcAft>
                <a:spcPts val="0"/>
              </a:spcAft>
              <a:buNone/>
            </a:pPr>
            <a:r>
              <a:rPr b="1" lang="en-US" sz="2000" strike="noStrike">
                <a:solidFill>
                  <a:srgbClr val="000000"/>
                </a:solidFill>
                <a:latin typeface="Arial"/>
                <a:ea typeface="Arial"/>
                <a:cs typeface="Arial"/>
                <a:sym typeface="Arial"/>
              </a:rPr>
              <a:t>Combining</a:t>
            </a:r>
            <a:r>
              <a:rPr b="0" lang="en-US" sz="2000" strike="noStrike">
                <a:solidFill>
                  <a:srgbClr val="000000"/>
                </a:solidFill>
                <a:latin typeface="Arial"/>
                <a:ea typeface="Arial"/>
                <a:cs typeface="Arial"/>
                <a:sym typeface="Arial"/>
              </a:rPr>
              <a:t>: combine the resultant integers using a mathematical function: we	might	try	[(A × C) + B]	or	[A</a:t>
            </a:r>
            <a:r>
              <a:rPr b="0" baseline="30000" lang="en-US" sz="2000" strike="noStrike">
                <a:solidFill>
                  <a:srgbClr val="000000"/>
                </a:solidFill>
                <a:latin typeface="Arial"/>
                <a:ea typeface="Arial"/>
                <a:cs typeface="Arial"/>
                <a:sym typeface="Arial"/>
              </a:rPr>
              <a:t>2</a:t>
            </a:r>
            <a:r>
              <a:rPr b="0" lang="en-US" sz="2000" strike="noStrike">
                <a:solidFill>
                  <a:srgbClr val="000000"/>
                </a:solidFill>
                <a:latin typeface="Arial"/>
                <a:ea typeface="Arial"/>
                <a:cs typeface="Arial"/>
                <a:sym typeface="Arial"/>
              </a:rPr>
              <a:t> + (B × C)]</a:t>
            </a:r>
            <a:endParaRPr b="0" sz="2000" strike="noStrike">
              <a:latin typeface="Arial"/>
              <a:ea typeface="Arial"/>
              <a:cs typeface="Arial"/>
              <a:sym typeface="Arial"/>
            </a:endParaRPr>
          </a:p>
        </p:txBody>
      </p:sp>
      <p:pic>
        <p:nvPicPr>
          <p:cNvPr id="344" name="Google Shape;344;p62"/>
          <p:cNvPicPr preferRelativeResize="0"/>
          <p:nvPr/>
        </p:nvPicPr>
        <p:blipFill rotWithShape="1">
          <a:blip r:embed="rId3">
            <a:alphaModFix/>
          </a:blip>
          <a:srcRect b="0" l="0" r="0" t="0"/>
          <a:stretch/>
        </p:blipFill>
        <p:spPr>
          <a:xfrm>
            <a:off x="3067920" y="1311480"/>
            <a:ext cx="2875680" cy="106596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Considerations</a:t>
            </a:r>
            <a:endParaRPr b="0" sz="4000" strike="noStrike">
              <a:latin typeface="Arial"/>
              <a:ea typeface="Arial"/>
              <a:cs typeface="Arial"/>
              <a:sym typeface="Arial"/>
            </a:endParaRPr>
          </a:p>
        </p:txBody>
      </p:sp>
      <p:sp>
        <p:nvSpPr>
          <p:cNvPr id="350" name="Google Shape;350;p6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A hash code is not unique. Do not use a hash code as a key.</a:t>
            </a:r>
            <a:endParaRPr b="0" sz="2400" strike="noStrike">
              <a:latin typeface="Arial"/>
              <a:ea typeface="Arial"/>
              <a:cs typeface="Arial"/>
              <a:sym typeface="Arial"/>
            </a:endParaRPr>
          </a:p>
          <a:p>
            <a:pPr indent="-189960" lvl="0" marL="343080" marR="0" rtl="0" algn="l">
              <a:lnSpc>
                <a:spcPct val="10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rPr b="0" i="1" lang="en-US" sz="2400" strike="noStrike">
                <a:solidFill>
                  <a:srgbClr val="0D1F63"/>
                </a:solidFill>
                <a:latin typeface="Arial"/>
                <a:ea typeface="Arial"/>
                <a:cs typeface="Arial"/>
                <a:sym typeface="Arial"/>
              </a:rPr>
              <a:t>If a hash function for a string consists of adding together the	ASCII code values of its first six characters, then the following two strings hash to the same value: </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rPr b="0" i="1" lang="en-US" sz="2400" strike="noStrike">
                <a:solidFill>
                  <a:srgbClr val="0D1F63"/>
                </a:solidFill>
                <a:latin typeface="Arial"/>
                <a:ea typeface="Arial"/>
                <a:cs typeface="Arial"/>
                <a:sym typeface="Arial"/>
              </a:rPr>
              <a:t>“listen” and “silent.”</a:t>
            </a:r>
            <a:endParaRPr b="0" sz="2400"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Considerations</a:t>
            </a:r>
            <a:endParaRPr b="0" sz="4000" strike="noStrike">
              <a:latin typeface="Arial"/>
              <a:ea typeface="Arial"/>
              <a:cs typeface="Arial"/>
              <a:sym typeface="Arial"/>
            </a:endParaRPr>
          </a:p>
        </p:txBody>
      </p:sp>
      <p:sp>
        <p:nvSpPr>
          <p:cNvPr id="356" name="Google Shape;356;p6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If two entries are considered to be equal, then they should hash to the same value. </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rPr b="0" i="1" lang="en-US" sz="2400" strike="noStrike">
                <a:solidFill>
                  <a:srgbClr val="0D1F63"/>
                </a:solidFill>
                <a:latin typeface="Arial"/>
                <a:ea typeface="Arial"/>
                <a:cs typeface="Arial"/>
                <a:sym typeface="Arial"/>
              </a:rPr>
              <a:t>Storage and retrieval is based on the concept of equality</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rPr b="0" i="1" lang="en-US" sz="2400" strike="noStrike">
                <a:solidFill>
                  <a:srgbClr val="0D1F63"/>
                </a:solidFill>
                <a:latin typeface="Arial"/>
                <a:ea typeface="Arial"/>
                <a:cs typeface="Arial"/>
                <a:sym typeface="Arial"/>
              </a:rPr>
              <a:t>For example: </a:t>
            </a:r>
            <a:r>
              <a:rPr b="1" i="1" lang="en-US" sz="2400" strike="noStrike">
                <a:solidFill>
                  <a:srgbClr val="0D1F63"/>
                </a:solidFill>
                <a:latin typeface="Arial"/>
                <a:ea typeface="Arial"/>
                <a:cs typeface="Arial"/>
                <a:sym typeface="Arial"/>
              </a:rPr>
              <a:t>Gem </a:t>
            </a:r>
            <a:r>
              <a:rPr b="0" i="1" lang="en-US" sz="2400" strike="noStrike">
                <a:solidFill>
                  <a:srgbClr val="0D1F63"/>
                </a:solidFill>
                <a:latin typeface="Arial"/>
                <a:ea typeface="Arial"/>
                <a:cs typeface="Arial"/>
                <a:sym typeface="Arial"/>
              </a:rPr>
              <a:t>objects with attributes </a:t>
            </a:r>
            <a:r>
              <a:rPr b="1" i="1" lang="en-US" sz="2400" strike="noStrike">
                <a:solidFill>
                  <a:srgbClr val="0D1F63"/>
                </a:solidFill>
                <a:latin typeface="Arial"/>
                <a:ea typeface="Arial"/>
                <a:cs typeface="Arial"/>
                <a:sym typeface="Arial"/>
              </a:rPr>
              <a:t>weight</a:t>
            </a:r>
            <a:r>
              <a:rPr b="0" i="1" lang="en-US" sz="2400" strike="noStrike">
                <a:solidFill>
                  <a:srgbClr val="0D1F63"/>
                </a:solidFill>
                <a:latin typeface="Arial"/>
                <a:ea typeface="Arial"/>
                <a:cs typeface="Arial"/>
                <a:sym typeface="Arial"/>
              </a:rPr>
              <a:t>, </a:t>
            </a:r>
            <a:r>
              <a:rPr b="1" i="1" lang="en-US" sz="2400" strike="noStrike">
                <a:solidFill>
                  <a:srgbClr val="0D1F63"/>
                </a:solidFill>
                <a:latin typeface="Arial"/>
                <a:ea typeface="Arial"/>
                <a:cs typeface="Arial"/>
                <a:sym typeface="Arial"/>
              </a:rPr>
              <a:t>color</a:t>
            </a:r>
            <a:r>
              <a:rPr b="0" i="1" lang="en-US" sz="2400" strike="noStrike">
                <a:solidFill>
                  <a:srgbClr val="0D1F63"/>
                </a:solidFill>
                <a:latin typeface="Arial"/>
                <a:ea typeface="Arial"/>
                <a:cs typeface="Arial"/>
                <a:sym typeface="Arial"/>
              </a:rPr>
              <a:t>,	and </a:t>
            </a:r>
            <a:r>
              <a:rPr b="1" i="1" lang="en-US" sz="2400" strike="noStrike">
                <a:solidFill>
                  <a:srgbClr val="0D1F63"/>
                </a:solidFill>
                <a:latin typeface="Arial"/>
                <a:ea typeface="Arial"/>
                <a:cs typeface="Arial"/>
                <a:sym typeface="Arial"/>
              </a:rPr>
              <a:t>quality; </a:t>
            </a:r>
            <a:r>
              <a:rPr b="0" i="1" lang="en-US" sz="2400" strike="noStrike">
                <a:solidFill>
                  <a:srgbClr val="0D1F63"/>
                </a:solidFill>
                <a:latin typeface="Arial"/>
                <a:ea typeface="Arial"/>
                <a:cs typeface="Arial"/>
                <a:sym typeface="Arial"/>
              </a:rPr>
              <a:t>within our domain two gems are considered equal if they have the same weight and quality. In that case the hash function should not use the color attribute when computing the hash code</a:t>
            </a:r>
            <a:endParaRPr b="0" sz="2400"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Considerations</a:t>
            </a:r>
            <a:endParaRPr b="0" sz="4000" strike="noStrike">
              <a:latin typeface="Arial"/>
              <a:ea typeface="Arial"/>
              <a:cs typeface="Arial"/>
              <a:sym typeface="Arial"/>
            </a:endParaRPr>
          </a:p>
        </p:txBody>
      </p:sp>
      <p:sp>
        <p:nvSpPr>
          <p:cNvPr id="362" name="Google Shape;362;p6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228060" lvl="0" marL="343080" marR="0" rtl="0" algn="l">
              <a:lnSpc>
                <a:spcPct val="100000"/>
              </a:lnSpc>
              <a:spcBef>
                <a:spcPts val="0"/>
              </a:spcBef>
              <a:spcAft>
                <a:spcPts val="0"/>
              </a:spcAft>
              <a:buClr>
                <a:srgbClr val="000000"/>
              </a:buClr>
              <a:buSzPts val="1800"/>
              <a:buFont typeface="Noto Sans Symbols"/>
              <a:buNone/>
            </a:pPr>
            <a:r>
              <a:t/>
            </a:r>
            <a:endParaRPr b="0" sz="18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When defining a hash function, consider the work required to calculate it. </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rPr b="0" i="1" lang="en-US" sz="2400" strike="noStrike">
                <a:solidFill>
                  <a:srgbClr val="0D1F63"/>
                </a:solidFill>
                <a:latin typeface="Arial"/>
                <a:ea typeface="Arial"/>
                <a:cs typeface="Arial"/>
                <a:sym typeface="Arial"/>
              </a:rPr>
              <a:t>Even if a hash function always produces unique values, it is not a good choice if it takes too long to compute</a:t>
            </a:r>
            <a:endParaRPr b="0" sz="24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Why Maps?</a:t>
            </a:r>
            <a:endParaRPr b="0" i="0" sz="4000" u="none" cap="none" strike="noStrike">
              <a:latin typeface="Arial"/>
              <a:ea typeface="Arial"/>
              <a:cs typeface="Arial"/>
              <a:sym typeface="Arial"/>
            </a:endParaRPr>
          </a:p>
        </p:txBody>
      </p:sp>
      <p:sp>
        <p:nvSpPr>
          <p:cNvPr id="136" name="Google Shape;136;p30"/>
          <p:cNvSpPr/>
          <p:nvPr/>
        </p:nvSpPr>
        <p:spPr>
          <a:xfrm>
            <a:off x="274320" y="1611720"/>
            <a:ext cx="8739000" cy="2442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As you will see, with a	well-designed	hashing	approach the cost to find a key can be </a:t>
            </a:r>
            <a:r>
              <a:rPr b="1" i="0" lang="en-US" sz="2800" u="none" cap="none" strike="noStrike">
                <a:solidFill>
                  <a:srgbClr val="000000"/>
                </a:solidFill>
                <a:latin typeface="Arial"/>
                <a:ea typeface="Arial"/>
                <a:cs typeface="Arial"/>
                <a:sym typeface="Arial"/>
              </a:rPr>
              <a:t>O(1)</a:t>
            </a:r>
            <a:endParaRPr b="0" i="0" sz="2800" u="none" cap="none" strike="noStrike">
              <a:latin typeface="Arial"/>
              <a:ea typeface="Arial"/>
              <a:cs typeface="Arial"/>
              <a:sym typeface="Arial"/>
            </a:endParaRPr>
          </a:p>
        </p:txBody>
      </p:sp>
      <p:pic>
        <p:nvPicPr>
          <p:cNvPr id="137" name="Google Shape;137;p30"/>
          <p:cNvPicPr preferRelativeResize="0"/>
          <p:nvPr/>
        </p:nvPicPr>
        <p:blipFill rotWithShape="1">
          <a:blip r:embed="rId3">
            <a:alphaModFix/>
          </a:blip>
          <a:srcRect b="0" l="0" r="0" t="0"/>
          <a:stretch/>
        </p:blipFill>
        <p:spPr>
          <a:xfrm>
            <a:off x="212040" y="2651760"/>
            <a:ext cx="4359600" cy="3382920"/>
          </a:xfrm>
          <a:prstGeom prst="rect">
            <a:avLst/>
          </a:prstGeom>
          <a:noFill/>
          <a:ln>
            <a:noFill/>
          </a:ln>
        </p:spPr>
      </p:pic>
      <p:sp>
        <p:nvSpPr>
          <p:cNvPr id="138" name="Google Shape;138;p30"/>
          <p:cNvSpPr/>
          <p:nvPr/>
        </p:nvSpPr>
        <p:spPr>
          <a:xfrm>
            <a:off x="4663440" y="2651760"/>
            <a:ext cx="4205880" cy="2832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Non sorted array: 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Sorted array (binary search): log(N)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We can do better if we knew exactly the position of the element we’re searching for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A </a:t>
            </a:r>
            <a:r>
              <a:rPr b="1" i="0" lang="en-US" sz="1800" u="none" cap="none" strike="noStrike">
                <a:latin typeface="Arial"/>
                <a:ea typeface="Arial"/>
                <a:cs typeface="Arial"/>
                <a:sym typeface="Arial"/>
              </a:rPr>
              <a:t>hash function</a:t>
            </a:r>
            <a:r>
              <a:rPr b="0" i="0" lang="en-US" sz="1800" u="none" cap="none" strike="noStrike">
                <a:latin typeface="Arial"/>
                <a:ea typeface="Arial"/>
                <a:cs typeface="Arial"/>
                <a:sym typeface="Arial"/>
              </a:rPr>
              <a:t> is a function which when given a key, generates an address in the table.</a:t>
            </a:r>
            <a:endParaRPr b="0" i="0" sz="18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Considerations</a:t>
            </a:r>
            <a:endParaRPr b="0" sz="4000" strike="noStrike">
              <a:latin typeface="Arial"/>
              <a:ea typeface="Arial"/>
              <a:cs typeface="Arial"/>
              <a:sym typeface="Arial"/>
            </a:endParaRPr>
          </a:p>
        </p:txBody>
      </p:sp>
      <p:sp>
        <p:nvSpPr>
          <p:cNvPr id="368" name="Google Shape;368;p6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228060" lvl="0" marL="343080" marR="0" rtl="0" algn="l">
              <a:lnSpc>
                <a:spcPct val="100000"/>
              </a:lnSpc>
              <a:spcBef>
                <a:spcPts val="0"/>
              </a:spcBef>
              <a:spcAft>
                <a:spcPts val="0"/>
              </a:spcAft>
              <a:buClr>
                <a:srgbClr val="000000"/>
              </a:buClr>
              <a:buSzPts val="1800"/>
              <a:buFont typeface="Noto Sans Symbols"/>
              <a:buNone/>
            </a:pPr>
            <a:r>
              <a:t/>
            </a:r>
            <a:endParaRPr b="0" sz="18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A precise analysis of the complexity of hashing depends on the domain and distribution of keys, the hash function, the size of the table, and the collision resolution policy. In practice it is usually not difficult to achieve close to O(1) efficiency using hashing. </a:t>
            </a:r>
            <a:endParaRPr b="0" sz="2400" strike="noStrik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Considerations</a:t>
            </a:r>
            <a:endParaRPr b="0" sz="4000" strike="noStrike">
              <a:latin typeface="Arial"/>
              <a:ea typeface="Arial"/>
              <a:cs typeface="Arial"/>
              <a:sym typeface="Arial"/>
            </a:endParaRPr>
          </a:p>
        </p:txBody>
      </p:sp>
      <p:sp>
        <p:nvSpPr>
          <p:cNvPr id="374" name="Google Shape;374;p6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228060" lvl="0" marL="343080" marR="0" rtl="0" algn="l">
              <a:lnSpc>
                <a:spcPct val="100000"/>
              </a:lnSpc>
              <a:spcBef>
                <a:spcPts val="0"/>
              </a:spcBef>
              <a:spcAft>
                <a:spcPts val="0"/>
              </a:spcAft>
              <a:buClr>
                <a:srgbClr val="000000"/>
              </a:buClr>
              <a:buSzPts val="1800"/>
              <a:buFont typeface="Noto Sans Symbols"/>
              <a:buNone/>
            </a:pPr>
            <a:r>
              <a:t/>
            </a:r>
            <a:endParaRPr b="0" sz="18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Do	not	overcompensate	in terms of calculation efficiency</a:t>
            </a:r>
            <a:endParaRPr b="0" sz="2400" strike="noStrike">
              <a:latin typeface="Arial"/>
              <a:ea typeface="Arial"/>
              <a:cs typeface="Arial"/>
              <a:sym typeface="Arial"/>
            </a:endParaRPr>
          </a:p>
          <a:p>
            <a:pPr indent="-189960" lvl="0" marL="343080" marR="0" rtl="0" algn="l">
              <a:lnSpc>
                <a:spcPct val="10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i="1" lang="en-US" sz="2400" strike="noStrike">
                <a:solidFill>
                  <a:srgbClr val="0D1F63"/>
                </a:solidFill>
                <a:latin typeface="Arial"/>
                <a:ea typeface="Arial"/>
                <a:cs typeface="Arial"/>
                <a:sym typeface="Arial"/>
              </a:rPr>
              <a:t>Suppose your hash table size is 100,000. In as much as ASCII character codes are at most 127 then the maximum hash code you can generate with your mathematical function is 8 × 127 = 1,016. The range of potentially generated values uses only about 1% of the table!</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i="1" lang="en-US" sz="2400" strike="noStrike">
                <a:solidFill>
                  <a:srgbClr val="0D1F63"/>
                </a:solidFill>
                <a:latin typeface="Arial"/>
                <a:ea typeface="Arial"/>
                <a:cs typeface="Arial"/>
                <a:sym typeface="Arial"/>
              </a:rPr>
              <a:t>Use more complicated function that produces a wider range of values</a:t>
            </a:r>
            <a:endParaRPr b="0" sz="2400"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Considerations</a:t>
            </a:r>
            <a:endParaRPr b="0" sz="4000" strike="noStrike">
              <a:latin typeface="Arial"/>
              <a:ea typeface="Arial"/>
              <a:cs typeface="Arial"/>
              <a:sym typeface="Arial"/>
            </a:endParaRPr>
          </a:p>
        </p:txBody>
      </p:sp>
      <p:sp>
        <p:nvSpPr>
          <p:cNvPr id="380" name="Google Shape;380;p68"/>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228060" lvl="0" marL="343080" marR="0" rtl="0" algn="l">
              <a:lnSpc>
                <a:spcPct val="100000"/>
              </a:lnSpc>
              <a:spcBef>
                <a:spcPts val="0"/>
              </a:spcBef>
              <a:spcAft>
                <a:spcPts val="0"/>
              </a:spcAft>
              <a:buClr>
                <a:srgbClr val="000000"/>
              </a:buClr>
              <a:buSzPts val="1800"/>
              <a:buFont typeface="Noto Sans Symbols"/>
              <a:buNone/>
            </a:pPr>
            <a:r>
              <a:t/>
            </a:r>
            <a:endParaRPr b="0" sz="18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It is possible to use knowledge of the domain of a required hash function to help you devise a good function, or conversely, to avoid creating a poor	 function</a:t>
            </a:r>
            <a:endParaRPr b="0" sz="2400" strike="noStrike">
              <a:latin typeface="Arial"/>
              <a:ea typeface="Arial"/>
              <a:cs typeface="Arial"/>
              <a:sym typeface="Arial"/>
            </a:endParaRPr>
          </a:p>
          <a:p>
            <a:pPr indent="-189960" lvl="0" marL="343080" marR="0" rtl="0" algn="l">
              <a:lnSpc>
                <a:spcPct val="10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a:p>
            <a:pPr indent="-189960" lvl="0" marL="343080" marR="0" rtl="0" algn="l">
              <a:lnSpc>
                <a:spcPct val="10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p:txBody>
      </p:sp>
      <p:pic>
        <p:nvPicPr>
          <p:cNvPr id="381" name="Google Shape;381;p68"/>
          <p:cNvPicPr preferRelativeResize="0"/>
          <p:nvPr/>
        </p:nvPicPr>
        <p:blipFill rotWithShape="1">
          <a:blip r:embed="rId3">
            <a:alphaModFix/>
          </a:blip>
          <a:srcRect b="0" l="0" r="0" t="0"/>
          <a:stretch/>
        </p:blipFill>
        <p:spPr>
          <a:xfrm>
            <a:off x="822960" y="3291840"/>
            <a:ext cx="2875680" cy="1065960"/>
          </a:xfrm>
          <a:prstGeom prst="rect">
            <a:avLst/>
          </a:prstGeom>
          <a:noFill/>
          <a:ln>
            <a:noFill/>
          </a:ln>
        </p:spPr>
      </p:pic>
      <p:sp>
        <p:nvSpPr>
          <p:cNvPr id="382" name="Google Shape;382;p68"/>
          <p:cNvSpPr txBox="1"/>
          <p:nvPr/>
        </p:nvSpPr>
        <p:spPr>
          <a:xfrm>
            <a:off x="4369680" y="3626640"/>
            <a:ext cx="4389120" cy="305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Not good to only use the country code</a:t>
            </a:r>
            <a:endParaRPr b="1" sz="1800" strike="noStrike">
              <a:latin typeface="Arial"/>
              <a:ea typeface="Arial"/>
              <a:cs typeface="Arial"/>
              <a:sym typeface="Arial"/>
            </a:endParaRPr>
          </a:p>
        </p:txBody>
      </p:sp>
      <p:sp>
        <p:nvSpPr>
          <p:cNvPr id="383" name="Google Shape;383;p68"/>
          <p:cNvSpPr txBox="1"/>
          <p:nvPr/>
        </p:nvSpPr>
        <p:spPr>
          <a:xfrm>
            <a:off x="948600" y="4993200"/>
            <a:ext cx="3349080" cy="95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www.somebusiness.com</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www.someplace.com</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www.somesearchengine.com</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etc.	</a:t>
            </a:r>
            <a:endParaRPr b="0" sz="1800" strike="noStrike">
              <a:latin typeface="Arial"/>
              <a:ea typeface="Arial"/>
              <a:cs typeface="Arial"/>
              <a:sym typeface="Arial"/>
            </a:endParaRPr>
          </a:p>
        </p:txBody>
      </p:sp>
      <p:sp>
        <p:nvSpPr>
          <p:cNvPr id="384" name="Google Shape;384;p68"/>
          <p:cNvSpPr txBox="1"/>
          <p:nvPr/>
        </p:nvSpPr>
        <p:spPr>
          <a:xfrm>
            <a:off x="4389120" y="4906800"/>
            <a:ext cx="4389120" cy="520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Combining characters: every webpage starts with a www</a:t>
            </a:r>
            <a:endParaRPr b="1" sz="1800"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Considerations</a:t>
            </a:r>
            <a:endParaRPr b="0" sz="4000" strike="noStrike">
              <a:latin typeface="Arial"/>
              <a:ea typeface="Arial"/>
              <a:cs typeface="Arial"/>
              <a:sym typeface="Arial"/>
            </a:endParaRPr>
          </a:p>
        </p:txBody>
      </p:sp>
      <p:sp>
        <p:nvSpPr>
          <p:cNvPr id="390" name="Google Shape;390;p6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228060" lvl="0" marL="343080" marR="0" rtl="0" algn="l">
              <a:lnSpc>
                <a:spcPct val="100000"/>
              </a:lnSpc>
              <a:spcBef>
                <a:spcPts val="0"/>
              </a:spcBef>
              <a:spcAft>
                <a:spcPts val="0"/>
              </a:spcAft>
              <a:buClr>
                <a:srgbClr val="000000"/>
              </a:buClr>
              <a:buSzPts val="1800"/>
              <a:buFont typeface="Noto Sans Symbols"/>
              <a:buNone/>
            </a:pPr>
            <a:r>
              <a:t/>
            </a:r>
            <a:endParaRPr b="0" sz="18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Be aware of the range of the compression function</a:t>
            </a:r>
            <a:endParaRPr b="0" sz="2400" strike="noStrike">
              <a:latin typeface="Arial"/>
              <a:ea typeface="Arial"/>
              <a:cs typeface="Arial"/>
              <a:sym typeface="Arial"/>
            </a:endParaRPr>
          </a:p>
          <a:p>
            <a:pPr indent="-189960" lvl="0" marL="343080" marR="0" rtl="0" algn="l">
              <a:lnSpc>
                <a:spcPct val="10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a:p>
            <a:pPr indent="-189960" lvl="0" marL="343080" marR="0" rtl="0" algn="l">
              <a:lnSpc>
                <a:spcPct val="10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p:txBody>
      </p:sp>
      <p:sp>
        <p:nvSpPr>
          <p:cNvPr id="391" name="Google Shape;391;p69"/>
          <p:cNvSpPr txBox="1"/>
          <p:nvPr/>
        </p:nvSpPr>
        <p:spPr>
          <a:xfrm>
            <a:off x="331200" y="3200400"/>
            <a:ext cx="8904240" cy="123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1" lang="en-US" sz="2400" strike="noStrike">
                <a:solidFill>
                  <a:srgbClr val="0D1F63"/>
                </a:solidFill>
                <a:latin typeface="Arial"/>
                <a:ea typeface="Arial"/>
                <a:cs typeface="Arial"/>
                <a:sym typeface="Arial"/>
              </a:rPr>
              <a:t>For example, in Java the % operator can return a negative value: −23 % 5 is −3. If	% is used for the compression function in a Java implementation, you must ensure that the output from the hash function is nonnegative</a:t>
            </a:r>
            <a:endParaRPr b="0" i="1" sz="2400" strike="noStrike">
              <a:solidFill>
                <a:srgbClr val="0D1F63"/>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Java’s Support for Hashing </a:t>
            </a:r>
            <a:endParaRPr b="0" sz="4000" strike="noStrike">
              <a:latin typeface="Arial"/>
              <a:ea typeface="Arial"/>
              <a:cs typeface="Arial"/>
              <a:sym typeface="Arial"/>
            </a:endParaRPr>
          </a:p>
        </p:txBody>
      </p:sp>
      <p:sp>
        <p:nvSpPr>
          <p:cNvPr id="398" name="Google Shape;398;p7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Java Library includes a </a:t>
            </a:r>
            <a:r>
              <a:rPr b="0" lang="en-US" sz="2400" strike="noStrike">
                <a:solidFill>
                  <a:srgbClr val="000000"/>
                </a:solidFill>
                <a:latin typeface="Courier New"/>
                <a:ea typeface="Courier New"/>
                <a:cs typeface="Courier New"/>
                <a:sym typeface="Courier New"/>
              </a:rPr>
              <a:t>HashMap</a:t>
            </a:r>
            <a:r>
              <a:rPr b="0" lang="en-US" sz="2400" strike="noStrike">
                <a:solidFill>
                  <a:srgbClr val="000000"/>
                </a:solidFill>
                <a:latin typeface="Arial"/>
                <a:ea typeface="Arial"/>
                <a:cs typeface="Arial"/>
                <a:sym typeface="Arial"/>
              </a:rPr>
              <a:t> class (discussed in Section 8.7) and a </a:t>
            </a:r>
            <a:r>
              <a:rPr b="0" lang="en-US" sz="2400" strike="noStrike">
                <a:solidFill>
                  <a:srgbClr val="000000"/>
                </a:solidFill>
                <a:latin typeface="Courier New"/>
                <a:ea typeface="Courier New"/>
                <a:cs typeface="Courier New"/>
                <a:sym typeface="Courier New"/>
              </a:rPr>
              <a:t>HashSet</a:t>
            </a:r>
            <a:r>
              <a:rPr b="0" lang="en-US" sz="2400" strike="noStrike">
                <a:solidFill>
                  <a:srgbClr val="000000"/>
                </a:solidFill>
                <a:latin typeface="Arial"/>
                <a:ea typeface="Arial"/>
                <a:cs typeface="Arial"/>
                <a:sym typeface="Arial"/>
              </a:rPr>
              <a:t> class that use hash techniques to support storing objects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Java </a:t>
            </a:r>
            <a:r>
              <a:rPr b="0" lang="en-US" sz="2400" strike="noStrike">
                <a:solidFill>
                  <a:srgbClr val="000000"/>
                </a:solidFill>
                <a:latin typeface="Courier New"/>
                <a:ea typeface="Courier New"/>
                <a:cs typeface="Courier New"/>
                <a:sym typeface="Courier New"/>
              </a:rPr>
              <a:t>Object</a:t>
            </a:r>
            <a:r>
              <a:rPr b="0" lang="en-US" sz="2400" strike="noStrike">
                <a:solidFill>
                  <a:srgbClr val="000000"/>
                </a:solidFill>
                <a:latin typeface="Arial"/>
                <a:ea typeface="Arial"/>
                <a:cs typeface="Arial"/>
                <a:sym typeface="Arial"/>
              </a:rPr>
              <a:t> class exports a </a:t>
            </a:r>
            <a:r>
              <a:rPr b="0" lang="en-US" sz="2400" strike="noStrike">
                <a:solidFill>
                  <a:srgbClr val="000000"/>
                </a:solidFill>
                <a:latin typeface="Courier New"/>
                <a:ea typeface="Courier New"/>
                <a:cs typeface="Courier New"/>
                <a:sym typeface="Courier New"/>
              </a:rPr>
              <a:t>hashCode</a:t>
            </a:r>
            <a:r>
              <a:rPr b="0" lang="en-US" sz="2400" strike="noStrike">
                <a:solidFill>
                  <a:srgbClr val="000000"/>
                </a:solidFill>
                <a:latin typeface="Arial"/>
                <a:ea typeface="Arial"/>
                <a:cs typeface="Arial"/>
                <a:sym typeface="Arial"/>
              </a:rPr>
              <a:t> method that returns an </a:t>
            </a:r>
            <a:r>
              <a:rPr b="0" lang="en-US" sz="2400" strike="noStrike">
                <a:solidFill>
                  <a:srgbClr val="000000"/>
                </a:solidFill>
                <a:latin typeface="Courier New"/>
                <a:ea typeface="Courier New"/>
                <a:cs typeface="Courier New"/>
                <a:sym typeface="Courier New"/>
              </a:rPr>
              <a:t>int</a:t>
            </a:r>
            <a:r>
              <a:rPr b="0" lang="en-US" sz="2400" strike="noStrike">
                <a:solidFill>
                  <a:srgbClr val="000000"/>
                </a:solidFill>
                <a:latin typeface="Arial"/>
                <a:ea typeface="Arial"/>
                <a:cs typeface="Arial"/>
                <a:sym typeface="Arial"/>
              </a:rPr>
              <a:t> hash code. </a:t>
            </a:r>
            <a:endParaRPr b="0" sz="2400" strike="noStrike">
              <a:latin typeface="Arial"/>
              <a:ea typeface="Arial"/>
              <a:cs typeface="Arial"/>
              <a:sym typeface="Arial"/>
            </a:endParaRPr>
          </a:p>
          <a:p>
            <a:pPr indent="-285120" lvl="1" marL="743040" marR="0" rtl="0" algn="l">
              <a:lnSpc>
                <a:spcPct val="80000"/>
              </a:lnSpc>
              <a:spcBef>
                <a:spcPts val="32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The standard Java hash code for an object is a function of the object’s memory location. </a:t>
            </a:r>
            <a:endParaRPr b="0" i="0" sz="1600" u="none" cap="none"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For most applications, hash codes based on memory locations are not usable. Many of the Java classes that define commonly used objects (such as </a:t>
            </a:r>
            <a:r>
              <a:rPr b="0" lang="en-US" sz="2400" strike="noStrike">
                <a:solidFill>
                  <a:srgbClr val="000000"/>
                </a:solidFill>
                <a:latin typeface="Courier New"/>
                <a:ea typeface="Courier New"/>
                <a:cs typeface="Courier New"/>
                <a:sym typeface="Courier New"/>
              </a:rPr>
              <a:t>String</a:t>
            </a:r>
            <a:r>
              <a:rPr b="0" lang="en-US" sz="2400" strike="noStrike">
                <a:solidFill>
                  <a:srgbClr val="000000"/>
                </a:solidFill>
                <a:latin typeface="Arial"/>
                <a:ea typeface="Arial"/>
                <a:cs typeface="Arial"/>
                <a:sym typeface="Arial"/>
              </a:rPr>
              <a:t> and </a:t>
            </a:r>
            <a:r>
              <a:rPr b="0" lang="en-US" sz="2400" strike="noStrike">
                <a:solidFill>
                  <a:srgbClr val="000000"/>
                </a:solidFill>
                <a:latin typeface="Courier New"/>
                <a:ea typeface="Courier New"/>
                <a:cs typeface="Courier New"/>
                <a:sym typeface="Courier New"/>
              </a:rPr>
              <a:t>Integer</a:t>
            </a:r>
            <a:r>
              <a:rPr b="0" lang="en-US" sz="2400" strike="noStrike">
                <a:solidFill>
                  <a:srgbClr val="000000"/>
                </a:solidFill>
                <a:latin typeface="Arial"/>
                <a:ea typeface="Arial"/>
                <a:cs typeface="Arial"/>
                <a:sym typeface="Arial"/>
              </a:rPr>
              <a:t>), override the </a:t>
            </a:r>
            <a:r>
              <a:rPr b="0" lang="en-US" sz="2400" strike="noStrike">
                <a:solidFill>
                  <a:srgbClr val="000000"/>
                </a:solidFill>
                <a:latin typeface="Courier New"/>
                <a:ea typeface="Courier New"/>
                <a:cs typeface="Courier New"/>
                <a:sym typeface="Courier New"/>
              </a:rPr>
              <a:t>Object</a:t>
            </a:r>
            <a:r>
              <a:rPr b="0" lang="en-US" sz="2400" strike="noStrike">
                <a:solidFill>
                  <a:srgbClr val="000000"/>
                </a:solidFill>
                <a:latin typeface="Arial"/>
                <a:ea typeface="Arial"/>
                <a:cs typeface="Arial"/>
                <a:sym typeface="Arial"/>
              </a:rPr>
              <a:t> class’s </a:t>
            </a:r>
            <a:r>
              <a:rPr b="0" lang="en-US" sz="2400" strike="noStrike">
                <a:solidFill>
                  <a:srgbClr val="000000"/>
                </a:solidFill>
                <a:latin typeface="Courier New"/>
                <a:ea typeface="Courier New"/>
                <a:cs typeface="Courier New"/>
                <a:sym typeface="Courier New"/>
              </a:rPr>
              <a:t>hashCode</a:t>
            </a:r>
            <a:r>
              <a:rPr b="0" lang="en-US" sz="2400" strike="noStrike">
                <a:solidFill>
                  <a:srgbClr val="000000"/>
                </a:solidFill>
                <a:latin typeface="Arial"/>
                <a:ea typeface="Arial"/>
                <a:cs typeface="Arial"/>
                <a:sym typeface="Arial"/>
              </a:rPr>
              <a:t> method.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If you plan to use hash tables in your programs, you should do likewise.</a:t>
            </a:r>
            <a:endParaRPr b="0" sz="2400"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Java’s Support for Hashing </a:t>
            </a:r>
            <a:endParaRPr b="0" sz="4000" strike="noStrike">
              <a:latin typeface="Arial"/>
              <a:ea typeface="Arial"/>
              <a:cs typeface="Arial"/>
              <a:sym typeface="Arial"/>
            </a:endParaRPr>
          </a:p>
        </p:txBody>
      </p:sp>
      <p:sp>
        <p:nvSpPr>
          <p:cNvPr id="405" name="Google Shape;405;p7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0" lang="en-US" sz="2400" strike="noStrike">
                <a:solidFill>
                  <a:srgbClr val="000000"/>
                </a:solidFill>
                <a:latin typeface="Arial"/>
                <a:ea typeface="Arial"/>
                <a:cs typeface="Arial"/>
                <a:sym typeface="Arial"/>
              </a:rPr>
              <a:t>In fact, it is good programming	 practice to always override the equals and hashCode methods together, if you intend to override either one.</a:t>
            </a:r>
            <a:endParaRPr b="0" sz="2400" strike="noStrike">
              <a:latin typeface="Arial"/>
              <a:ea typeface="Arial"/>
              <a:cs typeface="Arial"/>
              <a:sym typeface="Arial"/>
            </a:endParaRPr>
          </a:p>
          <a:p>
            <a:pPr indent="0" lvl="0" marL="0" marR="0" rtl="0" algn="l">
              <a:lnSpc>
                <a:spcPct val="80000"/>
              </a:lnSpc>
              <a:spcBef>
                <a:spcPts val="479"/>
              </a:spcBef>
              <a:spcAft>
                <a:spcPts val="0"/>
              </a:spcAft>
              <a:buNone/>
            </a:pPr>
            <a:r>
              <a:t/>
            </a:r>
            <a:endParaRPr b="0" sz="2400" strike="noStrike">
              <a:latin typeface="Arial"/>
              <a:ea typeface="Arial"/>
              <a:cs typeface="Arial"/>
              <a:sym typeface="Arial"/>
            </a:endParaRPr>
          </a:p>
          <a:p>
            <a:pPr indent="0" lvl="0" marL="0" marR="0" rtl="0" algn="l">
              <a:lnSpc>
                <a:spcPct val="80000"/>
              </a:lnSpc>
              <a:spcBef>
                <a:spcPts val="479"/>
              </a:spcBef>
              <a:spcAft>
                <a:spcPts val="0"/>
              </a:spcAft>
              <a:buNone/>
            </a:pPr>
            <a:r>
              <a:rPr b="0" lang="en-US" sz="2400" strike="noStrike">
                <a:solidFill>
                  <a:srgbClr val="000000"/>
                </a:solidFill>
                <a:latin typeface="Arial"/>
                <a:ea typeface="Arial"/>
                <a:cs typeface="Arial"/>
                <a:sym typeface="Arial"/>
              </a:rPr>
              <a:t>It is important that these two methods are consistent with one another.	</a:t>
            </a:r>
            <a:endParaRPr b="0" sz="2400"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FamousPerson class </a:t>
            </a:r>
            <a:endParaRPr b="0" sz="4000" strike="noStrike">
              <a:latin typeface="Arial"/>
              <a:ea typeface="Arial"/>
              <a:cs typeface="Arial"/>
              <a:sym typeface="Arial"/>
            </a:endParaRPr>
          </a:p>
        </p:txBody>
      </p:sp>
      <p:sp>
        <p:nvSpPr>
          <p:cNvPr id="412" name="Google Shape;412;p72"/>
          <p:cNvSpPr/>
          <p:nvPr/>
        </p:nvSpPr>
        <p:spPr>
          <a:xfrm>
            <a:off x="457200" y="1600200"/>
            <a:ext cx="8228880" cy="452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72"/>
          <p:cNvPicPr preferRelativeResize="0"/>
          <p:nvPr/>
        </p:nvPicPr>
        <p:blipFill rotWithShape="1">
          <a:blip r:embed="rId3">
            <a:alphaModFix/>
          </a:blip>
          <a:srcRect b="0" l="0" r="0" t="0"/>
          <a:stretch/>
        </p:blipFill>
        <p:spPr>
          <a:xfrm>
            <a:off x="-10800" y="3602160"/>
            <a:ext cx="9210240" cy="1920240"/>
          </a:xfrm>
          <a:prstGeom prst="rect">
            <a:avLst/>
          </a:prstGeom>
          <a:noFill/>
          <a:ln>
            <a:noFill/>
          </a:ln>
        </p:spPr>
      </p:pic>
      <p:sp>
        <p:nvSpPr>
          <p:cNvPr id="414" name="Google Shape;414;p72"/>
          <p:cNvSpPr txBox="1"/>
          <p:nvPr/>
        </p:nvSpPr>
        <p:spPr>
          <a:xfrm>
            <a:off x="182880" y="1748160"/>
            <a:ext cx="8595360" cy="950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latin typeface="Arial"/>
                <a:ea typeface="Arial"/>
                <a:cs typeface="Arial"/>
                <a:sym typeface="Arial"/>
              </a:rPr>
              <a:t>The equals method for  this class is based on names only, that is two </a:t>
            </a:r>
            <a:r>
              <a:rPr b="0" i="1" lang="en-US" sz="2400" strike="noStrike">
                <a:latin typeface="Arial"/>
                <a:ea typeface="Arial"/>
                <a:cs typeface="Arial"/>
                <a:sym typeface="Arial"/>
              </a:rPr>
              <a:t>FamousPerson</a:t>
            </a:r>
            <a:r>
              <a:rPr b="0" lang="en-US" sz="2400" strike="noStrike">
                <a:latin typeface="Arial"/>
                <a:ea typeface="Arial"/>
                <a:cs typeface="Arial"/>
                <a:sym typeface="Arial"/>
              </a:rPr>
              <a:t> objects are considered equal if and only if both their first and last names are equal</a:t>
            </a:r>
            <a:endParaRPr b="0" sz="2400"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Complexity</a:t>
            </a:r>
            <a:endParaRPr b="0" sz="4000" strike="noStrike">
              <a:latin typeface="Arial"/>
              <a:ea typeface="Arial"/>
              <a:cs typeface="Arial"/>
              <a:sym typeface="Arial"/>
            </a:endParaRPr>
          </a:p>
        </p:txBody>
      </p:sp>
      <p:sp>
        <p:nvSpPr>
          <p:cNvPr id="421" name="Google Shape;421;p73"/>
          <p:cNvSpPr/>
          <p:nvPr/>
        </p:nvSpPr>
        <p:spPr>
          <a:xfrm>
            <a:off x="457200" y="1600200"/>
            <a:ext cx="8228880" cy="452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3"/>
          <p:cNvSpPr txBox="1"/>
          <p:nvPr/>
        </p:nvSpPr>
        <p:spPr>
          <a:xfrm>
            <a:off x="182880" y="1748160"/>
            <a:ext cx="8595360" cy="2669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latin typeface="Arial"/>
                <a:ea typeface="Arial"/>
                <a:cs typeface="Arial"/>
                <a:sym typeface="Arial"/>
              </a:rPr>
              <a:t>If our hash function is efficient and never produces duplicates, and the hash table size is large compared to the expected number of entries in the collection, then we have reached our goal. In general, this is not the case</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rPr b="0" lang="en-US" sz="2400" strike="noStrike">
                <a:latin typeface="Arial"/>
                <a:ea typeface="Arial"/>
                <a:cs typeface="Arial"/>
                <a:sym typeface="Arial"/>
              </a:rPr>
              <a:t>As the number of entries approaches the array size, the	efficiency of the algorithms deteriorates. This is why the load	of the hash table is monitored</a:t>
            </a:r>
            <a:endParaRPr b="0" sz="2400"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8.6 A Hash-Based Map</a:t>
            </a:r>
            <a:br>
              <a:rPr lang="en-US" sz="1800">
                <a:latin typeface="Arial"/>
                <a:ea typeface="Arial"/>
                <a:cs typeface="Arial"/>
                <a:sym typeface="Arial"/>
              </a:rPr>
            </a:br>
            <a:r>
              <a:rPr b="0" lang="en-US" sz="4000" strike="noStrike">
                <a:solidFill>
                  <a:srgbClr val="000000"/>
                </a:solidFill>
                <a:latin typeface="Courier New"/>
                <a:ea typeface="Courier New"/>
                <a:cs typeface="Courier New"/>
                <a:sym typeface="Courier New"/>
              </a:rPr>
              <a:t>Hmap.java</a:t>
            </a:r>
            <a:endParaRPr b="0" sz="4000" strike="noStrike">
              <a:latin typeface="Arial"/>
              <a:ea typeface="Arial"/>
              <a:cs typeface="Arial"/>
              <a:sym typeface="Arial"/>
            </a:endParaRPr>
          </a:p>
        </p:txBody>
      </p:sp>
      <p:sp>
        <p:nvSpPr>
          <p:cNvPr id="428" name="Google Shape;428;p7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is implemented with an internal hash table that uses the </a:t>
            </a:r>
            <a:r>
              <a:rPr b="0" lang="en-US" sz="2800" strike="noStrike">
                <a:solidFill>
                  <a:srgbClr val="000000"/>
                </a:solidFill>
                <a:latin typeface="Courier New"/>
                <a:ea typeface="Courier New"/>
                <a:cs typeface="Courier New"/>
                <a:sym typeface="Courier New"/>
              </a:rPr>
              <a:t>hashCode</a:t>
            </a:r>
            <a:r>
              <a:rPr b="0" lang="en-US" sz="2800" strike="noStrike">
                <a:solidFill>
                  <a:srgbClr val="000000"/>
                </a:solidFill>
                <a:latin typeface="Arial"/>
                <a:ea typeface="Arial"/>
                <a:cs typeface="Arial"/>
                <a:sym typeface="Arial"/>
              </a:rPr>
              <a:t> method of the key class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is unbounded</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has a default capacity of 1,000 and a default load factor of 75%</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does not support the </a:t>
            </a:r>
            <a:r>
              <a:rPr b="0" lang="en-US" sz="2800" strike="noStrike">
                <a:solidFill>
                  <a:srgbClr val="000000"/>
                </a:solidFill>
                <a:latin typeface="Courier New"/>
                <a:ea typeface="Courier New"/>
                <a:cs typeface="Courier New"/>
                <a:sym typeface="Courier New"/>
              </a:rPr>
              <a:t>remove</a:t>
            </a:r>
            <a:r>
              <a:rPr b="0" lang="en-US" sz="2800" strike="noStrike">
                <a:solidFill>
                  <a:srgbClr val="000000"/>
                </a:solidFill>
                <a:latin typeface="Arial"/>
                <a:ea typeface="Arial"/>
                <a:cs typeface="Arial"/>
                <a:sym typeface="Arial"/>
              </a:rPr>
              <a:t> operation</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is located in the </a:t>
            </a:r>
            <a:r>
              <a:rPr b="0" lang="en-US" sz="2800" strike="noStrike">
                <a:solidFill>
                  <a:srgbClr val="000000"/>
                </a:solidFill>
                <a:latin typeface="Courier New"/>
                <a:ea typeface="Courier New"/>
                <a:cs typeface="Courier New"/>
                <a:sym typeface="Courier New"/>
              </a:rPr>
              <a:t>ch08.maps</a:t>
            </a:r>
            <a:r>
              <a:rPr b="0" lang="en-US" sz="2800" strike="noStrike">
                <a:solidFill>
                  <a:srgbClr val="000000"/>
                </a:solidFill>
                <a:latin typeface="Arial"/>
                <a:ea typeface="Arial"/>
                <a:cs typeface="Arial"/>
                <a:sym typeface="Arial"/>
              </a:rPr>
              <a:t> package</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is used by the </a:t>
            </a:r>
            <a:r>
              <a:rPr b="0" lang="en-US" sz="2800" strike="noStrike">
                <a:solidFill>
                  <a:srgbClr val="000000"/>
                </a:solidFill>
                <a:latin typeface="Courier New"/>
                <a:ea typeface="Courier New"/>
                <a:cs typeface="Courier New"/>
                <a:sym typeface="Courier New"/>
              </a:rPr>
              <a:t>VocDensMeasureHMap</a:t>
            </a:r>
            <a:r>
              <a:rPr b="0" lang="en-US" sz="2800" strike="noStrike">
                <a:solidFill>
                  <a:srgbClr val="000000"/>
                </a:solidFill>
                <a:latin typeface="Arial"/>
                <a:ea typeface="Arial"/>
                <a:cs typeface="Arial"/>
                <a:sym typeface="Arial"/>
              </a:rPr>
              <a:t> application located in the </a:t>
            </a:r>
            <a:r>
              <a:rPr b="0" lang="en-US" sz="2800" strike="noStrike">
                <a:solidFill>
                  <a:srgbClr val="000000"/>
                </a:solidFill>
                <a:latin typeface="Courier New"/>
                <a:ea typeface="Courier New"/>
                <a:cs typeface="Courier New"/>
                <a:sym typeface="Courier New"/>
              </a:rPr>
              <a:t>ch08.apps</a:t>
            </a:r>
            <a:r>
              <a:rPr b="0" lang="en-US" sz="2800" strike="noStrike">
                <a:solidFill>
                  <a:srgbClr val="000000"/>
                </a:solidFill>
                <a:latin typeface="Arial"/>
                <a:ea typeface="Arial"/>
                <a:cs typeface="Arial"/>
                <a:sym typeface="Arial"/>
              </a:rPr>
              <a:t> package</a:t>
            </a:r>
            <a:endParaRPr b="0" sz="2800"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8.7 Map Variations</a:t>
            </a:r>
            <a:endParaRPr b="0" sz="4000" strike="noStrike">
              <a:latin typeface="Arial"/>
              <a:ea typeface="Arial"/>
              <a:cs typeface="Arial"/>
              <a:sym typeface="Arial"/>
            </a:endParaRPr>
          </a:p>
        </p:txBody>
      </p:sp>
      <p:sp>
        <p:nvSpPr>
          <p:cNvPr id="434" name="Google Shape;434;p7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Some programming languages, (e.g., Awk, Haskell, JavaScript, Lisp, MUMPS, Perl, PHP, Python, and Ruby), directly support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Many other languages, including Java, C++, Objective-C, and Smalltalk provide map functionality through their standard code libraries</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8.1 The Map Interface</a:t>
            </a:r>
            <a:endParaRPr b="0" i="0" sz="4000" u="none" cap="none" strike="noStrike">
              <a:latin typeface="Arial"/>
              <a:ea typeface="Arial"/>
              <a:cs typeface="Arial"/>
              <a:sym typeface="Arial"/>
            </a:endParaRPr>
          </a:p>
        </p:txBody>
      </p:sp>
      <p:sp>
        <p:nvSpPr>
          <p:cNvPr id="144" name="Google Shape;144;p31"/>
          <p:cNvSpPr/>
          <p:nvPr/>
        </p:nvSpPr>
        <p:spPr>
          <a:xfrm>
            <a:off x="457200" y="1600200"/>
            <a:ext cx="350460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Maps associate a key with exactly one value</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 other words</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map structure does not permit duplicate keys</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but two distinct keys can map onto the same value</a:t>
            </a:r>
            <a:endParaRPr b="0" i="0" sz="2400" u="none" cap="none" strike="noStrike">
              <a:latin typeface="Arial"/>
              <a:ea typeface="Arial"/>
              <a:cs typeface="Arial"/>
              <a:sym typeface="Arial"/>
            </a:endParaRPr>
          </a:p>
        </p:txBody>
      </p:sp>
      <p:pic>
        <p:nvPicPr>
          <p:cNvPr id="145" name="Google Shape;145;p31"/>
          <p:cNvPicPr preferRelativeResize="0"/>
          <p:nvPr/>
        </p:nvPicPr>
        <p:blipFill rotWithShape="1">
          <a:blip r:embed="rId3">
            <a:alphaModFix/>
          </a:blip>
          <a:srcRect b="0" l="0" r="0" t="0"/>
          <a:stretch/>
        </p:blipFill>
        <p:spPr>
          <a:xfrm>
            <a:off x="4343400" y="1752480"/>
            <a:ext cx="4582080" cy="312336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Maps are known by many names:</a:t>
            </a:r>
            <a:endParaRPr b="0" sz="4000" strike="noStrike">
              <a:latin typeface="Arial"/>
              <a:ea typeface="Arial"/>
              <a:cs typeface="Arial"/>
              <a:sym typeface="Arial"/>
            </a:endParaRPr>
          </a:p>
        </p:txBody>
      </p:sp>
      <p:sp>
        <p:nvSpPr>
          <p:cNvPr id="440" name="Google Shape;440;p7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Symbol table</a:t>
            </a:r>
            <a:r>
              <a:rPr b="0" lang="en-US" sz="2400" strike="noStrike">
                <a:solidFill>
                  <a:srgbClr val="000000"/>
                </a:solidFill>
                <a:latin typeface="Arial"/>
                <a:ea typeface="Arial"/>
                <a:cs typeface="Arial"/>
                <a:sym typeface="Arial"/>
              </a:rPr>
              <a:t> - one of the first carefully studied and designed data structures, and were related to compiler design</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Dictionary</a:t>
            </a:r>
            <a:r>
              <a:rPr b="0" lang="en-US" sz="2400" strike="noStrike">
                <a:solidFill>
                  <a:srgbClr val="000000"/>
                </a:solidFill>
                <a:latin typeface="Arial"/>
                <a:ea typeface="Arial"/>
                <a:cs typeface="Arial"/>
                <a:sym typeface="Arial"/>
              </a:rPr>
              <a:t> - the idea of looking up a word (the key) in a dictionary to find its definition (the value) makes the concept of a dictionary a good fit for maps</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Hashes</a:t>
            </a:r>
            <a:r>
              <a:rPr b="0" lang="en-US" sz="2400" strike="noStrike">
                <a:solidFill>
                  <a:srgbClr val="000000"/>
                </a:solidFill>
                <a:latin typeface="Arial"/>
                <a:ea typeface="Arial"/>
                <a:cs typeface="Arial"/>
                <a:sym typeface="Arial"/>
              </a:rPr>
              <a:t> - because a hash system is a very efficient and common way to implement a map, you will sometimes see the two terms used interchangeably</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Associative Arrays</a:t>
            </a:r>
            <a:r>
              <a:rPr b="0" lang="en-US" sz="2400" strike="noStrike">
                <a:solidFill>
                  <a:srgbClr val="000000"/>
                </a:solidFill>
                <a:latin typeface="Arial"/>
                <a:ea typeface="Arial"/>
                <a:cs typeface="Arial"/>
                <a:sym typeface="Arial"/>
              </a:rPr>
              <a:t> - You can view a map as an array—one that associates keys with values rather than indices with values.</a:t>
            </a:r>
            <a:endParaRPr b="0" sz="24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Legal mapping variations</a:t>
            </a:r>
            <a:endParaRPr b="0" i="0" sz="4000" u="none" cap="none" strike="noStrike">
              <a:latin typeface="Arial"/>
              <a:ea typeface="Arial"/>
              <a:cs typeface="Arial"/>
              <a:sym typeface="Arial"/>
            </a:endParaRPr>
          </a:p>
        </p:txBody>
      </p:sp>
      <p:pic>
        <p:nvPicPr>
          <p:cNvPr id="151" name="Google Shape;151;p32"/>
          <p:cNvPicPr preferRelativeResize="0"/>
          <p:nvPr/>
        </p:nvPicPr>
        <p:blipFill rotWithShape="1">
          <a:blip r:embed="rId3">
            <a:alphaModFix/>
          </a:blip>
          <a:srcRect b="0" l="0" r="0" t="0"/>
          <a:stretch/>
        </p:blipFill>
        <p:spPr>
          <a:xfrm>
            <a:off x="1841760" y="1600200"/>
            <a:ext cx="5460120" cy="452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Courier New"/>
                <a:ea typeface="Courier New"/>
                <a:cs typeface="Courier New"/>
                <a:sym typeface="Courier New"/>
              </a:rPr>
              <a:t>MapInterface</a:t>
            </a:r>
            <a:endParaRPr b="0" i="0" sz="4000" u="none" cap="none" strike="noStrike">
              <a:latin typeface="Arial"/>
              <a:ea typeface="Arial"/>
              <a:cs typeface="Arial"/>
              <a:sym typeface="Arial"/>
            </a:endParaRPr>
          </a:p>
        </p:txBody>
      </p:sp>
      <p:sp>
        <p:nvSpPr>
          <p:cNvPr id="157" name="Google Shape;157;p3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MapInterface.java           by Dale/Joyce/Weems               Chapter 8 //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 map provides (K = key, V = value) pairs, mapping the key onto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the value.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Keys are unique. Keys cannot be null.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Methods throw IllegalArgumentException if passed a null key argument.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r>
              <a:rPr b="1" i="0" lang="en-US" sz="1400" u="sng" cap="none" strike="noStrike">
                <a:solidFill>
                  <a:srgbClr val="000000"/>
                </a:solidFill>
                <a:latin typeface="Courier New"/>
                <a:ea typeface="Courier New"/>
                <a:cs typeface="Courier New"/>
                <a:sym typeface="Courier New"/>
              </a:rPr>
              <a:t>Values can be null, so a null value returned by put, get, or remove does</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r>
              <a:rPr b="1" i="0" lang="en-US" sz="1400" u="sng" cap="none" strike="noStrike">
                <a:solidFill>
                  <a:srgbClr val="000000"/>
                </a:solidFill>
                <a:latin typeface="Courier New"/>
                <a:ea typeface="Courier New"/>
                <a:cs typeface="Courier New"/>
                <a:sym typeface="Courier New"/>
              </a:rPr>
              <a:t>not necessarily mean that an entry did not exist</a:t>
            </a: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 . continued on next slide</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p:nvPr/>
        </p:nvSpPr>
        <p:spPr>
          <a:xfrm>
            <a:off x="457200" y="228600"/>
            <a:ext cx="8228880" cy="5668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package ch08.maps;</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import java.util.Iterator;</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public interface MapInterface&lt;K, V&gt; extends Iterable&lt;MapEntry&lt;K,V&gt;&gt;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V put(K k, V v);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If an entry in this map with key k already exists then the value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associated with that entry is replaced by value v and the original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value is returned; otherwise, adds the (k, v) pair to the map and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returns null.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V get(K k);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If an entry in this map with a key k exists then the value associated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with that entry is returned; otherwise null is returned.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V remove(K k);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If an entry in this map with key k exists then the entry is removed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from the map and the value associated with that entry is returned;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otherwise null is returned.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Optional. Throws UnsupportedOperationException if not supported.</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 Also requires contains(K key), isFull(), isEmpty() and size()</a:t>
            </a:r>
            <a:endParaRPr b="0" i="0" sz="1400" u="none" cap="none" strike="noStrike">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Iteration</a:t>
            </a:r>
            <a:endParaRPr b="0" i="0" sz="4000" u="none" cap="none" strike="noStrike">
              <a:latin typeface="Arial"/>
              <a:ea typeface="Arial"/>
              <a:cs typeface="Arial"/>
              <a:sym typeface="Arial"/>
            </a:endParaRPr>
          </a:p>
        </p:txBody>
      </p:sp>
      <p:sp>
        <p:nvSpPr>
          <p:cNvPr id="168" name="Google Shape;168;p3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We require an iteration that returns key-value pairs</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class </a:t>
            </a:r>
            <a:r>
              <a:rPr b="0" i="0" lang="en-US" sz="2800" u="none" cap="none" strike="noStrike">
                <a:solidFill>
                  <a:srgbClr val="000000"/>
                </a:solidFill>
                <a:latin typeface="Courier New"/>
                <a:ea typeface="Courier New"/>
                <a:cs typeface="Courier New"/>
                <a:sym typeface="Courier New"/>
              </a:rPr>
              <a:t>MapEntry</a:t>
            </a:r>
            <a:r>
              <a:rPr b="0" i="0" lang="en-US" sz="2800" u="none" cap="none" strike="noStrike">
                <a:solidFill>
                  <a:srgbClr val="000000"/>
                </a:solidFill>
                <a:latin typeface="Arial"/>
                <a:ea typeface="Arial"/>
                <a:cs typeface="Arial"/>
                <a:sym typeface="Arial"/>
              </a:rPr>
              <a:t> represents the key-value pairs</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requires the key and value to be passed as constructor arguments</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provides getter operations for both key and value</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provides a setter operation for the value</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provides a </a:t>
            </a:r>
            <a:r>
              <a:rPr b="0" i="0" lang="en-US" sz="2400" u="none" cap="none" strike="noStrike">
                <a:solidFill>
                  <a:srgbClr val="000000"/>
                </a:solidFill>
                <a:latin typeface="Courier New"/>
                <a:ea typeface="Courier New"/>
                <a:cs typeface="Courier New"/>
                <a:sym typeface="Courier New"/>
              </a:rPr>
              <a:t>toString</a:t>
            </a:r>
            <a:endParaRPr b="0" i="0" sz="24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