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3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4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46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6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47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7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48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8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49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9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50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0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51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52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2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50920" y="698400"/>
            <a:ext cx="4652280" cy="349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75" spcFirstLastPara="1" rIns="9287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:notes"/>
          <p:cNvSpPr/>
          <p:nvPr/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152280" y="1371600"/>
            <a:ext cx="3733200" cy="205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The Graph ADT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240" y="1265400"/>
            <a:ext cx="7165080" cy="42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Definitions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0"/>
          <p:cNvSpPr/>
          <p:nvPr/>
        </p:nvSpPr>
        <p:spPr>
          <a:xfrm>
            <a:off x="457200" y="1348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Adjacent vertices: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Two vertices in a graph that are connected by an edge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sequence of vertices that connects two vertices in a graph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graph: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graph in which every vertex is directly connected to every other vertex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graph: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graph in which each edge carries a value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complete graphs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40" y="1828800"/>
            <a:ext cx="8305200" cy="39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weighted graph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60" y="1432080"/>
            <a:ext cx="6928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 The Graph Interface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3"/>
          <p:cNvSpPr/>
          <p:nvPr/>
        </p:nvSpPr>
        <p:spPr>
          <a:xfrm>
            <a:off x="-207720" y="1403280"/>
            <a:ext cx="47235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questions might we ask about a graph?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a path exist between vertex A and vertex D? Can we fly from Atlanta to Detroit?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total weight along this path from A to D? How much does it cost to fly from Atlanta to Detroit? What is the total distance?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shortest path from A to D? What is the cheapest way to get from Atlanta to Detroit?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start at vertex A, where can I go? What cities are accessible if I start in Atlanta?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connected components are in the graph? What groups of cities are connected to each other?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960" y="1919160"/>
            <a:ext cx="4719240" cy="3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Operations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operations are defined on a graph?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specify and implement a small set of useful graph operations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other operations on graphs can be defined; we have chosen operations that are useful when building applications to answer typical questions, such as those found on the previous slide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Operations: examples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Does a path exist between vertex A and vertex D? Can we fly from Atlanta to Detroit?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the total weight along this path from A to D? How much does it cost to fly from Atlanta to Detroit? What is the total distance?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-What is the shortest path from A to D? What is the cheapest way to get from Atlanta to Detroit?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I start at vertex A, where can I go? What cities are accessible if I start in Atlanta?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How many connected components are in the graph? What groups of cities are connected to each other?	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Operations: examples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activity: Facebook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Does a path exist between vertex A and vertex D? -------------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the total weight along this path from A to D? -----------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the shortest path from A to D? --------------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I start at vertex A, where can I go? ----------------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How many connected components are in the graph? ----------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Operations: examples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activity: Facebook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Does a path exist between vertex A and vertex D? </a:t>
            </a:r>
            <a:r>
              <a:rPr b="0" i="1" lang="en-US" sz="2200" u="none" cap="none" strike="noStrike">
                <a:solidFill>
                  <a:srgbClr val="390A5D"/>
                </a:solidFill>
                <a:latin typeface="Arial"/>
                <a:ea typeface="Arial"/>
                <a:cs typeface="Arial"/>
                <a:sym typeface="Arial"/>
              </a:rPr>
              <a:t>Are two people connected? Direct path – friends, Indirect: friends of friends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the total weight along this path from A to D? </a:t>
            </a:r>
            <a:r>
              <a:rPr b="0" i="1" lang="en-US" sz="2200" u="none" cap="none" strike="noStrike">
                <a:solidFill>
                  <a:srgbClr val="390A5D"/>
                </a:solidFill>
                <a:latin typeface="Arial"/>
                <a:ea typeface="Arial"/>
                <a:cs typeface="Arial"/>
                <a:sym typeface="Arial"/>
              </a:rPr>
              <a:t>Weight can be number of interactions of two people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the shortest path from A to D? </a:t>
            </a:r>
            <a:r>
              <a:rPr b="0" i="1" lang="en-US" sz="2200" u="none" cap="none" strike="noStrike">
                <a:solidFill>
                  <a:srgbClr val="390A5D"/>
                </a:solidFill>
                <a:latin typeface="Arial"/>
                <a:ea typeface="Arial"/>
                <a:cs typeface="Arial"/>
                <a:sym typeface="Arial"/>
              </a:rPr>
              <a:t>More interactions better; stronger friendships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I start at vertex A, where can I go? </a:t>
            </a:r>
            <a:r>
              <a:rPr b="0" i="1" lang="en-US" sz="2200" u="none" cap="none" strike="noStrike">
                <a:solidFill>
                  <a:srgbClr val="390A5D"/>
                </a:solidFill>
                <a:latin typeface="Arial"/>
                <a:ea typeface="Arial"/>
                <a:cs typeface="Arial"/>
                <a:sym typeface="Arial"/>
              </a:rPr>
              <a:t>Who are my friends?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How many connected components are in the graph? </a:t>
            </a:r>
            <a:r>
              <a:rPr b="0" i="1" lang="en-US" sz="2200" u="none" cap="none" strike="noStrike">
                <a:solidFill>
                  <a:srgbClr val="390A5D"/>
                </a:solidFill>
                <a:latin typeface="Arial"/>
                <a:ea typeface="Arial"/>
                <a:cs typeface="Arial"/>
                <a:sym typeface="Arial"/>
              </a:rPr>
              <a:t>Detect communities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8"/>
          <p:cNvSpPr/>
          <p:nvPr/>
        </p:nvSpPr>
        <p:spPr>
          <a:xfrm>
            <a:off x="497880" y="152280"/>
            <a:ext cx="822888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WeightedGraphInterface.java part I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8"/>
          <p:cNvSpPr/>
          <p:nvPr/>
        </p:nvSpPr>
        <p:spPr>
          <a:xfrm>
            <a:off x="361440" y="1020600"/>
            <a:ext cx="8501760" cy="520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//----------------------------------------------------------------------------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WeightedGraphInterface.java       by Dale/Joyce/Weems            Chapter 10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Interface for classes that implement a directed graph with weighted edges.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Vertices are objects of class T and can be marked as having been visited.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Edge weights are integers.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Equivalence of vertices is determined by the vertices' equals method.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General precondition: except for the addVertex and hasVertex methods,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any vertex passed as an argument to a method is in this graph.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//----------------------------------------------------------------------------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ch10.graphs;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ch04.queues.*;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WeightedGraphInterface&lt;T&gt;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isEmpty();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is empty; otherwise, returns false.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isFull();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is full; otherwise, returns false.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10: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 ADT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343080" y="1905120"/>
            <a:ext cx="84574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 – Introduction to Graphs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 – The Graph Interface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 – Implementations of Graphs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10.4 – Application: Graph Traversals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10.5 – Application: The Single-Source Shortest-Paths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Problem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/>
          <p:nvPr/>
        </p:nvSpPr>
        <p:spPr>
          <a:xfrm>
            <a:off x="457200" y="457200"/>
            <a:ext cx="822888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WeightedGraphInterface.java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II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9"/>
          <p:cNvSpPr/>
          <p:nvPr/>
        </p:nvSpPr>
        <p:spPr>
          <a:xfrm>
            <a:off x="344880" y="1828800"/>
            <a:ext cx="8288280" cy="34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addVertex(T vertex);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Preconditions:   This graph is not full.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                 vertex is not already in this graph.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                 vertex is not null.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Adds vertex to this graph.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hasVertex(T vertex);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this graph contains vertex; otherwise, returns false.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addEdge(T fromVertex, T toVertex, int weight);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Adds an edge with the specified weight from fromVertex to toVertex.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weightIs(T fromVertex, T toVertex);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If edge from fromVertex to toVertex exists, returns the weight of edge;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otherwise, returns a special “null-edge” value.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/>
          <p:nvPr/>
        </p:nvSpPr>
        <p:spPr>
          <a:xfrm>
            <a:off x="457200" y="533520"/>
            <a:ext cx="822888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WeightedGraphInterface.java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III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0"/>
          <p:cNvSpPr/>
          <p:nvPr/>
        </p:nvSpPr>
        <p:spPr>
          <a:xfrm>
            <a:off x="213840" y="1981080"/>
            <a:ext cx="871488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UnboundedQueueInterface&lt;T&gt; getToVertices(T vertex);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a queue of the vertices that vertex is adjacent to.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clearMarks();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Unmarks all vertices.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markVertex(T vertex);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Marks vertex.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isMarked(T vertex);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true if vertex is marked; otherwise, returns false.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 getUnmarked();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Returns an unmarked vertex if any exist; otherwise, returns null.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 Implementations of Graphs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 we introduce two graph implementation approaches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array based approach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linked approach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Array-Based Implementation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 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graph with N nodes, an N by N table that shows the existence (and weights) of all edges in the graph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approach a graph consists of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integer variable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numVertices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one-dimensional array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two-dimensional array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 adjacency matrix)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" y="2430000"/>
            <a:ext cx="3061800" cy="22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3480" y="1568880"/>
            <a:ext cx="6007320" cy="439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WeightedGraph.java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variables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4"/>
          <p:cNvSpPr/>
          <p:nvPr/>
        </p:nvSpPr>
        <p:spPr>
          <a:xfrm>
            <a:off x="483120" y="2133720"/>
            <a:ext cx="732816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ch10.graphs;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ch04.queues.*;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WeightedGraph&lt;T&gt; implements WeightedGraphInterface&lt;T&gt;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final int NULL_EDGE = 0;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final int DEFCAP = 50;  // default capacity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numVertices;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maxVertices;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T[] vertices;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int[][] edges;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boolean[] marks;  // marks[i] is mark for vertices[i]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WeightedGraph.java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5"/>
          <p:cNvSpPr/>
          <p:nvPr/>
        </p:nvSpPr>
        <p:spPr>
          <a:xfrm>
            <a:off x="1012320" y="1981080"/>
            <a:ext cx="6154920" cy="4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WeightedGraph()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Instantiates a graph with capacity DEFCAP vertices.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numVertices = 0;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maxVertices = DEFCAP;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vertices = (T[ ]) new Object[DEFCAP];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marks = new boolean[DEFCAP];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new int[DEFCAP][DEFCAP];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WeightedGraph(int maxV)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Instantiates a graph with capacity maxV.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numVertices = 0;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maxVertices = maxV;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vertices = (T[ ]) new Object[maxV];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marks = new boolean[maxV];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new int[maxV][maxV];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/>
          <p:nvPr/>
        </p:nvSpPr>
        <p:spPr>
          <a:xfrm>
            <a:off x="457200" y="274680"/>
            <a:ext cx="822888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vertex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6"/>
          <p:cNvSpPr/>
          <p:nvPr/>
        </p:nvSpPr>
        <p:spPr>
          <a:xfrm>
            <a:off x="783720" y="1461960"/>
            <a:ext cx="615492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addVertex(T vertex)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Preconditions:   This graph is not full.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                 Vertex is not already in this graph.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                 Vertex is not null.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Adds vertex to this graph.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vertices[numVertices] = vertex;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index = 0; index &lt; numVertices; index++)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edges[numVertices][index] = NULL_EDGE;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edges[index][numVertices] = NULL_EDGE;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numVertices++;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6"/>
          <p:cNvSpPr/>
          <p:nvPr/>
        </p:nvSpPr>
        <p:spPr>
          <a:xfrm>
            <a:off x="472680" y="4952880"/>
            <a:ext cx="7418160" cy="13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also includes code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addEdge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weightIs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getToVertices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the remaining methods is left as an exercise.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Implementation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list  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linked list that identifies all the vertices to which a particular vertex is connected; each vertex has its own adjacency list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look at two alternate approaches: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array of vertices that each contain a reference to a linked list of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linked list of vertices that each contain a reference to a linked list of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Implementation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advantages of representing the edges in a graph with an	adjacency matrix are twofold:	 speed and simplicity. Given the indices of two vertices, determining the existence (or the weight) of an edge between them is an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operation.	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with adjacency matrices is that their use of	 space to store the edge information is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1" baseline="30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N is the maximum number of vertices in the graph. If the maximum number of vertices is large but the number of actual vertices is	small, or if a graph is sparse (the ratio between the number of edges and number of vertices is small), adjacency matrices waste a lot of space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8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 Graphs versus Trees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130320" y="1813320"/>
            <a:ext cx="3291480" cy="38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Trees provide a very useful way of representing relationships in which a	hierarchy exists. That is, a node is pointed to by at most one other node (its parent)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" y="3657600"/>
            <a:ext cx="3165840" cy="21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2"/>
          <p:cNvSpPr/>
          <p:nvPr/>
        </p:nvSpPr>
        <p:spPr>
          <a:xfrm>
            <a:off x="4572000" y="1792800"/>
            <a:ext cx="438876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If we remove the restriction that each node may have only one parent node, we have a data structure called a 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960" y="3615840"/>
            <a:ext cx="2689560" cy="21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9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Implementation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O(N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memory space required is the main limitation of the adjacency matrices.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on recent GPUs, they allow handling of fairly small graphs.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on a GPU device with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GB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DRAM, graphs that can be represented through an adjacency matrix can have a maximum of only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32,768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vertices (which, for actual graph datasets, is considered restrictive).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adjacency matrices best represent small and dense graphs. In some cases, such as for the all-pairs shortest path problem, graphs larger than the GPU memory are partitioned and each part is processed independently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https://www.sciencedirect.com/topics/computer-science/adjacency-matrix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0"/>
          <p:cNvSpPr/>
          <p:nvPr/>
        </p:nvSpPr>
        <p:spPr>
          <a:xfrm>
            <a:off x="533520" y="1522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link-based implementation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920" y="1135440"/>
            <a:ext cx="6171480" cy="50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20" y="2468880"/>
            <a:ext cx="2612160" cy="19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"/>
          <p:cNvSpPr/>
          <p:nvPr/>
        </p:nvSpPr>
        <p:spPr>
          <a:xfrm>
            <a:off x="457200" y="152280"/>
            <a:ext cx="8228880" cy="56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link-based implementation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955800"/>
            <a:ext cx="7314480" cy="51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10.4 Application: Graph Traversals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graph specification does not include traversal operations.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treat traversal as a graph application rather than an innate operation.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basic operations given in our specification allow us to implement different traversals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how the graph itself is actually implemented.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UseGraph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ch10.apps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contains the code for all the algorithms presented in Sections 10.4 and 10.5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did for general trees, we look at two types of graph traversal: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strategy of going as far as we can and then backtracking is called 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depth-first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strategy of fanning out “level by level” is called 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breadth-first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discuss algorithms for employing both strategies within the context of determining if two cities are connected in our airline example.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get from Austin to Washington?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60" y="1432080"/>
            <a:ext cx="6928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/>
          <p:nvPr/>
        </p:nvSpPr>
        <p:spPr>
          <a:xfrm>
            <a:off x="457200" y="152280"/>
            <a:ext cx="8228880" cy="79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IsPathDF (startVertex, endVertex): returns boolean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75"/>
          <p:cNvSpPr/>
          <p:nvPr/>
        </p:nvSpPr>
        <p:spPr>
          <a:xfrm>
            <a:off x="457200" y="10666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5"/>
          <p:cNvSpPr/>
          <p:nvPr/>
        </p:nvSpPr>
        <p:spPr>
          <a:xfrm>
            <a:off x="731520" y="2743200"/>
            <a:ext cx="4571640" cy="54828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5"/>
          <p:cNvSpPr/>
          <p:nvPr/>
        </p:nvSpPr>
        <p:spPr>
          <a:xfrm>
            <a:off x="5394960" y="2743200"/>
            <a:ext cx="1828440" cy="3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Why stack?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5"/>
          <p:cNvSpPr/>
          <p:nvPr/>
        </p:nvSpPr>
        <p:spPr>
          <a:xfrm>
            <a:off x="1864800" y="5248080"/>
            <a:ext cx="4571640" cy="37980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6"/>
          <p:cNvSpPr/>
          <p:nvPr/>
        </p:nvSpPr>
        <p:spPr>
          <a:xfrm>
            <a:off x="4726800" y="237960"/>
            <a:ext cx="441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8000"/>
            <a:ext cx="4428360" cy="187992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6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7"/>
          <p:cNvSpPr/>
          <p:nvPr/>
        </p:nvSpPr>
        <p:spPr>
          <a:xfrm>
            <a:off x="4726800" y="237960"/>
            <a:ext cx="441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8000"/>
            <a:ext cx="4428360" cy="18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40240"/>
            <a:ext cx="4663440" cy="170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77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8"/>
          <p:cNvSpPr/>
          <p:nvPr/>
        </p:nvSpPr>
        <p:spPr>
          <a:xfrm>
            <a:off x="4726800" y="237960"/>
            <a:ext cx="441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8000"/>
            <a:ext cx="4428360" cy="18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40240"/>
            <a:ext cx="4663440" cy="17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400" y="3276720"/>
            <a:ext cx="4788360" cy="1605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8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/>
          <p:nvPr/>
        </p:nvSpPr>
        <p:spPr>
          <a:xfrm>
            <a:off x="274320" y="2286000"/>
            <a:ext cx="8412120" cy="210276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 Graphs versus Trees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52400"/>
            <a:ext cx="8096760" cy="14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3"/>
          <p:cNvSpPr/>
          <p:nvPr/>
        </p:nvSpPr>
        <p:spPr>
          <a:xfrm>
            <a:off x="4297680" y="4389120"/>
            <a:ext cx="4388760" cy="3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300" u="none" cap="none" strike="noStrike">
                <a:latin typeface="Arial"/>
                <a:ea typeface="Arial"/>
                <a:cs typeface="Arial"/>
                <a:sym typeface="Arial"/>
              </a:rPr>
              <a:t>https://medium.freecodecamp.org/a-gentle-introduction-to-data-structures-how-graphs-work-a223d9ef8837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9"/>
          <p:cNvSpPr/>
          <p:nvPr/>
        </p:nvSpPr>
        <p:spPr>
          <a:xfrm>
            <a:off x="4726800" y="237960"/>
            <a:ext cx="441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8000"/>
            <a:ext cx="4428360" cy="18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40240"/>
            <a:ext cx="4663440" cy="17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400" y="3276720"/>
            <a:ext cx="4788360" cy="16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5280" y="4937760"/>
            <a:ext cx="5016960" cy="1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0"/>
          <p:cNvSpPr/>
          <p:nvPr/>
        </p:nvSpPr>
        <p:spPr>
          <a:xfrm>
            <a:off x="91440" y="6309360"/>
            <a:ext cx="8960760" cy="456840"/>
          </a:xfrm>
          <a:prstGeom prst="rect">
            <a:avLst/>
          </a:prstGeom>
          <a:solidFill>
            <a:srgbClr val="F9E1C7"/>
          </a:solidFill>
          <a:ln cap="flat" cmpd="sng" w="9525">
            <a:solidFill>
              <a:srgbClr val="FCD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0"/>
          <p:cNvSpPr/>
          <p:nvPr/>
        </p:nvSpPr>
        <p:spPr>
          <a:xfrm>
            <a:off x="4726800" y="237960"/>
            <a:ext cx="441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found to false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all marks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 the startVertex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the startVertex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current vertex = stack.top()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stack.pop()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current vertex equals endVertex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found to true  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adjacent vertex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adjacent vertex is not marked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Mark the adjacent vertex and 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Push it onto the stack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!stack.isEmpty() AND !found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found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8000"/>
            <a:ext cx="4428360" cy="18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40240"/>
            <a:ext cx="4663440" cy="17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400" y="3276720"/>
            <a:ext cx="4788360" cy="16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80"/>
          <p:cNvPicPr preferRelativeResize="0"/>
          <p:nvPr/>
        </p:nvPicPr>
        <p:blipFill rotWithShape="1">
          <a:blip r:embed="rId6">
            <a:alphaModFix/>
          </a:blip>
          <a:srcRect b="0" l="0" r="31862" t="0"/>
          <a:stretch/>
        </p:blipFill>
        <p:spPr>
          <a:xfrm>
            <a:off x="-35280" y="4937760"/>
            <a:ext cx="3417840" cy="17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9760" y="4885200"/>
            <a:ext cx="5053320" cy="170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Breadth first search – use queue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1"/>
          <p:cNvSpPr/>
          <p:nvPr/>
        </p:nvSpPr>
        <p:spPr>
          <a:xfrm>
            <a:off x="182160" y="1676520"/>
            <a:ext cx="5659560" cy="47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IsPathBF (startVertex, endVertex): returns boolean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found to false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all marks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the startVertex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the startVertex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the queue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Set current vertex =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queue.dequeue()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current vertex equals endVertex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 found to true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each adjacent vertex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adjacent vertex is not marked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Mark the adjacent vertex and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it into the queue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!queue.isEmpty() AND !found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found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1"/>
          <p:cNvSpPr/>
          <p:nvPr/>
        </p:nvSpPr>
        <p:spPr>
          <a:xfrm>
            <a:off x="457200" y="3657600"/>
            <a:ext cx="4571640" cy="27396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1"/>
          <p:cNvSpPr/>
          <p:nvPr/>
        </p:nvSpPr>
        <p:spPr>
          <a:xfrm>
            <a:off x="457200" y="5565600"/>
            <a:ext cx="4571640" cy="27396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1"/>
          <p:cNvSpPr/>
          <p:nvPr/>
        </p:nvSpPr>
        <p:spPr>
          <a:xfrm>
            <a:off x="274320" y="3081600"/>
            <a:ext cx="4754520" cy="27396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2"/>
          <p:cNvSpPr/>
          <p:nvPr/>
        </p:nvSpPr>
        <p:spPr>
          <a:xfrm>
            <a:off x="6336000" y="990720"/>
            <a:ext cx="223812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paths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440" y="2101680"/>
            <a:ext cx="9143280" cy="3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3"/>
          <p:cNvSpPr/>
          <p:nvPr/>
        </p:nvSpPr>
        <p:spPr>
          <a:xfrm>
            <a:off x="6336000" y="990720"/>
            <a:ext cx="223812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paths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440" y="2253960"/>
            <a:ext cx="9143280" cy="309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4"/>
          <p:cNvSpPr/>
          <p:nvPr/>
        </p:nvSpPr>
        <p:spPr>
          <a:xfrm>
            <a:off x="6336000" y="990720"/>
            <a:ext cx="223812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paths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0" y="2106360"/>
            <a:ext cx="9143280" cy="29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5"/>
          <p:cNvSpPr/>
          <p:nvPr/>
        </p:nvSpPr>
        <p:spPr>
          <a:xfrm>
            <a:off x="685800" y="457200"/>
            <a:ext cx="77716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10.5  Application: The Single-Source  Shortest-Paths Problem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5"/>
          <p:cNvSpPr/>
          <p:nvPr/>
        </p:nvSpPr>
        <p:spPr>
          <a:xfrm>
            <a:off x="457200" y="1935000"/>
            <a:ext cx="8228880" cy="21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algorithm that displays the shortest path from a designated starting city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other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 in the graph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example graph if the starting point is Washington we should get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5"/>
          <p:cNvSpPr/>
          <p:nvPr/>
        </p:nvSpPr>
        <p:spPr>
          <a:xfrm>
            <a:off x="1667160" y="3505320"/>
            <a:ext cx="5117040" cy="255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 Vertex   Destination   Distance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Washington    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Atlanta       600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Washington    Dallas        1300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Atlanta       Houston       1400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Austin        1500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Denver        2080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Dallas        Chicago       2200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6"/>
          <p:cNvSpPr/>
          <p:nvPr/>
        </p:nvSpPr>
        <p:spPr>
          <a:xfrm>
            <a:off x="457200" y="304920"/>
            <a:ext cx="822888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erroneous approach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86"/>
          <p:cNvSpPr/>
          <p:nvPr/>
        </p:nvSpPr>
        <p:spPr>
          <a:xfrm>
            <a:off x="331920" y="1254240"/>
            <a:ext cx="81846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shortestPaths(graph, startVertex)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graph.ClearMarks( 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flight(startVertex, startVertex, 0)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pq.enqueue(flight)   // pq is a priority 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flight = pq.dequeue( 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if flight.getToVertex() is not marked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Mark flight.getToVertex()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Write flight.getFromVertex, flight.getToVertex, flight.getDistance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flight.setFromVertex(flight.getToVertex())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Set minDistance to flight.getDistance()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Get queue vertexQueue of vertices adjacent from flight.getFromVertex()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while more vertices in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Get next vertex from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if vertex not marked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flight.setToVertex(vertex)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flight.setDistance(minDistance + graph.weightIs(flight.getFromVertex(), vertex))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pq.enqueue(flight)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!pq.isEmpty( 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6"/>
          <p:cNvSpPr/>
          <p:nvPr/>
        </p:nvSpPr>
        <p:spPr>
          <a:xfrm>
            <a:off x="1163880" y="5445000"/>
            <a:ext cx="7406280" cy="27396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for the shortest-path traversal is similar to those we used for the depth-first and breadth-first searches, but there are three major differences: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queue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rather than 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FIFO queue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stop only when there are no more cities to process; there is no destination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incorrect if we use a reference-based priority queue improperly!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8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Incorrect Part of the Algorithm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8"/>
          <p:cNvSpPr/>
          <p:nvPr/>
        </p:nvSpPr>
        <p:spPr>
          <a:xfrm>
            <a:off x="733320" y="1143000"/>
            <a:ext cx="7733520" cy="1550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more vertices in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Get next vertex from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if vertex not marked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flight.setToVertex(vertex)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flight.setDistance(minDistance + graph.weightIs(flight.getFromVertex(), vertex))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pq.enqueue(flight)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8"/>
          <p:cNvSpPr/>
          <p:nvPr/>
        </p:nvSpPr>
        <p:spPr>
          <a:xfrm>
            <a:off x="519120" y="3124080"/>
            <a:ext cx="7939800" cy="310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part of the algorithm walks through the queue of vertices adjacent to the current vertex, and enqueues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objects onto the priority queue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the information.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flight variable is actually a reference to 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queue of adjacent vertices has information in it related to the cities Atlanta and Houston.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time through this loop we insert information related to Atlanta 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enqueue it 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the next time through the loop we make changes to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referenced by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flight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We are inadvertently reaching into the priority queue and changing one of its entries.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 Graph applications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368640" y="1645920"/>
            <a:ext cx="804636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From a programmer’s perspective, vertices represent whatever is the subject of our study: people, houses, cities, courses, ...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2286000"/>
            <a:ext cx="6205680" cy="3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Correcting the Algorithm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9"/>
          <p:cNvSpPr/>
          <p:nvPr/>
        </p:nvSpPr>
        <p:spPr>
          <a:xfrm>
            <a:off x="401760" y="1839960"/>
            <a:ext cx="7857000" cy="15811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more vertices in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Get next vertex from vertexQueue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if vertex not marked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Set newDistance to minDistance + graph.weightIs(flight.getFromVertex(), vertex)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 newFlight(flight.getFromVertex(), vertex, newDistance)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pq.enqueue(newFlight)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9"/>
          <p:cNvSpPr/>
          <p:nvPr/>
        </p:nvSpPr>
        <p:spPr>
          <a:xfrm>
            <a:off x="327240" y="3870360"/>
            <a:ext cx="7675560" cy="11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UseGraph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ch10.apps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the code for all the algorithms presented in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Sections 10.4 and 10.5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Unreachable Vertices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0"/>
          <p:cNvSpPr/>
          <p:nvPr/>
        </p:nvSpPr>
        <p:spPr>
          <a:xfrm>
            <a:off x="482760" y="5334120"/>
            <a:ext cx="75232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new graph we cannot fly from Washington to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Austin, Chicago, Dallas, or Denver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880" y="1554120"/>
            <a:ext cx="4691160" cy="361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print unreachable vertices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1"/>
          <p:cNvSpPr/>
          <p:nvPr/>
        </p:nvSpPr>
        <p:spPr>
          <a:xfrm>
            <a:off x="457200" y="1600200"/>
            <a:ext cx="822888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 the following to the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shortestPaths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1"/>
          <p:cNvSpPr/>
          <p:nvPr/>
        </p:nvSpPr>
        <p:spPr>
          <a:xfrm>
            <a:off x="1000080" y="3124080"/>
            <a:ext cx="6520680" cy="20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System.out.println("The unreachable vertices are:");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vertex = graph.getUnmarked();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(vertex != null)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System.out.println(vertex);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graph.markVertex(vertex);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vertex = graph.getUnmarked();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1"/>
          <p:cNvSpPr/>
          <p:nvPr/>
        </p:nvSpPr>
        <p:spPr>
          <a:xfrm>
            <a:off x="1000080" y="3408120"/>
            <a:ext cx="3937320" cy="273960"/>
          </a:xfrm>
          <a:prstGeom prst="rect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data structure that consists of a set of vertices and a set of edges that relate the vertices to each other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Vertex: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node in a graph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(arc):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pair of vertices representing a connection between the two vertices in a graph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Undirected graph: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graph in which the edges have no direction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Directed graph (digraph):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graph in which each edge is directed from one vertex to another (or the same) vertex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Formally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graph G is defined as follows: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80" lvl="0" marL="205740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= (V,E)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V(G)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finite, nonempty set of vertices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E(G)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set of edges (written as pairs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of vertices)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600" y="1188720"/>
            <a:ext cx="5787000" cy="427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200" y="1374840"/>
            <a:ext cx="6305040" cy="401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