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Lst>
  <p:sldSz cy="6858000" cx="9144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9" name="Google Shape;319;p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1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1" name="Google Shape;381;p1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1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1" name="Google Shape;391;p1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1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1" name="Google Shape;401;p1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1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0" name="Google Shape;410;p1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1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7" name="Google Shape;417;p1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1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8" name="Google Shape;428;p1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1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35" name="Google Shape;435;p1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1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42" name="Google Shape;442;p1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48" name="Google Shape;448;p1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55" name="Google Shape;455;p1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2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61" name="Google Shape;461;p2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2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70" name="Google Shape;470;p2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76" name="Google Shape;476;p2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2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83" name="Google Shape;483;p2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2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92" name="Google Shape;492;p2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2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00" name="Google Shape;500;p2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2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07" name="Google Shape;507;p2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2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14" name="Google Shape;514;p2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2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21" name="Google Shape;521;p2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2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28" name="Google Shape;528;p2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2" name="Google Shape;332;p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3" name="Google Shape;533;p3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34" name="Google Shape;534;p3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3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41" name="Google Shape;541;p3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3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48" name="Google Shape;548;p3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3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55" name="Google Shape;555;p3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3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62" name="Google Shape;562;p3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3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71" name="Google Shape;571;p3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3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80" name="Google Shape;580;p3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6" name="Google Shape;586;p3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87" name="Google Shape;587;p3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3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94" name="Google Shape;594;p3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3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01" name="Google Shape;601;p3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9" name="Google Shape;339;p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4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07" name="Google Shape;607;p4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4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14" name="Google Shape;614;p4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4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4" name="Google Shape;624;p4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p4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31" name="Google Shape;631;p4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4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38" name="Google Shape;638;p4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4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45" name="Google Shape;645;p4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4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52" name="Google Shape;652;p4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4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0" name="Google Shape;660;p4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6" name="Google Shape;666;p4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7" name="Google Shape;667;p4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4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74" name="Google Shape;674;p4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6" name="Google Shape;346;p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5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81" name="Google Shape;681;p5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5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90" name="Google Shape;690;p5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5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97" name="Google Shape;697;p5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3" name="Google Shape;703;p5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04" name="Google Shape;704;p5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5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13" name="Google Shape;713;p5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p5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20" name="Google Shape;720;p5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6" name="Google Shape;726;p5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27" name="Google Shape;727;p5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p5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38" name="Google Shape;738;p5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5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p5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45" name="Google Shape;745;p5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5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1" name="Google Shape;751;p5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52" name="Google Shape;752;p5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3" name="Google Shape;353;p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6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60" name="Google Shape;760;p6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6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p6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68" name="Google Shape;768;p6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p6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76" name="Google Shape;776;p6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6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5" name="Google Shape;785;p6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86" name="Google Shape;786;p6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6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9" name="Google Shape;799;p6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00" name="Google Shape;800;p6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6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6" name="Google Shape;806;p6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07" name="Google Shape;807;p6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4" name="Google Shape;814;p6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15" name="Google Shape;815;p6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1" name="Google Shape;821;p6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22" name="Google Shape;822;p6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9" name="Google Shape;829;p6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30" name="Google Shape;830;p6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6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7" name="Google Shape;837;p6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38" name="Google Shape;838;p6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0" name="Google Shape;360;p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9" name="Google Shape;849;p7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50" name="Google Shape;850;p7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7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7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61" name="Google Shape;861;p7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7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69" name="Google Shape;869;p7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5" name="Google Shape;875;p7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76" name="Google Shape;876;p7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2" name="Google Shape;882;p7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83" name="Google Shape;883;p7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7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9" name="Google Shape;889;p7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90" name="Google Shape;890;p7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7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7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98" name="Google Shape;898;p7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7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6" name="Google Shape;906;p7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07" name="Google Shape;907;p7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7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2" name="Google Shape;912;p7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13" name="Google Shape;913;p7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7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9" name="Google Shape;919;p7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20" name="Google Shape;920;p7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7" name="Google Shape;367;p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8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8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30" name="Google Shape;930;p8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8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2" name="Google Shape;942;p8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43" name="Google Shape;943;p8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8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8" name="Google Shape;958;p8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59" name="Google Shape;959;p8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8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6" name="Google Shape;976;p8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77" name="Google Shape;977;p8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8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3" name="Google Shape;983;p8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84" name="Google Shape;984;p8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8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0" name="Google Shape;990;p8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8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7" name="Google Shape;997;p8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98" name="Google Shape;998;p8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8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4" name="Google Shape;1004;p8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05" name="Google Shape;1005;p8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8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1" name="Google Shape;1011;p8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12" name="Google Shape;1012;p8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8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8" name="Google Shape;1018;p8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19" name="Google Shape;1019;p8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4" name="Google Shape;374;p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90: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90: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29" name="Google Shape;1029;p90: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91: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6" name="Google Shape;1036;p91: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37" name="Google Shape;1037;p91: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92: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3" name="Google Shape;1043;p92: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44" name="Google Shape;1044;p92: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93: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1" name="Google Shape;1051;p93: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52" name="Google Shape;1052;p93: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94: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8" name="Google Shape;1058;p94: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59" name="Google Shape;1059;p94: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95: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5" name="Google Shape;1065;p95: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66" name="Google Shape;1066;p95: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6: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2" name="Google Shape;1072;p96: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73" name="Google Shape;1073;p96: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97: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9" name="Google Shape;1079;p97: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80" name="Google Shape;1080;p97: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98: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8" name="Google Shape;1088;p98: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89" name="Google Shape;1089;p98: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99:notes"/>
          <p:cNvSpPr/>
          <p:nvPr>
            <p:ph idx="2" type="sldImg"/>
          </p:nvPr>
        </p:nvSpPr>
        <p:spPr>
          <a:xfrm>
            <a:off x="1150920" y="698400"/>
            <a:ext cx="4652280" cy="3490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5" name="Google Shape;1095;p99:notes"/>
          <p:cNvSpPr txBox="1"/>
          <p:nvPr>
            <p:ph idx="1" type="body"/>
          </p:nvPr>
        </p:nvSpPr>
        <p:spPr>
          <a:xfrm>
            <a:off x="695160" y="4421160"/>
            <a:ext cx="5563440" cy="418860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96" name="Google Shape;1096;p99:notes"/>
          <p:cNvSpPr/>
          <p:nvPr/>
        </p:nvSpPr>
        <p:spPr>
          <a:xfrm>
            <a:off x="3940200" y="8842320"/>
            <a:ext cx="3012480" cy="46440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4"/>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9"/>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9"/>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9"/>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8" name="Shape 168"/>
        <p:cNvGrpSpPr/>
        <p:nvPr/>
      </p:nvGrpSpPr>
      <p:grpSpPr>
        <a:xfrm>
          <a:off x="0" y="0"/>
          <a:ext cx="0" cy="0"/>
          <a:chOff x="0" y="0"/>
          <a:chExt cx="0" cy="0"/>
        </a:xfrm>
      </p:grpSpPr>
      <p:sp>
        <p:nvSpPr>
          <p:cNvPr id="169" name="Google Shape;169;p4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1" name="Shape 171"/>
        <p:cNvGrpSpPr/>
        <p:nvPr/>
      </p:nvGrpSpPr>
      <p:grpSpPr>
        <a:xfrm>
          <a:off x="0" y="0"/>
          <a:ext cx="0" cy="0"/>
          <a:chOff x="0" y="0"/>
          <a:chExt cx="0" cy="0"/>
        </a:xfrm>
      </p:grpSpPr>
      <p:sp>
        <p:nvSpPr>
          <p:cNvPr id="172" name="Google Shape;172;p4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4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8" name="Shape 178"/>
        <p:cNvGrpSpPr/>
        <p:nvPr/>
      </p:nvGrpSpPr>
      <p:grpSpPr>
        <a:xfrm>
          <a:off x="0" y="0"/>
          <a:ext cx="0" cy="0"/>
          <a:chOff x="0" y="0"/>
          <a:chExt cx="0" cy="0"/>
        </a:xfrm>
      </p:grpSpPr>
      <p:sp>
        <p:nvSpPr>
          <p:cNvPr id="179" name="Google Shape;179;p46"/>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0" name="Shape 180"/>
        <p:cNvGrpSpPr/>
        <p:nvPr/>
      </p:nvGrpSpPr>
      <p:grpSpPr>
        <a:xfrm>
          <a:off x="0" y="0"/>
          <a:ext cx="0" cy="0"/>
          <a:chOff x="0" y="0"/>
          <a:chExt cx="0" cy="0"/>
        </a:xfrm>
      </p:grpSpPr>
      <p:sp>
        <p:nvSpPr>
          <p:cNvPr id="181" name="Google Shape;181;p4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7"/>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5" name="Shape 185"/>
        <p:cNvGrpSpPr/>
        <p:nvPr/>
      </p:nvGrpSpPr>
      <p:grpSpPr>
        <a:xfrm>
          <a:off x="0" y="0"/>
          <a:ext cx="0" cy="0"/>
          <a:chOff x="0" y="0"/>
          <a:chExt cx="0" cy="0"/>
        </a:xfrm>
      </p:grpSpPr>
      <p:sp>
        <p:nvSpPr>
          <p:cNvPr id="186" name="Google Shape;186;p4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4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8"/>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0" name="Shape 190"/>
        <p:cNvGrpSpPr/>
        <p:nvPr/>
      </p:nvGrpSpPr>
      <p:grpSpPr>
        <a:xfrm>
          <a:off x="0" y="0"/>
          <a:ext cx="0" cy="0"/>
          <a:chOff x="0" y="0"/>
          <a:chExt cx="0" cy="0"/>
        </a:xfrm>
      </p:grpSpPr>
      <p:sp>
        <p:nvSpPr>
          <p:cNvPr id="191" name="Google Shape;191;p4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9"/>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9"/>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5" name="Shape 195"/>
        <p:cNvGrpSpPr/>
        <p:nvPr/>
      </p:nvGrpSpPr>
      <p:grpSpPr>
        <a:xfrm>
          <a:off x="0" y="0"/>
          <a:ext cx="0" cy="0"/>
          <a:chOff x="0" y="0"/>
          <a:chExt cx="0" cy="0"/>
        </a:xfrm>
      </p:grpSpPr>
      <p:sp>
        <p:nvSpPr>
          <p:cNvPr id="196" name="Google Shape;196;p5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0"/>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50"/>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9" name="Shape 199"/>
        <p:cNvGrpSpPr/>
        <p:nvPr/>
      </p:nvGrpSpPr>
      <p:grpSpPr>
        <a:xfrm>
          <a:off x="0" y="0"/>
          <a:ext cx="0" cy="0"/>
          <a:chOff x="0" y="0"/>
          <a:chExt cx="0" cy="0"/>
        </a:xfrm>
      </p:grpSpPr>
      <p:sp>
        <p:nvSpPr>
          <p:cNvPr id="200" name="Google Shape;200;p5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1"/>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5" name="Shape 205"/>
        <p:cNvGrpSpPr/>
        <p:nvPr/>
      </p:nvGrpSpPr>
      <p:grpSpPr>
        <a:xfrm>
          <a:off x="0" y="0"/>
          <a:ext cx="0" cy="0"/>
          <a:chOff x="0" y="0"/>
          <a:chExt cx="0" cy="0"/>
        </a:xfrm>
      </p:grpSpPr>
      <p:sp>
        <p:nvSpPr>
          <p:cNvPr id="206" name="Google Shape;206;p5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2"/>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2"/>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2"/>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2"/>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2"/>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2"/>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6" name="Shape 2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7" name="Shape 217"/>
        <p:cNvGrpSpPr/>
        <p:nvPr/>
      </p:nvGrpSpPr>
      <p:grpSpPr>
        <a:xfrm>
          <a:off x="0" y="0"/>
          <a:ext cx="0" cy="0"/>
          <a:chOff x="0" y="0"/>
          <a:chExt cx="0" cy="0"/>
        </a:xfrm>
      </p:grpSpPr>
      <p:sp>
        <p:nvSpPr>
          <p:cNvPr id="218" name="Google Shape;218;p5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5"/>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0" name="Shape 220"/>
        <p:cNvGrpSpPr/>
        <p:nvPr/>
      </p:nvGrpSpPr>
      <p:grpSpPr>
        <a:xfrm>
          <a:off x="0" y="0"/>
          <a:ext cx="0" cy="0"/>
          <a:chOff x="0" y="0"/>
          <a:chExt cx="0" cy="0"/>
        </a:xfrm>
      </p:grpSpPr>
      <p:sp>
        <p:nvSpPr>
          <p:cNvPr id="221" name="Google Shape;221;p5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3" name="Shape 223"/>
        <p:cNvGrpSpPr/>
        <p:nvPr/>
      </p:nvGrpSpPr>
      <p:grpSpPr>
        <a:xfrm>
          <a:off x="0" y="0"/>
          <a:ext cx="0" cy="0"/>
          <a:chOff x="0" y="0"/>
          <a:chExt cx="0" cy="0"/>
        </a:xfrm>
      </p:grpSpPr>
      <p:sp>
        <p:nvSpPr>
          <p:cNvPr id="224" name="Google Shape;224;p5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57"/>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sp>
        <p:nvSpPr>
          <p:cNvPr id="228" name="Google Shape;228;p5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9" name="Shape 229"/>
        <p:cNvGrpSpPr/>
        <p:nvPr/>
      </p:nvGrpSpPr>
      <p:grpSpPr>
        <a:xfrm>
          <a:off x="0" y="0"/>
          <a:ext cx="0" cy="0"/>
          <a:chOff x="0" y="0"/>
          <a:chExt cx="0" cy="0"/>
        </a:xfrm>
      </p:grpSpPr>
      <p:sp>
        <p:nvSpPr>
          <p:cNvPr id="230" name="Google Shape;230;p5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1" name="Shape 231"/>
        <p:cNvGrpSpPr/>
        <p:nvPr/>
      </p:nvGrpSpPr>
      <p:grpSpPr>
        <a:xfrm>
          <a:off x="0" y="0"/>
          <a:ext cx="0" cy="0"/>
          <a:chOff x="0" y="0"/>
          <a:chExt cx="0" cy="0"/>
        </a:xfrm>
      </p:grpSpPr>
      <p:sp>
        <p:nvSpPr>
          <p:cNvPr id="232" name="Google Shape;232;p6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 name="Google Shape;234;p60"/>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6" name="Shape 236"/>
        <p:cNvGrpSpPr/>
        <p:nvPr/>
      </p:nvGrpSpPr>
      <p:grpSpPr>
        <a:xfrm>
          <a:off x="0" y="0"/>
          <a:ext cx="0" cy="0"/>
          <a:chOff x="0" y="0"/>
          <a:chExt cx="0" cy="0"/>
        </a:xfrm>
      </p:grpSpPr>
      <p:sp>
        <p:nvSpPr>
          <p:cNvPr id="237" name="Google Shape;237;p6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6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61"/>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61"/>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1" name="Shape 241"/>
        <p:cNvGrpSpPr/>
        <p:nvPr/>
      </p:nvGrpSpPr>
      <p:grpSpPr>
        <a:xfrm>
          <a:off x="0" y="0"/>
          <a:ext cx="0" cy="0"/>
          <a:chOff x="0" y="0"/>
          <a:chExt cx="0" cy="0"/>
        </a:xfrm>
      </p:grpSpPr>
      <p:sp>
        <p:nvSpPr>
          <p:cNvPr id="242" name="Google Shape;242;p6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6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4" name="Google Shape;244;p6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2"/>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6" name="Shape 246"/>
        <p:cNvGrpSpPr/>
        <p:nvPr/>
      </p:nvGrpSpPr>
      <p:grpSpPr>
        <a:xfrm>
          <a:off x="0" y="0"/>
          <a:ext cx="0" cy="0"/>
          <a:chOff x="0" y="0"/>
          <a:chExt cx="0" cy="0"/>
        </a:xfrm>
      </p:grpSpPr>
      <p:sp>
        <p:nvSpPr>
          <p:cNvPr id="247" name="Google Shape;247;p6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63"/>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63"/>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0" name="Shape 250"/>
        <p:cNvGrpSpPr/>
        <p:nvPr/>
      </p:nvGrpSpPr>
      <p:grpSpPr>
        <a:xfrm>
          <a:off x="0" y="0"/>
          <a:ext cx="0" cy="0"/>
          <a:chOff x="0" y="0"/>
          <a:chExt cx="0" cy="0"/>
        </a:xfrm>
      </p:grpSpPr>
      <p:sp>
        <p:nvSpPr>
          <p:cNvPr id="251" name="Google Shape;251;p6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6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4"/>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6" name="Shape 256"/>
        <p:cNvGrpSpPr/>
        <p:nvPr/>
      </p:nvGrpSpPr>
      <p:grpSpPr>
        <a:xfrm>
          <a:off x="0" y="0"/>
          <a:ext cx="0" cy="0"/>
          <a:chOff x="0" y="0"/>
          <a:chExt cx="0" cy="0"/>
        </a:xfrm>
      </p:grpSpPr>
      <p:sp>
        <p:nvSpPr>
          <p:cNvPr id="257" name="Google Shape;257;p6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65"/>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5"/>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5"/>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5"/>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5"/>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5"/>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8" name="Shape 268"/>
        <p:cNvGrpSpPr/>
        <p:nvPr/>
      </p:nvGrpSpPr>
      <p:grpSpPr>
        <a:xfrm>
          <a:off x="0" y="0"/>
          <a:ext cx="0" cy="0"/>
          <a:chOff x="0" y="0"/>
          <a:chExt cx="0" cy="0"/>
        </a:xfrm>
      </p:grpSpPr>
      <p:sp>
        <p:nvSpPr>
          <p:cNvPr id="269" name="Google Shape;269;p6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7"/>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1" name="Google Shape;271;p67"/>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72" name="Shape 272"/>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3" name="Shape 273"/>
        <p:cNvGrpSpPr/>
        <p:nvPr/>
      </p:nvGrpSpPr>
      <p:grpSpPr>
        <a:xfrm>
          <a:off x="0" y="0"/>
          <a:ext cx="0" cy="0"/>
          <a:chOff x="0" y="0"/>
          <a:chExt cx="0" cy="0"/>
        </a:xfrm>
      </p:grpSpPr>
      <p:sp>
        <p:nvSpPr>
          <p:cNvPr id="274" name="Google Shape;274;p6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6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6" name="Shape 276"/>
        <p:cNvGrpSpPr/>
        <p:nvPr/>
      </p:nvGrpSpPr>
      <p:grpSpPr>
        <a:xfrm>
          <a:off x="0" y="0"/>
          <a:ext cx="0" cy="0"/>
          <a:chOff x="0" y="0"/>
          <a:chExt cx="0" cy="0"/>
        </a:xfrm>
      </p:grpSpPr>
      <p:sp>
        <p:nvSpPr>
          <p:cNvPr id="277" name="Google Shape;277;p7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7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9" name="Shape 279"/>
        <p:cNvGrpSpPr/>
        <p:nvPr/>
      </p:nvGrpSpPr>
      <p:grpSpPr>
        <a:xfrm>
          <a:off x="0" y="0"/>
          <a:ext cx="0" cy="0"/>
          <a:chOff x="0" y="0"/>
          <a:chExt cx="0" cy="0"/>
        </a:xfrm>
      </p:grpSpPr>
      <p:sp>
        <p:nvSpPr>
          <p:cNvPr id="280" name="Google Shape;280;p7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7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7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3" name="Shape 283"/>
        <p:cNvGrpSpPr/>
        <p:nvPr/>
      </p:nvGrpSpPr>
      <p:grpSpPr>
        <a:xfrm>
          <a:off x="0" y="0"/>
          <a:ext cx="0" cy="0"/>
          <a:chOff x="0" y="0"/>
          <a:chExt cx="0" cy="0"/>
        </a:xfrm>
      </p:grpSpPr>
      <p:sp>
        <p:nvSpPr>
          <p:cNvPr id="284" name="Google Shape;284;p7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5" name="Shape 285"/>
        <p:cNvGrpSpPr/>
        <p:nvPr/>
      </p:nvGrpSpPr>
      <p:grpSpPr>
        <a:xfrm>
          <a:off x="0" y="0"/>
          <a:ext cx="0" cy="0"/>
          <a:chOff x="0" y="0"/>
          <a:chExt cx="0" cy="0"/>
        </a:xfrm>
      </p:grpSpPr>
      <p:sp>
        <p:nvSpPr>
          <p:cNvPr id="286" name="Google Shape;286;p7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7" name="Shape 287"/>
        <p:cNvGrpSpPr/>
        <p:nvPr/>
      </p:nvGrpSpPr>
      <p:grpSpPr>
        <a:xfrm>
          <a:off x="0" y="0"/>
          <a:ext cx="0" cy="0"/>
          <a:chOff x="0" y="0"/>
          <a:chExt cx="0" cy="0"/>
        </a:xfrm>
      </p:grpSpPr>
      <p:sp>
        <p:nvSpPr>
          <p:cNvPr id="288" name="Google Shape;288;p7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7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0" name="Google Shape;290;p74"/>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1" name="Google Shape;291;p74"/>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92" name="Shape 292"/>
        <p:cNvGrpSpPr/>
        <p:nvPr/>
      </p:nvGrpSpPr>
      <p:grpSpPr>
        <a:xfrm>
          <a:off x="0" y="0"/>
          <a:ext cx="0" cy="0"/>
          <a:chOff x="0" y="0"/>
          <a:chExt cx="0" cy="0"/>
        </a:xfrm>
      </p:grpSpPr>
      <p:sp>
        <p:nvSpPr>
          <p:cNvPr id="293" name="Google Shape;293;p7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7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5" name="Google Shape;295;p7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6" name="Google Shape;296;p75"/>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97" name="Shape 297"/>
        <p:cNvGrpSpPr/>
        <p:nvPr/>
      </p:nvGrpSpPr>
      <p:grpSpPr>
        <a:xfrm>
          <a:off x="0" y="0"/>
          <a:ext cx="0" cy="0"/>
          <a:chOff x="0" y="0"/>
          <a:chExt cx="0" cy="0"/>
        </a:xfrm>
      </p:grpSpPr>
      <p:sp>
        <p:nvSpPr>
          <p:cNvPr id="298" name="Google Shape;298;p7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7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0" name="Google Shape;300;p7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1" name="Google Shape;301;p76"/>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02" name="Shape 302"/>
        <p:cNvGrpSpPr/>
        <p:nvPr/>
      </p:nvGrpSpPr>
      <p:grpSpPr>
        <a:xfrm>
          <a:off x="0" y="0"/>
          <a:ext cx="0" cy="0"/>
          <a:chOff x="0" y="0"/>
          <a:chExt cx="0" cy="0"/>
        </a:xfrm>
      </p:grpSpPr>
      <p:sp>
        <p:nvSpPr>
          <p:cNvPr id="303" name="Google Shape;303;p7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7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5" name="Google Shape;305;p7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6" name="Google Shape;306;p77"/>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77"/>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08" name="Shape 308"/>
        <p:cNvGrpSpPr/>
        <p:nvPr/>
      </p:nvGrpSpPr>
      <p:grpSpPr>
        <a:xfrm>
          <a:off x="0" y="0"/>
          <a:ext cx="0" cy="0"/>
          <a:chOff x="0" y="0"/>
          <a:chExt cx="0" cy="0"/>
        </a:xfrm>
      </p:grpSpPr>
      <p:sp>
        <p:nvSpPr>
          <p:cNvPr id="309" name="Google Shape;309;p7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78"/>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1" name="Google Shape;311;p78"/>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2" name="Google Shape;312;p78"/>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78"/>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4" name="Google Shape;314;p78"/>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5" name="Google Shape;315;p78"/>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5.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5.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5.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5.jp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image" Target="../media/image5.jpg"/><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6.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80"/>
            <a:ext cx="8228880" cy="1142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1" name="Shape 111"/>
        <p:cNvGrpSpPr/>
        <p:nvPr/>
      </p:nvGrpSpPr>
      <p:grpSpPr>
        <a:xfrm>
          <a:off x="0" y="0"/>
          <a:ext cx="0" cy="0"/>
          <a:chOff x="0" y="0"/>
          <a:chExt cx="0" cy="0"/>
        </a:xfrm>
      </p:grpSpPr>
      <p:sp>
        <p:nvSpPr>
          <p:cNvPr id="112" name="Google Shape;112;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3" name="Google Shape;113;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2" name="Shape 162"/>
        <p:cNvGrpSpPr/>
        <p:nvPr/>
      </p:nvGrpSpPr>
      <p:grpSpPr>
        <a:xfrm>
          <a:off x="0" y="0"/>
          <a:ext cx="0" cy="0"/>
          <a:chOff x="0" y="0"/>
          <a:chExt cx="0" cy="0"/>
        </a:xfrm>
      </p:grpSpPr>
      <p:sp>
        <p:nvSpPr>
          <p:cNvPr id="163" name="Google Shape;163;p40"/>
          <p:cNvSpPr txBox="1"/>
          <p:nvPr>
            <p:ph type="title"/>
          </p:nvPr>
        </p:nvSpPr>
        <p:spPr>
          <a:xfrm>
            <a:off x="457200" y="274680"/>
            <a:ext cx="8228880" cy="1142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4" name="Google Shape;164;p4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3" name="Shape 213"/>
        <p:cNvGrpSpPr/>
        <p:nvPr/>
      </p:nvGrpSpPr>
      <p:grpSpPr>
        <a:xfrm>
          <a:off x="0" y="0"/>
          <a:ext cx="0" cy="0"/>
          <a:chOff x="0" y="0"/>
          <a:chExt cx="0" cy="0"/>
        </a:xfrm>
      </p:grpSpPr>
      <p:sp>
        <p:nvSpPr>
          <p:cNvPr id="214" name="Google Shape;214;p5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5" name="Google Shape;215;p53"/>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4" name="Shape 264"/>
        <p:cNvGrpSpPr/>
        <p:nvPr/>
      </p:nvGrpSpPr>
      <p:grpSpPr>
        <a:xfrm>
          <a:off x="0" y="0"/>
          <a:ext cx="0" cy="0"/>
          <a:chOff x="0" y="0"/>
          <a:chExt cx="0" cy="0"/>
        </a:xfrm>
      </p:grpSpPr>
      <p:sp>
        <p:nvSpPr>
          <p:cNvPr id="265" name="Google Shape;265;p66"/>
          <p:cNvSpPr txBox="1"/>
          <p:nvPr>
            <p:ph type="title"/>
          </p:nvPr>
        </p:nvSpPr>
        <p:spPr>
          <a:xfrm>
            <a:off x="457200" y="274680"/>
            <a:ext cx="8228880" cy="1142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6" name="Google Shape;266;p66"/>
          <p:cNvSpPr txBox="1"/>
          <p:nvPr>
            <p:ph idx="1" type="body"/>
          </p:nvPr>
        </p:nvSpPr>
        <p:spPr>
          <a:xfrm>
            <a:off x="457200" y="1600200"/>
            <a:ext cx="8228880" cy="21582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7" name="Google Shape;267;p66"/>
          <p:cNvSpPr txBox="1"/>
          <p:nvPr>
            <p:ph idx="2" type="body"/>
          </p:nvPr>
        </p:nvSpPr>
        <p:spPr>
          <a:xfrm>
            <a:off x="457200" y="3964320"/>
            <a:ext cx="8228880" cy="21582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9.xml"/><Relationship Id="rId3" Type="http://schemas.openxmlformats.org/officeDocument/2006/relationships/image" Target="../media/image2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30.png"/><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 Id="rId3"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9.jpg"/><Relationship Id="rId4" Type="http://schemas.openxmlformats.org/officeDocument/2006/relationships/image" Target="../media/image27.jpg"/><Relationship Id="rId5" Type="http://schemas.openxmlformats.org/officeDocument/2006/relationships/image" Target="../media/image2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4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43.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32.png"/><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34.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39.png"/><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36.png"/><Relationship Id="rId4" Type="http://schemas.openxmlformats.org/officeDocument/2006/relationships/image" Target="../media/image4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6.xml"/><Relationship Id="rId3" Type="http://schemas.openxmlformats.org/officeDocument/2006/relationships/image" Target="../media/image37.jpg"/><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7.xml"/><Relationship Id="rId3" Type="http://schemas.openxmlformats.org/officeDocument/2006/relationships/image" Target="../media/image4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8.xml"/><Relationship Id="rId3" Type="http://schemas.openxmlformats.org/officeDocument/2006/relationships/image" Target="../media/image41.png"/><Relationship Id="rId4" Type="http://schemas.openxmlformats.org/officeDocument/2006/relationships/image" Target="../media/image4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9.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0.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4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1.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46.png"/><Relationship Id="rId7" Type="http://schemas.openxmlformats.org/officeDocument/2006/relationships/image" Target="../media/image4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2.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46.png"/><Relationship Id="rId7" Type="http://schemas.openxmlformats.org/officeDocument/2006/relationships/image" Target="../media/image48.png"/><Relationship Id="rId8"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52.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image" Target="../media/image51.png"/><Relationship Id="rId4" Type="http://schemas.openxmlformats.org/officeDocument/2006/relationships/image" Target="../media/image5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 Id="rId3" Type="http://schemas.openxmlformats.org/officeDocument/2006/relationships/image" Target="../media/image5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2.xml"/><Relationship Id="rId3" Type="http://schemas.openxmlformats.org/officeDocument/2006/relationships/image" Target="../media/image5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3.xml"/><Relationship Id="rId3" Type="http://schemas.openxmlformats.org/officeDocument/2006/relationships/image" Target="../media/image5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 Id="rId3" Type="http://schemas.openxmlformats.org/officeDocument/2006/relationships/image" Target="../media/image5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79"/>
          <p:cNvSpPr/>
          <p:nvPr/>
        </p:nvSpPr>
        <p:spPr>
          <a:xfrm>
            <a:off x="152280" y="1371600"/>
            <a:ext cx="3733200" cy="2056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4800" u="none" cap="none" strike="noStrike">
                <a:solidFill>
                  <a:srgbClr val="FFC000"/>
                </a:solidFill>
                <a:latin typeface="Arial"/>
                <a:ea typeface="Arial"/>
                <a:cs typeface="Arial"/>
                <a:sym typeface="Arial"/>
              </a:rPr>
              <a:t>               </a:t>
            </a:r>
            <a:r>
              <a:rPr b="1" i="0" lang="en-US" sz="4800" u="none" cap="none" strike="noStrike">
                <a:solidFill>
                  <a:srgbClr val="7030A0"/>
                </a:solidFill>
                <a:latin typeface="Arial"/>
                <a:ea typeface="Arial"/>
                <a:cs typeface="Arial"/>
                <a:sym typeface="Arial"/>
              </a:rPr>
              <a:t>Chapter 11</a:t>
            </a:r>
            <a:br>
              <a:rPr b="0" i="0" lang="en-US" sz="1800" u="none" cap="none" strike="noStrike">
                <a:latin typeface="Arial"/>
                <a:ea typeface="Arial"/>
                <a:cs typeface="Arial"/>
                <a:sym typeface="Arial"/>
              </a:rPr>
            </a:br>
            <a:br>
              <a:rPr b="0" i="0" lang="en-US" sz="1800" u="none" cap="none" strike="noStrike">
                <a:latin typeface="Arial"/>
                <a:ea typeface="Arial"/>
                <a:cs typeface="Arial"/>
                <a:sym typeface="Arial"/>
              </a:rPr>
            </a:br>
            <a:r>
              <a:rPr b="1" i="0" lang="en-US" sz="4800" u="none" cap="none" strike="noStrike">
                <a:solidFill>
                  <a:srgbClr val="7030A0"/>
                </a:solidFill>
                <a:latin typeface="Arial"/>
                <a:ea typeface="Arial"/>
                <a:cs typeface="Arial"/>
                <a:sym typeface="Arial"/>
              </a:rPr>
              <a:t>Sorting and Searching Algorithms</a:t>
            </a:r>
            <a:endParaRPr b="0" i="0" sz="4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88"/>
          <p:cNvSpPr/>
          <p:nvPr/>
        </p:nvSpPr>
        <p:spPr>
          <a:xfrm>
            <a:off x="91440" y="1554480"/>
            <a:ext cx="8960760" cy="221112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Initialize the array</a:t>
            </a:r>
            <a:endParaRPr b="0" i="0" sz="4000" u="none" cap="none" strike="noStrike">
              <a:latin typeface="Arial"/>
              <a:ea typeface="Arial"/>
              <a:cs typeface="Arial"/>
              <a:sym typeface="Arial"/>
            </a:endParaRPr>
          </a:p>
        </p:txBody>
      </p:sp>
      <p:pic>
        <p:nvPicPr>
          <p:cNvPr id="385" name="Google Shape;385;p88"/>
          <p:cNvPicPr preferRelativeResize="0"/>
          <p:nvPr/>
        </p:nvPicPr>
        <p:blipFill rotWithShape="1">
          <a:blip r:embed="rId3">
            <a:alphaModFix/>
          </a:blip>
          <a:srcRect b="0" l="0" r="0" t="0"/>
          <a:stretch/>
        </p:blipFill>
        <p:spPr>
          <a:xfrm>
            <a:off x="39960" y="1551240"/>
            <a:ext cx="9143280" cy="2214360"/>
          </a:xfrm>
          <a:prstGeom prst="rect">
            <a:avLst/>
          </a:prstGeom>
          <a:noFill/>
          <a:ln>
            <a:noFill/>
          </a:ln>
        </p:spPr>
      </p:pic>
      <p:cxnSp>
        <p:nvCxnSpPr>
          <p:cNvPr id="386" name="Google Shape;386;p88"/>
          <p:cNvCxnSpPr/>
          <p:nvPr/>
        </p:nvCxnSpPr>
        <p:spPr>
          <a:xfrm>
            <a:off x="6675120" y="3383280"/>
            <a:ext cx="360" cy="1097280"/>
          </a:xfrm>
          <a:prstGeom prst="straightConnector1">
            <a:avLst/>
          </a:prstGeom>
          <a:noFill/>
          <a:ln cap="flat" cmpd="sng" w="36700">
            <a:solidFill>
              <a:srgbClr val="000000"/>
            </a:solidFill>
            <a:prstDash val="solid"/>
            <a:round/>
            <a:headEnd len="sm" w="sm" type="none"/>
            <a:tailEnd len="med" w="med" type="triangle"/>
          </a:ln>
        </p:spPr>
      </p:cxnSp>
      <p:sp>
        <p:nvSpPr>
          <p:cNvPr id="387" name="Google Shape;387;p88"/>
          <p:cNvSpPr/>
          <p:nvPr/>
        </p:nvSpPr>
        <p:spPr>
          <a:xfrm>
            <a:off x="5120640" y="4572000"/>
            <a:ext cx="3657240" cy="663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latin typeface="Arial"/>
                <a:ea typeface="Arial"/>
                <a:cs typeface="Arial"/>
                <a:sym typeface="Arial"/>
              </a:rPr>
              <a:t>determines the range of the random numbers</a:t>
            </a:r>
            <a:endParaRPr b="0" i="0" sz="24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9"/>
          <p:cNvSpPr/>
          <p:nvPr/>
        </p:nvSpPr>
        <p:spPr>
          <a:xfrm>
            <a:off x="118080" y="1645920"/>
            <a:ext cx="8934120" cy="274284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Check if sorted</a:t>
            </a:r>
            <a:endParaRPr b="0" i="0" sz="4000" u="none" cap="none" strike="noStrike">
              <a:latin typeface="Arial"/>
              <a:ea typeface="Arial"/>
              <a:cs typeface="Arial"/>
              <a:sym typeface="Arial"/>
            </a:endParaRPr>
          </a:p>
        </p:txBody>
      </p:sp>
      <p:pic>
        <p:nvPicPr>
          <p:cNvPr id="395" name="Google Shape;395;p89"/>
          <p:cNvPicPr preferRelativeResize="0"/>
          <p:nvPr/>
        </p:nvPicPr>
        <p:blipFill rotWithShape="1">
          <a:blip r:embed="rId3">
            <a:alphaModFix/>
          </a:blip>
          <a:srcRect b="0" l="0" r="0" t="0"/>
          <a:stretch/>
        </p:blipFill>
        <p:spPr>
          <a:xfrm>
            <a:off x="118080" y="1569600"/>
            <a:ext cx="5276520" cy="486360"/>
          </a:xfrm>
          <a:prstGeom prst="rect">
            <a:avLst/>
          </a:prstGeom>
          <a:noFill/>
          <a:ln>
            <a:noFill/>
          </a:ln>
        </p:spPr>
      </p:pic>
      <p:pic>
        <p:nvPicPr>
          <p:cNvPr id="396" name="Google Shape;396;p89"/>
          <p:cNvPicPr preferRelativeResize="0"/>
          <p:nvPr/>
        </p:nvPicPr>
        <p:blipFill rotWithShape="1">
          <a:blip r:embed="rId4">
            <a:alphaModFix/>
          </a:blip>
          <a:srcRect b="0" l="0" r="0" t="0"/>
          <a:stretch/>
        </p:blipFill>
        <p:spPr>
          <a:xfrm>
            <a:off x="39960" y="2003760"/>
            <a:ext cx="9143280" cy="2244960"/>
          </a:xfrm>
          <a:prstGeom prst="rect">
            <a:avLst/>
          </a:prstGeom>
          <a:noFill/>
          <a:ln>
            <a:noFill/>
          </a:ln>
        </p:spPr>
      </p:pic>
      <p:sp>
        <p:nvSpPr>
          <p:cNvPr id="397" name="Google Shape;397;p89"/>
          <p:cNvSpPr/>
          <p:nvPr/>
        </p:nvSpPr>
        <p:spPr>
          <a:xfrm>
            <a:off x="640080" y="2959200"/>
            <a:ext cx="5303160" cy="639720"/>
          </a:xfrm>
          <a:prstGeom prst="rect">
            <a:avLst/>
          </a:prstGeom>
          <a:noFill/>
          <a:ln cap="flat" cmpd="sng" w="36700">
            <a:solidFill>
              <a:srgbClr val="BA13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90"/>
          <p:cNvSpPr/>
          <p:nvPr/>
        </p:nvSpPr>
        <p:spPr>
          <a:xfrm>
            <a:off x="39960" y="1411920"/>
            <a:ext cx="9067680" cy="281340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Swap</a:t>
            </a:r>
            <a:endParaRPr b="0" i="0" sz="4000" u="none" cap="none" strike="noStrike">
              <a:latin typeface="Arial"/>
              <a:ea typeface="Arial"/>
              <a:cs typeface="Arial"/>
              <a:sym typeface="Arial"/>
            </a:endParaRPr>
          </a:p>
        </p:txBody>
      </p:sp>
      <p:pic>
        <p:nvPicPr>
          <p:cNvPr id="405" name="Google Shape;405;p90"/>
          <p:cNvPicPr preferRelativeResize="0"/>
          <p:nvPr/>
        </p:nvPicPr>
        <p:blipFill rotWithShape="1">
          <a:blip r:embed="rId3">
            <a:alphaModFix/>
          </a:blip>
          <a:srcRect b="0" l="0" r="0" t="0"/>
          <a:stretch/>
        </p:blipFill>
        <p:spPr>
          <a:xfrm>
            <a:off x="75960" y="1483920"/>
            <a:ext cx="9143281" cy="2565000"/>
          </a:xfrm>
          <a:prstGeom prst="rect">
            <a:avLst/>
          </a:prstGeom>
          <a:noFill/>
          <a:ln>
            <a:noFill/>
          </a:ln>
        </p:spPr>
      </p:pic>
      <p:sp>
        <p:nvSpPr>
          <p:cNvPr id="406" name="Google Shape;406;p90"/>
          <p:cNvSpPr/>
          <p:nvPr/>
        </p:nvSpPr>
        <p:spPr>
          <a:xfrm>
            <a:off x="1665360" y="4336560"/>
            <a:ext cx="6857640" cy="1236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latin typeface="Arial"/>
                <a:ea typeface="Arial"/>
                <a:cs typeface="Arial"/>
                <a:sym typeface="Arial"/>
              </a:rPr>
              <a:t>Why cannot we simply write:</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latin typeface="Arial"/>
                <a:ea typeface="Arial"/>
                <a:cs typeface="Arial"/>
                <a:sym typeface="Arial"/>
              </a:rPr>
              <a:t>values[index1] = values[index2]</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latin typeface="Arial"/>
                <a:ea typeface="Arial"/>
                <a:cs typeface="Arial"/>
                <a:sym typeface="Arial"/>
              </a:rPr>
              <a:t>values[index2] = values[index1]</a:t>
            </a:r>
            <a:endParaRPr b="0" i="0" sz="24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9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of </a:t>
            </a:r>
            <a:r>
              <a:rPr b="0" i="0" lang="en-US" sz="4000" u="none" cap="none" strike="noStrike">
                <a:solidFill>
                  <a:srgbClr val="000000"/>
                </a:solidFill>
                <a:latin typeface="Courier New"/>
                <a:ea typeface="Courier New"/>
                <a:cs typeface="Courier New"/>
                <a:sym typeface="Courier New"/>
              </a:rPr>
              <a:t>Sorts</a:t>
            </a:r>
            <a:r>
              <a:rPr b="0" i="0" lang="en-US" sz="4000" u="none" cap="none" strike="noStrike">
                <a:solidFill>
                  <a:srgbClr val="000000"/>
                </a:solidFill>
                <a:latin typeface="Arial"/>
                <a:ea typeface="Arial"/>
                <a:cs typeface="Arial"/>
                <a:sym typeface="Arial"/>
              </a:rPr>
              <a:t> </a:t>
            </a:r>
            <a:r>
              <a:rPr b="0" i="0" lang="en-US" sz="4000" u="none" cap="none" strike="noStrike">
                <a:solidFill>
                  <a:srgbClr val="000000"/>
                </a:solidFill>
                <a:latin typeface="Courier New"/>
                <a:ea typeface="Courier New"/>
                <a:cs typeface="Courier New"/>
                <a:sym typeface="Courier New"/>
              </a:rPr>
              <a:t>main</a:t>
            </a:r>
            <a:r>
              <a:rPr b="0" i="0" lang="en-US" sz="4000" u="none" cap="none" strike="noStrike">
                <a:solidFill>
                  <a:srgbClr val="000000"/>
                </a:solidFill>
                <a:latin typeface="Arial"/>
                <a:ea typeface="Arial"/>
                <a:cs typeface="Arial"/>
                <a:sym typeface="Arial"/>
              </a:rPr>
              <a:t> method</a:t>
            </a:r>
            <a:endParaRPr b="0" i="0" sz="4000" u="none" cap="none" strike="noStrike">
              <a:latin typeface="Arial"/>
              <a:ea typeface="Arial"/>
              <a:cs typeface="Arial"/>
              <a:sym typeface="Arial"/>
            </a:endParaRPr>
          </a:p>
        </p:txBody>
      </p:sp>
      <p:sp>
        <p:nvSpPr>
          <p:cNvPr id="413" name="Google Shape;413;p91"/>
          <p:cNvSpPr/>
          <p:nvPr/>
        </p:nvSpPr>
        <p:spPr>
          <a:xfrm>
            <a:off x="709200" y="1828800"/>
            <a:ext cx="6688080" cy="2921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r>
              <a:rPr b="1" i="0" lang="en-US" sz="1400" u="none" cap="none" strike="noStrike">
                <a:solidFill>
                  <a:srgbClr val="000000"/>
                </a:solidFill>
                <a:latin typeface="Courier New"/>
                <a:ea typeface="Courier New"/>
                <a:cs typeface="Courier New"/>
                <a:sym typeface="Courier New"/>
              </a:rPr>
              <a:t>public static void main(String[] args) throws IOException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initValues();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printValues();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System.out.println("values is sorted: " + isSorted());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System.out.println();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swap(0, 1);     // normally we put sorting algorithm here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printValues();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System.out.println("values is sorted: " + isSorted());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System.out.println();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9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Output from Example</a:t>
            </a:r>
            <a:endParaRPr b="0" i="0" sz="4400" u="none" cap="none" strike="noStrike">
              <a:latin typeface="Arial"/>
              <a:ea typeface="Arial"/>
              <a:cs typeface="Arial"/>
              <a:sym typeface="Arial"/>
            </a:endParaRPr>
          </a:p>
        </p:txBody>
      </p:sp>
      <p:sp>
        <p:nvSpPr>
          <p:cNvPr id="420" name="Google Shape;420;p92"/>
          <p:cNvSpPr/>
          <p:nvPr/>
        </p:nvSpPr>
        <p:spPr>
          <a:xfrm>
            <a:off x="586440" y="1581120"/>
            <a:ext cx="4156920" cy="475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the values array is: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20 49 07 50 45 69 20 07 88 02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89 87 35 98 23 98 61 03 75 48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25 81 97 79 40 78 47 56 24 07</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63 39 52 80 11 63 51 45 25 78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35 62 72 05 98 83 05 14 30 23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values is sorted: false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the values array is: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49 20 07 50 45 69 20 07 88 02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89 87 35 98 23 98 61 03 75 48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25 81 97 79 40 78 47 56 24 07</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63 39 52 80 11 63 51 45 25 78</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35 62 72 05 98 83 05 14 30 23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values is sorted: false </a:t>
            </a:r>
            <a:endParaRPr b="0" i="0" sz="1800" u="none" cap="none" strike="noStrike">
              <a:latin typeface="Arial"/>
              <a:ea typeface="Arial"/>
              <a:cs typeface="Arial"/>
              <a:sym typeface="Arial"/>
            </a:endParaRPr>
          </a:p>
        </p:txBody>
      </p:sp>
      <p:sp>
        <p:nvSpPr>
          <p:cNvPr id="421" name="Google Shape;421;p92"/>
          <p:cNvSpPr/>
          <p:nvPr/>
        </p:nvSpPr>
        <p:spPr>
          <a:xfrm>
            <a:off x="5257800" y="1905120"/>
            <a:ext cx="304200" cy="1218600"/>
          </a:xfrm>
          <a:prstGeom prst="righ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2"/>
          <p:cNvSpPr/>
          <p:nvPr/>
        </p:nvSpPr>
        <p:spPr>
          <a:xfrm>
            <a:off x="5874840" y="2133720"/>
            <a:ext cx="2197080" cy="638640"/>
          </a:xfrm>
          <a:prstGeom prst="rect">
            <a:avLst/>
          </a:prstGeom>
          <a:noFill/>
          <a:ln cap="flat" cmpd="sng" w="9525">
            <a:solidFill>
              <a:schemeClr val="dk1"/>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part varies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for each sample run</a:t>
            </a:r>
            <a:endParaRPr b="0" i="0" sz="1800" u="none" cap="none" strike="noStrike">
              <a:latin typeface="Arial"/>
              <a:ea typeface="Arial"/>
              <a:cs typeface="Arial"/>
              <a:sym typeface="Arial"/>
            </a:endParaRPr>
          </a:p>
        </p:txBody>
      </p:sp>
      <p:sp>
        <p:nvSpPr>
          <p:cNvPr id="423" name="Google Shape;423;p92"/>
          <p:cNvSpPr/>
          <p:nvPr/>
        </p:nvSpPr>
        <p:spPr>
          <a:xfrm>
            <a:off x="5257800" y="4495680"/>
            <a:ext cx="380160" cy="1218600"/>
          </a:xfrm>
          <a:prstGeom prst="rightBrace">
            <a:avLst>
              <a:gd fmla="val 26667"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2"/>
          <p:cNvSpPr/>
          <p:nvPr/>
        </p:nvSpPr>
        <p:spPr>
          <a:xfrm>
            <a:off x="5950080" y="4800600"/>
            <a:ext cx="2491200" cy="364320"/>
          </a:xfrm>
          <a:prstGeom prst="rect">
            <a:avLst/>
          </a:prstGeom>
          <a:noFill/>
          <a:ln cap="flat" cmpd="sng" w="9525">
            <a:solidFill>
              <a:schemeClr val="dk1"/>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does to, of course</a:t>
            </a:r>
            <a:endParaRPr b="0" i="0" sz="1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9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11.2 Simple Sorts</a:t>
            </a:r>
            <a:endParaRPr b="0" i="0" sz="4000" u="none" cap="none" strike="noStrike">
              <a:latin typeface="Arial"/>
              <a:ea typeface="Arial"/>
              <a:cs typeface="Arial"/>
              <a:sym typeface="Arial"/>
            </a:endParaRPr>
          </a:p>
        </p:txBody>
      </p:sp>
      <p:sp>
        <p:nvSpPr>
          <p:cNvPr id="431" name="Google Shape;431;p9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 this section we present three “simple” sorts</a:t>
            </a:r>
            <a:endParaRPr b="0" i="0" sz="28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Selection Sort</a:t>
            </a:r>
            <a:endParaRPr b="0" i="0" sz="24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Bubble Sort</a:t>
            </a:r>
            <a:endParaRPr b="0" i="0" sz="24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Insertion Sort</a:t>
            </a:r>
            <a:endParaRPr b="0" i="0" sz="2400" u="none" cap="none"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Properties of these sorts</a:t>
            </a:r>
            <a:endParaRPr b="0" i="0" sz="28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use an unsophisticated brute force approach</a:t>
            </a:r>
            <a:endParaRPr b="0" i="0" sz="24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are not very efficient</a:t>
            </a:r>
            <a:endParaRPr b="0" i="0" sz="2400" u="none" cap="none"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are easy to understand and to implement</a:t>
            </a:r>
            <a:endParaRPr b="0" i="0" sz="2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94"/>
          <p:cNvSpPr/>
          <p:nvPr/>
        </p:nvSpPr>
        <p:spPr>
          <a:xfrm>
            <a:off x="485640" y="10944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Selection Sort</a:t>
            </a:r>
            <a:endParaRPr b="0" i="0" sz="4400" u="none" cap="none" strike="noStrike">
              <a:latin typeface="Arial"/>
              <a:ea typeface="Arial"/>
              <a:cs typeface="Arial"/>
              <a:sym typeface="Arial"/>
            </a:endParaRPr>
          </a:p>
        </p:txBody>
      </p:sp>
      <p:sp>
        <p:nvSpPr>
          <p:cNvPr id="438" name="Google Shape;438;p94"/>
          <p:cNvSpPr/>
          <p:nvPr/>
        </p:nvSpPr>
        <p:spPr>
          <a:xfrm>
            <a:off x="152280" y="125244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This algorithm was introduced in Section 1.6, "Comparing Algorithms"</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If handed a list of names on a sheet of paper and asked to put them in alphabetical order, we might use this general approach:</a:t>
            </a:r>
            <a:endParaRPr b="0" i="0" sz="28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1" lang="en-US" sz="2400" u="none" cap="none" strike="noStrike">
                <a:solidFill>
                  <a:srgbClr val="000000"/>
                </a:solidFill>
                <a:latin typeface="Arial"/>
                <a:ea typeface="Arial"/>
                <a:cs typeface="Arial"/>
                <a:sym typeface="Arial"/>
              </a:rPr>
              <a:t>Select</a:t>
            </a:r>
            <a:r>
              <a:rPr b="0" i="0" lang="en-US" sz="2400" u="none" cap="none" strike="noStrike">
                <a:solidFill>
                  <a:srgbClr val="000000"/>
                </a:solidFill>
                <a:latin typeface="Arial"/>
                <a:ea typeface="Arial"/>
                <a:cs typeface="Arial"/>
                <a:sym typeface="Arial"/>
              </a:rPr>
              <a:t> the name that comes first in alphabetical order, and write it on a second sheet of paper.</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Cross the name out on the original sheet.</a:t>
            </a:r>
            <a:endParaRPr b="0" i="0" sz="2400" u="none" cap="none" strike="noStrike">
              <a:latin typeface="Arial"/>
              <a:ea typeface="Arial"/>
              <a:cs typeface="Arial"/>
              <a:sym typeface="Arial"/>
            </a:endParaRPr>
          </a:p>
          <a:p>
            <a:pPr indent="-28512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Repeat steps 1 and 2 for the second name, the third name, and so on until all the names on the original sheet have been crossed out and written onto the second sheet.</a:t>
            </a:r>
            <a:endParaRPr b="0" i="0" sz="24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95"/>
          <p:cNvPicPr preferRelativeResize="0"/>
          <p:nvPr/>
        </p:nvPicPr>
        <p:blipFill rotWithShape="1">
          <a:blip r:embed="rId3">
            <a:alphaModFix/>
          </a:blip>
          <a:srcRect b="0" l="0" r="0" t="0"/>
          <a:stretch/>
        </p:blipFill>
        <p:spPr>
          <a:xfrm>
            <a:off x="838080" y="1828800"/>
            <a:ext cx="7848000" cy="38948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9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An improvement</a:t>
            </a:r>
            <a:endParaRPr b="0" i="0" sz="4000" u="none" cap="none" strike="noStrike">
              <a:latin typeface="Arial"/>
              <a:ea typeface="Arial"/>
              <a:cs typeface="Arial"/>
              <a:sym typeface="Arial"/>
            </a:endParaRPr>
          </a:p>
        </p:txBody>
      </p:sp>
      <p:sp>
        <p:nvSpPr>
          <p:cNvPr id="451" name="Google Shape;451;p9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Our algorithm is simple but it has one drawback: It requires space to store two complete lists</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 </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Instead of writing the “first” name onto a separate sheet of paper, exchange it with the name in the first location on the original sheet. And so on.</a:t>
            </a:r>
            <a:endParaRPr b="0" i="0" sz="2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97"/>
          <p:cNvPicPr preferRelativeResize="0"/>
          <p:nvPr/>
        </p:nvPicPr>
        <p:blipFill rotWithShape="1">
          <a:blip r:embed="rId3">
            <a:alphaModFix/>
          </a:blip>
          <a:srcRect b="0" l="0" r="0" t="0"/>
          <a:stretch/>
        </p:blipFill>
        <p:spPr>
          <a:xfrm>
            <a:off x="2286000" y="762120"/>
            <a:ext cx="5388840" cy="5866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80"/>
          <p:cNvSpPr/>
          <p:nvPr/>
        </p:nvSpPr>
        <p:spPr>
          <a:xfrm>
            <a:off x="457200" y="6094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Chapter 11: </a:t>
            </a:r>
            <a:br>
              <a:rPr b="0" i="0" lang="en-US" sz="1800" u="none" cap="none" strike="noStrike">
                <a:latin typeface="Arial"/>
                <a:ea typeface="Arial"/>
                <a:cs typeface="Arial"/>
                <a:sym typeface="Arial"/>
              </a:rPr>
            </a:br>
            <a:r>
              <a:rPr b="0" i="0" lang="en-US" sz="4400" u="none" cap="none" strike="noStrike">
                <a:solidFill>
                  <a:srgbClr val="000000"/>
                </a:solidFill>
                <a:latin typeface="Arial"/>
                <a:ea typeface="Arial"/>
                <a:cs typeface="Arial"/>
                <a:sym typeface="Arial"/>
              </a:rPr>
              <a:t>Sorting and Searching Algorithms</a:t>
            </a:r>
            <a:endParaRPr b="0" i="0" sz="4400" u="none" cap="none" strike="noStrike">
              <a:latin typeface="Arial"/>
              <a:ea typeface="Arial"/>
              <a:cs typeface="Arial"/>
              <a:sym typeface="Arial"/>
            </a:endParaRPr>
          </a:p>
        </p:txBody>
      </p:sp>
      <p:sp>
        <p:nvSpPr>
          <p:cNvPr id="328" name="Google Shape;328;p80"/>
          <p:cNvSpPr/>
          <p:nvPr/>
        </p:nvSpPr>
        <p:spPr>
          <a:xfrm>
            <a:off x="343080" y="2666880"/>
            <a:ext cx="84574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11.1 – Sorting</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US" sz="2400" u="none" cap="none" strike="noStrike">
                <a:solidFill>
                  <a:srgbClr val="000000"/>
                </a:solidFill>
                <a:latin typeface="Arial"/>
                <a:ea typeface="Arial"/>
                <a:cs typeface="Arial"/>
                <a:sym typeface="Arial"/>
              </a:rPr>
              <a:t>11.2 – Simple Sorts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US" sz="2400" u="none" cap="none" strike="noStrike">
                <a:solidFill>
                  <a:srgbClr val="000000"/>
                </a:solidFill>
                <a:latin typeface="Arial"/>
                <a:ea typeface="Arial"/>
                <a:cs typeface="Arial"/>
                <a:sym typeface="Arial"/>
              </a:rPr>
              <a:t>11.3 – O(N log</a:t>
            </a:r>
            <a:r>
              <a:rPr b="0" baseline="-25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N) Sorts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US" sz="2400" u="none" cap="none" strike="noStrike">
                <a:solidFill>
                  <a:srgbClr val="000000"/>
                </a:solidFill>
                <a:latin typeface="Arial"/>
                <a:ea typeface="Arial"/>
                <a:cs typeface="Arial"/>
                <a:sym typeface="Arial"/>
              </a:rPr>
              <a:t>11.4 – More Sorting Considerations</a:t>
            </a:r>
            <a:endParaRPr b="0" i="0" sz="2400" u="none" cap="none" strike="noStrike">
              <a:latin typeface="Arial"/>
              <a:ea typeface="Arial"/>
              <a:cs typeface="Arial"/>
              <a:sym typeface="Arial"/>
            </a:endParaRPr>
          </a:p>
          <a:p>
            <a:pPr indent="-342360" lvl="0" marL="343080" marR="0" rtl="0" algn="l">
              <a:lnSpc>
                <a:spcPct val="100000"/>
              </a:lnSpc>
              <a:spcBef>
                <a:spcPts val="479"/>
              </a:spcBef>
              <a:spcAft>
                <a:spcPts val="0"/>
              </a:spcAft>
              <a:buNone/>
            </a:pPr>
            <a:r>
              <a:rPr b="0" i="0" lang="en-US" sz="2400" u="none" cap="none" strike="noStrike">
                <a:solidFill>
                  <a:srgbClr val="000000"/>
                </a:solidFill>
                <a:latin typeface="Arial"/>
                <a:ea typeface="Arial"/>
                <a:cs typeface="Arial"/>
                <a:sym typeface="Arial"/>
              </a:rPr>
              <a:t>11.5 – Searching</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9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Selection Sort Algorithm</a:t>
            </a:r>
            <a:endParaRPr b="0" i="0" sz="4000" u="none" cap="none" strike="noStrike">
              <a:latin typeface="Arial"/>
              <a:ea typeface="Arial"/>
              <a:cs typeface="Arial"/>
              <a:sym typeface="Arial"/>
            </a:endParaRPr>
          </a:p>
        </p:txBody>
      </p:sp>
      <p:sp>
        <p:nvSpPr>
          <p:cNvPr id="464" name="Google Shape;464;p98"/>
          <p:cNvSpPr/>
          <p:nvPr/>
        </p:nvSpPr>
        <p:spPr>
          <a:xfrm>
            <a:off x="159120" y="1828800"/>
            <a:ext cx="8536680" cy="2284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2400" u="none" cap="none" strike="noStrike">
                <a:solidFill>
                  <a:srgbClr val="000000"/>
                </a:solidFill>
                <a:latin typeface="Arial"/>
                <a:ea typeface="Arial"/>
                <a:cs typeface="Arial"/>
                <a:sym typeface="Arial"/>
              </a:rPr>
              <a:t>SelectionSort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for current going from 0 to SIZE - 2</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Find the index in the array of the smallest unsorted element</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Swap the current element with the smallest unsorted one</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An example is depicted on the following slide …</a:t>
            </a:r>
            <a:endParaRPr b="0" i="0" sz="2400" u="none" cap="none" strike="noStrike">
              <a:latin typeface="Arial"/>
              <a:ea typeface="Arial"/>
              <a:cs typeface="Arial"/>
              <a:sym typeface="Arial"/>
            </a:endParaRPr>
          </a:p>
        </p:txBody>
      </p:sp>
      <p:cxnSp>
        <p:nvCxnSpPr>
          <p:cNvPr id="465" name="Google Shape;465;p98"/>
          <p:cNvCxnSpPr/>
          <p:nvPr/>
        </p:nvCxnSpPr>
        <p:spPr>
          <a:xfrm flipH="1" rot="10800000">
            <a:off x="5264640" y="1324800"/>
            <a:ext cx="1005840" cy="457200"/>
          </a:xfrm>
          <a:prstGeom prst="straightConnector1">
            <a:avLst/>
          </a:prstGeom>
          <a:noFill/>
          <a:ln cap="flat" cmpd="sng" w="9525">
            <a:solidFill>
              <a:srgbClr val="000000"/>
            </a:solidFill>
            <a:prstDash val="solid"/>
            <a:round/>
            <a:headEnd len="sm" w="sm" type="none"/>
            <a:tailEnd len="med" w="med" type="triangle"/>
          </a:ln>
        </p:spPr>
      </p:cxnSp>
      <p:sp>
        <p:nvSpPr>
          <p:cNvPr id="466" name="Google Shape;466;p98"/>
          <p:cNvSpPr/>
          <p:nvPr/>
        </p:nvSpPr>
        <p:spPr>
          <a:xfrm>
            <a:off x="6185520" y="1355040"/>
            <a:ext cx="2817000" cy="116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The last element will always be in order due to swapping,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so no need to sort the last elements</a:t>
            </a:r>
            <a:endParaRPr b="0" i="0" sz="18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99"/>
          <p:cNvPicPr preferRelativeResize="0"/>
          <p:nvPr/>
        </p:nvPicPr>
        <p:blipFill rotWithShape="1">
          <a:blip r:embed="rId3">
            <a:alphaModFix/>
          </a:blip>
          <a:srcRect b="0" l="0" r="0" t="0"/>
          <a:stretch/>
        </p:blipFill>
        <p:spPr>
          <a:xfrm>
            <a:off x="1143000" y="147600"/>
            <a:ext cx="6857280" cy="65602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0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Selection Sort Snapshot</a:t>
            </a:r>
            <a:endParaRPr b="0" i="0" sz="4000" u="none" cap="none" strike="noStrike">
              <a:latin typeface="Arial"/>
              <a:ea typeface="Arial"/>
              <a:cs typeface="Arial"/>
              <a:sym typeface="Arial"/>
            </a:endParaRPr>
          </a:p>
        </p:txBody>
      </p:sp>
      <p:pic>
        <p:nvPicPr>
          <p:cNvPr id="479" name="Google Shape;479;p100"/>
          <p:cNvPicPr preferRelativeResize="0"/>
          <p:nvPr/>
        </p:nvPicPr>
        <p:blipFill rotWithShape="1">
          <a:blip r:embed="rId3">
            <a:alphaModFix/>
          </a:blip>
          <a:srcRect b="0" l="0" r="0" t="0"/>
          <a:stretch/>
        </p:blipFill>
        <p:spPr>
          <a:xfrm>
            <a:off x="149040" y="1119240"/>
            <a:ext cx="9143280" cy="5373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0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Selection Sort Code</a:t>
            </a:r>
            <a:endParaRPr b="0" i="0" sz="4000" u="none" cap="none" strike="noStrike">
              <a:latin typeface="Arial"/>
              <a:ea typeface="Arial"/>
              <a:cs typeface="Arial"/>
              <a:sym typeface="Arial"/>
            </a:endParaRPr>
          </a:p>
        </p:txBody>
      </p:sp>
      <p:sp>
        <p:nvSpPr>
          <p:cNvPr id="486" name="Google Shape;486;p101"/>
          <p:cNvSpPr/>
          <p:nvPr/>
        </p:nvSpPr>
        <p:spPr>
          <a:xfrm>
            <a:off x="20880" y="1437120"/>
            <a:ext cx="8684640" cy="5027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static int minIndex(int startIndex, int endIndex)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Returns the index of the smallest value in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values[startIndex]..values[endIndex].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int indexOfMin = startIndex;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for (int index = startIndex + 1; index &lt;= endIndex; 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if (values[index] &lt; values[indexOfMin])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indexOfMin = 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return indexOfMin;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static void selectionSort()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Sorts the values array using the selection sort algorithm.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int endIndex = SIZE –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for (int current = 0; current &lt; endIndex; current++)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swap(current, minIndex(current, endIndex));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a:t>
            </a:r>
            <a:endParaRPr b="0" i="0" sz="1800" u="none" cap="none" strike="noStrike">
              <a:latin typeface="Arial"/>
              <a:ea typeface="Arial"/>
              <a:cs typeface="Arial"/>
              <a:sym typeface="Arial"/>
            </a:endParaRPr>
          </a:p>
        </p:txBody>
      </p:sp>
      <p:cxnSp>
        <p:nvCxnSpPr>
          <p:cNvPr id="487" name="Google Shape;487;p101"/>
          <p:cNvCxnSpPr/>
          <p:nvPr/>
        </p:nvCxnSpPr>
        <p:spPr>
          <a:xfrm flipH="1" rot="10800000">
            <a:off x="4754880" y="5394960"/>
            <a:ext cx="1097280" cy="182880"/>
          </a:xfrm>
          <a:prstGeom prst="straightConnector1">
            <a:avLst/>
          </a:prstGeom>
          <a:noFill/>
          <a:ln cap="flat" cmpd="sng" w="9525">
            <a:solidFill>
              <a:srgbClr val="000000"/>
            </a:solidFill>
            <a:prstDash val="solid"/>
            <a:round/>
            <a:headEnd len="sm" w="sm" type="none"/>
            <a:tailEnd len="med" w="med" type="triangle"/>
          </a:ln>
        </p:spPr>
      </p:cxnSp>
      <p:sp>
        <p:nvSpPr>
          <p:cNvPr id="488" name="Google Shape;488;p101"/>
          <p:cNvSpPr/>
          <p:nvPr/>
        </p:nvSpPr>
        <p:spPr>
          <a:xfrm>
            <a:off x="5943600" y="5212080"/>
            <a:ext cx="237708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latin typeface="Arial"/>
                <a:ea typeface="Arial"/>
                <a:cs typeface="Arial"/>
                <a:sym typeface="Arial"/>
              </a:rPr>
              <a:t>Loops until SIZE - 2</a:t>
            </a:r>
            <a:endParaRPr b="0" i="0" sz="1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02"/>
          <p:cNvSpPr/>
          <p:nvPr/>
        </p:nvSpPr>
        <p:spPr>
          <a:xfrm>
            <a:off x="1066680" y="1143000"/>
            <a:ext cx="2437560" cy="867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Testing Selection Sort</a:t>
            </a:r>
            <a:endParaRPr b="0" i="0" sz="4000" u="none" cap="none" strike="noStrike">
              <a:latin typeface="Arial"/>
              <a:ea typeface="Arial"/>
              <a:cs typeface="Arial"/>
              <a:sym typeface="Arial"/>
            </a:endParaRPr>
          </a:p>
        </p:txBody>
      </p:sp>
      <p:sp>
        <p:nvSpPr>
          <p:cNvPr id="495" name="Google Shape;495;p102"/>
          <p:cNvSpPr/>
          <p:nvPr/>
        </p:nvSpPr>
        <p:spPr>
          <a:xfrm>
            <a:off x="170280" y="3048120"/>
            <a:ext cx="5087880" cy="340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test harness: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initValues();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printValues();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System.out.println("values is sorted: "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 isSorted());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System.out.println();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selectionSort();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System.out.println("Selection Sort called\n");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printValues();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System.out.println("values is sorted: "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 isSorted());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System.out.println();</a:t>
            </a:r>
            <a:endParaRPr b="0" i="0" sz="1400" u="none" cap="none" strike="noStrike">
              <a:latin typeface="Arial"/>
              <a:ea typeface="Arial"/>
              <a:cs typeface="Arial"/>
              <a:sym typeface="Arial"/>
            </a:endParaRPr>
          </a:p>
        </p:txBody>
      </p:sp>
      <p:sp>
        <p:nvSpPr>
          <p:cNvPr id="496" name="Google Shape;496;p102"/>
          <p:cNvSpPr/>
          <p:nvPr/>
        </p:nvSpPr>
        <p:spPr>
          <a:xfrm>
            <a:off x="5407560" y="1752480"/>
            <a:ext cx="3273120" cy="4474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resultant output: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the values array is: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92 66 38 17 21 78 10 43 69 19</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17 96 29 19 77 24 47 01 97 91</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13 33 84 93 49 85 09 54 13 06</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21 21 93 49 67 42 25 29 05 74</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96 82 26 25 11 74 03 76 29 10</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values is sorted: false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Selection Sort called</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the values array is: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01 03 05 06 09 10 10 11 13 13</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17 17 19 19 21 21 21 24 25 25</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26 29 29 29 33 38 42 43 47 49</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49 54 66 67 69 74 74 76 77 78</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82 84 85 91 92 93 93 96 96 97</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values is sorted: true </a:t>
            </a:r>
            <a:endParaRPr b="0" i="0" sz="14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0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Selection Sort Analysis</a:t>
            </a:r>
            <a:endParaRPr b="0" i="0" sz="4000" u="none" cap="none" strike="noStrike">
              <a:latin typeface="Arial"/>
              <a:ea typeface="Arial"/>
              <a:cs typeface="Arial"/>
              <a:sym typeface="Arial"/>
            </a:endParaRPr>
          </a:p>
        </p:txBody>
      </p:sp>
      <p:sp>
        <p:nvSpPr>
          <p:cNvPr id="503" name="Google Shape;503;p10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We describe the number of comparisons as a function of the number of elements in the array, i.e., </a:t>
            </a:r>
            <a:r>
              <a:rPr b="0" i="0" lang="en-US" sz="2400" u="none" cap="none" strike="noStrike">
                <a:solidFill>
                  <a:srgbClr val="000000"/>
                </a:solidFill>
                <a:latin typeface="Courier New"/>
                <a:ea typeface="Courier New"/>
                <a:cs typeface="Courier New"/>
                <a:sym typeface="Courier New"/>
              </a:rPr>
              <a:t>SIZE</a:t>
            </a:r>
            <a:r>
              <a:rPr b="0" i="0" lang="en-US" sz="2400" u="none" cap="none" strike="noStrike">
                <a:solidFill>
                  <a:srgbClr val="000000"/>
                </a:solidFill>
                <a:latin typeface="Arial"/>
                <a:ea typeface="Arial"/>
                <a:cs typeface="Arial"/>
                <a:sym typeface="Arial"/>
              </a:rPr>
              <a:t>. To be concise, in this discussion we refer to SIZE as </a:t>
            </a:r>
            <a:r>
              <a:rPr b="0" i="1" lang="en-US" sz="2400" u="none" cap="none" strike="noStrike">
                <a:solidFill>
                  <a:srgbClr val="000000"/>
                </a:solidFill>
                <a:latin typeface="Arial"/>
                <a:ea typeface="Arial"/>
                <a:cs typeface="Arial"/>
                <a:sym typeface="Arial"/>
              </a:rPr>
              <a:t>N</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a:t>
            </a:r>
            <a:r>
              <a:rPr b="0" i="0" lang="en-US" sz="2400" u="none" cap="none" strike="noStrike">
                <a:solidFill>
                  <a:srgbClr val="000000"/>
                </a:solidFill>
                <a:latin typeface="Courier New"/>
                <a:ea typeface="Courier New"/>
                <a:cs typeface="Courier New"/>
                <a:sym typeface="Courier New"/>
              </a:rPr>
              <a:t>minIndex</a:t>
            </a:r>
            <a:r>
              <a:rPr b="0" i="0" lang="en-US" sz="2400" u="none" cap="none" strike="noStrike">
                <a:solidFill>
                  <a:srgbClr val="000000"/>
                </a:solidFill>
                <a:latin typeface="Arial"/>
                <a:ea typeface="Arial"/>
                <a:cs typeface="Arial"/>
                <a:sym typeface="Arial"/>
              </a:rPr>
              <a:t> method is called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- 1 times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Within </a:t>
            </a:r>
            <a:r>
              <a:rPr b="0" i="0" lang="en-US" sz="2400" u="none" cap="none" strike="noStrike">
                <a:solidFill>
                  <a:srgbClr val="000000"/>
                </a:solidFill>
                <a:latin typeface="Courier New"/>
                <a:ea typeface="Courier New"/>
                <a:cs typeface="Courier New"/>
                <a:sym typeface="Courier New"/>
              </a:rPr>
              <a:t>minIndex</a:t>
            </a:r>
            <a:r>
              <a:rPr b="0" i="0" lang="en-US" sz="2400" u="none" cap="none" strike="noStrike">
                <a:solidFill>
                  <a:srgbClr val="000000"/>
                </a:solidFill>
                <a:latin typeface="Arial"/>
                <a:ea typeface="Arial"/>
                <a:cs typeface="Arial"/>
                <a:sym typeface="Arial"/>
              </a:rPr>
              <a:t>, the number of comparisons varies:</a:t>
            </a:r>
            <a:endParaRPr b="0" i="0" sz="24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 the first call there are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- 1 comparisons</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 the next call there are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- 2 comparisons</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and so on, until in the last call, when there is only 1 comparison </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total number of comparisons is</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 1) +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 2) +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 3) + ...  + 1 </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	   =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 1)/2 = 1/2</a:t>
            </a:r>
            <a:r>
              <a:rPr b="0" i="1" lang="en-US" sz="2400" u="none" cap="none" strike="noStrike">
                <a:solidFill>
                  <a:srgbClr val="000000"/>
                </a:solidFill>
                <a:latin typeface="Arial"/>
                <a:ea typeface="Arial"/>
                <a:cs typeface="Arial"/>
                <a:sym typeface="Arial"/>
              </a:rPr>
              <a:t>N</a:t>
            </a:r>
            <a:r>
              <a:rPr b="0" baseline="30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 – 1/2</a:t>
            </a:r>
            <a:r>
              <a:rPr b="0" i="1" lang="en-US" sz="2400" u="none" cap="none" strike="noStrike">
                <a:solidFill>
                  <a:srgbClr val="000000"/>
                </a:solidFill>
                <a:latin typeface="Arial"/>
                <a:ea typeface="Arial"/>
                <a:cs typeface="Arial"/>
                <a:sym typeface="Arial"/>
              </a:rPr>
              <a:t>N</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Selection Sort algorithm is O(</a:t>
            </a:r>
            <a:r>
              <a:rPr b="0" i="1" lang="en-US" sz="2400" u="none" cap="none" strike="noStrike">
                <a:solidFill>
                  <a:srgbClr val="000000"/>
                </a:solidFill>
                <a:latin typeface="Arial"/>
                <a:ea typeface="Arial"/>
                <a:cs typeface="Arial"/>
                <a:sym typeface="Arial"/>
              </a:rPr>
              <a:t>N</a:t>
            </a:r>
            <a:r>
              <a:rPr b="0" baseline="30000" i="0" lang="en-US" sz="2400" u="none" cap="none" strike="noStrike">
                <a:solidFill>
                  <a:srgbClr val="00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 </a:t>
            </a:r>
            <a:endParaRPr b="0" i="0" sz="24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04"/>
          <p:cNvSpPr/>
          <p:nvPr/>
        </p:nvSpPr>
        <p:spPr>
          <a:xfrm>
            <a:off x="457200" y="6094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Number of Comparisons Required to Sort Arrays of Different Sizes Using Selection Sort </a:t>
            </a:r>
            <a:endParaRPr b="0" i="0" sz="4000" u="none" cap="none" strike="noStrike">
              <a:latin typeface="Arial"/>
              <a:ea typeface="Arial"/>
              <a:cs typeface="Arial"/>
              <a:sym typeface="Arial"/>
            </a:endParaRPr>
          </a:p>
        </p:txBody>
      </p:sp>
      <p:sp>
        <p:nvSpPr>
          <p:cNvPr id="510" name="Google Shape;510;p104"/>
          <p:cNvSpPr/>
          <p:nvPr/>
        </p:nvSpPr>
        <p:spPr>
          <a:xfrm>
            <a:off x="754200" y="2819520"/>
            <a:ext cx="7635240" cy="228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Number of Elements	Number of Comparisons</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10				                                45</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20				                              190</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100				                      4,950</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1,000				                  499,500</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10,000			             49,995,000</a:t>
            </a:r>
            <a:endParaRPr b="0" i="0" sz="24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0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a:t>
            </a:r>
            <a:endParaRPr b="0" i="0" sz="4000" u="none" cap="none" strike="noStrike">
              <a:latin typeface="Arial"/>
              <a:ea typeface="Arial"/>
              <a:cs typeface="Arial"/>
              <a:sym typeface="Arial"/>
            </a:endParaRPr>
          </a:p>
        </p:txBody>
      </p:sp>
      <p:sp>
        <p:nvSpPr>
          <p:cNvPr id="517" name="Google Shape;517;p105"/>
          <p:cNvSpPr/>
          <p:nvPr/>
        </p:nvSpPr>
        <p:spPr>
          <a:xfrm>
            <a:off x="205200" y="1456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With this approach the smaller data values “bubble up” to the front of the array …</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Each iteration puts the smallest unsorted element into its correct place, but it also makes changes in the locations of the other elements in the array. </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The first iteration puts the smallest element in the array into the first array position:</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starting with the last array element, we compare successive pairs of elements, swapping whenever the bottom element of the pair is smaller than the one above it</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in this way the smallest element “bubbles up” to the top of the array.</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The next iteration puts the smallest element in the unsorted part of the array into the second array position, using the same technique</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The rest of the sorting process continues in the same way</a:t>
            </a:r>
            <a:endParaRPr b="0" i="0" sz="22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10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 Algorithm</a:t>
            </a:r>
            <a:endParaRPr b="0" i="0" sz="4000" u="none" cap="none" strike="noStrike">
              <a:latin typeface="Arial"/>
              <a:ea typeface="Arial"/>
              <a:cs typeface="Arial"/>
              <a:sym typeface="Arial"/>
            </a:endParaRPr>
          </a:p>
        </p:txBody>
      </p:sp>
      <p:sp>
        <p:nvSpPr>
          <p:cNvPr id="524" name="Google Shape;524;p106"/>
          <p:cNvSpPr/>
          <p:nvPr/>
        </p:nvSpPr>
        <p:spPr>
          <a:xfrm>
            <a:off x="132120" y="1638360"/>
            <a:ext cx="7887600" cy="4446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2200" u="none" cap="none" strike="noStrike">
                <a:solidFill>
                  <a:srgbClr val="000000"/>
                </a:solidFill>
                <a:latin typeface="Arial"/>
                <a:ea typeface="Arial"/>
                <a:cs typeface="Arial"/>
                <a:sym typeface="Arial"/>
              </a:rPr>
              <a:t>BubbleSort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Set current to the index of first element in the array</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while more elements in unsorted part of array</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    “Bubble up” the smallest element in the unsorted part,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           causing intermediate swaps as needed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  Shrink the unsorted part of the array by incrementing current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US" sz="2200" u="none" cap="none" strike="noStrike">
                <a:solidFill>
                  <a:srgbClr val="000000"/>
                </a:solidFill>
                <a:latin typeface="Arial"/>
                <a:ea typeface="Arial"/>
                <a:cs typeface="Arial"/>
                <a:sym typeface="Arial"/>
              </a:rPr>
              <a:t>bubbleUp(startIndex, endIndex)</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for index going from endIndex DOWNTO startIndex +1</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    if values[index] &lt; values[index - 1]</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        Swap the value at index with the value at index - 1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An example is depicted on the following slide …</a:t>
            </a:r>
            <a:endParaRPr b="0" i="0" sz="22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107"/>
          <p:cNvPicPr preferRelativeResize="0"/>
          <p:nvPr/>
        </p:nvPicPr>
        <p:blipFill rotWithShape="1">
          <a:blip r:embed="rId3">
            <a:alphaModFix/>
          </a:blip>
          <a:srcRect b="0" l="0" r="0" t="0"/>
          <a:stretch/>
        </p:blipFill>
        <p:spPr>
          <a:xfrm>
            <a:off x="228600" y="212760"/>
            <a:ext cx="8609760" cy="6415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8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Sorting</a:t>
            </a:r>
            <a:endParaRPr b="0" i="0" sz="4000" u="none" cap="none" strike="noStrike">
              <a:latin typeface="Arial"/>
              <a:ea typeface="Arial"/>
              <a:cs typeface="Arial"/>
              <a:sym typeface="Arial"/>
            </a:endParaRPr>
          </a:p>
        </p:txBody>
      </p:sp>
      <p:sp>
        <p:nvSpPr>
          <p:cNvPr id="335" name="Google Shape;335;p8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Putting an unsorted list of data elements into order – sorting - is a very common and useful operation</a:t>
            </a:r>
            <a:endParaRPr b="0" i="0" sz="2800" u="none" cap="none"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We describe efficiency by relating the number of comparisons to the number of elements in the list (N)</a:t>
            </a:r>
            <a:endParaRPr b="0" i="0" sz="2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8"/>
          <p:cNvSpPr/>
          <p:nvPr/>
        </p:nvSpPr>
        <p:spPr>
          <a:xfrm>
            <a:off x="457200" y="274680"/>
            <a:ext cx="822888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 Snapshot</a:t>
            </a:r>
            <a:endParaRPr b="0" i="0" sz="4000" u="none" cap="none" strike="noStrike">
              <a:latin typeface="Arial"/>
              <a:ea typeface="Arial"/>
              <a:cs typeface="Arial"/>
              <a:sym typeface="Arial"/>
            </a:endParaRPr>
          </a:p>
        </p:txBody>
      </p:sp>
      <p:pic>
        <p:nvPicPr>
          <p:cNvPr id="537" name="Google Shape;537;p108"/>
          <p:cNvPicPr preferRelativeResize="0"/>
          <p:nvPr/>
        </p:nvPicPr>
        <p:blipFill rotWithShape="1">
          <a:blip r:embed="rId3">
            <a:alphaModFix/>
          </a:blip>
          <a:srcRect b="0" l="0" r="0" t="0"/>
          <a:stretch/>
        </p:blipFill>
        <p:spPr>
          <a:xfrm>
            <a:off x="609480" y="1125360"/>
            <a:ext cx="7771680" cy="55825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 Code</a:t>
            </a:r>
            <a:endParaRPr b="0" i="0" sz="4000" u="none" cap="none" strike="noStrike">
              <a:latin typeface="Arial"/>
              <a:ea typeface="Arial"/>
              <a:cs typeface="Arial"/>
              <a:sym typeface="Arial"/>
            </a:endParaRPr>
          </a:p>
        </p:txBody>
      </p:sp>
      <p:sp>
        <p:nvSpPr>
          <p:cNvPr id="544" name="Google Shape;544;p109"/>
          <p:cNvSpPr/>
          <p:nvPr/>
        </p:nvSpPr>
        <p:spPr>
          <a:xfrm>
            <a:off x="-129240" y="1185120"/>
            <a:ext cx="8410320" cy="5576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static void bubbleUp(int startIndex, int endIndex)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000000"/>
                </a:solidFill>
                <a:latin typeface="Courier New"/>
                <a:ea typeface="Courier New"/>
                <a:cs typeface="Courier New"/>
                <a:sym typeface="Courier New"/>
              </a:rPr>
              <a:t>// Switches adjacent pairs that are out of order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 between values[startIndex]..values[endIndex]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 beginning at values[endIndex].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for (int index = endIndex; index &gt; startIndex; index--)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if (values[index] &lt; values[index –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swap(index, index –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static void bubbleSort()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 Sorts the values array using the bubble sort algorithm.</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int current =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while (current &lt; SIZE –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bubbleUp(current, SIZE –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current++;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New"/>
                <a:ea typeface="Courier New"/>
                <a:cs typeface="Courier New"/>
                <a:sym typeface="Courier New"/>
              </a:rPr>
              <a:t>  }</a:t>
            </a:r>
            <a:endParaRPr b="0" i="0" sz="18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1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 Analysis</a:t>
            </a:r>
            <a:endParaRPr b="0" i="0" sz="4000" u="none" cap="none" strike="noStrike">
              <a:latin typeface="Arial"/>
              <a:ea typeface="Arial"/>
              <a:cs typeface="Arial"/>
              <a:sym typeface="Arial"/>
            </a:endParaRPr>
          </a:p>
        </p:txBody>
      </p:sp>
      <p:sp>
        <p:nvSpPr>
          <p:cNvPr id="551" name="Google Shape;551;p11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Analyzing the work required by </a:t>
            </a:r>
            <a:r>
              <a:rPr b="0" i="0" lang="en-US" sz="2800" u="none" cap="none" strike="noStrike">
                <a:solidFill>
                  <a:srgbClr val="000000"/>
                </a:solidFill>
                <a:latin typeface="Courier New"/>
                <a:ea typeface="Courier New"/>
                <a:cs typeface="Courier New"/>
                <a:sym typeface="Courier New"/>
              </a:rPr>
              <a:t>bubbleSort</a:t>
            </a:r>
            <a:r>
              <a:rPr b="0" i="0" lang="en-US" sz="2800" u="none" cap="none" strike="noStrike">
                <a:solidFill>
                  <a:srgbClr val="000000"/>
                </a:solidFill>
                <a:latin typeface="Arial"/>
                <a:ea typeface="Arial"/>
                <a:cs typeface="Arial"/>
                <a:sym typeface="Arial"/>
              </a:rPr>
              <a:t> is the same as for the selection sort algorithm. </a:t>
            </a:r>
            <a:endParaRPr b="0" i="0" sz="2800" u="none" cap="none"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comparisons are in </a:t>
            </a:r>
            <a:r>
              <a:rPr b="0" i="0" lang="en-US" sz="2800" u="none" cap="none" strike="noStrike">
                <a:solidFill>
                  <a:srgbClr val="000000"/>
                </a:solidFill>
                <a:latin typeface="Courier New"/>
                <a:ea typeface="Courier New"/>
                <a:cs typeface="Courier New"/>
                <a:sym typeface="Courier New"/>
              </a:rPr>
              <a:t>bubbleUp</a:t>
            </a:r>
            <a:r>
              <a:rPr b="0" i="0" lang="en-US" sz="2800" u="none" cap="none" strike="noStrike">
                <a:solidFill>
                  <a:srgbClr val="000000"/>
                </a:solidFill>
                <a:latin typeface="Arial"/>
                <a:ea typeface="Arial"/>
                <a:cs typeface="Arial"/>
                <a:sym typeface="Arial"/>
              </a:rPr>
              <a:t>, which is called </a:t>
            </a:r>
            <a:r>
              <a:rPr b="0" i="1" lang="en-US" sz="2800" u="none" cap="none" strike="noStrike">
                <a:solidFill>
                  <a:srgbClr val="000000"/>
                </a:solidFill>
                <a:latin typeface="Arial"/>
                <a:ea typeface="Arial"/>
                <a:cs typeface="Arial"/>
                <a:sym typeface="Arial"/>
              </a:rPr>
              <a:t>N</a:t>
            </a:r>
            <a:r>
              <a:rPr b="0" i="0" lang="en-US" sz="2800" u="none" cap="none" strike="noStrike">
                <a:solidFill>
                  <a:srgbClr val="000000"/>
                </a:solidFill>
                <a:latin typeface="Arial"/>
                <a:ea typeface="Arial"/>
                <a:cs typeface="Arial"/>
                <a:sym typeface="Arial"/>
              </a:rPr>
              <a:t> – 1 times. </a:t>
            </a:r>
            <a:endParaRPr b="0" i="0" sz="2800" u="none" cap="none"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There are </a:t>
            </a:r>
            <a:r>
              <a:rPr b="0" i="1" lang="en-US" sz="2800" u="none" cap="none" strike="noStrike">
                <a:solidFill>
                  <a:srgbClr val="000000"/>
                </a:solidFill>
                <a:latin typeface="Arial"/>
                <a:ea typeface="Arial"/>
                <a:cs typeface="Arial"/>
                <a:sym typeface="Arial"/>
              </a:rPr>
              <a:t>N</a:t>
            </a:r>
            <a:r>
              <a:rPr b="0" i="0" lang="en-US" sz="2800" u="none" cap="none" strike="noStrike">
                <a:solidFill>
                  <a:srgbClr val="000000"/>
                </a:solidFill>
                <a:latin typeface="Arial"/>
                <a:ea typeface="Arial"/>
                <a:cs typeface="Arial"/>
                <a:sym typeface="Arial"/>
              </a:rPr>
              <a:t> – 1 comparisons the first time, </a:t>
            </a:r>
            <a:r>
              <a:rPr b="0" i="1" lang="en-US" sz="2800" u="none" cap="none" strike="noStrike">
                <a:solidFill>
                  <a:srgbClr val="000000"/>
                </a:solidFill>
                <a:latin typeface="Arial"/>
                <a:ea typeface="Arial"/>
                <a:cs typeface="Arial"/>
                <a:sym typeface="Arial"/>
              </a:rPr>
              <a:t>N</a:t>
            </a:r>
            <a:r>
              <a:rPr b="0" i="0" lang="en-US" sz="2800" u="none" cap="none" strike="noStrike">
                <a:solidFill>
                  <a:srgbClr val="000000"/>
                </a:solidFill>
                <a:latin typeface="Arial"/>
                <a:ea typeface="Arial"/>
                <a:cs typeface="Arial"/>
                <a:sym typeface="Arial"/>
              </a:rPr>
              <a:t> – 2 comparisons the second time, and so on. </a:t>
            </a:r>
            <a:endParaRPr b="0" i="0" sz="2800" u="none" cap="none"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Therefore, </a:t>
            </a:r>
            <a:r>
              <a:rPr b="0" i="0" lang="en-US" sz="2800" u="none" cap="none" strike="noStrike">
                <a:solidFill>
                  <a:srgbClr val="000000"/>
                </a:solidFill>
                <a:latin typeface="Courier New"/>
                <a:ea typeface="Courier New"/>
                <a:cs typeface="Courier New"/>
                <a:sym typeface="Courier New"/>
              </a:rPr>
              <a:t>bubbleSort</a:t>
            </a:r>
            <a:r>
              <a:rPr b="0" i="0" lang="en-US" sz="2800" u="none" cap="none" strike="noStrike">
                <a:solidFill>
                  <a:srgbClr val="000000"/>
                </a:solidFill>
                <a:latin typeface="Arial"/>
                <a:ea typeface="Arial"/>
                <a:cs typeface="Arial"/>
                <a:sym typeface="Arial"/>
              </a:rPr>
              <a:t> and </a:t>
            </a:r>
            <a:r>
              <a:rPr b="0" i="0" lang="en-US" sz="2800" u="none" cap="none" strike="noStrike">
                <a:solidFill>
                  <a:srgbClr val="000000"/>
                </a:solidFill>
                <a:latin typeface="Courier New"/>
                <a:ea typeface="Courier New"/>
                <a:cs typeface="Courier New"/>
                <a:sym typeface="Courier New"/>
              </a:rPr>
              <a:t>selectionSort</a:t>
            </a:r>
            <a:r>
              <a:rPr b="0" i="0" lang="en-US" sz="2800" u="none" cap="none" strike="noStrike">
                <a:solidFill>
                  <a:srgbClr val="000000"/>
                </a:solidFill>
                <a:latin typeface="Arial"/>
                <a:ea typeface="Arial"/>
                <a:cs typeface="Arial"/>
                <a:sym typeface="Arial"/>
              </a:rPr>
              <a:t> require the same amount of work in terms of the number of comparisons. </a:t>
            </a:r>
            <a:endParaRPr b="0" i="0" sz="2800" u="none" cap="none"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Bubble Sort algorithm is O(</a:t>
            </a:r>
            <a:r>
              <a:rPr b="0" i="1" lang="en-US" sz="2800" u="none" cap="none" strike="noStrike">
                <a:solidFill>
                  <a:srgbClr val="000000"/>
                </a:solidFill>
                <a:latin typeface="Arial"/>
                <a:ea typeface="Arial"/>
                <a:cs typeface="Arial"/>
                <a:sym typeface="Arial"/>
              </a:rPr>
              <a:t>N</a:t>
            </a:r>
            <a:r>
              <a:rPr b="0" baseline="30000" i="0" lang="en-US" sz="2800" u="none" cap="none" strike="noStrike">
                <a:solidFill>
                  <a:srgbClr val="000000"/>
                </a:solidFill>
                <a:latin typeface="Arial"/>
                <a:ea typeface="Arial"/>
                <a:cs typeface="Arial"/>
                <a:sym typeface="Arial"/>
              </a:rPr>
              <a:t>2</a:t>
            </a:r>
            <a:r>
              <a:rPr b="0" i="0" lang="en-US" sz="2800" u="none" cap="none" strike="noStrike">
                <a:solidFill>
                  <a:srgbClr val="000000"/>
                </a:solidFill>
                <a:latin typeface="Arial"/>
                <a:ea typeface="Arial"/>
                <a:cs typeface="Arial"/>
                <a:sym typeface="Arial"/>
              </a:rPr>
              <a:t>) </a:t>
            </a:r>
            <a:endParaRPr b="0" i="0" sz="28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1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What if array is already sorted?</a:t>
            </a:r>
            <a:endParaRPr b="0" i="0" sz="4000" u="none" cap="none" strike="noStrike">
              <a:latin typeface="Arial"/>
              <a:ea typeface="Arial"/>
              <a:cs typeface="Arial"/>
              <a:sym typeface="Arial"/>
            </a:endParaRPr>
          </a:p>
        </p:txBody>
      </p:sp>
      <p:sp>
        <p:nvSpPr>
          <p:cNvPr id="558" name="Google Shape;558;p11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0" i="0" lang="en-US" sz="2800" u="none" cap="none" strike="noStrike">
                <a:solidFill>
                  <a:srgbClr val="000000"/>
                </a:solidFill>
                <a:latin typeface="Arial"/>
                <a:ea typeface="Arial"/>
                <a:cs typeface="Arial"/>
                <a:sym typeface="Arial"/>
              </a:rPr>
              <a:t>Even if the array is already in sorted order when </a:t>
            </a:r>
            <a:r>
              <a:rPr b="0" i="1" lang="en-US" sz="2800" u="none" cap="none" strike="noStrike">
                <a:solidFill>
                  <a:srgbClr val="000000"/>
                </a:solidFill>
                <a:latin typeface="Arial"/>
                <a:ea typeface="Arial"/>
                <a:cs typeface="Arial"/>
                <a:sym typeface="Arial"/>
              </a:rPr>
              <a:t>bubbleSort</a:t>
            </a:r>
            <a:r>
              <a:rPr b="0" i="0" lang="en-US" sz="2800" u="none" cap="none" strike="noStrike">
                <a:solidFill>
                  <a:srgbClr val="000000"/>
                </a:solidFill>
                <a:latin typeface="Arial"/>
                <a:ea typeface="Arial"/>
                <a:cs typeface="Arial"/>
                <a:sym typeface="Arial"/>
              </a:rPr>
              <a:t> is called, this method continues to call </a:t>
            </a:r>
            <a:r>
              <a:rPr b="0" i="1" lang="en-US" sz="2800" u="none" cap="none" strike="noStrike">
                <a:solidFill>
                  <a:srgbClr val="000000"/>
                </a:solidFill>
                <a:latin typeface="Arial"/>
                <a:ea typeface="Arial"/>
                <a:cs typeface="Arial"/>
                <a:sym typeface="Arial"/>
              </a:rPr>
              <a:t>bubbleUp</a:t>
            </a:r>
            <a:r>
              <a:rPr b="0" i="0" lang="en-US" sz="2800" u="none" cap="none" strike="noStrike">
                <a:solidFill>
                  <a:srgbClr val="000000"/>
                </a:solidFill>
                <a:latin typeface="Arial"/>
                <a:ea typeface="Arial"/>
                <a:cs typeface="Arial"/>
                <a:sym typeface="Arial"/>
              </a:rPr>
              <a:t> (which changes nothing)	 N – 1 times</a:t>
            </a:r>
            <a:endParaRPr b="0" i="0" sz="2800" u="none" cap="none" strike="noStrike">
              <a:latin typeface="Arial"/>
              <a:ea typeface="Arial"/>
              <a:cs typeface="Arial"/>
              <a:sym typeface="Arial"/>
            </a:endParaRPr>
          </a:p>
          <a:p>
            <a:pPr indent="0" lvl="0" marL="0" marR="0" rtl="0" algn="l">
              <a:lnSpc>
                <a:spcPct val="8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80000"/>
              </a:lnSpc>
              <a:spcBef>
                <a:spcPts val="561"/>
              </a:spcBef>
              <a:spcAft>
                <a:spcPts val="0"/>
              </a:spcAft>
              <a:buNone/>
            </a:pPr>
            <a:r>
              <a:rPr b="0" i="0" lang="en-US" sz="2800" u="none" cap="none" strike="noStrike">
                <a:solidFill>
                  <a:srgbClr val="000000"/>
                </a:solidFill>
                <a:latin typeface="Arial"/>
                <a:ea typeface="Arial"/>
                <a:cs typeface="Arial"/>
                <a:sym typeface="Arial"/>
              </a:rPr>
              <a:t>We could quit before the maximum number of iterations if </a:t>
            </a:r>
            <a:r>
              <a:rPr b="0" i="1" lang="en-US" sz="2800" u="none" cap="none" strike="noStrike">
                <a:solidFill>
                  <a:srgbClr val="000000"/>
                </a:solidFill>
                <a:latin typeface="Arial"/>
                <a:ea typeface="Arial"/>
                <a:cs typeface="Arial"/>
                <a:sym typeface="Arial"/>
              </a:rPr>
              <a:t>bubbleUp</a:t>
            </a:r>
            <a:r>
              <a:rPr b="0" i="0" lang="en-US" sz="2800" u="none" cap="none" strike="noStrike">
                <a:solidFill>
                  <a:srgbClr val="000000"/>
                </a:solidFill>
                <a:latin typeface="Arial"/>
                <a:ea typeface="Arial"/>
                <a:cs typeface="Arial"/>
                <a:sym typeface="Arial"/>
              </a:rPr>
              <a:t> returns a boolean flag, telling us when the array is	 sorted</a:t>
            </a:r>
            <a:endParaRPr b="0" i="0" sz="2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1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Shorter Bubble Sort</a:t>
            </a:r>
            <a:endParaRPr b="0" i="0" sz="4000" u="none" cap="none" strike="noStrike">
              <a:latin typeface="Arial"/>
              <a:ea typeface="Arial"/>
              <a:cs typeface="Arial"/>
              <a:sym typeface="Arial"/>
            </a:endParaRPr>
          </a:p>
        </p:txBody>
      </p:sp>
      <p:pic>
        <p:nvPicPr>
          <p:cNvPr id="565" name="Google Shape;565;p112"/>
          <p:cNvPicPr preferRelativeResize="0"/>
          <p:nvPr/>
        </p:nvPicPr>
        <p:blipFill rotWithShape="1">
          <a:blip r:embed="rId3">
            <a:alphaModFix/>
          </a:blip>
          <a:srcRect b="0" l="0" r="0" t="0"/>
          <a:stretch/>
        </p:blipFill>
        <p:spPr>
          <a:xfrm>
            <a:off x="50040" y="1449000"/>
            <a:ext cx="9143280" cy="4447080"/>
          </a:xfrm>
          <a:prstGeom prst="rect">
            <a:avLst/>
          </a:prstGeom>
          <a:noFill/>
          <a:ln>
            <a:noFill/>
          </a:ln>
        </p:spPr>
      </p:pic>
      <p:sp>
        <p:nvSpPr>
          <p:cNvPr id="566" name="Google Shape;566;p112"/>
          <p:cNvSpPr/>
          <p:nvPr/>
        </p:nvSpPr>
        <p:spPr>
          <a:xfrm>
            <a:off x="457200" y="3200400"/>
            <a:ext cx="2925720" cy="2739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2"/>
          <p:cNvSpPr/>
          <p:nvPr/>
        </p:nvSpPr>
        <p:spPr>
          <a:xfrm>
            <a:off x="853200" y="4695840"/>
            <a:ext cx="2925720" cy="2739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1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Shorter Bubble Sort</a:t>
            </a:r>
            <a:endParaRPr b="0" i="0" sz="4000" u="none" cap="none" strike="noStrike">
              <a:latin typeface="Arial"/>
              <a:ea typeface="Arial"/>
              <a:cs typeface="Arial"/>
              <a:sym typeface="Arial"/>
            </a:endParaRPr>
          </a:p>
        </p:txBody>
      </p:sp>
      <p:sp>
        <p:nvSpPr>
          <p:cNvPr id="574" name="Google Shape;574;p113"/>
          <p:cNvSpPr/>
          <p:nvPr/>
        </p:nvSpPr>
        <p:spPr>
          <a:xfrm>
            <a:off x="457200" y="3344400"/>
            <a:ext cx="3748680" cy="2739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3"/>
          <p:cNvSpPr/>
          <p:nvPr/>
        </p:nvSpPr>
        <p:spPr>
          <a:xfrm>
            <a:off x="798120" y="4432680"/>
            <a:ext cx="1096920" cy="2739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6" name="Google Shape;576;p113"/>
          <p:cNvPicPr preferRelativeResize="0"/>
          <p:nvPr/>
        </p:nvPicPr>
        <p:blipFill rotWithShape="1">
          <a:blip r:embed="rId3">
            <a:alphaModFix/>
          </a:blip>
          <a:srcRect b="0" l="0" r="0" t="0"/>
          <a:stretch/>
        </p:blipFill>
        <p:spPr>
          <a:xfrm>
            <a:off x="-21960" y="1540800"/>
            <a:ext cx="9143280" cy="44071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1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Bubble Sort Analysis</a:t>
            </a:r>
            <a:endParaRPr b="0" i="0" sz="4000" u="none" cap="none" strike="noStrike">
              <a:latin typeface="Arial"/>
              <a:ea typeface="Arial"/>
              <a:cs typeface="Arial"/>
              <a:sym typeface="Arial"/>
            </a:endParaRPr>
          </a:p>
        </p:txBody>
      </p:sp>
      <p:sp>
        <p:nvSpPr>
          <p:cNvPr id="583" name="Google Shape;583;p114"/>
          <p:cNvSpPr/>
          <p:nvPr/>
        </p:nvSpPr>
        <p:spPr>
          <a:xfrm>
            <a:off x="365760" y="1371600"/>
            <a:ext cx="8229240" cy="2186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200" u="none" cap="none" strike="noStrike">
                <a:latin typeface="Arial"/>
                <a:ea typeface="Arial"/>
                <a:cs typeface="Arial"/>
                <a:sym typeface="Arial"/>
              </a:rPr>
              <a:t>If the array is already sorted to begin with, one call to </a:t>
            </a:r>
            <a:r>
              <a:rPr b="0" i="1" lang="en-US" sz="2200" u="none" cap="none" strike="noStrike">
                <a:latin typeface="Arial"/>
                <a:ea typeface="Arial"/>
                <a:cs typeface="Arial"/>
                <a:sym typeface="Arial"/>
              </a:rPr>
              <a:t>bubbleUp</a:t>
            </a:r>
            <a:r>
              <a:rPr b="0" i="0" lang="en-US" sz="2200" u="none" cap="none" strike="noStrike">
                <a:latin typeface="Arial"/>
                <a:ea typeface="Arial"/>
                <a:cs typeface="Arial"/>
                <a:sym typeface="Arial"/>
              </a:rPr>
              <a:t> tells us so. In this best-case scenario, </a:t>
            </a:r>
            <a:r>
              <a:rPr b="0" i="1" lang="en-US" sz="2200" u="none" cap="none" strike="noStrike">
                <a:latin typeface="Arial"/>
                <a:ea typeface="Arial"/>
                <a:cs typeface="Arial"/>
                <a:sym typeface="Arial"/>
              </a:rPr>
              <a:t>shortBubble</a:t>
            </a:r>
            <a:r>
              <a:rPr b="0" i="0" lang="en-US" sz="2200" u="none" cap="none" strike="noStrike">
                <a:latin typeface="Arial"/>
                <a:ea typeface="Arial"/>
                <a:cs typeface="Arial"/>
                <a:sym typeface="Arial"/>
              </a:rPr>
              <a:t> is O(N)</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latin typeface="Arial"/>
                <a:ea typeface="Arial"/>
                <a:cs typeface="Arial"/>
                <a:sym typeface="Arial"/>
              </a:rPr>
              <a:t>If the original array was sorted in descending order before the call to </a:t>
            </a:r>
            <a:r>
              <a:rPr b="0" i="1" lang="en-US" sz="2200" u="none" cap="none" strike="noStrike">
                <a:latin typeface="Arial"/>
                <a:ea typeface="Arial"/>
                <a:cs typeface="Arial"/>
                <a:sym typeface="Arial"/>
              </a:rPr>
              <a:t>shortBubble </a:t>
            </a:r>
            <a:r>
              <a:rPr b="0" i="0" lang="en-US" sz="2200" u="none" cap="none" strike="noStrike">
                <a:latin typeface="Arial"/>
                <a:ea typeface="Arial"/>
                <a:cs typeface="Arial"/>
                <a:sym typeface="Arial"/>
              </a:rPr>
              <a:t>is the worst possible case: shortBubble requires as many comparisons as bubbleSort and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latin typeface="Arial"/>
                <a:ea typeface="Arial"/>
                <a:cs typeface="Arial"/>
                <a:sym typeface="Arial"/>
              </a:rPr>
              <a:t>SelectionSort, not to mention the “overhead” - all the extra swaps and setting and resetting the sorted flag</a:t>
            </a:r>
            <a:endParaRPr b="0" i="0" sz="22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1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Insertion Sort</a:t>
            </a:r>
            <a:endParaRPr b="0" i="0" sz="4000" u="none" cap="none" strike="noStrike">
              <a:latin typeface="Arial"/>
              <a:ea typeface="Arial"/>
              <a:cs typeface="Arial"/>
              <a:sym typeface="Arial"/>
            </a:endParaRPr>
          </a:p>
        </p:txBody>
      </p:sp>
      <p:sp>
        <p:nvSpPr>
          <p:cNvPr id="590" name="Google Shape;590;p115"/>
          <p:cNvSpPr/>
          <p:nvPr/>
        </p:nvSpPr>
        <p:spPr>
          <a:xfrm>
            <a:off x="241200" y="142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Already described in Section 6.4, “Sorted Array-Based List Implementation,” </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Each successive element in the array to be sorted is inserted into its proper place with respect to the other, already sorted elements. </a:t>
            </a:r>
            <a:endParaRPr b="0" i="0" sz="2200" u="none" cap="none"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As with the previous sorts, we divide our array into a sorted part and an unsorted part. </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Initially, the sorted portion contains only one element: the first element in the array. </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Next we take the second element in the array and put it into its correct place in the sorted part; that is, values[0] and values[1] are in order with respect to each other. </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Next the value in values[2] is put into its proper place, so values[0]..values[2] are in order with respect to each other. </a:t>
            </a:r>
            <a:endParaRPr b="0" i="0" sz="2200" u="none" cap="none" strike="noStrike">
              <a:latin typeface="Arial"/>
              <a:ea typeface="Arial"/>
              <a:cs typeface="Arial"/>
              <a:sym typeface="Arial"/>
            </a:endParaRPr>
          </a:p>
          <a:p>
            <a:pPr indent="-285120" lvl="1" marL="743040" marR="0" rtl="0" algn="l">
              <a:lnSpc>
                <a:spcPct val="80000"/>
              </a:lnSpc>
              <a:spcBef>
                <a:spcPts val="360"/>
              </a:spcBef>
              <a:spcAft>
                <a:spcPts val="0"/>
              </a:spcAft>
              <a:buClr>
                <a:srgbClr val="000000"/>
              </a:buClr>
              <a:buSzPts val="2200"/>
              <a:buFont typeface="Noto Sans Symbols"/>
              <a:buChar char="−"/>
            </a:pPr>
            <a:r>
              <a:rPr b="0" i="0" lang="en-US" sz="2200" u="none" cap="none" strike="noStrike">
                <a:solidFill>
                  <a:srgbClr val="000000"/>
                </a:solidFill>
                <a:latin typeface="Arial"/>
                <a:ea typeface="Arial"/>
                <a:cs typeface="Arial"/>
                <a:sym typeface="Arial"/>
              </a:rPr>
              <a:t>This process continues until all the elements have been sorted. </a:t>
            </a:r>
            <a:endParaRPr b="0" i="0" sz="2200" u="none" cap="none"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Insertion Sort Algorithm</a:t>
            </a:r>
            <a:endParaRPr b="0" i="0" sz="4000" u="none" cap="none" strike="noStrike">
              <a:latin typeface="Arial"/>
              <a:ea typeface="Arial"/>
              <a:cs typeface="Arial"/>
              <a:sym typeface="Arial"/>
            </a:endParaRPr>
          </a:p>
        </p:txBody>
      </p:sp>
      <p:sp>
        <p:nvSpPr>
          <p:cNvPr id="597" name="Google Shape;597;p116"/>
          <p:cNvSpPr/>
          <p:nvPr/>
        </p:nvSpPr>
        <p:spPr>
          <a:xfrm>
            <a:off x="492120" y="1201680"/>
            <a:ext cx="7095240" cy="5272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2000" u="none" cap="none" strike="noStrike">
                <a:solidFill>
                  <a:srgbClr val="000000"/>
                </a:solidFill>
                <a:latin typeface="Arial"/>
                <a:ea typeface="Arial"/>
                <a:cs typeface="Arial"/>
                <a:sym typeface="Arial"/>
              </a:rPr>
              <a:t>insertionSort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for count going from 1 through SIZE - 1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insertElement(0, count)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US" sz="2000" u="none" cap="none" strike="noStrike">
                <a:solidFill>
                  <a:srgbClr val="000000"/>
                </a:solidFill>
                <a:latin typeface="Arial"/>
                <a:ea typeface="Arial"/>
                <a:cs typeface="Arial"/>
                <a:sym typeface="Arial"/>
              </a:rPr>
              <a:t>InsertElement(startIndex, endIndex)</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Set finished to false</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Set current to endIndex</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Set moreToSearch to true</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while moreToSearch AND NOT finished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if values[current] &lt; values[current - 1]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swap(values[current], values[current - 1])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Decrement current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Set moreToSearch to (current does not equal startIndex)</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else</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        Set finished to true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117"/>
          <p:cNvPicPr preferRelativeResize="0"/>
          <p:nvPr/>
        </p:nvPicPr>
        <p:blipFill rotWithShape="1">
          <a:blip r:embed="rId3">
            <a:alphaModFix/>
          </a:blip>
          <a:srcRect b="0" l="0" r="0" t="0"/>
          <a:stretch/>
        </p:blipFill>
        <p:spPr>
          <a:xfrm>
            <a:off x="685800" y="0"/>
            <a:ext cx="7619400" cy="66286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8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Sorting</a:t>
            </a:r>
            <a:endParaRPr b="0" i="0" sz="4000" u="none" cap="none" strike="noStrike">
              <a:latin typeface="Arial"/>
              <a:ea typeface="Arial"/>
              <a:cs typeface="Arial"/>
              <a:sym typeface="Arial"/>
            </a:endParaRPr>
          </a:p>
        </p:txBody>
      </p:sp>
      <p:sp>
        <p:nvSpPr>
          <p:cNvPr id="342" name="Google Shape;342;p8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One reason to keep lists sorted is to facilitate searching; given an appropriate implementation structure, a particular list element can be found faster if the list is sorted</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18"/>
          <p:cNvSpPr/>
          <p:nvPr/>
        </p:nvSpPr>
        <p:spPr>
          <a:xfrm>
            <a:off x="457200" y="274680"/>
            <a:ext cx="822888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Insertion Sort Snapshot</a:t>
            </a:r>
            <a:endParaRPr b="0" i="0" sz="4000" u="none" cap="none" strike="noStrike">
              <a:latin typeface="Arial"/>
              <a:ea typeface="Arial"/>
              <a:cs typeface="Arial"/>
              <a:sym typeface="Arial"/>
            </a:endParaRPr>
          </a:p>
        </p:txBody>
      </p:sp>
      <p:pic>
        <p:nvPicPr>
          <p:cNvPr id="610" name="Google Shape;610;p118"/>
          <p:cNvPicPr preferRelativeResize="0"/>
          <p:nvPr/>
        </p:nvPicPr>
        <p:blipFill rotWithShape="1">
          <a:blip r:embed="rId3">
            <a:alphaModFix/>
          </a:blip>
          <a:srcRect b="0" l="0" r="0" t="0"/>
          <a:stretch/>
        </p:blipFill>
        <p:spPr>
          <a:xfrm>
            <a:off x="457200" y="1909800"/>
            <a:ext cx="8457480" cy="38012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9"/>
          <p:cNvSpPr/>
          <p:nvPr/>
        </p:nvSpPr>
        <p:spPr>
          <a:xfrm>
            <a:off x="457200" y="274680"/>
            <a:ext cx="8228880" cy="63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Insertion Sort Code</a:t>
            </a:r>
            <a:endParaRPr b="0" i="0" sz="4000" u="none" cap="none" strike="noStrike">
              <a:latin typeface="Arial"/>
              <a:ea typeface="Arial"/>
              <a:cs typeface="Arial"/>
              <a:sym typeface="Arial"/>
            </a:endParaRPr>
          </a:p>
        </p:txBody>
      </p:sp>
      <p:sp>
        <p:nvSpPr>
          <p:cNvPr id="617" name="Google Shape;617;p119"/>
          <p:cNvSpPr/>
          <p:nvPr/>
        </p:nvSpPr>
        <p:spPr>
          <a:xfrm>
            <a:off x="332640" y="886680"/>
            <a:ext cx="7153200" cy="579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static void insertElement(int startIndex, int endIndex)</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Courier New"/>
                <a:ea typeface="Courier New"/>
                <a:cs typeface="Courier New"/>
                <a:sym typeface="Courier New"/>
              </a:rPr>
              <a:t>// Upon completion, values[0]..values[endIndex] are sorted.</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boolean finished = false;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int current = endIndex;</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boolean moreToSearch = true;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while (moreToSearch &amp;&amp; !finished)</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if (values[current] &lt; values[current – 1])</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swap(current, current – 1);</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current--;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moreToSearch = (current != startIndex);</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else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finished = true;</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static void insertionSort()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rgbClr val="000000"/>
                </a:solidFill>
                <a:latin typeface="Courier New"/>
                <a:ea typeface="Courier New"/>
                <a:cs typeface="Courier New"/>
                <a:sym typeface="Courier New"/>
              </a:rPr>
              <a:t>// Sorts the values array using the insertion sort algorithm.</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for (int count = 1; count &lt; SIZE; count++)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    insertElement(0, count);</a:t>
            </a:r>
            <a:endParaRPr b="0" i="0" sz="15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rgbClr val="000000"/>
                </a:solidFill>
                <a:latin typeface="Courier New"/>
                <a:ea typeface="Courier New"/>
                <a:cs typeface="Courier New"/>
                <a:sym typeface="Courier New"/>
              </a:rPr>
              <a:t>}</a:t>
            </a:r>
            <a:endParaRPr b="0" i="0" sz="1500" u="none" cap="none" strike="noStrike">
              <a:latin typeface="Arial"/>
              <a:ea typeface="Arial"/>
              <a:cs typeface="Arial"/>
              <a:sym typeface="Arial"/>
            </a:endParaRPr>
          </a:p>
        </p:txBody>
      </p:sp>
      <p:sp>
        <p:nvSpPr>
          <p:cNvPr id="618" name="Google Shape;618;p119"/>
          <p:cNvSpPr/>
          <p:nvPr/>
        </p:nvSpPr>
        <p:spPr>
          <a:xfrm>
            <a:off x="822960" y="2671200"/>
            <a:ext cx="5120640" cy="36576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9"/>
          <p:cNvSpPr txBox="1"/>
          <p:nvPr/>
        </p:nvSpPr>
        <p:spPr>
          <a:xfrm>
            <a:off x="5943600" y="2635200"/>
            <a:ext cx="3200400" cy="1164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1800" u="none" cap="none" strike="noStrike">
                <a:solidFill>
                  <a:srgbClr val="950A0E"/>
                </a:solidFill>
                <a:latin typeface="Arial"/>
                <a:ea typeface="Arial"/>
                <a:cs typeface="Arial"/>
                <a:sym typeface="Arial"/>
              </a:rPr>
              <a:t>When array already sorted, only one comparison is made. Try tracing insertionSort on 1, 2, 3 elements. </a:t>
            </a:r>
            <a:endParaRPr b="1" sz="1800" strike="noStrike">
              <a:solidFill>
                <a:srgbClr val="950A0E"/>
              </a:solidFill>
              <a:latin typeface="Arial"/>
              <a:ea typeface="Arial"/>
              <a:cs typeface="Arial"/>
              <a:sym typeface="Arial"/>
            </a:endParaRPr>
          </a:p>
        </p:txBody>
      </p:sp>
      <p:cxnSp>
        <p:nvCxnSpPr>
          <p:cNvPr id="620" name="Google Shape;620;p119"/>
          <p:cNvCxnSpPr/>
          <p:nvPr/>
        </p:nvCxnSpPr>
        <p:spPr>
          <a:xfrm flipH="1">
            <a:off x="3017520" y="3800160"/>
            <a:ext cx="3108960" cy="58896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2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Insertion Sort Analysis</a:t>
            </a:r>
            <a:endParaRPr b="0" sz="4000" strike="noStrike">
              <a:latin typeface="Arial"/>
              <a:ea typeface="Arial"/>
              <a:cs typeface="Arial"/>
              <a:sym typeface="Arial"/>
            </a:endParaRPr>
          </a:p>
        </p:txBody>
      </p:sp>
      <p:sp>
        <p:nvSpPr>
          <p:cNvPr id="627" name="Google Shape;627;p12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general case for this algorithm mirrors the </a:t>
            </a:r>
            <a:r>
              <a:rPr b="0" lang="en-US" sz="2800" strike="noStrike">
                <a:solidFill>
                  <a:srgbClr val="000000"/>
                </a:solidFill>
                <a:latin typeface="Courier New"/>
                <a:ea typeface="Courier New"/>
                <a:cs typeface="Courier New"/>
                <a:sym typeface="Courier New"/>
              </a:rPr>
              <a:t>selectionSort</a:t>
            </a:r>
            <a:r>
              <a:rPr b="0" lang="en-US" sz="2800" strike="noStrike">
                <a:solidFill>
                  <a:srgbClr val="000000"/>
                </a:solidFill>
                <a:latin typeface="Arial"/>
                <a:ea typeface="Arial"/>
                <a:cs typeface="Arial"/>
                <a:sym typeface="Arial"/>
              </a:rPr>
              <a:t> and the </a:t>
            </a:r>
            <a:r>
              <a:rPr b="0" lang="en-US" sz="2800" strike="noStrike">
                <a:solidFill>
                  <a:srgbClr val="000000"/>
                </a:solidFill>
                <a:latin typeface="Courier New"/>
                <a:ea typeface="Courier New"/>
                <a:cs typeface="Courier New"/>
                <a:sym typeface="Courier New"/>
              </a:rPr>
              <a:t>bubbleSort</a:t>
            </a:r>
            <a:r>
              <a:rPr b="0" lang="en-US" sz="2800" strike="noStrike">
                <a:solidFill>
                  <a:srgbClr val="000000"/>
                </a:solidFill>
                <a:latin typeface="Arial"/>
                <a:ea typeface="Arial"/>
                <a:cs typeface="Arial"/>
                <a:sym typeface="Arial"/>
              </a:rPr>
              <a:t>, so the general case is O(</a:t>
            </a:r>
            <a:r>
              <a:rPr b="0" i="1" lang="en-US" sz="2800" strike="noStrike">
                <a:solidFill>
                  <a:srgbClr val="000000"/>
                </a:solidFill>
                <a:latin typeface="Arial"/>
                <a:ea typeface="Arial"/>
                <a:cs typeface="Arial"/>
                <a:sym typeface="Arial"/>
              </a:rPr>
              <a:t>N</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But </a:t>
            </a:r>
            <a:r>
              <a:rPr b="0" lang="en-US" sz="2800" strike="noStrike">
                <a:solidFill>
                  <a:srgbClr val="000000"/>
                </a:solidFill>
                <a:latin typeface="Courier New"/>
                <a:ea typeface="Courier New"/>
                <a:cs typeface="Courier New"/>
                <a:sym typeface="Courier New"/>
              </a:rPr>
              <a:t>insertionSort</a:t>
            </a:r>
            <a:r>
              <a:rPr b="0" lang="en-US" sz="2800" strike="noStrike">
                <a:solidFill>
                  <a:srgbClr val="000000"/>
                </a:solidFill>
                <a:latin typeface="Arial"/>
                <a:ea typeface="Arial"/>
                <a:cs typeface="Arial"/>
                <a:sym typeface="Arial"/>
              </a:rPr>
              <a:t> has a “best” case: The data are already sorted in ascending order</a:t>
            </a:r>
            <a:endParaRPr b="0" sz="2800" strike="noStrike">
              <a:latin typeface="Arial"/>
              <a:ea typeface="Arial"/>
              <a:cs typeface="Arial"/>
              <a:sym typeface="Arial"/>
            </a:endParaRPr>
          </a:p>
          <a:p>
            <a:pPr indent="-28512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Courier New"/>
                <a:ea typeface="Courier New"/>
                <a:cs typeface="Courier New"/>
                <a:sym typeface="Courier New"/>
              </a:rPr>
              <a:t>insertElement</a:t>
            </a:r>
            <a:r>
              <a:rPr b="0" i="0" lang="en-US" sz="2400" u="none" cap="none" strike="noStrike">
                <a:solidFill>
                  <a:srgbClr val="000000"/>
                </a:solidFill>
                <a:latin typeface="Arial"/>
                <a:ea typeface="Arial"/>
                <a:cs typeface="Arial"/>
                <a:sym typeface="Arial"/>
              </a:rPr>
              <a:t> is called </a:t>
            </a:r>
            <a:r>
              <a:rPr b="0" i="1" lang="en-US" sz="2400" u="none" cap="none" strike="noStrike">
                <a:solidFill>
                  <a:srgbClr val="000000"/>
                </a:solidFill>
                <a:latin typeface="Arial"/>
                <a:ea typeface="Arial"/>
                <a:cs typeface="Arial"/>
                <a:sym typeface="Arial"/>
              </a:rPr>
              <a:t>N</a:t>
            </a:r>
            <a:r>
              <a:rPr b="0" i="0" lang="en-US" sz="2400" u="none" cap="none" strike="noStrike">
                <a:solidFill>
                  <a:srgbClr val="000000"/>
                </a:solidFill>
                <a:latin typeface="Arial"/>
                <a:ea typeface="Arial"/>
                <a:cs typeface="Arial"/>
                <a:sym typeface="Arial"/>
              </a:rPr>
              <a:t> times, but only one comparison is made each time and no swaps are necessary. </a:t>
            </a:r>
            <a:endParaRPr b="0" i="0" sz="2400" u="none" cap="none"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maximum number of comparisons is made only when the elements in the array are in reverse order.</a:t>
            </a:r>
            <a:endParaRPr b="0" sz="2800"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2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11.3 O(N log</a:t>
            </a:r>
            <a:r>
              <a:rPr b="0" baseline="-25000" lang="en-US" sz="4000" strike="noStrike">
                <a:solidFill>
                  <a:srgbClr val="000000"/>
                </a:solidFill>
                <a:latin typeface="Arial"/>
                <a:ea typeface="Arial"/>
                <a:cs typeface="Arial"/>
                <a:sym typeface="Arial"/>
              </a:rPr>
              <a:t>2</a:t>
            </a:r>
            <a:r>
              <a:rPr b="0" lang="en-US" sz="4000" strike="noStrike">
                <a:solidFill>
                  <a:srgbClr val="000000"/>
                </a:solidFill>
                <a:latin typeface="Arial"/>
                <a:ea typeface="Arial"/>
                <a:cs typeface="Arial"/>
                <a:sym typeface="Arial"/>
              </a:rPr>
              <a:t>N) Sorts </a:t>
            </a:r>
            <a:endParaRPr b="0" sz="4000" strike="noStrike">
              <a:latin typeface="Arial"/>
              <a:ea typeface="Arial"/>
              <a:cs typeface="Arial"/>
              <a:sym typeface="Arial"/>
            </a:endParaRPr>
          </a:p>
        </p:txBody>
      </p:sp>
      <p:sp>
        <p:nvSpPr>
          <p:cNvPr id="634" name="Google Shape;634;p12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O(</a:t>
            </a:r>
            <a:r>
              <a:rPr b="0" i="1" lang="en-US" sz="2800" strike="noStrike">
                <a:solidFill>
                  <a:srgbClr val="000000"/>
                </a:solidFill>
                <a:latin typeface="Arial"/>
                <a:ea typeface="Arial"/>
                <a:cs typeface="Arial"/>
                <a:sym typeface="Arial"/>
              </a:rPr>
              <a:t>N</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sorts and are very time consuming for sorting large arrays.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Several sorting methods that work better when </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 is large are presented in this section.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efficiency of these algorithms is achieved at the expense of the simplicity seen in the selection, bubble, and insertion sorts. </a:t>
            </a:r>
            <a:endParaRPr b="0" sz="2800"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2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Merge Sort</a:t>
            </a:r>
            <a:endParaRPr b="0" sz="4000" strike="noStrike">
              <a:latin typeface="Arial"/>
              <a:ea typeface="Arial"/>
              <a:cs typeface="Arial"/>
              <a:sym typeface="Arial"/>
            </a:endParaRPr>
          </a:p>
        </p:txBody>
      </p:sp>
      <p:sp>
        <p:nvSpPr>
          <p:cNvPr id="641" name="Google Shape;641;p12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sorting algorithms covered in Section 10.2 are all O(N</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Note that N</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is a lot larger than </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None/>
            </a:pPr>
            <a:r>
              <a:rPr b="0" lang="en-US" sz="2800" strike="noStrike">
                <a:solidFill>
                  <a:srgbClr val="000000"/>
                </a:solidFill>
                <a:latin typeface="Arial"/>
                <a:ea typeface="Arial"/>
                <a:cs typeface="Arial"/>
                <a:sym typeface="Arial"/>
              </a:rPr>
              <a:t>		(1/2</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 (1/2</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a:t>
            </a:r>
            <a:r>
              <a:rPr b="0" baseline="30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 = 1/2N</a:t>
            </a:r>
            <a:r>
              <a:rPr b="0" baseline="30000" lang="en-US" sz="2800" strike="noStrike">
                <a:solidFill>
                  <a:srgbClr val="000000"/>
                </a:solidFill>
                <a:latin typeface="Arial"/>
                <a:ea typeface="Arial"/>
                <a:cs typeface="Arial"/>
                <a:sym typeface="Arial"/>
              </a:rPr>
              <a:t>2</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If we can cut the array into two pieces, sort each segment, and then merge the two back together, we should end up sorting the entire array with a lot less work. </a:t>
            </a:r>
            <a:endParaRPr b="0" sz="28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2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Rationale for Divide and Conquer</a:t>
            </a:r>
            <a:endParaRPr b="0" sz="4000" strike="noStrike">
              <a:latin typeface="Arial"/>
              <a:ea typeface="Arial"/>
              <a:cs typeface="Arial"/>
              <a:sym typeface="Arial"/>
            </a:endParaRPr>
          </a:p>
        </p:txBody>
      </p:sp>
      <p:pic>
        <p:nvPicPr>
          <p:cNvPr id="648" name="Google Shape;648;p123"/>
          <p:cNvPicPr preferRelativeResize="0"/>
          <p:nvPr/>
        </p:nvPicPr>
        <p:blipFill rotWithShape="1">
          <a:blip r:embed="rId3">
            <a:alphaModFix/>
          </a:blip>
          <a:srcRect b="0" l="0" r="0" t="0"/>
          <a:stretch/>
        </p:blipFill>
        <p:spPr>
          <a:xfrm>
            <a:off x="74160" y="990000"/>
            <a:ext cx="9143280" cy="5632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2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Merge Sort Algorithm</a:t>
            </a:r>
            <a:endParaRPr b="0" sz="4000" strike="noStrike">
              <a:latin typeface="Arial"/>
              <a:ea typeface="Arial"/>
              <a:cs typeface="Arial"/>
              <a:sym typeface="Arial"/>
            </a:endParaRPr>
          </a:p>
        </p:txBody>
      </p:sp>
      <p:sp>
        <p:nvSpPr>
          <p:cNvPr id="655" name="Google Shape;655;p124"/>
          <p:cNvSpPr/>
          <p:nvPr/>
        </p:nvSpPr>
        <p:spPr>
          <a:xfrm>
            <a:off x="610920" y="1446120"/>
            <a:ext cx="6933600" cy="3656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Courier New"/>
                <a:ea typeface="Courier New"/>
                <a:cs typeface="Courier New"/>
                <a:sym typeface="Courier New"/>
              </a:rPr>
              <a:t>mergeSort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Cut the array in half</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Sort the left half</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Sort the right half</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Courier New"/>
                <a:ea typeface="Courier New"/>
                <a:cs typeface="Courier New"/>
                <a:sym typeface="Courier New"/>
              </a:rPr>
              <a:t>Merge the two sorted halves into one sorted array</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Because </a:t>
            </a:r>
            <a:r>
              <a:rPr b="0" lang="en-US" sz="1800" strike="noStrike">
                <a:solidFill>
                  <a:srgbClr val="000000"/>
                </a:solidFill>
                <a:latin typeface="Courier New"/>
                <a:ea typeface="Courier New"/>
                <a:cs typeface="Courier New"/>
                <a:sym typeface="Courier New"/>
              </a:rPr>
              <a:t>mergeSort</a:t>
            </a:r>
            <a:r>
              <a:rPr b="0" lang="en-US" sz="1800" strike="noStrike">
                <a:solidFill>
                  <a:srgbClr val="000000"/>
                </a:solidFill>
                <a:latin typeface="Arial"/>
                <a:ea typeface="Arial"/>
                <a:cs typeface="Arial"/>
                <a:sym typeface="Arial"/>
              </a:rPr>
              <a:t> is itself a sorting algorithm, we might as well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use it to sort the two halves.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We can make </a:t>
            </a:r>
            <a:r>
              <a:rPr b="0" lang="en-US" sz="1800" strike="noStrike">
                <a:solidFill>
                  <a:srgbClr val="000000"/>
                </a:solidFill>
                <a:latin typeface="Courier New"/>
                <a:ea typeface="Courier New"/>
                <a:cs typeface="Courier New"/>
                <a:sym typeface="Courier New"/>
              </a:rPr>
              <a:t>mergeSort</a:t>
            </a:r>
            <a:r>
              <a:rPr b="0" lang="en-US" sz="1800" strike="noStrike">
                <a:solidFill>
                  <a:srgbClr val="000000"/>
                </a:solidFill>
                <a:latin typeface="Arial"/>
                <a:ea typeface="Arial"/>
                <a:cs typeface="Arial"/>
                <a:sym typeface="Arial"/>
              </a:rPr>
              <a:t> a recursive method and let it call itself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to sort each of the two subarrays:</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656" name="Google Shape;656;p124"/>
          <p:cNvPicPr preferRelativeResize="0"/>
          <p:nvPr/>
        </p:nvPicPr>
        <p:blipFill rotWithShape="1">
          <a:blip r:embed="rId3">
            <a:alphaModFix/>
          </a:blip>
          <a:srcRect b="0" l="0" r="0" t="0"/>
          <a:stretch/>
        </p:blipFill>
        <p:spPr>
          <a:xfrm>
            <a:off x="548640" y="4754880"/>
            <a:ext cx="8320320" cy="16149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2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Merge Sort Algorithm</a:t>
            </a:r>
            <a:endParaRPr b="0" sz="4000" strike="noStrike">
              <a:latin typeface="Arial"/>
              <a:ea typeface="Arial"/>
              <a:cs typeface="Arial"/>
              <a:sym typeface="Arial"/>
            </a:endParaRPr>
          </a:p>
        </p:txBody>
      </p:sp>
      <p:sp>
        <p:nvSpPr>
          <p:cNvPr id="663" name="Google Shape;663;p125"/>
          <p:cNvSpPr/>
          <p:nvPr/>
        </p:nvSpPr>
        <p:spPr>
          <a:xfrm>
            <a:off x="274320" y="1463040"/>
            <a:ext cx="8595000" cy="13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000" strike="noStrike">
                <a:latin typeface="Arial"/>
                <a:ea typeface="Arial"/>
                <a:cs typeface="Arial"/>
                <a:sym typeface="Arial"/>
              </a:rPr>
              <a:t>Merging the two halves together is an O(N) task: We merely go through the sorted halves, comparing successive pairs of values (one in each half) and putting the smaller value into the next slot in the final solution. Even if the sorting algorithm used for each half is O(N</a:t>
            </a:r>
            <a:r>
              <a:rPr b="0" baseline="30000" lang="en-US" sz="2000" strike="noStrike">
                <a:latin typeface="Arial"/>
                <a:ea typeface="Arial"/>
                <a:cs typeface="Arial"/>
                <a:sym typeface="Arial"/>
              </a:rPr>
              <a:t>2</a:t>
            </a:r>
            <a:r>
              <a:rPr b="0" lang="en-US" sz="2000" strike="noStrike">
                <a:latin typeface="Arial"/>
                <a:ea typeface="Arial"/>
                <a:cs typeface="Arial"/>
                <a:sym typeface="Arial"/>
              </a:rPr>
              <a:t>), we should see some improvement over sorting the whole array at once</a:t>
            </a:r>
            <a:endParaRPr b="0" sz="20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2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Merge Sort Summary</a:t>
            </a:r>
            <a:endParaRPr b="0" sz="4000" strike="noStrike">
              <a:latin typeface="Arial"/>
              <a:ea typeface="Arial"/>
              <a:cs typeface="Arial"/>
              <a:sym typeface="Arial"/>
            </a:endParaRPr>
          </a:p>
        </p:txBody>
      </p:sp>
      <p:pic>
        <p:nvPicPr>
          <p:cNvPr id="670" name="Google Shape;670;p126"/>
          <p:cNvPicPr preferRelativeResize="0"/>
          <p:nvPr/>
        </p:nvPicPr>
        <p:blipFill rotWithShape="1">
          <a:blip r:embed="rId3">
            <a:alphaModFix/>
          </a:blip>
          <a:srcRect b="0" l="0" r="0" t="0"/>
          <a:stretch/>
        </p:blipFill>
        <p:spPr>
          <a:xfrm>
            <a:off x="0" y="1912320"/>
            <a:ext cx="9253440" cy="338688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2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Splitting the array in half</a:t>
            </a:r>
            <a:endParaRPr b="0" sz="4000" strike="noStrike">
              <a:latin typeface="Arial"/>
              <a:ea typeface="Arial"/>
              <a:cs typeface="Arial"/>
              <a:sym typeface="Arial"/>
            </a:endParaRPr>
          </a:p>
        </p:txBody>
      </p:sp>
      <p:pic>
        <p:nvPicPr>
          <p:cNvPr id="677" name="Google Shape;677;p127"/>
          <p:cNvPicPr preferRelativeResize="0"/>
          <p:nvPr/>
        </p:nvPicPr>
        <p:blipFill rotWithShape="1">
          <a:blip r:embed="rId3">
            <a:alphaModFix/>
          </a:blip>
          <a:srcRect b="0" l="0" r="0" t="0"/>
          <a:stretch/>
        </p:blipFill>
        <p:spPr>
          <a:xfrm>
            <a:off x="199440" y="1992240"/>
            <a:ext cx="8798400" cy="23842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Why knowing sorting</a:t>
            </a:r>
            <a:endParaRPr b="0" i="0" sz="4000" u="none" cap="none" strike="noStrike">
              <a:latin typeface="Arial"/>
              <a:ea typeface="Arial"/>
              <a:cs typeface="Arial"/>
              <a:sym typeface="Arial"/>
            </a:endParaRPr>
          </a:p>
        </p:txBody>
      </p:sp>
      <p:sp>
        <p:nvSpPr>
          <p:cNvPr id="349" name="Google Shape;349;p8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Their study provides a good way to learn basic algorithmic and analysis techniques that help form a foundation of problem-solving tools. Studying the fundamentals prepares you for further growth so that eventually you will be able to create your own unique solutions to the unique problems that you are sure to encounter one day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28"/>
          <p:cNvSpPr/>
          <p:nvPr/>
        </p:nvSpPr>
        <p:spPr>
          <a:xfrm>
            <a:off x="457200" y="-121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Merging the halves</a:t>
            </a:r>
            <a:endParaRPr b="0" sz="4000" strike="noStrike">
              <a:latin typeface="Arial"/>
              <a:ea typeface="Arial"/>
              <a:cs typeface="Arial"/>
              <a:sym typeface="Arial"/>
            </a:endParaRPr>
          </a:p>
        </p:txBody>
      </p:sp>
      <p:sp>
        <p:nvSpPr>
          <p:cNvPr id="684" name="Google Shape;684;p128"/>
          <p:cNvSpPr/>
          <p:nvPr/>
        </p:nvSpPr>
        <p:spPr>
          <a:xfrm>
            <a:off x="6796800" y="1463040"/>
            <a:ext cx="2285640" cy="439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000" strike="noStrike">
                <a:latin typeface="Arial"/>
                <a:ea typeface="Arial"/>
                <a:cs typeface="Arial"/>
                <a:sym typeface="Arial"/>
              </a:rPr>
              <a:t>To merge two sorted arrays, we compare successive pairs of elements, one from each array, moving the smaller of each pair to the “final” array. We can stop when one array runs out of elements, and then move all of the remaining elements from the other array to the final array</a:t>
            </a:r>
            <a:endParaRPr b="0" sz="2000" strike="noStrike">
              <a:latin typeface="Arial"/>
              <a:ea typeface="Arial"/>
              <a:cs typeface="Arial"/>
              <a:sym typeface="Arial"/>
            </a:endParaRPr>
          </a:p>
        </p:txBody>
      </p:sp>
      <p:pic>
        <p:nvPicPr>
          <p:cNvPr id="685" name="Google Shape;685;p128"/>
          <p:cNvPicPr preferRelativeResize="0"/>
          <p:nvPr/>
        </p:nvPicPr>
        <p:blipFill rotWithShape="1">
          <a:blip r:embed="rId3">
            <a:alphaModFix/>
          </a:blip>
          <a:srcRect b="0" l="0" r="0" t="0"/>
          <a:stretch/>
        </p:blipFill>
        <p:spPr>
          <a:xfrm>
            <a:off x="1880640" y="842400"/>
            <a:ext cx="4984920" cy="774720"/>
          </a:xfrm>
          <a:prstGeom prst="rect">
            <a:avLst/>
          </a:prstGeom>
          <a:noFill/>
          <a:ln>
            <a:noFill/>
          </a:ln>
        </p:spPr>
      </p:pic>
      <p:pic>
        <p:nvPicPr>
          <p:cNvPr id="686" name="Google Shape;686;p128"/>
          <p:cNvPicPr preferRelativeResize="0"/>
          <p:nvPr/>
        </p:nvPicPr>
        <p:blipFill rotWithShape="1">
          <a:blip r:embed="rId4">
            <a:alphaModFix/>
          </a:blip>
          <a:srcRect b="0" l="0" r="0" t="0"/>
          <a:stretch/>
        </p:blipFill>
        <p:spPr>
          <a:xfrm>
            <a:off x="500760" y="1640160"/>
            <a:ext cx="5442480" cy="53647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29"/>
          <p:cNvSpPr/>
          <p:nvPr/>
        </p:nvSpPr>
        <p:spPr>
          <a:xfrm>
            <a:off x="457200" y="-121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Merging the halves</a:t>
            </a:r>
            <a:endParaRPr b="0" sz="4000" strike="noStrike">
              <a:latin typeface="Arial"/>
              <a:ea typeface="Arial"/>
              <a:cs typeface="Arial"/>
              <a:sym typeface="Arial"/>
            </a:endParaRPr>
          </a:p>
        </p:txBody>
      </p:sp>
      <p:pic>
        <p:nvPicPr>
          <p:cNvPr id="693" name="Google Shape;693;p129"/>
          <p:cNvPicPr preferRelativeResize="0"/>
          <p:nvPr/>
        </p:nvPicPr>
        <p:blipFill rotWithShape="1">
          <a:blip r:embed="rId3">
            <a:alphaModFix/>
          </a:blip>
          <a:srcRect b="0" l="0" r="0" t="0"/>
          <a:stretch/>
        </p:blipFill>
        <p:spPr>
          <a:xfrm>
            <a:off x="-19440" y="887040"/>
            <a:ext cx="9143280" cy="595116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3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merge</a:t>
            </a:r>
            <a:r>
              <a:rPr b="0" lang="en-US" sz="4000" strike="noStrike">
                <a:solidFill>
                  <a:srgbClr val="000000"/>
                </a:solidFill>
                <a:latin typeface="Arial"/>
                <a:ea typeface="Arial"/>
                <a:cs typeface="Arial"/>
                <a:sym typeface="Arial"/>
              </a:rPr>
              <a:t> algorithm</a:t>
            </a:r>
            <a:endParaRPr b="0" sz="4000" strike="noStrike">
              <a:latin typeface="Arial"/>
              <a:ea typeface="Arial"/>
              <a:cs typeface="Arial"/>
              <a:sym typeface="Arial"/>
            </a:endParaRPr>
          </a:p>
        </p:txBody>
      </p:sp>
      <p:pic>
        <p:nvPicPr>
          <p:cNvPr id="700" name="Google Shape;700;p130"/>
          <p:cNvPicPr preferRelativeResize="0"/>
          <p:nvPr/>
        </p:nvPicPr>
        <p:blipFill rotWithShape="1">
          <a:blip r:embed="rId3">
            <a:alphaModFix/>
          </a:blip>
          <a:srcRect b="0" l="0" r="0" t="0"/>
          <a:stretch/>
        </p:blipFill>
        <p:spPr>
          <a:xfrm>
            <a:off x="-34200" y="1521360"/>
            <a:ext cx="9143280" cy="4242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3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mergeSort</a:t>
            </a:r>
            <a:r>
              <a:rPr b="0" lang="en-US" sz="4000" strike="noStrike">
                <a:solidFill>
                  <a:srgbClr val="000000"/>
                </a:solidFill>
                <a:latin typeface="Arial"/>
                <a:ea typeface="Arial"/>
                <a:cs typeface="Arial"/>
                <a:sym typeface="Arial"/>
              </a:rPr>
              <a:t> method</a:t>
            </a:r>
            <a:endParaRPr b="0" sz="4000" strike="noStrike">
              <a:latin typeface="Arial"/>
              <a:ea typeface="Arial"/>
              <a:cs typeface="Arial"/>
              <a:sym typeface="Arial"/>
            </a:endParaRPr>
          </a:p>
        </p:txBody>
      </p:sp>
      <p:sp>
        <p:nvSpPr>
          <p:cNvPr id="707" name="Google Shape;707;p131"/>
          <p:cNvSpPr/>
          <p:nvPr/>
        </p:nvSpPr>
        <p:spPr>
          <a:xfrm>
            <a:off x="876600" y="1544760"/>
            <a:ext cx="6718680" cy="4505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The code for </a:t>
            </a:r>
            <a:r>
              <a:rPr b="0" lang="en-US" sz="1800" strike="noStrike">
                <a:solidFill>
                  <a:srgbClr val="000000"/>
                </a:solidFill>
                <a:latin typeface="Courier New"/>
                <a:ea typeface="Courier New"/>
                <a:cs typeface="Courier New"/>
                <a:sym typeface="Courier New"/>
              </a:rPr>
              <a:t>merge</a:t>
            </a:r>
            <a:r>
              <a:rPr b="0" lang="en-US" sz="1800" strike="noStrike">
                <a:solidFill>
                  <a:srgbClr val="000000"/>
                </a:solidFill>
                <a:latin typeface="Arial"/>
                <a:ea typeface="Arial"/>
                <a:cs typeface="Arial"/>
                <a:sym typeface="Arial"/>
              </a:rPr>
              <a:t> follows the algorithm on the previous slide.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000000"/>
                </a:solidFill>
                <a:latin typeface="Courier New"/>
                <a:ea typeface="Courier New"/>
                <a:cs typeface="Courier New"/>
                <a:sym typeface="Courier New"/>
              </a:rPr>
              <a:t>Merge</a:t>
            </a:r>
            <a:r>
              <a:rPr b="1" lang="en-US" sz="1800" strike="noStrike">
                <a:solidFill>
                  <a:srgbClr val="000000"/>
                </a:solidFill>
                <a:latin typeface="Arial"/>
                <a:ea typeface="Arial"/>
                <a:cs typeface="Arial"/>
                <a:sym typeface="Arial"/>
              </a:rPr>
              <a:t> does most of the work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(see full algorithm for merging in the book or Sorts.java class)</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Here is </a:t>
            </a:r>
            <a:r>
              <a:rPr b="0" lang="en-US" sz="1800" strike="noStrike">
                <a:solidFill>
                  <a:srgbClr val="000000"/>
                </a:solidFill>
                <a:latin typeface="Courier New"/>
                <a:ea typeface="Courier New"/>
                <a:cs typeface="Courier New"/>
                <a:sym typeface="Courier New"/>
              </a:rPr>
              <a:t>mergeSort</a:t>
            </a:r>
            <a:r>
              <a:rPr b="0" lang="en-US" sz="1800" strike="noStrike">
                <a:solidFill>
                  <a:srgbClr val="000000"/>
                </a:solidFill>
                <a:latin typeface="Arial"/>
                <a:ea typeface="Arial"/>
                <a:cs typeface="Arial"/>
                <a:sym typeface="Arial"/>
              </a:rPr>
              <a:t>:</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static void mergeSort(int first, int last)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Sorts the values array using the merge sort algorithm.</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(first &lt; last)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middle = (first + last) / 2;</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mergeSort(first, middle);</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mergeSort(middle + 1, last);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merge(first, middle, middle + 1, last);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sz="1400" strike="noStrike">
              <a:latin typeface="Arial"/>
              <a:ea typeface="Arial"/>
              <a:cs typeface="Arial"/>
              <a:sym typeface="Arial"/>
            </a:endParaRPr>
          </a:p>
        </p:txBody>
      </p:sp>
      <p:sp>
        <p:nvSpPr>
          <p:cNvPr id="708" name="Google Shape;708;p131"/>
          <p:cNvSpPr/>
          <p:nvPr/>
        </p:nvSpPr>
        <p:spPr>
          <a:xfrm>
            <a:off x="1828800" y="4563720"/>
            <a:ext cx="3108600" cy="36540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1"/>
          <p:cNvSpPr/>
          <p:nvPr/>
        </p:nvSpPr>
        <p:spPr>
          <a:xfrm>
            <a:off x="4960080" y="4624560"/>
            <a:ext cx="2742840" cy="30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US" sz="1800" strike="noStrike">
                <a:latin typeface="Arial"/>
                <a:ea typeface="Arial"/>
                <a:cs typeface="Arial"/>
                <a:sym typeface="Arial"/>
              </a:rPr>
              <a:t>recursive</a:t>
            </a:r>
            <a:r>
              <a:rPr b="0" lang="en-US" sz="1800" strike="noStrike">
                <a:latin typeface="Arial"/>
                <a:ea typeface="Arial"/>
                <a:cs typeface="Arial"/>
                <a:sym typeface="Arial"/>
              </a:rPr>
              <a:t>!</a:t>
            </a:r>
            <a:endParaRPr b="0" sz="1800" strike="noStrike">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3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Analysing Merge Sort</a:t>
            </a:r>
            <a:endParaRPr b="0" sz="4000" strike="noStrike">
              <a:latin typeface="Arial"/>
              <a:ea typeface="Arial"/>
              <a:cs typeface="Arial"/>
              <a:sym typeface="Arial"/>
            </a:endParaRPr>
          </a:p>
        </p:txBody>
      </p:sp>
      <p:pic>
        <p:nvPicPr>
          <p:cNvPr id="716" name="Google Shape;716;p132"/>
          <p:cNvPicPr preferRelativeResize="0"/>
          <p:nvPr/>
        </p:nvPicPr>
        <p:blipFill rotWithShape="1">
          <a:blip r:embed="rId3">
            <a:alphaModFix/>
          </a:blip>
          <a:srcRect b="0" l="0" r="0" t="0"/>
          <a:stretch/>
        </p:blipFill>
        <p:spPr>
          <a:xfrm>
            <a:off x="-70200" y="1560960"/>
            <a:ext cx="9143280" cy="4163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33"/>
          <p:cNvSpPr/>
          <p:nvPr/>
        </p:nvSpPr>
        <p:spPr>
          <a:xfrm>
            <a:off x="457200" y="1522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Analyzing Merge Sort</a:t>
            </a:r>
            <a:endParaRPr b="0" sz="4000" strike="noStrike">
              <a:latin typeface="Arial"/>
              <a:ea typeface="Arial"/>
              <a:cs typeface="Arial"/>
              <a:sym typeface="Arial"/>
            </a:endParaRPr>
          </a:p>
        </p:txBody>
      </p:sp>
      <p:sp>
        <p:nvSpPr>
          <p:cNvPr id="723" name="Google Shape;723;p133"/>
          <p:cNvSpPr/>
          <p:nvPr/>
        </p:nvSpPr>
        <p:spPr>
          <a:xfrm>
            <a:off x="485640" y="1295280"/>
            <a:ext cx="8228880" cy="472356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total work needed to divide the array in half, over and over again until we reach subarrays of size 1, is O(</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It takes O(</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total steps to perform merging at each “level” of merging.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number of levels of merging is equal to the number of times we can split the original array in half</a:t>
            </a:r>
            <a:endParaRPr b="0" sz="2400"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If the original array is size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we have log</a:t>
            </a:r>
            <a:r>
              <a:rPr b="0" baseline="-25000" i="0" lang="en-US" sz="2000" u="none" cap="none" strike="noStrike">
                <a:solidFill>
                  <a:srgbClr val="000000"/>
                </a:solidFill>
                <a:latin typeface="Arial"/>
                <a:ea typeface="Arial"/>
                <a:cs typeface="Arial"/>
                <a:sym typeface="Arial"/>
              </a:rPr>
              <a:t>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levels. (This is the same as the analysis of the binary search algorithm in Section 1.6.) </a:t>
            </a:r>
            <a:endParaRPr b="0" i="0" sz="2000" u="none" cap="none"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Because we have log</a:t>
            </a:r>
            <a:r>
              <a:rPr b="0" baseline="-25000" lang="en-US" sz="2400" strike="noStrike">
                <a:solidFill>
                  <a:srgbClr val="000000"/>
                </a:solidFill>
                <a:latin typeface="Arial"/>
                <a:ea typeface="Arial"/>
                <a:cs typeface="Arial"/>
                <a:sym typeface="Arial"/>
              </a:rPr>
              <a:t>2</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levels, and we require O(</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steps at each level, the total cost of the merge operation is: </a:t>
            </a:r>
            <a:r>
              <a:rPr b="1" lang="en-US" sz="2400" strike="noStrike">
                <a:solidFill>
                  <a:srgbClr val="000000"/>
                </a:solidFill>
                <a:latin typeface="Arial"/>
                <a:ea typeface="Arial"/>
                <a:cs typeface="Arial"/>
                <a:sym typeface="Arial"/>
              </a:rPr>
              <a:t>O(</a:t>
            </a:r>
            <a:r>
              <a:rPr b="1" i="1" lang="en-US" sz="2400" strike="noStrike">
                <a:solidFill>
                  <a:srgbClr val="000000"/>
                </a:solidFill>
                <a:latin typeface="Arial"/>
                <a:ea typeface="Arial"/>
                <a:cs typeface="Arial"/>
                <a:sym typeface="Arial"/>
              </a:rPr>
              <a:t>N </a:t>
            </a:r>
            <a:r>
              <a:rPr b="1" lang="en-US" sz="2400" strike="noStrike">
                <a:solidFill>
                  <a:srgbClr val="000000"/>
                </a:solidFill>
                <a:latin typeface="Arial"/>
                <a:ea typeface="Arial"/>
                <a:cs typeface="Arial"/>
                <a:sym typeface="Arial"/>
              </a:rPr>
              <a:t>log</a:t>
            </a:r>
            <a:r>
              <a:rPr b="1" baseline="-25000" lang="en-US" sz="2400" strike="noStrike">
                <a:solidFill>
                  <a:srgbClr val="000000"/>
                </a:solidFill>
                <a:latin typeface="Arial"/>
                <a:ea typeface="Arial"/>
                <a:cs typeface="Arial"/>
                <a:sym typeface="Arial"/>
              </a:rPr>
              <a:t>2</a:t>
            </a:r>
            <a:r>
              <a:rPr b="1" i="1" lang="en-US" sz="2400" strike="noStrike">
                <a:solidFill>
                  <a:srgbClr val="000000"/>
                </a:solidFill>
                <a:latin typeface="Arial"/>
                <a:ea typeface="Arial"/>
                <a:cs typeface="Arial"/>
                <a:sym typeface="Arial"/>
              </a:rPr>
              <a:t>N</a:t>
            </a:r>
            <a:r>
              <a:rPr b="1" lang="en-US" sz="2400" strike="noStrike">
                <a:solidFill>
                  <a:srgbClr val="000000"/>
                </a:solidFill>
                <a:latin typeface="Arial"/>
                <a:ea typeface="Arial"/>
                <a:cs typeface="Arial"/>
                <a:sym typeface="Arial"/>
              </a:rPr>
              <a:t>)</a:t>
            </a:r>
            <a:r>
              <a:rPr b="0" lang="en-US" sz="2400" strike="noStrike">
                <a:solidFill>
                  <a:srgbClr val="000000"/>
                </a:solidFill>
                <a:latin typeface="Arial"/>
                <a:ea typeface="Arial"/>
                <a:cs typeface="Arial"/>
                <a:sym typeface="Arial"/>
              </a:rPr>
              <a:t>. </a:t>
            </a:r>
            <a:endParaRPr b="0" sz="2400"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Because the splitting phase was only O(</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we conclude that Merge Sort algorithm is </a:t>
            </a:r>
            <a:r>
              <a:rPr b="1" lang="en-US" sz="2400" strike="noStrike">
                <a:solidFill>
                  <a:srgbClr val="000000"/>
                </a:solidFill>
                <a:latin typeface="Arial"/>
                <a:ea typeface="Arial"/>
                <a:cs typeface="Arial"/>
                <a:sym typeface="Arial"/>
              </a:rPr>
              <a:t>O(</a:t>
            </a:r>
            <a:r>
              <a:rPr b="1" i="1" lang="en-US" sz="2400" strike="noStrike">
                <a:solidFill>
                  <a:srgbClr val="000000"/>
                </a:solidFill>
                <a:latin typeface="Arial"/>
                <a:ea typeface="Arial"/>
                <a:cs typeface="Arial"/>
                <a:sym typeface="Arial"/>
              </a:rPr>
              <a:t>N </a:t>
            </a:r>
            <a:r>
              <a:rPr b="1" lang="en-US" sz="2400" strike="noStrike">
                <a:solidFill>
                  <a:srgbClr val="000000"/>
                </a:solidFill>
                <a:latin typeface="Arial"/>
                <a:ea typeface="Arial"/>
                <a:cs typeface="Arial"/>
                <a:sym typeface="Arial"/>
              </a:rPr>
              <a:t>log</a:t>
            </a:r>
            <a:r>
              <a:rPr b="1" baseline="-25000" lang="en-US" sz="2400" strike="noStrike">
                <a:solidFill>
                  <a:srgbClr val="000000"/>
                </a:solidFill>
                <a:latin typeface="Arial"/>
                <a:ea typeface="Arial"/>
                <a:cs typeface="Arial"/>
                <a:sym typeface="Arial"/>
              </a:rPr>
              <a:t>2</a:t>
            </a:r>
            <a:r>
              <a:rPr b="1" i="1" lang="en-US" sz="2400" strike="noStrike">
                <a:solidFill>
                  <a:srgbClr val="000000"/>
                </a:solidFill>
                <a:latin typeface="Arial"/>
                <a:ea typeface="Arial"/>
                <a:cs typeface="Arial"/>
                <a:sym typeface="Arial"/>
              </a:rPr>
              <a:t>N</a:t>
            </a:r>
            <a:r>
              <a:rPr b="1" lang="en-US" sz="2400" strike="noStrike">
                <a:solidFill>
                  <a:srgbClr val="000000"/>
                </a:solidFill>
                <a:latin typeface="Arial"/>
                <a:ea typeface="Arial"/>
                <a:cs typeface="Arial"/>
                <a:sym typeface="Arial"/>
              </a:rPr>
              <a:t>)</a:t>
            </a:r>
            <a:r>
              <a:rPr b="0" lang="en-US" sz="2400" strike="noStrike">
                <a:solidFill>
                  <a:srgbClr val="000000"/>
                </a:solidFill>
                <a:latin typeface="Arial"/>
                <a:ea typeface="Arial"/>
                <a:cs typeface="Arial"/>
                <a:sym typeface="Arial"/>
              </a:rPr>
              <a:t>.</a:t>
            </a:r>
            <a:endParaRPr b="0" sz="2400" strike="noStrike">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34"/>
          <p:cNvSpPr/>
          <p:nvPr/>
        </p:nvSpPr>
        <p:spPr>
          <a:xfrm>
            <a:off x="457200" y="1522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Analyzing Merge Sort</a:t>
            </a:r>
            <a:endParaRPr b="0" sz="4000" strike="noStrike">
              <a:latin typeface="Arial"/>
              <a:ea typeface="Arial"/>
              <a:cs typeface="Arial"/>
              <a:sym typeface="Arial"/>
            </a:endParaRPr>
          </a:p>
        </p:txBody>
      </p:sp>
      <p:sp>
        <p:nvSpPr>
          <p:cNvPr id="730" name="Google Shape;730;p134"/>
          <p:cNvSpPr/>
          <p:nvPr/>
        </p:nvSpPr>
        <p:spPr>
          <a:xfrm>
            <a:off x="2283120" y="2011680"/>
            <a:ext cx="4297320" cy="84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5400" strike="noStrike">
                <a:solidFill>
                  <a:srgbClr val="000000"/>
                </a:solidFill>
                <a:latin typeface="Arial"/>
                <a:ea typeface="Arial"/>
                <a:cs typeface="Arial"/>
                <a:sym typeface="Arial"/>
              </a:rPr>
              <a:t>O(</a:t>
            </a:r>
            <a:r>
              <a:rPr b="1" i="1" lang="en-US" sz="5400" strike="noStrike">
                <a:solidFill>
                  <a:srgbClr val="000000"/>
                </a:solidFill>
                <a:latin typeface="Arial"/>
                <a:ea typeface="Arial"/>
                <a:cs typeface="Arial"/>
                <a:sym typeface="Arial"/>
              </a:rPr>
              <a:t>N </a:t>
            </a:r>
            <a:r>
              <a:rPr b="1" lang="en-US" sz="5400" strike="noStrike">
                <a:solidFill>
                  <a:srgbClr val="000000"/>
                </a:solidFill>
                <a:latin typeface="Arial"/>
                <a:ea typeface="Arial"/>
                <a:cs typeface="Arial"/>
                <a:sym typeface="Arial"/>
              </a:rPr>
              <a:t>log</a:t>
            </a:r>
            <a:r>
              <a:rPr b="1" baseline="-25000" lang="en-US" sz="5400" strike="noStrike">
                <a:solidFill>
                  <a:srgbClr val="000000"/>
                </a:solidFill>
                <a:latin typeface="Arial"/>
                <a:ea typeface="Arial"/>
                <a:cs typeface="Arial"/>
                <a:sym typeface="Arial"/>
              </a:rPr>
              <a:t>2</a:t>
            </a:r>
            <a:r>
              <a:rPr b="1" i="1" lang="en-US" sz="5400" strike="noStrike">
                <a:solidFill>
                  <a:srgbClr val="000000"/>
                </a:solidFill>
                <a:latin typeface="Arial"/>
                <a:ea typeface="Arial"/>
                <a:cs typeface="Arial"/>
                <a:sym typeface="Arial"/>
              </a:rPr>
              <a:t>N</a:t>
            </a:r>
            <a:r>
              <a:rPr b="1" lang="en-US" sz="5400" strike="noStrike">
                <a:solidFill>
                  <a:srgbClr val="000000"/>
                </a:solidFill>
                <a:latin typeface="Arial"/>
                <a:ea typeface="Arial"/>
                <a:cs typeface="Arial"/>
                <a:sym typeface="Arial"/>
              </a:rPr>
              <a:t>)</a:t>
            </a:r>
            <a:endParaRPr b="0" sz="5400" strike="noStrike">
              <a:latin typeface="Arial"/>
              <a:ea typeface="Arial"/>
              <a:cs typeface="Arial"/>
              <a:sym typeface="Arial"/>
            </a:endParaRPr>
          </a:p>
        </p:txBody>
      </p:sp>
      <p:cxnSp>
        <p:nvCxnSpPr>
          <p:cNvPr id="731" name="Google Shape;731;p134"/>
          <p:cNvCxnSpPr/>
          <p:nvPr/>
        </p:nvCxnSpPr>
        <p:spPr>
          <a:xfrm>
            <a:off x="4846320" y="2743200"/>
            <a:ext cx="731520" cy="822960"/>
          </a:xfrm>
          <a:prstGeom prst="straightConnector1">
            <a:avLst/>
          </a:prstGeom>
          <a:noFill/>
          <a:ln cap="flat" cmpd="sng" w="9525">
            <a:solidFill>
              <a:srgbClr val="000000"/>
            </a:solidFill>
            <a:prstDash val="solid"/>
            <a:round/>
            <a:headEnd len="sm" w="sm" type="none"/>
            <a:tailEnd len="med" w="med" type="triangle"/>
          </a:ln>
        </p:spPr>
      </p:cxnSp>
      <p:sp>
        <p:nvSpPr>
          <p:cNvPr id="732" name="Google Shape;732;p134"/>
          <p:cNvSpPr/>
          <p:nvPr/>
        </p:nvSpPr>
        <p:spPr>
          <a:xfrm>
            <a:off x="5394960" y="3749040"/>
            <a:ext cx="2742840" cy="75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800" strike="noStrike">
                <a:latin typeface="Arial"/>
                <a:ea typeface="Arial"/>
                <a:cs typeface="Arial"/>
                <a:sym typeface="Arial"/>
              </a:rPr>
              <a:t>number of merging levels</a:t>
            </a:r>
            <a:endParaRPr b="0" sz="2800" strike="noStrike">
              <a:latin typeface="Arial"/>
              <a:ea typeface="Arial"/>
              <a:cs typeface="Arial"/>
              <a:sym typeface="Arial"/>
            </a:endParaRPr>
          </a:p>
        </p:txBody>
      </p:sp>
      <p:cxnSp>
        <p:nvCxnSpPr>
          <p:cNvPr id="733" name="Google Shape;733;p134"/>
          <p:cNvCxnSpPr/>
          <p:nvPr/>
        </p:nvCxnSpPr>
        <p:spPr>
          <a:xfrm flipH="1">
            <a:off x="2377440" y="2651760"/>
            <a:ext cx="914400" cy="1005840"/>
          </a:xfrm>
          <a:prstGeom prst="straightConnector1">
            <a:avLst/>
          </a:prstGeom>
          <a:noFill/>
          <a:ln cap="flat" cmpd="sng" w="9525">
            <a:solidFill>
              <a:srgbClr val="000000"/>
            </a:solidFill>
            <a:prstDash val="solid"/>
            <a:round/>
            <a:headEnd len="sm" w="sm" type="none"/>
            <a:tailEnd len="med" w="med" type="triangle"/>
          </a:ln>
        </p:spPr>
      </p:cxnSp>
      <p:sp>
        <p:nvSpPr>
          <p:cNvPr id="734" name="Google Shape;734;p134"/>
          <p:cNvSpPr/>
          <p:nvPr/>
        </p:nvSpPr>
        <p:spPr>
          <a:xfrm>
            <a:off x="1188720" y="3657600"/>
            <a:ext cx="2925720" cy="1400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200" strike="noStrike">
                <a:latin typeface="Arial"/>
                <a:ea typeface="Arial"/>
                <a:cs typeface="Arial"/>
                <a:sym typeface="Arial"/>
              </a:rPr>
              <a:t>Each level needs N operations to merge + N operations to split: that is 2N which is O(N)</a:t>
            </a:r>
            <a:endParaRPr b="0" sz="2200"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3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Comparing </a:t>
            </a:r>
            <a:r>
              <a:rPr b="0" i="1" lang="en-US" sz="4000" strike="noStrike">
                <a:solidFill>
                  <a:srgbClr val="000000"/>
                </a:solidFill>
                <a:latin typeface="Arial"/>
                <a:ea typeface="Arial"/>
                <a:cs typeface="Arial"/>
                <a:sym typeface="Arial"/>
              </a:rPr>
              <a:t>N</a:t>
            </a:r>
            <a:r>
              <a:rPr b="0" baseline="30000" i="1" lang="en-US" sz="4000" strike="noStrike">
                <a:solidFill>
                  <a:srgbClr val="000000"/>
                </a:solidFill>
                <a:latin typeface="Arial"/>
                <a:ea typeface="Arial"/>
                <a:cs typeface="Arial"/>
                <a:sym typeface="Arial"/>
              </a:rPr>
              <a:t>2</a:t>
            </a:r>
            <a:r>
              <a:rPr b="0" lang="en-US" sz="4000" strike="noStrike">
                <a:solidFill>
                  <a:srgbClr val="000000"/>
                </a:solidFill>
                <a:latin typeface="Arial"/>
                <a:ea typeface="Arial"/>
                <a:cs typeface="Arial"/>
                <a:sym typeface="Arial"/>
              </a:rPr>
              <a:t> and N </a:t>
            </a:r>
            <a:r>
              <a:rPr b="0" i="1" lang="en-US" sz="4000" strike="noStrike">
                <a:solidFill>
                  <a:srgbClr val="000000"/>
                </a:solidFill>
                <a:latin typeface="Arial"/>
                <a:ea typeface="Arial"/>
                <a:cs typeface="Arial"/>
                <a:sym typeface="Arial"/>
              </a:rPr>
              <a:t>log</a:t>
            </a:r>
            <a:r>
              <a:rPr b="0" baseline="-25000" i="1" lang="en-US" sz="4000" strike="noStrike">
                <a:solidFill>
                  <a:srgbClr val="000000"/>
                </a:solidFill>
                <a:latin typeface="Arial"/>
                <a:ea typeface="Arial"/>
                <a:cs typeface="Arial"/>
                <a:sym typeface="Arial"/>
              </a:rPr>
              <a:t>2</a:t>
            </a:r>
            <a:r>
              <a:rPr b="0" i="1" lang="en-US" sz="4000" strike="noStrike">
                <a:solidFill>
                  <a:srgbClr val="000000"/>
                </a:solidFill>
                <a:latin typeface="Arial"/>
                <a:ea typeface="Arial"/>
                <a:cs typeface="Arial"/>
                <a:sym typeface="Arial"/>
              </a:rPr>
              <a:t> N</a:t>
            </a:r>
            <a:endParaRPr b="0" sz="4000" strike="noStrike">
              <a:latin typeface="Arial"/>
              <a:ea typeface="Arial"/>
              <a:cs typeface="Arial"/>
              <a:sym typeface="Arial"/>
            </a:endParaRPr>
          </a:p>
        </p:txBody>
      </p:sp>
      <p:pic>
        <p:nvPicPr>
          <p:cNvPr id="741" name="Google Shape;741;p135"/>
          <p:cNvPicPr preferRelativeResize="0"/>
          <p:nvPr/>
        </p:nvPicPr>
        <p:blipFill rotWithShape="1">
          <a:blip r:embed="rId3">
            <a:alphaModFix/>
          </a:blip>
          <a:srcRect b="0" l="0" r="0" t="0"/>
          <a:stretch/>
        </p:blipFill>
        <p:spPr>
          <a:xfrm>
            <a:off x="418680" y="1407600"/>
            <a:ext cx="8084880" cy="52466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3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Drawback of Merge Sort</a:t>
            </a:r>
            <a:endParaRPr b="0" sz="4000" strike="noStrike">
              <a:latin typeface="Arial"/>
              <a:ea typeface="Arial"/>
              <a:cs typeface="Arial"/>
              <a:sym typeface="Arial"/>
            </a:endParaRPr>
          </a:p>
        </p:txBody>
      </p:sp>
      <p:sp>
        <p:nvSpPr>
          <p:cNvPr id="748" name="Google Shape;748;p13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A disadvantage of </a:t>
            </a:r>
            <a:r>
              <a:rPr b="0" lang="en-US" sz="2800" strike="noStrike">
                <a:solidFill>
                  <a:srgbClr val="000000"/>
                </a:solidFill>
                <a:latin typeface="Courier New"/>
                <a:ea typeface="Courier New"/>
                <a:cs typeface="Courier New"/>
                <a:sym typeface="Courier New"/>
              </a:rPr>
              <a:t>mergeSort</a:t>
            </a:r>
            <a:r>
              <a:rPr b="0" lang="en-US" sz="2800" strike="noStrike">
                <a:solidFill>
                  <a:srgbClr val="000000"/>
                </a:solidFill>
                <a:latin typeface="Arial"/>
                <a:ea typeface="Arial"/>
                <a:cs typeface="Arial"/>
                <a:sym typeface="Arial"/>
              </a:rPr>
              <a:t> is that it requires an auxiliary array that is as large as the original array to be sorted.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If the array is large and space is a critical factor, this sort may not be an appropriate choice.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Next we discuss two O(N log</a:t>
            </a:r>
            <a:r>
              <a:rPr b="0" baseline="-25000" lang="en-US" sz="2800" strike="noStrike">
                <a:solidFill>
                  <a:srgbClr val="000000"/>
                </a:solidFill>
                <a:latin typeface="Arial"/>
                <a:ea typeface="Arial"/>
                <a:cs typeface="Arial"/>
                <a:sym typeface="Arial"/>
              </a:rPr>
              <a:t>2</a:t>
            </a:r>
            <a:r>
              <a:rPr b="0" lang="en-US" sz="2800" strike="noStrike">
                <a:solidFill>
                  <a:srgbClr val="000000"/>
                </a:solidFill>
                <a:latin typeface="Arial"/>
                <a:ea typeface="Arial"/>
                <a:cs typeface="Arial"/>
                <a:sym typeface="Arial"/>
              </a:rPr>
              <a:t>N) sorts that move elements around in the original array and do not need an auxiliary array.</a:t>
            </a:r>
            <a:endParaRPr b="0" sz="2800" strike="noStrike">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37"/>
          <p:cNvSpPr/>
          <p:nvPr/>
        </p:nvSpPr>
        <p:spPr>
          <a:xfrm>
            <a:off x="5410080" y="274680"/>
            <a:ext cx="327600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Quick Sort</a:t>
            </a:r>
            <a:endParaRPr b="0" sz="4000" strike="noStrike">
              <a:latin typeface="Arial"/>
              <a:ea typeface="Arial"/>
              <a:cs typeface="Arial"/>
              <a:sym typeface="Arial"/>
            </a:endParaRPr>
          </a:p>
        </p:txBody>
      </p:sp>
      <p:sp>
        <p:nvSpPr>
          <p:cNvPr id="755" name="Google Shape;755;p137"/>
          <p:cNvSpPr/>
          <p:nvPr/>
        </p:nvSpPr>
        <p:spPr>
          <a:xfrm>
            <a:off x="457200" y="609480"/>
            <a:ext cx="8228880" cy="256644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 divide-and-conquer algorithm</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Inherently recursive</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At each stage the part of the array being sorted is divided into two “piles”, with everything in the left pile less than everything in the right pile</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same approach is used to sort each of the smaller piles (a smaller case).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This process goes on until the small piles do not need to be further divided (the base case). </a:t>
            </a:r>
            <a:endParaRPr b="0" sz="2000" strike="noStrike">
              <a:latin typeface="Arial"/>
              <a:ea typeface="Arial"/>
              <a:cs typeface="Arial"/>
              <a:sym typeface="Arial"/>
            </a:endParaRPr>
          </a:p>
        </p:txBody>
      </p:sp>
      <p:pic>
        <p:nvPicPr>
          <p:cNvPr id="756" name="Google Shape;756;p137"/>
          <p:cNvPicPr preferRelativeResize="0"/>
          <p:nvPr/>
        </p:nvPicPr>
        <p:blipFill rotWithShape="1">
          <a:blip r:embed="rId3">
            <a:alphaModFix/>
          </a:blip>
          <a:srcRect b="0" l="0" r="0" t="0"/>
          <a:stretch/>
        </p:blipFill>
        <p:spPr>
          <a:xfrm>
            <a:off x="1066680" y="3403440"/>
            <a:ext cx="7162200" cy="3188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8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How do we measure efficiency of sorting?</a:t>
            </a:r>
            <a:endParaRPr b="0" i="0" sz="4000" u="none" cap="none" strike="noStrike">
              <a:latin typeface="Arial"/>
              <a:ea typeface="Arial"/>
              <a:cs typeface="Arial"/>
              <a:sym typeface="Arial"/>
            </a:endParaRPr>
          </a:p>
        </p:txBody>
      </p:sp>
      <p:sp>
        <p:nvSpPr>
          <p:cNvPr id="356" name="Google Shape;356;p8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Main operation of sorting: compare two elements to see which is smaller</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We use the number of required element comparisons as a measure of the efficiency of each	algorithm.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For each algorithm we calculate the number of comparisons relative to the size of the list being	sorted</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3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Quick Sort Summary</a:t>
            </a:r>
            <a:endParaRPr b="0" sz="4000" strike="noStrike">
              <a:latin typeface="Arial"/>
              <a:ea typeface="Arial"/>
              <a:cs typeface="Arial"/>
              <a:sym typeface="Arial"/>
            </a:endParaRPr>
          </a:p>
        </p:txBody>
      </p:sp>
      <p:pic>
        <p:nvPicPr>
          <p:cNvPr id="763" name="Google Shape;763;p138"/>
          <p:cNvPicPr preferRelativeResize="0"/>
          <p:nvPr/>
        </p:nvPicPr>
        <p:blipFill rotWithShape="1">
          <a:blip r:embed="rId3">
            <a:alphaModFix/>
          </a:blip>
          <a:srcRect b="0" l="0" r="0" t="0"/>
          <a:stretch/>
        </p:blipFill>
        <p:spPr>
          <a:xfrm>
            <a:off x="360" y="2569680"/>
            <a:ext cx="9143280" cy="2994120"/>
          </a:xfrm>
          <a:prstGeom prst="rect">
            <a:avLst/>
          </a:prstGeom>
          <a:noFill/>
          <a:ln>
            <a:noFill/>
          </a:ln>
        </p:spPr>
      </p:pic>
      <p:pic>
        <p:nvPicPr>
          <p:cNvPr id="764" name="Google Shape;764;p138"/>
          <p:cNvPicPr preferRelativeResize="0"/>
          <p:nvPr/>
        </p:nvPicPr>
        <p:blipFill rotWithShape="1">
          <a:blip r:embed="rId4">
            <a:alphaModFix/>
          </a:blip>
          <a:srcRect b="0" l="0" r="0" t="0"/>
          <a:stretch/>
        </p:blipFill>
        <p:spPr>
          <a:xfrm>
            <a:off x="182880" y="1737360"/>
            <a:ext cx="3618000" cy="38016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39"/>
          <p:cNvSpPr/>
          <p:nvPr/>
        </p:nvSpPr>
        <p:spPr>
          <a:xfrm>
            <a:off x="457200" y="274680"/>
            <a:ext cx="8228880" cy="943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Quick Sort Algorithm</a:t>
            </a:r>
            <a:endParaRPr b="0" sz="4000" strike="noStrike">
              <a:latin typeface="Arial"/>
              <a:ea typeface="Arial"/>
              <a:cs typeface="Arial"/>
              <a:sym typeface="Arial"/>
            </a:endParaRPr>
          </a:p>
        </p:txBody>
      </p:sp>
      <p:sp>
        <p:nvSpPr>
          <p:cNvPr id="771" name="Google Shape;771;p139"/>
          <p:cNvSpPr/>
          <p:nvPr/>
        </p:nvSpPr>
        <p:spPr>
          <a:xfrm>
            <a:off x="1452240" y="3472200"/>
            <a:ext cx="6238800" cy="2923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The algorithm depends on the selection of a “split value”,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called </a:t>
            </a:r>
            <a:r>
              <a:rPr b="0" lang="en-US" sz="1800" strike="noStrike">
                <a:solidFill>
                  <a:srgbClr val="000000"/>
                </a:solidFill>
                <a:latin typeface="Courier New"/>
                <a:ea typeface="Courier New"/>
                <a:cs typeface="Courier New"/>
                <a:sym typeface="Courier New"/>
              </a:rPr>
              <a:t>splitVal</a:t>
            </a:r>
            <a:r>
              <a:rPr b="0" lang="en-US" sz="1800" strike="noStrike">
                <a:solidFill>
                  <a:srgbClr val="000000"/>
                </a:solidFill>
                <a:latin typeface="Arial"/>
                <a:ea typeface="Arial"/>
                <a:cs typeface="Arial"/>
                <a:sym typeface="Arial"/>
              </a:rPr>
              <a:t>, that is used to divide the array into two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sub arrays.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How do we select </a:t>
            </a:r>
            <a:r>
              <a:rPr b="0" lang="en-US" sz="1800" strike="noStrike">
                <a:solidFill>
                  <a:srgbClr val="000000"/>
                </a:solidFill>
                <a:latin typeface="Courier New"/>
                <a:ea typeface="Courier New"/>
                <a:cs typeface="Courier New"/>
                <a:sym typeface="Courier New"/>
              </a:rPr>
              <a:t>splitVal</a:t>
            </a:r>
            <a:r>
              <a:rPr b="0" lang="en-US" sz="1800" strike="noStrike">
                <a:solidFill>
                  <a:srgbClr val="000000"/>
                </a:solidFill>
                <a:latin typeface="Arial"/>
                <a:ea typeface="Arial"/>
                <a:cs typeface="Arial"/>
                <a:sym typeface="Arial"/>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One simple solution is to use the value in </a:t>
            </a:r>
            <a:r>
              <a:rPr b="0" lang="en-US" sz="1800" strike="noStrike">
                <a:solidFill>
                  <a:srgbClr val="000000"/>
                </a:solidFill>
                <a:latin typeface="Courier New"/>
                <a:ea typeface="Courier New"/>
                <a:cs typeface="Courier New"/>
                <a:sym typeface="Courier New"/>
              </a:rPr>
              <a:t>values[first]</a:t>
            </a:r>
            <a:r>
              <a:rPr b="0" lang="en-US" sz="1800" strike="noStrike">
                <a:solidFill>
                  <a:srgbClr val="000000"/>
                </a:solidFill>
                <a:latin typeface="Arial"/>
                <a:ea typeface="Arial"/>
                <a:cs typeface="Arial"/>
                <a:sym typeface="Arial"/>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as the splitting value. </a:t>
            </a:r>
            <a:endParaRPr b="0" sz="1800" strike="noStrike">
              <a:latin typeface="Arial"/>
              <a:ea typeface="Arial"/>
              <a:cs typeface="Arial"/>
              <a:sym typeface="Arial"/>
            </a:endParaRPr>
          </a:p>
        </p:txBody>
      </p:sp>
      <p:pic>
        <p:nvPicPr>
          <p:cNvPr id="772" name="Google Shape;772;p139"/>
          <p:cNvPicPr preferRelativeResize="0"/>
          <p:nvPr/>
        </p:nvPicPr>
        <p:blipFill rotWithShape="1">
          <a:blip r:embed="rId3">
            <a:alphaModFix/>
          </a:blip>
          <a:srcRect b="0" l="0" r="0" t="0"/>
          <a:stretch/>
        </p:blipFill>
        <p:spPr>
          <a:xfrm>
            <a:off x="1800" y="1038600"/>
            <a:ext cx="9143280" cy="283212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40"/>
          <p:cNvSpPr/>
          <p:nvPr/>
        </p:nvSpPr>
        <p:spPr>
          <a:xfrm>
            <a:off x="457200" y="274680"/>
            <a:ext cx="8228880" cy="10198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Quick Sort Steps</a:t>
            </a:r>
            <a:endParaRPr b="0" sz="4000" strike="noStrike">
              <a:latin typeface="Arial"/>
              <a:ea typeface="Arial"/>
              <a:cs typeface="Arial"/>
              <a:sym typeface="Arial"/>
            </a:endParaRPr>
          </a:p>
        </p:txBody>
      </p:sp>
      <p:pic>
        <p:nvPicPr>
          <p:cNvPr id="779" name="Google Shape;779;p140"/>
          <p:cNvPicPr preferRelativeResize="0"/>
          <p:nvPr/>
        </p:nvPicPr>
        <p:blipFill rotWithShape="1">
          <a:blip r:embed="rId3">
            <a:alphaModFix/>
          </a:blip>
          <a:srcRect b="0" l="0" r="0" t="0"/>
          <a:stretch/>
        </p:blipFill>
        <p:spPr>
          <a:xfrm>
            <a:off x="1028880" y="4800600"/>
            <a:ext cx="7162200" cy="1374120"/>
          </a:xfrm>
          <a:prstGeom prst="rect">
            <a:avLst/>
          </a:prstGeom>
          <a:noFill/>
          <a:ln>
            <a:noFill/>
          </a:ln>
        </p:spPr>
      </p:pic>
      <p:pic>
        <p:nvPicPr>
          <p:cNvPr id="780" name="Google Shape;780;p140"/>
          <p:cNvPicPr preferRelativeResize="0"/>
          <p:nvPr/>
        </p:nvPicPr>
        <p:blipFill rotWithShape="1">
          <a:blip r:embed="rId4">
            <a:alphaModFix/>
          </a:blip>
          <a:srcRect b="0" l="0" r="0" t="0"/>
          <a:stretch/>
        </p:blipFill>
        <p:spPr>
          <a:xfrm>
            <a:off x="1028880" y="1509840"/>
            <a:ext cx="7098480" cy="1024920"/>
          </a:xfrm>
          <a:prstGeom prst="rect">
            <a:avLst/>
          </a:prstGeom>
          <a:noFill/>
          <a:ln>
            <a:noFill/>
          </a:ln>
        </p:spPr>
      </p:pic>
      <p:pic>
        <p:nvPicPr>
          <p:cNvPr id="781" name="Google Shape;781;p140"/>
          <p:cNvPicPr preferRelativeResize="0"/>
          <p:nvPr/>
        </p:nvPicPr>
        <p:blipFill rotWithShape="1">
          <a:blip r:embed="rId5">
            <a:alphaModFix/>
          </a:blip>
          <a:srcRect b="0" l="0" r="0" t="0"/>
          <a:stretch/>
        </p:blipFill>
        <p:spPr>
          <a:xfrm>
            <a:off x="1028880" y="2987640"/>
            <a:ext cx="7085880" cy="1359720"/>
          </a:xfrm>
          <a:prstGeom prst="rect">
            <a:avLst/>
          </a:prstGeom>
          <a:noFill/>
          <a:ln>
            <a:noFill/>
          </a:ln>
        </p:spPr>
      </p:pic>
      <p:sp>
        <p:nvSpPr>
          <p:cNvPr id="782" name="Google Shape;782;p140"/>
          <p:cNvSpPr/>
          <p:nvPr/>
        </p:nvSpPr>
        <p:spPr>
          <a:xfrm>
            <a:off x="1028880" y="1645920"/>
            <a:ext cx="891000" cy="639720"/>
          </a:xfrm>
          <a:prstGeom prst="rect">
            <a:avLst/>
          </a:prstGeom>
          <a:noFill/>
          <a:ln cap="flat" cmpd="sng" w="36700">
            <a:solidFill>
              <a:srgbClr val="E318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41"/>
          <p:cNvSpPr/>
          <p:nvPr/>
        </p:nvSpPr>
        <p:spPr>
          <a:xfrm>
            <a:off x="457200" y="274680"/>
            <a:ext cx="8228880" cy="10198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Quick Sort Steps</a:t>
            </a:r>
            <a:endParaRPr b="0" sz="4000" strike="noStrike">
              <a:latin typeface="Arial"/>
              <a:ea typeface="Arial"/>
              <a:cs typeface="Arial"/>
              <a:sym typeface="Arial"/>
            </a:endParaRPr>
          </a:p>
        </p:txBody>
      </p:sp>
      <p:pic>
        <p:nvPicPr>
          <p:cNvPr id="789" name="Google Shape;789;p141"/>
          <p:cNvPicPr preferRelativeResize="0"/>
          <p:nvPr/>
        </p:nvPicPr>
        <p:blipFill rotWithShape="1">
          <a:blip r:embed="rId3">
            <a:alphaModFix/>
          </a:blip>
          <a:srcRect b="0" l="0" r="0" t="0"/>
          <a:stretch/>
        </p:blipFill>
        <p:spPr>
          <a:xfrm>
            <a:off x="548640" y="1639080"/>
            <a:ext cx="8075160" cy="1560960"/>
          </a:xfrm>
          <a:prstGeom prst="rect">
            <a:avLst/>
          </a:prstGeom>
          <a:noFill/>
          <a:ln>
            <a:noFill/>
          </a:ln>
        </p:spPr>
      </p:pic>
      <p:sp>
        <p:nvSpPr>
          <p:cNvPr id="790" name="Google Shape;790;p141"/>
          <p:cNvSpPr/>
          <p:nvPr/>
        </p:nvSpPr>
        <p:spPr>
          <a:xfrm>
            <a:off x="640080" y="5042160"/>
            <a:ext cx="7954920" cy="2448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200" strike="noStrike">
                <a:latin typeface="Arial"/>
                <a:ea typeface="Arial"/>
                <a:cs typeface="Arial"/>
                <a:sym typeface="Arial"/>
              </a:rPr>
              <a:t>Our recursive calls to quickSort use this index </a:t>
            </a:r>
            <a:r>
              <a:rPr b="0" i="1" lang="en-US" sz="2200" strike="noStrike">
                <a:latin typeface="Arial"/>
                <a:ea typeface="Arial"/>
                <a:cs typeface="Arial"/>
                <a:sym typeface="Arial"/>
              </a:rPr>
              <a:t>(splitPoint)</a:t>
            </a:r>
            <a:r>
              <a:rPr b="0" lang="en-US" sz="2200" strike="noStrike">
                <a:latin typeface="Arial"/>
                <a:ea typeface="Arial"/>
                <a:cs typeface="Arial"/>
                <a:sym typeface="Arial"/>
              </a:rPr>
              <a:t> to reduce the size of the	problem in the general case.</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p:txBody>
      </p:sp>
      <p:sp>
        <p:nvSpPr>
          <p:cNvPr id="791" name="Google Shape;791;p141"/>
          <p:cNvSpPr/>
          <p:nvPr/>
        </p:nvSpPr>
        <p:spPr>
          <a:xfrm>
            <a:off x="110880" y="3632400"/>
            <a:ext cx="2942280" cy="734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600" strike="noStrike">
                <a:latin typeface="Arial"/>
                <a:ea typeface="Arial"/>
                <a:cs typeface="Arial"/>
                <a:sym typeface="Arial"/>
              </a:rPr>
              <a:t>quickSort(first, splitPoint – 1) sorts the left subarray.	 </a:t>
            </a:r>
            <a:endParaRPr b="0" sz="1600" strike="noStrike">
              <a:latin typeface="Arial"/>
              <a:ea typeface="Arial"/>
              <a:cs typeface="Arial"/>
              <a:sym typeface="Arial"/>
            </a:endParaRPr>
          </a:p>
        </p:txBody>
      </p:sp>
      <p:sp>
        <p:nvSpPr>
          <p:cNvPr id="792" name="Google Shape;792;p141"/>
          <p:cNvSpPr/>
          <p:nvPr/>
        </p:nvSpPr>
        <p:spPr>
          <a:xfrm>
            <a:off x="4618800" y="3596400"/>
            <a:ext cx="402300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quickSort(splitPoint + 1, last) sorts the right subarray.	</a:t>
            </a:r>
            <a:endParaRPr b="0" sz="1800" strike="noStrike">
              <a:latin typeface="Arial"/>
              <a:ea typeface="Arial"/>
              <a:cs typeface="Arial"/>
              <a:sym typeface="Arial"/>
            </a:endParaRPr>
          </a:p>
        </p:txBody>
      </p:sp>
      <p:cxnSp>
        <p:nvCxnSpPr>
          <p:cNvPr id="793" name="Google Shape;793;p141"/>
          <p:cNvCxnSpPr/>
          <p:nvPr/>
        </p:nvCxnSpPr>
        <p:spPr>
          <a:xfrm rot="10800000">
            <a:off x="822960" y="2834640"/>
            <a:ext cx="457200" cy="797760"/>
          </a:xfrm>
          <a:prstGeom prst="straightConnector1">
            <a:avLst/>
          </a:prstGeom>
          <a:noFill/>
          <a:ln cap="flat" cmpd="sng" w="9525">
            <a:solidFill>
              <a:srgbClr val="3465A4"/>
            </a:solidFill>
            <a:prstDash val="solid"/>
            <a:round/>
            <a:headEnd len="sm" w="sm" type="none"/>
            <a:tailEnd len="med" w="med" type="triangle"/>
          </a:ln>
        </p:spPr>
      </p:cxnSp>
      <p:cxnSp>
        <p:nvCxnSpPr>
          <p:cNvPr id="794" name="Google Shape;794;p141"/>
          <p:cNvCxnSpPr/>
          <p:nvPr/>
        </p:nvCxnSpPr>
        <p:spPr>
          <a:xfrm flipH="1" rot="10800000">
            <a:off x="2194560" y="2834640"/>
            <a:ext cx="457200" cy="797760"/>
          </a:xfrm>
          <a:prstGeom prst="straightConnector1">
            <a:avLst/>
          </a:prstGeom>
          <a:noFill/>
          <a:ln cap="flat" cmpd="sng" w="9525">
            <a:solidFill>
              <a:srgbClr val="3465A4"/>
            </a:solidFill>
            <a:prstDash val="solid"/>
            <a:round/>
            <a:headEnd len="sm" w="sm" type="none"/>
            <a:tailEnd len="med" w="med" type="triangle"/>
          </a:ln>
        </p:spPr>
      </p:cxnSp>
      <p:cxnSp>
        <p:nvCxnSpPr>
          <p:cNvPr id="795" name="Google Shape;795;p141"/>
          <p:cNvCxnSpPr/>
          <p:nvPr/>
        </p:nvCxnSpPr>
        <p:spPr>
          <a:xfrm rot="10800000">
            <a:off x="4114800" y="2834640"/>
            <a:ext cx="2103120" cy="731520"/>
          </a:xfrm>
          <a:prstGeom prst="straightConnector1">
            <a:avLst/>
          </a:prstGeom>
          <a:noFill/>
          <a:ln cap="flat" cmpd="sng" w="9525">
            <a:solidFill>
              <a:srgbClr val="3465A4"/>
            </a:solidFill>
            <a:prstDash val="solid"/>
            <a:round/>
            <a:headEnd len="sm" w="sm" type="none"/>
            <a:tailEnd len="med" w="med" type="triangle"/>
          </a:ln>
        </p:spPr>
      </p:cxnSp>
      <p:cxnSp>
        <p:nvCxnSpPr>
          <p:cNvPr id="796" name="Google Shape;796;p141"/>
          <p:cNvCxnSpPr/>
          <p:nvPr/>
        </p:nvCxnSpPr>
        <p:spPr>
          <a:xfrm flipH="1" rot="10800000">
            <a:off x="7955280" y="3108960"/>
            <a:ext cx="360" cy="307440"/>
          </a:xfrm>
          <a:prstGeom prst="straightConnector1">
            <a:avLst/>
          </a:prstGeom>
          <a:noFill/>
          <a:ln cap="flat" cmpd="sng" w="9525">
            <a:solidFill>
              <a:srgbClr val="3465A4"/>
            </a:solidFill>
            <a:prstDash val="solid"/>
            <a:round/>
            <a:headEnd len="sm" w="sm"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42"/>
          <p:cNvSpPr/>
          <p:nvPr/>
        </p:nvSpPr>
        <p:spPr>
          <a:xfrm>
            <a:off x="457200" y="274680"/>
            <a:ext cx="8228880" cy="10198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Base case</a:t>
            </a:r>
            <a:endParaRPr b="0" sz="4000" strike="noStrike">
              <a:latin typeface="Arial"/>
              <a:ea typeface="Arial"/>
              <a:cs typeface="Arial"/>
              <a:sym typeface="Arial"/>
            </a:endParaRPr>
          </a:p>
        </p:txBody>
      </p:sp>
      <p:sp>
        <p:nvSpPr>
          <p:cNvPr id="803" name="Google Shape;803;p142"/>
          <p:cNvSpPr/>
          <p:nvPr/>
        </p:nvSpPr>
        <p:spPr>
          <a:xfrm>
            <a:off x="98280" y="1920240"/>
            <a:ext cx="8953920" cy="1400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200" strike="noStrike">
                <a:latin typeface="Arial"/>
                <a:ea typeface="Arial"/>
                <a:cs typeface="Arial"/>
                <a:sym typeface="Arial"/>
              </a:rPr>
              <a:t>What is the base case?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200" strike="noStrike">
              <a:latin typeface="Arial"/>
              <a:ea typeface="Arial"/>
              <a:cs typeface="Arial"/>
              <a:sym typeface="Arial"/>
            </a:endParaRPr>
          </a:p>
          <a:p>
            <a:pPr indent="0" lvl="0" marL="0" marR="0" rtl="0" algn="l">
              <a:lnSpc>
                <a:spcPct val="100000"/>
              </a:lnSpc>
              <a:spcBef>
                <a:spcPts val="0"/>
              </a:spcBef>
              <a:spcAft>
                <a:spcPts val="0"/>
              </a:spcAft>
              <a:buNone/>
            </a:pPr>
            <a:r>
              <a:rPr b="0" lang="en-US" sz="2200" strike="noStrike">
                <a:latin typeface="Arial"/>
                <a:ea typeface="Arial"/>
                <a:cs typeface="Arial"/>
                <a:sym typeface="Arial"/>
              </a:rPr>
              <a:t>When the segment being examined holds fewer than two elements, we do not need to go on. In other words, we continue processing as long as first &lt; last</a:t>
            </a:r>
            <a:endParaRPr b="0" sz="2200"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4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a:t>
            </a:r>
            <a:r>
              <a:rPr b="0" lang="en-US" sz="4000" strike="noStrike">
                <a:solidFill>
                  <a:srgbClr val="000000"/>
                </a:solidFill>
                <a:latin typeface="Courier New"/>
                <a:ea typeface="Courier New"/>
                <a:cs typeface="Courier New"/>
                <a:sym typeface="Courier New"/>
              </a:rPr>
              <a:t>quickSort</a:t>
            </a:r>
            <a:r>
              <a:rPr b="0" lang="en-US" sz="4000" strike="noStrike">
                <a:solidFill>
                  <a:srgbClr val="000000"/>
                </a:solidFill>
                <a:latin typeface="Arial"/>
                <a:ea typeface="Arial"/>
                <a:cs typeface="Arial"/>
                <a:sym typeface="Arial"/>
              </a:rPr>
              <a:t> method</a:t>
            </a:r>
            <a:endParaRPr b="0" sz="4000" strike="noStrike">
              <a:latin typeface="Arial"/>
              <a:ea typeface="Arial"/>
              <a:cs typeface="Arial"/>
              <a:sym typeface="Arial"/>
            </a:endParaRPr>
          </a:p>
        </p:txBody>
      </p:sp>
      <p:pic>
        <p:nvPicPr>
          <p:cNvPr id="810" name="Google Shape;810;p143"/>
          <p:cNvPicPr preferRelativeResize="0"/>
          <p:nvPr/>
        </p:nvPicPr>
        <p:blipFill rotWithShape="1">
          <a:blip r:embed="rId3">
            <a:alphaModFix/>
          </a:blip>
          <a:srcRect b="0" l="0" r="0" t="0"/>
          <a:stretch/>
        </p:blipFill>
        <p:spPr>
          <a:xfrm>
            <a:off x="-34200" y="1288080"/>
            <a:ext cx="9143280" cy="5506200"/>
          </a:xfrm>
          <a:prstGeom prst="rect">
            <a:avLst/>
          </a:prstGeom>
          <a:noFill/>
          <a:ln>
            <a:noFill/>
          </a:ln>
        </p:spPr>
      </p:pic>
      <p:sp>
        <p:nvSpPr>
          <p:cNvPr id="811" name="Google Shape;811;p143"/>
          <p:cNvSpPr/>
          <p:nvPr/>
        </p:nvSpPr>
        <p:spPr>
          <a:xfrm>
            <a:off x="640080" y="3383280"/>
            <a:ext cx="5303160" cy="456840"/>
          </a:xfrm>
          <a:prstGeom prst="rect">
            <a:avLst/>
          </a:prstGeom>
          <a:noFill/>
          <a:ln cap="flat" cmpd="sng" w="36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44"/>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18" name="Google Shape;818;p144"/>
          <p:cNvPicPr preferRelativeResize="0"/>
          <p:nvPr/>
        </p:nvPicPr>
        <p:blipFill rotWithShape="1">
          <a:blip r:embed="rId3">
            <a:alphaModFix/>
          </a:blip>
          <a:srcRect b="0" l="0" r="0" t="0"/>
          <a:stretch/>
        </p:blipFill>
        <p:spPr>
          <a:xfrm>
            <a:off x="37800" y="1456200"/>
            <a:ext cx="9143280" cy="204444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45"/>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25" name="Google Shape;825;p145"/>
          <p:cNvPicPr preferRelativeResize="0"/>
          <p:nvPr/>
        </p:nvPicPr>
        <p:blipFill rotWithShape="1">
          <a:blip r:embed="rId3">
            <a:alphaModFix/>
          </a:blip>
          <a:srcRect b="0" l="0" r="0" t="0"/>
          <a:stretch/>
        </p:blipFill>
        <p:spPr>
          <a:xfrm>
            <a:off x="37800" y="1456200"/>
            <a:ext cx="9143280" cy="2044440"/>
          </a:xfrm>
          <a:prstGeom prst="rect">
            <a:avLst/>
          </a:prstGeom>
          <a:noFill/>
          <a:ln>
            <a:noFill/>
          </a:ln>
        </p:spPr>
      </p:pic>
      <p:pic>
        <p:nvPicPr>
          <p:cNvPr id="826" name="Google Shape;826;p145"/>
          <p:cNvPicPr preferRelativeResize="0"/>
          <p:nvPr/>
        </p:nvPicPr>
        <p:blipFill rotWithShape="1">
          <a:blip r:embed="rId4">
            <a:alphaModFix/>
          </a:blip>
          <a:srcRect b="0" l="0" r="0" t="0"/>
          <a:stretch/>
        </p:blipFill>
        <p:spPr>
          <a:xfrm>
            <a:off x="109800" y="3633480"/>
            <a:ext cx="9143280" cy="186552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46"/>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33" name="Google Shape;833;p146"/>
          <p:cNvPicPr preferRelativeResize="0"/>
          <p:nvPr/>
        </p:nvPicPr>
        <p:blipFill rotWithShape="1">
          <a:blip r:embed="rId3">
            <a:alphaModFix/>
          </a:blip>
          <a:srcRect b="0" l="0" r="0" t="0"/>
          <a:stretch/>
        </p:blipFill>
        <p:spPr>
          <a:xfrm>
            <a:off x="109800" y="1185480"/>
            <a:ext cx="9143280" cy="1865520"/>
          </a:xfrm>
          <a:prstGeom prst="rect">
            <a:avLst/>
          </a:prstGeom>
          <a:noFill/>
          <a:ln>
            <a:noFill/>
          </a:ln>
        </p:spPr>
      </p:pic>
      <p:pic>
        <p:nvPicPr>
          <p:cNvPr id="834" name="Google Shape;834;p146"/>
          <p:cNvPicPr preferRelativeResize="0"/>
          <p:nvPr/>
        </p:nvPicPr>
        <p:blipFill rotWithShape="1">
          <a:blip r:embed="rId4">
            <a:alphaModFix/>
          </a:blip>
          <a:srcRect b="0" l="0" r="0" t="0"/>
          <a:stretch/>
        </p:blipFill>
        <p:spPr>
          <a:xfrm>
            <a:off x="38520" y="3327840"/>
            <a:ext cx="9141840" cy="1684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47"/>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41" name="Google Shape;841;p147"/>
          <p:cNvPicPr preferRelativeResize="0"/>
          <p:nvPr/>
        </p:nvPicPr>
        <p:blipFill rotWithShape="1">
          <a:blip r:embed="rId3">
            <a:alphaModFix/>
          </a:blip>
          <a:srcRect b="0" l="0" r="0" t="0"/>
          <a:stretch/>
        </p:blipFill>
        <p:spPr>
          <a:xfrm>
            <a:off x="38520" y="1419840"/>
            <a:ext cx="9141840" cy="1684800"/>
          </a:xfrm>
          <a:prstGeom prst="rect">
            <a:avLst/>
          </a:prstGeom>
          <a:noFill/>
          <a:ln>
            <a:noFill/>
          </a:ln>
        </p:spPr>
      </p:pic>
      <p:pic>
        <p:nvPicPr>
          <p:cNvPr id="842" name="Google Shape;842;p147"/>
          <p:cNvPicPr preferRelativeResize="0"/>
          <p:nvPr/>
        </p:nvPicPr>
        <p:blipFill rotWithShape="1">
          <a:blip r:embed="rId4">
            <a:alphaModFix/>
          </a:blip>
          <a:srcRect b="0" l="0" r="0" t="0"/>
          <a:stretch/>
        </p:blipFill>
        <p:spPr>
          <a:xfrm>
            <a:off x="-34200" y="3489480"/>
            <a:ext cx="9143280" cy="2009880"/>
          </a:xfrm>
          <a:prstGeom prst="rect">
            <a:avLst/>
          </a:prstGeom>
          <a:noFill/>
          <a:ln>
            <a:noFill/>
          </a:ln>
        </p:spPr>
      </p:pic>
      <p:sp>
        <p:nvSpPr>
          <p:cNvPr id="843" name="Google Shape;843;p147"/>
          <p:cNvSpPr/>
          <p:nvPr/>
        </p:nvSpPr>
        <p:spPr>
          <a:xfrm>
            <a:off x="5669280" y="4206240"/>
            <a:ext cx="1096920" cy="822600"/>
          </a:xfrm>
          <a:prstGeom prst="rect">
            <a:avLst/>
          </a:prstGeom>
          <a:noFill/>
          <a:ln cap="flat" cmpd="sng" w="36700">
            <a:solidFill>
              <a:srgbClr val="E018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7"/>
          <p:cNvSpPr/>
          <p:nvPr/>
        </p:nvSpPr>
        <p:spPr>
          <a:xfrm>
            <a:off x="1313280" y="4206240"/>
            <a:ext cx="1096920" cy="822600"/>
          </a:xfrm>
          <a:prstGeom prst="rect">
            <a:avLst/>
          </a:prstGeom>
          <a:noFill/>
          <a:ln cap="flat" cmpd="sng" w="36700">
            <a:solidFill>
              <a:srgbClr val="F12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7"/>
          <p:cNvSpPr/>
          <p:nvPr/>
        </p:nvSpPr>
        <p:spPr>
          <a:xfrm>
            <a:off x="1313280" y="1866240"/>
            <a:ext cx="1096920" cy="822600"/>
          </a:xfrm>
          <a:prstGeom prst="rect">
            <a:avLst/>
          </a:prstGeom>
          <a:noFill/>
          <a:ln cap="flat" cmpd="sng" w="36700">
            <a:solidFill>
              <a:srgbClr val="E018D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7"/>
          <p:cNvSpPr/>
          <p:nvPr/>
        </p:nvSpPr>
        <p:spPr>
          <a:xfrm>
            <a:off x="5777280" y="1866240"/>
            <a:ext cx="1096920" cy="822600"/>
          </a:xfrm>
          <a:prstGeom prst="rect">
            <a:avLst/>
          </a:prstGeom>
          <a:noFill/>
          <a:ln cap="flat" cmpd="sng" w="36700">
            <a:solidFill>
              <a:srgbClr val="F12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Compare then swap</a:t>
            </a:r>
            <a:endParaRPr b="0" i="0" sz="4000" u="none" cap="none" strike="noStrike">
              <a:latin typeface="Arial"/>
              <a:ea typeface="Arial"/>
              <a:cs typeface="Arial"/>
              <a:sym typeface="Arial"/>
            </a:endParaRPr>
          </a:p>
        </p:txBody>
      </p:sp>
      <p:sp>
        <p:nvSpPr>
          <p:cNvPr id="363" name="Google Shape;363;p8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In addition to </a:t>
            </a:r>
            <a:r>
              <a:rPr b="1" i="0" lang="en-US" sz="2800" u="none" cap="none" strike="noStrike">
                <a:solidFill>
                  <a:srgbClr val="000000"/>
                </a:solidFill>
                <a:latin typeface="Arial"/>
                <a:ea typeface="Arial"/>
                <a:cs typeface="Arial"/>
                <a:sym typeface="Arial"/>
              </a:rPr>
              <a:t>comparing</a:t>
            </a:r>
            <a:r>
              <a:rPr b="0" i="0" lang="en-US" sz="2800" u="none" cap="none" strike="noStrike">
                <a:solidFill>
                  <a:srgbClr val="000000"/>
                </a:solidFill>
                <a:latin typeface="Arial"/>
                <a:ea typeface="Arial"/>
                <a:cs typeface="Arial"/>
                <a:sym typeface="Arial"/>
              </a:rPr>
              <a:t> elements, each of our algorithms includes another basic operation:	</a:t>
            </a:r>
            <a:r>
              <a:rPr b="1" i="0" lang="en-US" sz="2800" u="none" cap="none" strike="noStrike">
                <a:solidFill>
                  <a:srgbClr val="000000"/>
                </a:solidFill>
                <a:latin typeface="Arial"/>
                <a:ea typeface="Arial"/>
                <a:cs typeface="Arial"/>
                <a:sym typeface="Arial"/>
              </a:rPr>
              <a:t>swapping</a:t>
            </a:r>
            <a:r>
              <a:rPr b="0" i="0" lang="en-US" sz="2800" u="none" cap="none" strike="noStrike">
                <a:solidFill>
                  <a:srgbClr val="000000"/>
                </a:solidFill>
                <a:latin typeface="Arial"/>
                <a:ea typeface="Arial"/>
                <a:cs typeface="Arial"/>
                <a:sym typeface="Arial"/>
              </a:rPr>
              <a:t> the locations of two elements in the list</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The number of element swaps needed to sort a list is another measure of sorting efficiency</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48"/>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53" name="Google Shape;853;p148"/>
          <p:cNvPicPr preferRelativeResize="0"/>
          <p:nvPr/>
        </p:nvPicPr>
        <p:blipFill rotWithShape="1">
          <a:blip r:embed="rId3">
            <a:alphaModFix/>
          </a:blip>
          <a:srcRect b="0" l="0" r="0" t="0"/>
          <a:stretch/>
        </p:blipFill>
        <p:spPr>
          <a:xfrm>
            <a:off x="-33480" y="1185840"/>
            <a:ext cx="9143280" cy="2009880"/>
          </a:xfrm>
          <a:prstGeom prst="rect">
            <a:avLst/>
          </a:prstGeom>
          <a:noFill/>
          <a:ln>
            <a:noFill/>
          </a:ln>
        </p:spPr>
      </p:pic>
      <p:pic>
        <p:nvPicPr>
          <p:cNvPr id="854" name="Google Shape;854;p148"/>
          <p:cNvPicPr preferRelativeResize="0"/>
          <p:nvPr/>
        </p:nvPicPr>
        <p:blipFill rotWithShape="1">
          <a:blip r:embed="rId4">
            <a:alphaModFix/>
          </a:blip>
          <a:srcRect b="0" l="0" r="0" t="0"/>
          <a:stretch/>
        </p:blipFill>
        <p:spPr>
          <a:xfrm>
            <a:off x="37800" y="3522240"/>
            <a:ext cx="9143280" cy="2016360"/>
          </a:xfrm>
          <a:prstGeom prst="rect">
            <a:avLst/>
          </a:prstGeom>
          <a:noFill/>
          <a:ln>
            <a:noFill/>
          </a:ln>
        </p:spPr>
      </p:pic>
      <p:sp>
        <p:nvSpPr>
          <p:cNvPr id="855" name="Google Shape;855;p148"/>
          <p:cNvSpPr/>
          <p:nvPr/>
        </p:nvSpPr>
        <p:spPr>
          <a:xfrm>
            <a:off x="2468880" y="5120640"/>
            <a:ext cx="2285640" cy="365400"/>
          </a:xfrm>
          <a:prstGeom prst="rect">
            <a:avLst/>
          </a:prstGeom>
          <a:noFill/>
          <a:ln cap="flat" cmpd="sng" w="36700">
            <a:solidFill>
              <a:srgbClr val="F12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6" name="Google Shape;856;p148"/>
          <p:cNvCxnSpPr/>
          <p:nvPr/>
        </p:nvCxnSpPr>
        <p:spPr>
          <a:xfrm>
            <a:off x="4206240" y="5538960"/>
            <a:ext cx="1005840" cy="404640"/>
          </a:xfrm>
          <a:prstGeom prst="straightConnector1">
            <a:avLst/>
          </a:prstGeom>
          <a:noFill/>
          <a:ln cap="flat" cmpd="sng" w="9525">
            <a:solidFill>
              <a:srgbClr val="000000"/>
            </a:solidFill>
            <a:prstDash val="solid"/>
            <a:round/>
            <a:headEnd len="sm" w="sm" type="none"/>
            <a:tailEnd len="med" w="med" type="triangle"/>
          </a:ln>
        </p:spPr>
      </p:cxnSp>
      <p:sp>
        <p:nvSpPr>
          <p:cNvPr id="857" name="Google Shape;857;p148"/>
          <p:cNvSpPr/>
          <p:nvPr/>
        </p:nvSpPr>
        <p:spPr>
          <a:xfrm>
            <a:off x="5212080" y="5852160"/>
            <a:ext cx="1737000" cy="30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base case</a:t>
            </a:r>
            <a:endParaRPr b="0" sz="1800"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49"/>
          <p:cNvSpPr/>
          <p:nvPr/>
        </p:nvSpPr>
        <p:spPr>
          <a:xfrm>
            <a:off x="349200" y="-8532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Split operation illustrated</a:t>
            </a:r>
            <a:endParaRPr b="0" sz="4000" strike="noStrike">
              <a:latin typeface="Arial"/>
              <a:ea typeface="Arial"/>
              <a:cs typeface="Arial"/>
              <a:sym typeface="Arial"/>
            </a:endParaRPr>
          </a:p>
        </p:txBody>
      </p:sp>
      <p:pic>
        <p:nvPicPr>
          <p:cNvPr id="864" name="Google Shape;864;p149"/>
          <p:cNvPicPr preferRelativeResize="0"/>
          <p:nvPr/>
        </p:nvPicPr>
        <p:blipFill rotWithShape="1">
          <a:blip r:embed="rId3">
            <a:alphaModFix/>
          </a:blip>
          <a:srcRect b="0" l="0" r="0" t="0"/>
          <a:stretch/>
        </p:blipFill>
        <p:spPr>
          <a:xfrm>
            <a:off x="37800" y="1182240"/>
            <a:ext cx="9143280" cy="2016360"/>
          </a:xfrm>
          <a:prstGeom prst="rect">
            <a:avLst/>
          </a:prstGeom>
          <a:noFill/>
          <a:ln>
            <a:noFill/>
          </a:ln>
        </p:spPr>
      </p:pic>
      <p:pic>
        <p:nvPicPr>
          <p:cNvPr id="865" name="Google Shape;865;p149"/>
          <p:cNvPicPr preferRelativeResize="0"/>
          <p:nvPr/>
        </p:nvPicPr>
        <p:blipFill rotWithShape="1">
          <a:blip r:embed="rId4">
            <a:alphaModFix/>
          </a:blip>
          <a:srcRect b="0" l="0" r="0" t="0"/>
          <a:stretch/>
        </p:blipFill>
        <p:spPr>
          <a:xfrm>
            <a:off x="1800" y="3557520"/>
            <a:ext cx="9143280" cy="223344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5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Analyzing Quick Sort</a:t>
            </a:r>
            <a:endParaRPr b="0" sz="4000" strike="noStrike">
              <a:latin typeface="Arial"/>
              <a:ea typeface="Arial"/>
              <a:cs typeface="Arial"/>
              <a:sym typeface="Arial"/>
            </a:endParaRPr>
          </a:p>
        </p:txBody>
      </p:sp>
      <p:sp>
        <p:nvSpPr>
          <p:cNvPr id="872" name="Google Shape;872;p150"/>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On the first call, every element in the array is compared to the dividing value (the “split value”), so the work done is O(</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 </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array is divided into two sub arrays (not necessarily halves)</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Each of these pieces is then divided in two, and so on. </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If each piece is split approximately in half, there are O(log</a:t>
            </a:r>
            <a:r>
              <a:rPr b="0" baseline="-25000" lang="en-US" sz="2800" strike="noStrike">
                <a:solidFill>
                  <a:srgbClr val="000000"/>
                </a:solidFill>
                <a:latin typeface="Arial"/>
                <a:ea typeface="Arial"/>
                <a:cs typeface="Arial"/>
                <a:sym typeface="Arial"/>
              </a:rPr>
              <a:t>2</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 levels of splits. At each level, we make O(</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 comparisons. </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So Quick Sort is an O(</a:t>
            </a:r>
            <a:r>
              <a:rPr b="0" i="1" lang="en-US" sz="2800" strike="noStrike">
                <a:solidFill>
                  <a:srgbClr val="000000"/>
                </a:solidFill>
                <a:latin typeface="Arial"/>
                <a:ea typeface="Arial"/>
                <a:cs typeface="Arial"/>
                <a:sym typeface="Arial"/>
              </a:rPr>
              <a:t>N </a:t>
            </a:r>
            <a:r>
              <a:rPr b="0" lang="en-US" sz="2800" strike="noStrike">
                <a:solidFill>
                  <a:srgbClr val="000000"/>
                </a:solidFill>
                <a:latin typeface="Arial"/>
                <a:ea typeface="Arial"/>
                <a:cs typeface="Arial"/>
                <a:sym typeface="Arial"/>
              </a:rPr>
              <a:t>log</a:t>
            </a:r>
            <a:r>
              <a:rPr b="0" baseline="-25000" lang="en-US" sz="2800" strike="noStrike">
                <a:solidFill>
                  <a:srgbClr val="000000"/>
                </a:solidFill>
                <a:latin typeface="Arial"/>
                <a:ea typeface="Arial"/>
                <a:cs typeface="Arial"/>
                <a:sym typeface="Arial"/>
              </a:rPr>
              <a:t>2</a:t>
            </a:r>
            <a:r>
              <a:rPr b="0" i="1" lang="en-US" sz="2800" strike="noStrike">
                <a:solidFill>
                  <a:srgbClr val="000000"/>
                </a:solidFill>
                <a:latin typeface="Arial"/>
                <a:ea typeface="Arial"/>
                <a:cs typeface="Arial"/>
                <a:sym typeface="Arial"/>
              </a:rPr>
              <a:t>N</a:t>
            </a:r>
            <a:r>
              <a:rPr b="0" lang="en-US" sz="2800" strike="noStrike">
                <a:solidFill>
                  <a:srgbClr val="000000"/>
                </a:solidFill>
                <a:latin typeface="Arial"/>
                <a:ea typeface="Arial"/>
                <a:cs typeface="Arial"/>
                <a:sym typeface="Arial"/>
              </a:rPr>
              <a:t>) algorithm.</a:t>
            </a:r>
            <a:endParaRPr b="0" sz="2800" strike="noStrike">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5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Drawbacks of Quick Sort</a:t>
            </a:r>
            <a:endParaRPr b="0" sz="4000" strike="noStrike">
              <a:latin typeface="Arial"/>
              <a:ea typeface="Arial"/>
              <a:cs typeface="Arial"/>
              <a:sym typeface="Arial"/>
            </a:endParaRPr>
          </a:p>
        </p:txBody>
      </p:sp>
      <p:sp>
        <p:nvSpPr>
          <p:cNvPr id="879" name="Google Shape;879;p15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Quick Sort isn’t always quicker. </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There are log</a:t>
            </a:r>
            <a:r>
              <a:rPr b="0" baseline="-25000" i="0" lang="en-US" sz="2000" u="none" cap="none" strike="noStrike">
                <a:solidFill>
                  <a:srgbClr val="000000"/>
                </a:solidFill>
                <a:latin typeface="Arial"/>
                <a:ea typeface="Arial"/>
                <a:cs typeface="Arial"/>
                <a:sym typeface="Arial"/>
              </a:rPr>
              <a:t>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levels of splits if each split divides the segment of the array approximately in half. As we’ve seen, the array division of Quick Sort is sensitive to the order of the data, that is, to the choice of the splitting value.</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If the splits are very lopsided, and the subsequent recursive calls to quickSort also result in lopsided splits, we can end up with a sort that is O(</a:t>
            </a:r>
            <a:r>
              <a:rPr b="0" i="1" lang="en-US" sz="2000" u="none" cap="none" strike="noStrike">
                <a:solidFill>
                  <a:srgbClr val="000000"/>
                </a:solidFill>
                <a:latin typeface="Arial"/>
                <a:ea typeface="Arial"/>
                <a:cs typeface="Arial"/>
                <a:sym typeface="Arial"/>
              </a:rPr>
              <a:t>N</a:t>
            </a:r>
            <a:r>
              <a:rPr b="0" baseline="30000" i="0" lang="en-US" sz="2000" u="none" cap="none" strike="noStrike">
                <a:solidFill>
                  <a:srgbClr val="000000"/>
                </a:solidFill>
                <a:latin typeface="Arial"/>
                <a:ea typeface="Arial"/>
                <a:cs typeface="Arial"/>
                <a:sym typeface="Arial"/>
              </a:rPr>
              <a:t>2</a:t>
            </a:r>
            <a:r>
              <a:rPr b="0" i="0" lang="en-US" sz="2000" u="none" cap="none" strike="noStrike">
                <a:solidFill>
                  <a:srgbClr val="000000"/>
                </a:solidFill>
                <a:latin typeface="Arial"/>
                <a:ea typeface="Arial"/>
                <a:cs typeface="Arial"/>
                <a:sym typeface="Arial"/>
              </a:rPr>
              <a:t>).</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What about space requirements? </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There can be many levels of recursion “saved” on the system stack at any time. </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On average, the algorithm requires O(log</a:t>
            </a:r>
            <a:r>
              <a:rPr b="0" baseline="-25000" i="0" lang="en-US" sz="2000" u="none" cap="none" strike="noStrike">
                <a:solidFill>
                  <a:srgbClr val="000000"/>
                </a:solidFill>
                <a:latin typeface="Arial"/>
                <a:ea typeface="Arial"/>
                <a:cs typeface="Arial"/>
                <a:sym typeface="Arial"/>
              </a:rPr>
              <a:t>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extra space to hold this information and in the worst case requires O(</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extra space, the same as Merge Sort. </a:t>
            </a:r>
            <a:endParaRPr b="0" i="0" sz="2000" u="none" cap="none" strike="noStrike">
              <a:latin typeface="Arial"/>
              <a:ea typeface="Arial"/>
              <a:cs typeface="Arial"/>
              <a:sym typeface="Arial"/>
            </a:endParaRPr>
          </a:p>
          <a:p>
            <a:pPr indent="0" lvl="0" marL="0" marR="0" rtl="0" algn="l">
              <a:lnSpc>
                <a:spcPct val="90000"/>
              </a:lnSpc>
              <a:spcBef>
                <a:spcPts val="479"/>
              </a:spcBef>
              <a:spcAft>
                <a:spcPts val="0"/>
              </a:spcAft>
              <a:buNone/>
            </a:pPr>
            <a:r>
              <a:t/>
            </a:r>
            <a:endParaRPr b="0" sz="2000" strike="noStrike">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Quick Sort</a:t>
            </a:r>
            <a:endParaRPr b="0" sz="4000" strike="noStrike">
              <a:latin typeface="Arial"/>
              <a:ea typeface="Arial"/>
              <a:cs typeface="Arial"/>
              <a:sym typeface="Arial"/>
            </a:endParaRPr>
          </a:p>
        </p:txBody>
      </p:sp>
      <p:sp>
        <p:nvSpPr>
          <p:cNvPr id="886" name="Google Shape;886;p15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Despite the drawbacks remember that Quick Sort is VERY quick for large collections of random data</a:t>
            </a:r>
            <a:endParaRPr b="0" sz="2800" strike="noStrike">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5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Heap Sort</a:t>
            </a:r>
            <a:endParaRPr b="0" sz="4000" strike="noStrike">
              <a:latin typeface="Arial"/>
              <a:ea typeface="Arial"/>
              <a:cs typeface="Arial"/>
              <a:sym typeface="Arial"/>
            </a:endParaRPr>
          </a:p>
        </p:txBody>
      </p:sp>
      <p:sp>
        <p:nvSpPr>
          <p:cNvPr id="893" name="Google Shape;893;p153"/>
          <p:cNvSpPr/>
          <p:nvPr/>
        </p:nvSpPr>
        <p:spPr>
          <a:xfrm>
            <a:off x="457200" y="1276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already discussed the </a:t>
            </a:r>
            <a:r>
              <a:rPr b="0" i="1" lang="en-US" sz="2800" strike="noStrike">
                <a:solidFill>
                  <a:srgbClr val="000000"/>
                </a:solidFill>
                <a:latin typeface="Arial"/>
                <a:ea typeface="Arial"/>
                <a:cs typeface="Arial"/>
                <a:sym typeface="Arial"/>
              </a:rPr>
              <a:t>heap - b</a:t>
            </a:r>
            <a:r>
              <a:rPr b="0" lang="en-US" sz="2800" strike="noStrike">
                <a:solidFill>
                  <a:srgbClr val="000000"/>
                </a:solidFill>
                <a:latin typeface="Arial"/>
                <a:ea typeface="Arial"/>
                <a:cs typeface="Arial"/>
                <a:sym typeface="Arial"/>
              </a:rPr>
              <a:t>ecause of its order property, the maximum value of a heap is in the root node.</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Similar to selection sort, but faster because of heap </a:t>
            </a:r>
            <a:endParaRPr b="0" sz="2800"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general approach of the Heap Sort is as follows:</a:t>
            </a:r>
            <a:endParaRPr b="0" sz="2800" strike="noStrike">
              <a:latin typeface="Arial"/>
              <a:ea typeface="Arial"/>
              <a:cs typeface="Arial"/>
              <a:sym typeface="Arial"/>
            </a:endParaRPr>
          </a:p>
          <a:p>
            <a:pPr indent="-285120" lvl="1" marL="743040" marR="0" rtl="0" algn="l">
              <a:lnSpc>
                <a:spcPct val="8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take the root (maximum) element off the heap, and put it into its place.</a:t>
            </a:r>
            <a:endParaRPr b="0" i="0" sz="2400" u="none" cap="none" strike="noStrike">
              <a:latin typeface="Arial"/>
              <a:ea typeface="Arial"/>
              <a:cs typeface="Arial"/>
              <a:sym typeface="Arial"/>
            </a:endParaRPr>
          </a:p>
          <a:p>
            <a:pPr indent="-285120" lvl="1" marL="743040" marR="0" rtl="0" algn="l">
              <a:lnSpc>
                <a:spcPct val="8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reheap the remaining elements. (This puts the next-largest element into the root position.)</a:t>
            </a:r>
            <a:endParaRPr b="0" i="0" sz="2400" u="none" cap="none" strike="noStrike">
              <a:latin typeface="Arial"/>
              <a:ea typeface="Arial"/>
              <a:cs typeface="Arial"/>
              <a:sym typeface="Arial"/>
            </a:endParaRPr>
          </a:p>
          <a:p>
            <a:pPr indent="-285120" lvl="1" marL="743040" marR="0" rtl="0" algn="l">
              <a:lnSpc>
                <a:spcPct val="8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repeat until there are no more elements.</a:t>
            </a:r>
            <a:endParaRPr b="0" i="0" sz="2400" u="none" cap="none" strike="noStrike">
              <a:latin typeface="Arial"/>
              <a:ea typeface="Arial"/>
              <a:cs typeface="Arial"/>
              <a:sym typeface="Arial"/>
            </a:endParaRPr>
          </a:p>
          <a:p>
            <a:pPr indent="-34236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this to work we must first arrange the original array into a heap</a:t>
            </a:r>
            <a:endParaRPr b="0" sz="2800" strike="noStrike">
              <a:latin typeface="Arial"/>
              <a:ea typeface="Arial"/>
              <a:cs typeface="Arial"/>
              <a:sym typeface="Arial"/>
            </a:endParaRPr>
          </a:p>
        </p:txBody>
      </p:sp>
      <p:sp>
        <p:nvSpPr>
          <p:cNvPr id="894" name="Google Shape;894;p153"/>
          <p:cNvSpPr/>
          <p:nvPr/>
        </p:nvSpPr>
        <p:spPr>
          <a:xfrm>
            <a:off x="914400" y="3840480"/>
            <a:ext cx="7680600" cy="1645560"/>
          </a:xfrm>
          <a:prstGeom prst="rect">
            <a:avLst/>
          </a:prstGeom>
          <a:noFill/>
          <a:ln cap="flat" cmpd="sng" w="54700">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4"/>
          <p:cNvSpPr/>
          <p:nvPr/>
        </p:nvSpPr>
        <p:spPr>
          <a:xfrm>
            <a:off x="228600" y="762120"/>
            <a:ext cx="281880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Building a heap</a:t>
            </a:r>
            <a:endParaRPr b="0" sz="4000" strike="noStrike">
              <a:latin typeface="Arial"/>
              <a:ea typeface="Arial"/>
              <a:cs typeface="Arial"/>
              <a:sym typeface="Arial"/>
            </a:endParaRPr>
          </a:p>
        </p:txBody>
      </p:sp>
      <p:pic>
        <p:nvPicPr>
          <p:cNvPr id="901" name="Google Shape;901;p154"/>
          <p:cNvPicPr preferRelativeResize="0"/>
          <p:nvPr/>
        </p:nvPicPr>
        <p:blipFill rotWithShape="1">
          <a:blip r:embed="rId3">
            <a:alphaModFix/>
          </a:blip>
          <a:srcRect b="0" l="0" r="0" t="0"/>
          <a:stretch/>
        </p:blipFill>
        <p:spPr>
          <a:xfrm>
            <a:off x="3352680" y="179280"/>
            <a:ext cx="5522040" cy="3249000"/>
          </a:xfrm>
          <a:prstGeom prst="rect">
            <a:avLst/>
          </a:prstGeom>
          <a:noFill/>
          <a:ln>
            <a:noFill/>
          </a:ln>
        </p:spPr>
      </p:pic>
      <p:sp>
        <p:nvSpPr>
          <p:cNvPr id="902" name="Google Shape;902;p154"/>
          <p:cNvSpPr/>
          <p:nvPr/>
        </p:nvSpPr>
        <p:spPr>
          <a:xfrm>
            <a:off x="1908720" y="4191120"/>
            <a:ext cx="5325840" cy="91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Need to also satisfy the order property of heap!</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pic>
        <p:nvPicPr>
          <p:cNvPr id="903" name="Google Shape;903;p154"/>
          <p:cNvPicPr preferRelativeResize="0"/>
          <p:nvPr/>
        </p:nvPicPr>
        <p:blipFill rotWithShape="1">
          <a:blip r:embed="rId4">
            <a:alphaModFix/>
          </a:blip>
          <a:srcRect b="0" l="0" r="0" t="0"/>
          <a:stretch/>
        </p:blipFill>
        <p:spPr>
          <a:xfrm>
            <a:off x="360" y="4829400"/>
            <a:ext cx="9143280" cy="120528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pic>
        <p:nvPicPr>
          <p:cNvPr id="909" name="Google Shape;909;p155"/>
          <p:cNvPicPr preferRelativeResize="0"/>
          <p:nvPr/>
        </p:nvPicPr>
        <p:blipFill rotWithShape="1">
          <a:blip r:embed="rId3">
            <a:alphaModFix/>
          </a:blip>
          <a:srcRect b="0" l="0" r="0" t="0"/>
          <a:stretch/>
        </p:blipFill>
        <p:spPr>
          <a:xfrm>
            <a:off x="41400" y="0"/>
            <a:ext cx="3615840" cy="236808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pic>
        <p:nvPicPr>
          <p:cNvPr id="915" name="Google Shape;915;p156"/>
          <p:cNvPicPr preferRelativeResize="0"/>
          <p:nvPr/>
        </p:nvPicPr>
        <p:blipFill rotWithShape="1">
          <a:blip r:embed="rId3">
            <a:alphaModFix/>
          </a:blip>
          <a:srcRect b="0" l="0" r="0" t="0"/>
          <a:stretch/>
        </p:blipFill>
        <p:spPr>
          <a:xfrm>
            <a:off x="41400" y="0"/>
            <a:ext cx="3615840" cy="2368080"/>
          </a:xfrm>
          <a:prstGeom prst="rect">
            <a:avLst/>
          </a:prstGeom>
          <a:noFill/>
          <a:ln>
            <a:noFill/>
          </a:ln>
        </p:spPr>
      </p:pic>
      <p:pic>
        <p:nvPicPr>
          <p:cNvPr id="916" name="Google Shape;916;p156"/>
          <p:cNvPicPr preferRelativeResize="0"/>
          <p:nvPr/>
        </p:nvPicPr>
        <p:blipFill rotWithShape="1">
          <a:blip r:embed="rId4">
            <a:alphaModFix/>
          </a:blip>
          <a:srcRect b="0" l="0" r="0" t="0"/>
          <a:stretch/>
        </p:blipFill>
        <p:spPr>
          <a:xfrm>
            <a:off x="4073760" y="-36000"/>
            <a:ext cx="3515400" cy="232668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pic>
        <p:nvPicPr>
          <p:cNvPr id="922" name="Google Shape;922;p157"/>
          <p:cNvPicPr preferRelativeResize="0"/>
          <p:nvPr/>
        </p:nvPicPr>
        <p:blipFill rotWithShape="1">
          <a:blip r:embed="rId3">
            <a:alphaModFix/>
          </a:blip>
          <a:srcRect b="0" l="0" r="0" t="0"/>
          <a:stretch/>
        </p:blipFill>
        <p:spPr>
          <a:xfrm>
            <a:off x="41400" y="0"/>
            <a:ext cx="3615840" cy="2368080"/>
          </a:xfrm>
          <a:prstGeom prst="rect">
            <a:avLst/>
          </a:prstGeom>
          <a:noFill/>
          <a:ln>
            <a:noFill/>
          </a:ln>
        </p:spPr>
      </p:pic>
      <p:pic>
        <p:nvPicPr>
          <p:cNvPr id="923" name="Google Shape;923;p157"/>
          <p:cNvPicPr preferRelativeResize="0"/>
          <p:nvPr/>
        </p:nvPicPr>
        <p:blipFill rotWithShape="1">
          <a:blip r:embed="rId4">
            <a:alphaModFix/>
          </a:blip>
          <a:srcRect b="0" l="0" r="0" t="0"/>
          <a:stretch/>
        </p:blipFill>
        <p:spPr>
          <a:xfrm>
            <a:off x="4073760" y="-36000"/>
            <a:ext cx="3515400" cy="2326680"/>
          </a:xfrm>
          <a:prstGeom prst="rect">
            <a:avLst/>
          </a:prstGeom>
          <a:noFill/>
          <a:ln>
            <a:noFill/>
          </a:ln>
        </p:spPr>
      </p:pic>
      <p:pic>
        <p:nvPicPr>
          <p:cNvPr id="924" name="Google Shape;924;p157"/>
          <p:cNvPicPr preferRelativeResize="0"/>
          <p:nvPr/>
        </p:nvPicPr>
        <p:blipFill rotWithShape="1">
          <a:blip r:embed="rId5">
            <a:alphaModFix/>
          </a:blip>
          <a:srcRect b="0" l="0" r="0" t="0"/>
          <a:stretch/>
        </p:blipFill>
        <p:spPr>
          <a:xfrm>
            <a:off x="133920" y="2273760"/>
            <a:ext cx="3507120" cy="2206440"/>
          </a:xfrm>
          <a:prstGeom prst="rect">
            <a:avLst/>
          </a:prstGeom>
          <a:noFill/>
          <a:ln>
            <a:noFill/>
          </a:ln>
        </p:spPr>
      </p:pic>
      <p:sp>
        <p:nvSpPr>
          <p:cNvPr id="925" name="Google Shape;925;p157"/>
          <p:cNvSpPr/>
          <p:nvPr/>
        </p:nvSpPr>
        <p:spPr>
          <a:xfrm>
            <a:off x="182880" y="338328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7"/>
          <p:cNvSpPr/>
          <p:nvPr/>
        </p:nvSpPr>
        <p:spPr>
          <a:xfrm>
            <a:off x="274320" y="438912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8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11.1 Space efficiency</a:t>
            </a:r>
            <a:endParaRPr b="0" i="0" sz="4000" u="none" cap="none" strike="noStrike">
              <a:latin typeface="Arial"/>
              <a:ea typeface="Arial"/>
              <a:cs typeface="Arial"/>
              <a:sym typeface="Arial"/>
            </a:endParaRPr>
          </a:p>
        </p:txBody>
      </p:sp>
      <p:sp>
        <p:nvSpPr>
          <p:cNvPr id="370" name="Google Shape;370;p8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Another efficiency consideration is the amount of extra memory space required by an algorithm</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latin typeface="Arial"/>
              <a:ea typeface="Arial"/>
              <a:cs typeface="Arial"/>
              <a:sym typeface="Arial"/>
            </a:endParaRPr>
          </a:p>
          <a:p>
            <a:pPr indent="0" lvl="0" marL="0" marR="0" rtl="0" algn="l">
              <a:lnSpc>
                <a:spcPct val="100000"/>
              </a:lnSpc>
              <a:spcBef>
                <a:spcPts val="561"/>
              </a:spcBef>
              <a:spcAft>
                <a:spcPts val="0"/>
              </a:spcAft>
              <a:buNone/>
            </a:pPr>
            <a:r>
              <a:rPr b="0" i="0" lang="en-US" sz="2800" u="none" cap="none" strike="noStrike">
                <a:solidFill>
                  <a:srgbClr val="000000"/>
                </a:solidFill>
                <a:latin typeface="Arial"/>
                <a:ea typeface="Arial"/>
                <a:cs typeface="Arial"/>
                <a:sym typeface="Arial"/>
              </a:rPr>
              <a:t>The usual time versus space trade-off applies to sorts – more space often means less time, and vice versa</a:t>
            </a:r>
            <a:endParaRPr b="0" i="0" sz="2800" u="none" cap="none" strike="noStrike">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pic>
        <p:nvPicPr>
          <p:cNvPr id="932" name="Google Shape;932;p158"/>
          <p:cNvPicPr preferRelativeResize="0"/>
          <p:nvPr/>
        </p:nvPicPr>
        <p:blipFill rotWithShape="1">
          <a:blip r:embed="rId3">
            <a:alphaModFix/>
          </a:blip>
          <a:srcRect b="0" l="0" r="0" t="0"/>
          <a:stretch/>
        </p:blipFill>
        <p:spPr>
          <a:xfrm>
            <a:off x="41400" y="0"/>
            <a:ext cx="3615840" cy="2368080"/>
          </a:xfrm>
          <a:prstGeom prst="rect">
            <a:avLst/>
          </a:prstGeom>
          <a:noFill/>
          <a:ln>
            <a:noFill/>
          </a:ln>
        </p:spPr>
      </p:pic>
      <p:pic>
        <p:nvPicPr>
          <p:cNvPr id="933" name="Google Shape;933;p158"/>
          <p:cNvPicPr preferRelativeResize="0"/>
          <p:nvPr/>
        </p:nvPicPr>
        <p:blipFill rotWithShape="1">
          <a:blip r:embed="rId4">
            <a:alphaModFix/>
          </a:blip>
          <a:srcRect b="0" l="0" r="0" t="0"/>
          <a:stretch/>
        </p:blipFill>
        <p:spPr>
          <a:xfrm>
            <a:off x="4073760" y="-36000"/>
            <a:ext cx="3515400" cy="2326680"/>
          </a:xfrm>
          <a:prstGeom prst="rect">
            <a:avLst/>
          </a:prstGeom>
          <a:noFill/>
          <a:ln>
            <a:noFill/>
          </a:ln>
        </p:spPr>
      </p:pic>
      <p:pic>
        <p:nvPicPr>
          <p:cNvPr id="934" name="Google Shape;934;p158"/>
          <p:cNvPicPr preferRelativeResize="0"/>
          <p:nvPr/>
        </p:nvPicPr>
        <p:blipFill rotWithShape="1">
          <a:blip r:embed="rId5">
            <a:alphaModFix/>
          </a:blip>
          <a:srcRect b="0" l="0" r="0" t="0"/>
          <a:stretch/>
        </p:blipFill>
        <p:spPr>
          <a:xfrm>
            <a:off x="133920" y="2273760"/>
            <a:ext cx="3507120" cy="2206440"/>
          </a:xfrm>
          <a:prstGeom prst="rect">
            <a:avLst/>
          </a:prstGeom>
          <a:noFill/>
          <a:ln>
            <a:noFill/>
          </a:ln>
        </p:spPr>
      </p:pic>
      <p:sp>
        <p:nvSpPr>
          <p:cNvPr id="935" name="Google Shape;935;p158"/>
          <p:cNvSpPr/>
          <p:nvPr/>
        </p:nvSpPr>
        <p:spPr>
          <a:xfrm>
            <a:off x="182880" y="338328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8"/>
          <p:cNvSpPr/>
          <p:nvPr/>
        </p:nvSpPr>
        <p:spPr>
          <a:xfrm>
            <a:off x="274320" y="438912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pic>
        <p:nvPicPr>
          <p:cNvPr id="937" name="Google Shape;937;p158"/>
          <p:cNvPicPr preferRelativeResize="0"/>
          <p:nvPr/>
        </p:nvPicPr>
        <p:blipFill rotWithShape="1">
          <a:blip r:embed="rId6">
            <a:alphaModFix/>
          </a:blip>
          <a:srcRect b="0" l="0" r="0" t="0"/>
          <a:stretch/>
        </p:blipFill>
        <p:spPr>
          <a:xfrm>
            <a:off x="4189680" y="2269440"/>
            <a:ext cx="3366000" cy="2251800"/>
          </a:xfrm>
          <a:prstGeom prst="rect">
            <a:avLst/>
          </a:prstGeom>
          <a:noFill/>
          <a:ln>
            <a:noFill/>
          </a:ln>
        </p:spPr>
      </p:pic>
      <p:sp>
        <p:nvSpPr>
          <p:cNvPr id="938" name="Google Shape;938;p158"/>
          <p:cNvSpPr/>
          <p:nvPr/>
        </p:nvSpPr>
        <p:spPr>
          <a:xfrm>
            <a:off x="6184440" y="283464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8"/>
          <p:cNvSpPr/>
          <p:nvPr/>
        </p:nvSpPr>
        <p:spPr>
          <a:xfrm>
            <a:off x="7406640" y="320040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pic>
        <p:nvPicPr>
          <p:cNvPr id="945" name="Google Shape;945;p159"/>
          <p:cNvPicPr preferRelativeResize="0"/>
          <p:nvPr/>
        </p:nvPicPr>
        <p:blipFill rotWithShape="1">
          <a:blip r:embed="rId3">
            <a:alphaModFix/>
          </a:blip>
          <a:srcRect b="0" l="0" r="0" t="0"/>
          <a:stretch/>
        </p:blipFill>
        <p:spPr>
          <a:xfrm>
            <a:off x="41400" y="0"/>
            <a:ext cx="3615840" cy="2368080"/>
          </a:xfrm>
          <a:prstGeom prst="rect">
            <a:avLst/>
          </a:prstGeom>
          <a:noFill/>
          <a:ln>
            <a:noFill/>
          </a:ln>
        </p:spPr>
      </p:pic>
      <p:pic>
        <p:nvPicPr>
          <p:cNvPr id="946" name="Google Shape;946;p159"/>
          <p:cNvPicPr preferRelativeResize="0"/>
          <p:nvPr/>
        </p:nvPicPr>
        <p:blipFill rotWithShape="1">
          <a:blip r:embed="rId4">
            <a:alphaModFix/>
          </a:blip>
          <a:srcRect b="0" l="0" r="0" t="0"/>
          <a:stretch/>
        </p:blipFill>
        <p:spPr>
          <a:xfrm>
            <a:off x="4073760" y="-36000"/>
            <a:ext cx="3515400" cy="2326680"/>
          </a:xfrm>
          <a:prstGeom prst="rect">
            <a:avLst/>
          </a:prstGeom>
          <a:noFill/>
          <a:ln>
            <a:noFill/>
          </a:ln>
        </p:spPr>
      </p:pic>
      <p:pic>
        <p:nvPicPr>
          <p:cNvPr id="947" name="Google Shape;947;p159"/>
          <p:cNvPicPr preferRelativeResize="0"/>
          <p:nvPr/>
        </p:nvPicPr>
        <p:blipFill rotWithShape="1">
          <a:blip r:embed="rId5">
            <a:alphaModFix/>
          </a:blip>
          <a:srcRect b="0" l="0" r="0" t="0"/>
          <a:stretch/>
        </p:blipFill>
        <p:spPr>
          <a:xfrm>
            <a:off x="133920" y="2273760"/>
            <a:ext cx="3507120" cy="2206440"/>
          </a:xfrm>
          <a:prstGeom prst="rect">
            <a:avLst/>
          </a:prstGeom>
          <a:noFill/>
          <a:ln>
            <a:noFill/>
          </a:ln>
        </p:spPr>
      </p:pic>
      <p:sp>
        <p:nvSpPr>
          <p:cNvPr id="948" name="Google Shape;948;p159"/>
          <p:cNvSpPr/>
          <p:nvPr/>
        </p:nvSpPr>
        <p:spPr>
          <a:xfrm>
            <a:off x="182880" y="338328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9"/>
          <p:cNvSpPr/>
          <p:nvPr/>
        </p:nvSpPr>
        <p:spPr>
          <a:xfrm>
            <a:off x="274320" y="438912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pic>
        <p:nvPicPr>
          <p:cNvPr id="950" name="Google Shape;950;p159"/>
          <p:cNvPicPr preferRelativeResize="0"/>
          <p:nvPr/>
        </p:nvPicPr>
        <p:blipFill rotWithShape="1">
          <a:blip r:embed="rId6">
            <a:alphaModFix/>
          </a:blip>
          <a:srcRect b="0" l="0" r="0" t="0"/>
          <a:stretch/>
        </p:blipFill>
        <p:spPr>
          <a:xfrm>
            <a:off x="4189680" y="2269440"/>
            <a:ext cx="3366000" cy="2251800"/>
          </a:xfrm>
          <a:prstGeom prst="rect">
            <a:avLst/>
          </a:prstGeom>
          <a:noFill/>
          <a:ln>
            <a:noFill/>
          </a:ln>
        </p:spPr>
      </p:pic>
      <p:sp>
        <p:nvSpPr>
          <p:cNvPr id="951" name="Google Shape;951;p159"/>
          <p:cNvSpPr/>
          <p:nvPr/>
        </p:nvSpPr>
        <p:spPr>
          <a:xfrm>
            <a:off x="6184440" y="283464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9"/>
          <p:cNvSpPr/>
          <p:nvPr/>
        </p:nvSpPr>
        <p:spPr>
          <a:xfrm>
            <a:off x="7406640" y="320040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pic>
        <p:nvPicPr>
          <p:cNvPr id="953" name="Google Shape;953;p159"/>
          <p:cNvPicPr preferRelativeResize="0"/>
          <p:nvPr/>
        </p:nvPicPr>
        <p:blipFill rotWithShape="1">
          <a:blip r:embed="rId7">
            <a:alphaModFix/>
          </a:blip>
          <a:srcRect b="0" l="0" r="0" t="0"/>
          <a:stretch/>
        </p:blipFill>
        <p:spPr>
          <a:xfrm>
            <a:off x="135000" y="4658400"/>
            <a:ext cx="3450240" cy="2199240"/>
          </a:xfrm>
          <a:prstGeom prst="rect">
            <a:avLst/>
          </a:prstGeom>
          <a:noFill/>
          <a:ln>
            <a:noFill/>
          </a:ln>
        </p:spPr>
      </p:pic>
      <p:sp>
        <p:nvSpPr>
          <p:cNvPr id="954" name="Google Shape;954;p159"/>
          <p:cNvSpPr/>
          <p:nvPr/>
        </p:nvSpPr>
        <p:spPr>
          <a:xfrm>
            <a:off x="313200" y="5303520"/>
            <a:ext cx="1665000" cy="153756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9"/>
          <p:cNvSpPr/>
          <p:nvPr/>
        </p:nvSpPr>
        <p:spPr>
          <a:xfrm>
            <a:off x="274320" y="521748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pic>
        <p:nvPicPr>
          <p:cNvPr id="961" name="Google Shape;961;p160"/>
          <p:cNvPicPr preferRelativeResize="0"/>
          <p:nvPr/>
        </p:nvPicPr>
        <p:blipFill rotWithShape="1">
          <a:blip r:embed="rId3">
            <a:alphaModFix/>
          </a:blip>
          <a:srcRect b="0" l="0" r="0" t="0"/>
          <a:stretch/>
        </p:blipFill>
        <p:spPr>
          <a:xfrm>
            <a:off x="41400" y="0"/>
            <a:ext cx="3615840" cy="2368080"/>
          </a:xfrm>
          <a:prstGeom prst="rect">
            <a:avLst/>
          </a:prstGeom>
          <a:noFill/>
          <a:ln>
            <a:noFill/>
          </a:ln>
        </p:spPr>
      </p:pic>
      <p:pic>
        <p:nvPicPr>
          <p:cNvPr id="962" name="Google Shape;962;p160"/>
          <p:cNvPicPr preferRelativeResize="0"/>
          <p:nvPr/>
        </p:nvPicPr>
        <p:blipFill rotWithShape="1">
          <a:blip r:embed="rId4">
            <a:alphaModFix/>
          </a:blip>
          <a:srcRect b="0" l="0" r="0" t="0"/>
          <a:stretch/>
        </p:blipFill>
        <p:spPr>
          <a:xfrm>
            <a:off x="4073760" y="-36000"/>
            <a:ext cx="3515400" cy="2326680"/>
          </a:xfrm>
          <a:prstGeom prst="rect">
            <a:avLst/>
          </a:prstGeom>
          <a:noFill/>
          <a:ln>
            <a:noFill/>
          </a:ln>
        </p:spPr>
      </p:pic>
      <p:pic>
        <p:nvPicPr>
          <p:cNvPr id="963" name="Google Shape;963;p160"/>
          <p:cNvPicPr preferRelativeResize="0"/>
          <p:nvPr/>
        </p:nvPicPr>
        <p:blipFill rotWithShape="1">
          <a:blip r:embed="rId5">
            <a:alphaModFix/>
          </a:blip>
          <a:srcRect b="0" l="0" r="0" t="0"/>
          <a:stretch/>
        </p:blipFill>
        <p:spPr>
          <a:xfrm>
            <a:off x="133920" y="2273760"/>
            <a:ext cx="3507120" cy="2206440"/>
          </a:xfrm>
          <a:prstGeom prst="rect">
            <a:avLst/>
          </a:prstGeom>
          <a:noFill/>
          <a:ln>
            <a:noFill/>
          </a:ln>
        </p:spPr>
      </p:pic>
      <p:sp>
        <p:nvSpPr>
          <p:cNvPr id="964" name="Google Shape;964;p160"/>
          <p:cNvSpPr/>
          <p:nvPr/>
        </p:nvSpPr>
        <p:spPr>
          <a:xfrm>
            <a:off x="182880" y="338328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0"/>
          <p:cNvSpPr/>
          <p:nvPr/>
        </p:nvSpPr>
        <p:spPr>
          <a:xfrm>
            <a:off x="274320" y="438912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pic>
        <p:nvPicPr>
          <p:cNvPr id="966" name="Google Shape;966;p160"/>
          <p:cNvPicPr preferRelativeResize="0"/>
          <p:nvPr/>
        </p:nvPicPr>
        <p:blipFill rotWithShape="1">
          <a:blip r:embed="rId6">
            <a:alphaModFix/>
          </a:blip>
          <a:srcRect b="0" l="0" r="0" t="0"/>
          <a:stretch/>
        </p:blipFill>
        <p:spPr>
          <a:xfrm>
            <a:off x="4189680" y="2269440"/>
            <a:ext cx="3366000" cy="2251800"/>
          </a:xfrm>
          <a:prstGeom prst="rect">
            <a:avLst/>
          </a:prstGeom>
          <a:noFill/>
          <a:ln>
            <a:noFill/>
          </a:ln>
        </p:spPr>
      </p:pic>
      <p:sp>
        <p:nvSpPr>
          <p:cNvPr id="967" name="Google Shape;967;p160"/>
          <p:cNvSpPr/>
          <p:nvPr/>
        </p:nvSpPr>
        <p:spPr>
          <a:xfrm>
            <a:off x="6184440" y="2834640"/>
            <a:ext cx="1371240" cy="127980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0"/>
          <p:cNvSpPr/>
          <p:nvPr/>
        </p:nvSpPr>
        <p:spPr>
          <a:xfrm>
            <a:off x="7406640" y="320040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pic>
        <p:nvPicPr>
          <p:cNvPr id="969" name="Google Shape;969;p160"/>
          <p:cNvPicPr preferRelativeResize="0"/>
          <p:nvPr/>
        </p:nvPicPr>
        <p:blipFill rotWithShape="1">
          <a:blip r:embed="rId7">
            <a:alphaModFix/>
          </a:blip>
          <a:srcRect b="0" l="0" r="0" t="0"/>
          <a:stretch/>
        </p:blipFill>
        <p:spPr>
          <a:xfrm>
            <a:off x="135000" y="4658400"/>
            <a:ext cx="3450240" cy="2199240"/>
          </a:xfrm>
          <a:prstGeom prst="rect">
            <a:avLst/>
          </a:prstGeom>
          <a:noFill/>
          <a:ln>
            <a:noFill/>
          </a:ln>
        </p:spPr>
      </p:pic>
      <p:sp>
        <p:nvSpPr>
          <p:cNvPr id="970" name="Google Shape;970;p160"/>
          <p:cNvSpPr/>
          <p:nvPr/>
        </p:nvSpPr>
        <p:spPr>
          <a:xfrm>
            <a:off x="313200" y="5303520"/>
            <a:ext cx="1665000" cy="1537560"/>
          </a:xfrm>
          <a:prstGeom prst="ellipse">
            <a:avLst/>
          </a:prstGeom>
          <a:noFill/>
          <a:ln cap="rnd" cmpd="sng" w="18350">
            <a:solidFill>
              <a:srgbClr val="E018D1"/>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0"/>
          <p:cNvSpPr/>
          <p:nvPr/>
        </p:nvSpPr>
        <p:spPr>
          <a:xfrm>
            <a:off x="274320" y="5217480"/>
            <a:ext cx="456840" cy="519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latin typeface="Arial"/>
                <a:ea typeface="Arial"/>
                <a:cs typeface="Arial"/>
                <a:sym typeface="Arial"/>
              </a:rPr>
              <a:t>ok</a:t>
            </a:r>
            <a:endParaRPr b="0" sz="1800" strike="noStrike">
              <a:latin typeface="Arial"/>
              <a:ea typeface="Arial"/>
              <a:cs typeface="Arial"/>
              <a:sym typeface="Arial"/>
            </a:endParaRPr>
          </a:p>
        </p:txBody>
      </p:sp>
      <p:sp>
        <p:nvSpPr>
          <p:cNvPr id="972" name="Google Shape;972;p160"/>
          <p:cNvSpPr/>
          <p:nvPr/>
        </p:nvSpPr>
        <p:spPr>
          <a:xfrm>
            <a:off x="3510720" y="6345360"/>
            <a:ext cx="5577480" cy="365400"/>
          </a:xfrm>
          <a:prstGeom prst="rect">
            <a:avLst/>
          </a:prstGeom>
          <a:solidFill>
            <a:srgbClr val="F4C7B7"/>
          </a:solidFill>
          <a:ln cap="flat" cmpd="sng" w="9525">
            <a:solidFill>
              <a:srgbClr val="F4C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3" name="Google Shape;973;p160"/>
          <p:cNvPicPr preferRelativeResize="0"/>
          <p:nvPr/>
        </p:nvPicPr>
        <p:blipFill rotWithShape="1">
          <a:blip r:embed="rId8">
            <a:alphaModFix/>
          </a:blip>
          <a:srcRect b="0" l="0" r="0" t="0"/>
          <a:stretch/>
        </p:blipFill>
        <p:spPr>
          <a:xfrm>
            <a:off x="4572000" y="4389120"/>
            <a:ext cx="3635640" cy="251064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Analysis of Heap Sort</a:t>
            </a:r>
            <a:endParaRPr b="0" sz="4000" strike="noStrike">
              <a:latin typeface="Arial"/>
              <a:ea typeface="Arial"/>
              <a:cs typeface="Arial"/>
              <a:sym typeface="Arial"/>
            </a:endParaRPr>
          </a:p>
        </p:txBody>
      </p:sp>
      <p:sp>
        <p:nvSpPr>
          <p:cNvPr id="980" name="Google Shape;980;p161"/>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Consider the sorting loop</a:t>
            </a:r>
            <a:endParaRPr b="0" sz="2400"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it loops through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a:t>
            </a:r>
            <a:r>
              <a:rPr b="0" i="0" lang="en-US" sz="2000" u="none" cap="none" strike="noStrike">
                <a:solidFill>
                  <a:srgbClr val="000000"/>
                </a:solidFill>
                <a:latin typeface="Arial"/>
                <a:ea typeface="Arial"/>
                <a:cs typeface="Arial"/>
                <a:sym typeface="Arial"/>
              </a:rPr>
              <a:t> 1 times, swapping elements and reheaping</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the comparisons occur in </a:t>
            </a:r>
            <a:r>
              <a:rPr b="0" i="0" lang="en-US" sz="2000" u="none" cap="none" strike="noStrike">
                <a:solidFill>
                  <a:srgbClr val="000000"/>
                </a:solidFill>
                <a:latin typeface="Courier New"/>
                <a:ea typeface="Courier New"/>
                <a:cs typeface="Courier New"/>
                <a:sym typeface="Courier New"/>
              </a:rPr>
              <a:t>reheapDown</a:t>
            </a:r>
            <a:r>
              <a:rPr b="0" i="0" lang="en-US" sz="2000" u="none" cap="none" strike="noStrike">
                <a:solidFill>
                  <a:srgbClr val="000000"/>
                </a:solidFill>
                <a:latin typeface="Arial"/>
                <a:ea typeface="Arial"/>
                <a:cs typeface="Arial"/>
                <a:sym typeface="Arial"/>
              </a:rPr>
              <a:t> (actually in its helper method </a:t>
            </a:r>
            <a:r>
              <a:rPr b="0" i="0" lang="en-US" sz="2000" u="none" cap="none" strike="noStrike">
                <a:solidFill>
                  <a:srgbClr val="000000"/>
                </a:solidFill>
                <a:latin typeface="Courier New"/>
                <a:ea typeface="Courier New"/>
                <a:cs typeface="Courier New"/>
                <a:sym typeface="Courier New"/>
              </a:rPr>
              <a:t>newHole</a:t>
            </a:r>
            <a:r>
              <a:rPr b="0" i="0" lang="en-US" sz="2000" u="none" cap="none" strike="noStrike">
                <a:solidFill>
                  <a:srgbClr val="000000"/>
                </a:solidFill>
                <a:latin typeface="Arial"/>
                <a:ea typeface="Arial"/>
                <a:cs typeface="Arial"/>
                <a:sym typeface="Arial"/>
              </a:rPr>
              <a:t>)</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 complete binary tree with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nodes has O(log</a:t>
            </a:r>
            <a:r>
              <a:rPr b="0" baseline="-25000" i="0" lang="en-US" sz="2000" u="none" cap="none" strike="noStrike">
                <a:solidFill>
                  <a:srgbClr val="000000"/>
                </a:solidFill>
                <a:latin typeface="Arial"/>
                <a:ea typeface="Arial"/>
                <a:cs typeface="Arial"/>
                <a:sym typeface="Arial"/>
              </a:rPr>
              <a:t>2</a:t>
            </a:r>
            <a:r>
              <a:rPr b="0" i="0" lang="en-US" sz="2000" u="none" cap="none" strike="noStrike">
                <a:solidFill>
                  <a:srgbClr val="000000"/>
                </a:solidFill>
                <a:latin typeface="Arial"/>
                <a:ea typeface="Arial"/>
                <a:cs typeface="Arial"/>
                <a:sym typeface="Arial"/>
              </a:rPr>
              <a:t>(</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+ 1)) levels</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 the worst cases, then, if the root element had to be bumped down to a leaf position, the </a:t>
            </a:r>
            <a:r>
              <a:rPr b="0" i="0" lang="en-US" sz="2000" u="none" cap="none" strike="noStrike">
                <a:solidFill>
                  <a:srgbClr val="000000"/>
                </a:solidFill>
                <a:latin typeface="Courier New"/>
                <a:ea typeface="Courier New"/>
                <a:cs typeface="Courier New"/>
                <a:sym typeface="Courier New"/>
              </a:rPr>
              <a:t>reheapDown</a:t>
            </a:r>
            <a:r>
              <a:rPr b="0" i="0" lang="en-US" sz="2000" u="none" cap="none" strike="noStrike">
                <a:solidFill>
                  <a:srgbClr val="000000"/>
                </a:solidFill>
                <a:latin typeface="Arial"/>
                <a:ea typeface="Arial"/>
                <a:cs typeface="Arial"/>
                <a:sym typeface="Arial"/>
              </a:rPr>
              <a:t> method would make O(log</a:t>
            </a:r>
            <a:r>
              <a:rPr b="0" baseline="-25000" i="0" lang="en-US" sz="2000" u="none" cap="none" strike="noStrike">
                <a:solidFill>
                  <a:srgbClr val="000000"/>
                </a:solidFill>
                <a:latin typeface="Arial"/>
                <a:ea typeface="Arial"/>
                <a:cs typeface="Arial"/>
                <a:sym typeface="Arial"/>
              </a:rPr>
              <a:t>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comparisons. </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so method </a:t>
            </a:r>
            <a:r>
              <a:rPr b="0" i="0" lang="en-US" sz="2000" u="none" cap="none" strike="noStrike">
                <a:solidFill>
                  <a:srgbClr val="000000"/>
                </a:solidFill>
                <a:latin typeface="Courier New"/>
                <a:ea typeface="Courier New"/>
                <a:cs typeface="Courier New"/>
                <a:sym typeface="Courier New"/>
              </a:rPr>
              <a:t>reheapDown</a:t>
            </a:r>
            <a:r>
              <a:rPr b="0" i="0" lang="en-US" sz="2000" u="none" cap="none" strike="noStrike">
                <a:solidFill>
                  <a:srgbClr val="000000"/>
                </a:solidFill>
                <a:latin typeface="Arial"/>
                <a:ea typeface="Arial"/>
                <a:cs typeface="Arial"/>
                <a:sym typeface="Arial"/>
              </a:rPr>
              <a:t> is O(log2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multiplying this activity by the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a:t>
            </a:r>
            <a:r>
              <a:rPr b="1" i="0" lang="en-US" sz="2000" u="none" cap="none" strike="noStrike">
                <a:solidFill>
                  <a:srgbClr val="000000"/>
                </a:solidFill>
                <a:latin typeface="Arial"/>
                <a:ea typeface="Arial"/>
                <a:cs typeface="Arial"/>
                <a:sym typeface="Arial"/>
              </a:rPr>
              <a:t>─</a:t>
            </a:r>
            <a:r>
              <a:rPr b="0" i="0" lang="en-US" sz="2000" u="none" cap="none" strike="noStrike">
                <a:solidFill>
                  <a:srgbClr val="000000"/>
                </a:solidFill>
                <a:latin typeface="Arial"/>
                <a:ea typeface="Arial"/>
                <a:cs typeface="Arial"/>
                <a:sym typeface="Arial"/>
              </a:rPr>
              <a:t> 1 iterations shows that the sorting loop is O(</a:t>
            </a:r>
            <a:r>
              <a:rPr b="0" i="1" lang="en-US" sz="2000" u="none" cap="none" strike="noStrike">
                <a:solidFill>
                  <a:srgbClr val="000000"/>
                </a:solidFill>
                <a:latin typeface="Arial"/>
                <a:ea typeface="Arial"/>
                <a:cs typeface="Arial"/>
                <a:sym typeface="Arial"/>
              </a:rPr>
              <a:t>N </a:t>
            </a:r>
            <a:r>
              <a:rPr b="0" i="0" lang="en-US" sz="2000" u="none" cap="none" strike="noStrike">
                <a:solidFill>
                  <a:srgbClr val="000000"/>
                </a:solidFill>
                <a:latin typeface="Arial"/>
                <a:ea typeface="Arial"/>
                <a:cs typeface="Arial"/>
                <a:sym typeface="Arial"/>
              </a:rPr>
              <a:t>log</a:t>
            </a:r>
            <a:r>
              <a:rPr b="0" baseline="-25000" i="0" lang="en-US" sz="2000" u="none" cap="none" strike="noStrike">
                <a:solidFill>
                  <a:srgbClr val="000000"/>
                </a:solidFill>
                <a:latin typeface="Arial"/>
                <a:ea typeface="Arial"/>
                <a:cs typeface="Arial"/>
                <a:sym typeface="Arial"/>
              </a:rPr>
              <a:t>2</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a:t>
            </a:r>
            <a:endParaRPr b="0" i="0" sz="2000" u="none" cap="none"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Combining the original heap build, which is O(</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and the sorting loop, we can see that Heap Sort requires O(</a:t>
            </a:r>
            <a:r>
              <a:rPr b="0" i="1" lang="en-US" sz="2400" strike="noStrike">
                <a:solidFill>
                  <a:srgbClr val="000000"/>
                </a:solidFill>
                <a:latin typeface="Arial"/>
                <a:ea typeface="Arial"/>
                <a:cs typeface="Arial"/>
                <a:sym typeface="Arial"/>
              </a:rPr>
              <a:t>N </a:t>
            </a:r>
            <a:r>
              <a:rPr b="0" lang="en-US" sz="2400" strike="noStrike">
                <a:solidFill>
                  <a:srgbClr val="000000"/>
                </a:solidFill>
                <a:latin typeface="Arial"/>
                <a:ea typeface="Arial"/>
                <a:cs typeface="Arial"/>
                <a:sym typeface="Arial"/>
              </a:rPr>
              <a:t>log</a:t>
            </a:r>
            <a:r>
              <a:rPr b="0" baseline="-25000" lang="en-US" sz="2400" strike="noStrike">
                <a:solidFill>
                  <a:srgbClr val="000000"/>
                </a:solidFill>
                <a:latin typeface="Arial"/>
                <a:ea typeface="Arial"/>
                <a:cs typeface="Arial"/>
                <a:sym typeface="Arial"/>
              </a:rPr>
              <a:t>2</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comparisons. </a:t>
            </a:r>
            <a:endParaRPr b="0" sz="2400"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The Heap Sort</a:t>
            </a:r>
            <a:endParaRPr b="0" sz="4000" strike="noStrike">
              <a:latin typeface="Arial"/>
              <a:ea typeface="Arial"/>
              <a:cs typeface="Arial"/>
              <a:sym typeface="Arial"/>
            </a:endParaRPr>
          </a:p>
        </p:txBody>
      </p:sp>
      <p:sp>
        <p:nvSpPr>
          <p:cNvPr id="987" name="Google Shape;987;p16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small arrays, </a:t>
            </a:r>
            <a:r>
              <a:rPr b="0" lang="en-US" sz="2800" strike="noStrike">
                <a:solidFill>
                  <a:srgbClr val="000000"/>
                </a:solidFill>
                <a:latin typeface="Courier New"/>
                <a:ea typeface="Courier New"/>
                <a:cs typeface="Courier New"/>
                <a:sym typeface="Courier New"/>
              </a:rPr>
              <a:t>heapSort</a:t>
            </a:r>
            <a:r>
              <a:rPr b="0" lang="en-US" sz="2800" strike="noStrike">
                <a:solidFill>
                  <a:srgbClr val="000000"/>
                </a:solidFill>
                <a:latin typeface="Arial"/>
                <a:ea typeface="Arial"/>
                <a:cs typeface="Arial"/>
                <a:sym typeface="Arial"/>
              </a:rPr>
              <a:t> is not very efficient because of all the “overhead.”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large arrays, however, </a:t>
            </a:r>
            <a:r>
              <a:rPr b="0" lang="en-US" sz="2800" strike="noStrike">
                <a:solidFill>
                  <a:srgbClr val="000000"/>
                </a:solidFill>
                <a:latin typeface="Courier New"/>
                <a:ea typeface="Courier New"/>
                <a:cs typeface="Courier New"/>
                <a:sym typeface="Courier New"/>
              </a:rPr>
              <a:t>heapSort</a:t>
            </a:r>
            <a:r>
              <a:rPr b="0" lang="en-US" sz="2800" strike="noStrike">
                <a:solidFill>
                  <a:srgbClr val="000000"/>
                </a:solidFill>
                <a:latin typeface="Arial"/>
                <a:ea typeface="Arial"/>
                <a:cs typeface="Arial"/>
                <a:sym typeface="Arial"/>
              </a:rPr>
              <a:t> is very efficient.</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Unlike Quick Sort, Heap Sort’s efficiency is not affected by the initial order of the elements.</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Heap Sort is also efficient in terms of space – it only requires constant extra space.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Heap Sort is an elegant, fast, robust, space efficient algorithm!</a:t>
            </a:r>
            <a:endParaRPr b="0" sz="2800" strike="noStrike">
              <a:latin typeface="Arial"/>
              <a:ea typeface="Arial"/>
              <a:cs typeface="Arial"/>
              <a:sym typeface="Arial"/>
            </a:endParaRPr>
          </a:p>
          <a:p>
            <a:pPr indent="0" lvl="0" marL="0" marR="0" rtl="0" algn="l">
              <a:lnSpc>
                <a:spcPct val="9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6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Comparison of Sorting Algorithms</a:t>
            </a:r>
            <a:endParaRPr b="0" sz="4400" strike="noStrike">
              <a:latin typeface="Arial"/>
              <a:ea typeface="Arial"/>
              <a:cs typeface="Arial"/>
              <a:sym typeface="Arial"/>
            </a:endParaRPr>
          </a:p>
        </p:txBody>
      </p:sp>
      <p:pic>
        <p:nvPicPr>
          <p:cNvPr id="993" name="Google Shape;993;p163"/>
          <p:cNvPicPr preferRelativeResize="0"/>
          <p:nvPr/>
        </p:nvPicPr>
        <p:blipFill rotWithShape="1">
          <a:blip r:embed="rId3">
            <a:alphaModFix/>
          </a:blip>
          <a:srcRect b="0" l="0" r="0" t="0"/>
          <a:stretch/>
        </p:blipFill>
        <p:spPr>
          <a:xfrm>
            <a:off x="175680" y="1905120"/>
            <a:ext cx="8791560" cy="3809160"/>
          </a:xfrm>
          <a:prstGeom prst="rect">
            <a:avLst/>
          </a:prstGeom>
          <a:noFill/>
          <a:ln>
            <a:noFill/>
          </a:ln>
        </p:spPr>
      </p:pic>
      <p:sp>
        <p:nvSpPr>
          <p:cNvPr id="994" name="Google Shape;994;p163"/>
          <p:cNvSpPr/>
          <p:nvPr/>
        </p:nvSpPr>
        <p:spPr>
          <a:xfrm>
            <a:off x="175680" y="4754880"/>
            <a:ext cx="8327880" cy="639720"/>
          </a:xfrm>
          <a:prstGeom prst="rect">
            <a:avLst/>
          </a:prstGeom>
          <a:noFill/>
          <a:ln cap="rnd" cmpd="sng" w="36700">
            <a:solidFill>
              <a:srgbClr val="3465A4"/>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64"/>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11.4 More Sorting Considerations</a:t>
            </a:r>
            <a:endParaRPr b="0" sz="4000" strike="noStrike">
              <a:latin typeface="Arial"/>
              <a:ea typeface="Arial"/>
              <a:cs typeface="Arial"/>
              <a:sym typeface="Arial"/>
            </a:endParaRPr>
          </a:p>
        </p:txBody>
      </p:sp>
      <p:sp>
        <p:nvSpPr>
          <p:cNvPr id="1001" name="Google Shape;1001;p164"/>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In this section we wrap up our coverage of sorting by </a:t>
            </a:r>
            <a:endParaRPr b="0" sz="3200"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revisiting testing </a:t>
            </a:r>
            <a:endParaRPr b="0" i="0" sz="2800" u="none" cap="none"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revisiting efficiency</a:t>
            </a:r>
            <a:endParaRPr b="0" i="0" sz="2800" u="none" cap="none"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discussing special concerns involved with sorting objects rather than primitive types</a:t>
            </a:r>
            <a:endParaRPr b="0" i="0" sz="2800" u="none" cap="none"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considering the “stability” of sorting algorithms</a:t>
            </a:r>
            <a:endParaRPr b="0" i="0" sz="2800" u="none" cap="none" strike="noStrike">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65"/>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Testing</a:t>
            </a:r>
            <a:endParaRPr b="0" sz="4000" strike="noStrike">
              <a:latin typeface="Arial"/>
              <a:ea typeface="Arial"/>
              <a:cs typeface="Arial"/>
              <a:sym typeface="Arial"/>
            </a:endParaRPr>
          </a:p>
        </p:txBody>
      </p:sp>
      <p:sp>
        <p:nvSpPr>
          <p:cNvPr id="1008" name="Google Shape;1008;p165"/>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To thoroughly test our sorting methods we should </a:t>
            </a:r>
            <a:endParaRPr b="0" sz="3200"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vary the size of the array</a:t>
            </a:r>
            <a:endParaRPr b="0" i="0" sz="2800" u="none" cap="none" strike="noStrike">
              <a:latin typeface="Arial"/>
              <a:ea typeface="Arial"/>
              <a:cs typeface="Arial"/>
              <a:sym typeface="Arial"/>
            </a:endParaRPr>
          </a:p>
          <a:p>
            <a:pPr indent="-285120" lvl="1" marL="74304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vary the original order of the array</a:t>
            </a:r>
            <a:endParaRPr b="0" i="0" sz="2800" u="none" cap="none" strike="noStrike">
              <a:latin typeface="Arial"/>
              <a:ea typeface="Arial"/>
              <a:cs typeface="Arial"/>
              <a:sym typeface="Arial"/>
            </a:endParaRPr>
          </a:p>
          <a:p>
            <a:pPr indent="-227879" lvl="2" marL="114300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Random order</a:t>
            </a:r>
            <a:endParaRPr b="0" i="0" sz="2400" u="none" cap="none" strike="noStrike">
              <a:latin typeface="Arial"/>
              <a:ea typeface="Arial"/>
              <a:cs typeface="Arial"/>
              <a:sym typeface="Arial"/>
            </a:endParaRPr>
          </a:p>
          <a:p>
            <a:pPr indent="-227879" lvl="2" marL="114300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Reverse order</a:t>
            </a:r>
            <a:endParaRPr b="0" i="0" sz="2400" u="none" cap="none" strike="noStrike">
              <a:latin typeface="Arial"/>
              <a:ea typeface="Arial"/>
              <a:cs typeface="Arial"/>
              <a:sym typeface="Arial"/>
            </a:endParaRPr>
          </a:p>
          <a:p>
            <a:pPr indent="-227879" lvl="2" marL="114300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Almost sorted</a:t>
            </a:r>
            <a:endParaRPr b="0" i="0" sz="2400" u="none" cap="none" strike="noStrike">
              <a:latin typeface="Arial"/>
              <a:ea typeface="Arial"/>
              <a:cs typeface="Arial"/>
              <a:sym typeface="Arial"/>
            </a:endParaRPr>
          </a:p>
          <a:p>
            <a:pPr indent="-227879" lvl="2" marL="114300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All identical elements</a:t>
            </a:r>
            <a:endParaRPr b="0" i="0" sz="2400" u="none" cap="none" strike="noStrike">
              <a:latin typeface="Arial"/>
              <a:ea typeface="Arial"/>
              <a:cs typeface="Arial"/>
              <a:sym typeface="Arial"/>
            </a:endParaRPr>
          </a:p>
          <a:p>
            <a:pPr indent="0" lvl="0" marL="0" marR="0" rtl="0" algn="l">
              <a:lnSpc>
                <a:spcPct val="100000"/>
              </a:lnSpc>
              <a:spcBef>
                <a:spcPts val="641"/>
              </a:spcBef>
              <a:spcAft>
                <a:spcPts val="0"/>
              </a:spcAft>
              <a:buNone/>
            </a:pPr>
            <a:r>
              <a:t/>
            </a:r>
            <a:endParaRPr b="0" sz="2400" strike="noStrike">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6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Efficiency</a:t>
            </a:r>
            <a:endParaRPr b="0" sz="4000" strike="noStrike">
              <a:latin typeface="Arial"/>
              <a:ea typeface="Arial"/>
              <a:cs typeface="Arial"/>
              <a:sym typeface="Arial"/>
            </a:endParaRPr>
          </a:p>
        </p:txBody>
      </p:sp>
      <p:sp>
        <p:nvSpPr>
          <p:cNvPr id="1015" name="Google Shape;1015;p16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When N is small the simple sorts may be more efficient than the “fast” sorts because they require less overhead.</a:t>
            </a:r>
            <a:endParaRPr b="0" sz="2800" strike="noStrike">
              <a:latin typeface="Arial"/>
              <a:ea typeface="Arial"/>
              <a:cs typeface="Arial"/>
              <a:sym typeface="Arial"/>
            </a:endParaRPr>
          </a:p>
          <a:p>
            <a:pPr indent="-34236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Sometimes it may be desirable, for efficiency considerations, to streamline the code as much as possible, even at the expense of readability. For instance, instead of using a </a:t>
            </a:r>
            <a:r>
              <a:rPr b="0" lang="en-US" sz="2800" strike="noStrike">
                <a:solidFill>
                  <a:srgbClr val="000000"/>
                </a:solidFill>
                <a:latin typeface="Courier New"/>
                <a:ea typeface="Courier New"/>
                <a:cs typeface="Courier New"/>
                <a:sym typeface="Courier New"/>
              </a:rPr>
              <a:t>swap</a:t>
            </a:r>
            <a:r>
              <a:rPr b="0" lang="en-US" sz="2800" strike="noStrike">
                <a:solidFill>
                  <a:srgbClr val="000000"/>
                </a:solidFill>
                <a:latin typeface="Arial"/>
                <a:ea typeface="Arial"/>
                <a:cs typeface="Arial"/>
                <a:sym typeface="Arial"/>
              </a:rPr>
              <a:t> method directly, code the swap operation within the sorting method.</a:t>
            </a:r>
            <a:endParaRPr b="0" sz="2800" strike="noStrike">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6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Efficiency</a:t>
            </a:r>
            <a:endParaRPr b="0" sz="4000" strike="noStrike">
              <a:latin typeface="Arial"/>
              <a:ea typeface="Arial"/>
              <a:cs typeface="Arial"/>
              <a:sym typeface="Arial"/>
            </a:endParaRPr>
          </a:p>
        </p:txBody>
      </p:sp>
      <p:pic>
        <p:nvPicPr>
          <p:cNvPr id="1022" name="Google Shape;1022;p167"/>
          <p:cNvPicPr preferRelativeResize="0"/>
          <p:nvPr/>
        </p:nvPicPr>
        <p:blipFill rotWithShape="1">
          <a:blip r:embed="rId3">
            <a:alphaModFix/>
          </a:blip>
          <a:srcRect b="0" l="0" r="0" t="0"/>
          <a:stretch/>
        </p:blipFill>
        <p:spPr>
          <a:xfrm>
            <a:off x="23760" y="1518480"/>
            <a:ext cx="9143280" cy="3997440"/>
          </a:xfrm>
          <a:prstGeom prst="rect">
            <a:avLst/>
          </a:prstGeom>
          <a:noFill/>
          <a:ln>
            <a:noFill/>
          </a:ln>
        </p:spPr>
      </p:pic>
      <p:cxnSp>
        <p:nvCxnSpPr>
          <p:cNvPr id="1023" name="Google Shape;1023;p167"/>
          <p:cNvCxnSpPr/>
          <p:nvPr/>
        </p:nvCxnSpPr>
        <p:spPr>
          <a:xfrm>
            <a:off x="4389120" y="4887720"/>
            <a:ext cx="4663440" cy="360"/>
          </a:xfrm>
          <a:prstGeom prst="straightConnector1">
            <a:avLst/>
          </a:prstGeom>
          <a:noFill/>
          <a:ln cap="rnd" cmpd="sng" w="36700">
            <a:solidFill>
              <a:srgbClr val="F1275E"/>
            </a:solidFill>
            <a:prstDash val="dashDot"/>
            <a:round/>
            <a:headEnd len="sm" w="sm" type="none"/>
            <a:tailEnd len="sm" w="sm" type="none"/>
          </a:ln>
        </p:spPr>
      </p:cxnSp>
      <p:cxnSp>
        <p:nvCxnSpPr>
          <p:cNvPr id="1024" name="Google Shape;1024;p167"/>
          <p:cNvCxnSpPr/>
          <p:nvPr/>
        </p:nvCxnSpPr>
        <p:spPr>
          <a:xfrm>
            <a:off x="105120" y="5175720"/>
            <a:ext cx="8947440" cy="36360"/>
          </a:xfrm>
          <a:prstGeom prst="straightConnector1">
            <a:avLst/>
          </a:prstGeom>
          <a:noFill/>
          <a:ln cap="rnd" cmpd="sng" w="36700">
            <a:solidFill>
              <a:srgbClr val="F1275E"/>
            </a:solidFill>
            <a:prstDash val="dashDot"/>
            <a:round/>
            <a:headEnd len="sm" w="sm" type="none"/>
            <a:tailEnd len="sm" w="sm" type="none"/>
          </a:ln>
        </p:spPr>
      </p:cxnSp>
      <p:cxnSp>
        <p:nvCxnSpPr>
          <p:cNvPr id="1025" name="Google Shape;1025;p167"/>
          <p:cNvCxnSpPr/>
          <p:nvPr/>
        </p:nvCxnSpPr>
        <p:spPr>
          <a:xfrm>
            <a:off x="91440" y="5516280"/>
            <a:ext cx="2011680" cy="360"/>
          </a:xfrm>
          <a:prstGeom prst="straightConnector1">
            <a:avLst/>
          </a:prstGeom>
          <a:noFill/>
          <a:ln cap="rnd" cmpd="sng" w="36700">
            <a:solidFill>
              <a:srgbClr val="F1275E"/>
            </a:solidFill>
            <a:prstDash val="dashDot"/>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8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A Test Harness</a:t>
            </a:r>
            <a:endParaRPr b="0" i="0" sz="4000" u="none" cap="none" strike="noStrike">
              <a:latin typeface="Arial"/>
              <a:ea typeface="Arial"/>
              <a:cs typeface="Arial"/>
              <a:sym typeface="Arial"/>
            </a:endParaRPr>
          </a:p>
        </p:txBody>
      </p:sp>
      <p:sp>
        <p:nvSpPr>
          <p:cNvPr id="377" name="Google Shape;377;p8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To help us test our sorting algorithms we create an application class called </a:t>
            </a:r>
            <a:r>
              <a:rPr b="0" i="0" lang="en-US" sz="2400" u="none" cap="none" strike="noStrike">
                <a:solidFill>
                  <a:srgbClr val="000000"/>
                </a:solidFill>
                <a:latin typeface="Courier New"/>
                <a:ea typeface="Courier New"/>
                <a:cs typeface="Courier New"/>
                <a:sym typeface="Courier New"/>
              </a:rPr>
              <a:t>Sorts</a:t>
            </a:r>
            <a:r>
              <a:rPr b="0" i="0" lang="en-US" sz="2400" u="none" cap="none" strike="noStrike">
                <a:solidFill>
                  <a:srgbClr val="000000"/>
                </a:solidFill>
                <a:latin typeface="Arial"/>
                <a:ea typeface="Arial"/>
                <a:cs typeface="Arial"/>
                <a:sym typeface="Arial"/>
              </a:rPr>
              <a:t>:</a:t>
            </a:r>
            <a:endParaRPr b="0" i="0" sz="24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The class defines an array </a:t>
            </a:r>
            <a:r>
              <a:rPr b="0" i="0" lang="en-US" sz="2400" u="none" cap="none" strike="noStrike">
                <a:solidFill>
                  <a:srgbClr val="000000"/>
                </a:solidFill>
                <a:latin typeface="Courier New"/>
                <a:ea typeface="Courier New"/>
                <a:cs typeface="Courier New"/>
                <a:sym typeface="Courier New"/>
              </a:rPr>
              <a:t>values</a:t>
            </a:r>
            <a:r>
              <a:rPr b="0" i="0" lang="en-US" sz="2400" u="none" cap="none" strike="noStrike">
                <a:solidFill>
                  <a:srgbClr val="000000"/>
                </a:solidFill>
                <a:latin typeface="Arial"/>
                <a:ea typeface="Arial"/>
                <a:cs typeface="Arial"/>
                <a:sym typeface="Arial"/>
              </a:rPr>
              <a:t> that can hold 50 integers and static methods:</a:t>
            </a:r>
            <a:endParaRPr b="0" i="0" sz="24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Courier New"/>
                <a:ea typeface="Courier New"/>
                <a:cs typeface="Courier New"/>
                <a:sym typeface="Courier New"/>
              </a:rPr>
              <a:t>initValues</a:t>
            </a:r>
            <a:r>
              <a:rPr b="0" i="0" lang="en-US" sz="2000" u="none" cap="none" strike="noStrike">
                <a:solidFill>
                  <a:srgbClr val="000000"/>
                </a:solidFill>
                <a:latin typeface="Arial"/>
                <a:ea typeface="Arial"/>
                <a:cs typeface="Arial"/>
                <a:sym typeface="Arial"/>
              </a:rPr>
              <a:t>: Initializes the </a:t>
            </a:r>
            <a:r>
              <a:rPr b="0" i="0" lang="en-US" sz="2000" u="none" cap="none" strike="noStrike">
                <a:solidFill>
                  <a:srgbClr val="000000"/>
                </a:solidFill>
                <a:latin typeface="Courier New"/>
                <a:ea typeface="Courier New"/>
                <a:cs typeface="Courier New"/>
                <a:sym typeface="Courier New"/>
              </a:rPr>
              <a:t>values</a:t>
            </a:r>
            <a:r>
              <a:rPr b="0" i="0" lang="en-US" sz="2000" u="none" cap="none" strike="noStrike">
                <a:solidFill>
                  <a:srgbClr val="000000"/>
                </a:solidFill>
                <a:latin typeface="Arial"/>
                <a:ea typeface="Arial"/>
                <a:cs typeface="Arial"/>
                <a:sym typeface="Arial"/>
              </a:rPr>
              <a:t> array with random numbers between 0 and 99</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Courier New"/>
                <a:ea typeface="Courier New"/>
                <a:cs typeface="Courier New"/>
                <a:sym typeface="Courier New"/>
              </a:rPr>
              <a:t>isSorted</a:t>
            </a:r>
            <a:r>
              <a:rPr b="0" i="0" lang="en-US" sz="2000" u="none" cap="none" strike="noStrike">
                <a:solidFill>
                  <a:srgbClr val="000000"/>
                </a:solidFill>
                <a:latin typeface="Arial"/>
                <a:ea typeface="Arial"/>
                <a:cs typeface="Arial"/>
                <a:sym typeface="Arial"/>
              </a:rPr>
              <a:t>: Returns a boolean value indicating whether the </a:t>
            </a:r>
            <a:r>
              <a:rPr b="0" i="0" lang="en-US" sz="2000" u="none" cap="none" strike="noStrike">
                <a:solidFill>
                  <a:srgbClr val="000000"/>
                </a:solidFill>
                <a:latin typeface="Courier New"/>
                <a:ea typeface="Courier New"/>
                <a:cs typeface="Courier New"/>
                <a:sym typeface="Courier New"/>
              </a:rPr>
              <a:t>values</a:t>
            </a:r>
            <a:r>
              <a:rPr b="0" i="0" lang="en-US" sz="2000" u="none" cap="none" strike="noStrike">
                <a:solidFill>
                  <a:srgbClr val="000000"/>
                </a:solidFill>
                <a:latin typeface="Arial"/>
                <a:ea typeface="Arial"/>
                <a:cs typeface="Arial"/>
                <a:sym typeface="Arial"/>
              </a:rPr>
              <a:t> array is currently sorted</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Courier New"/>
                <a:ea typeface="Courier New"/>
                <a:cs typeface="Courier New"/>
                <a:sym typeface="Courier New"/>
              </a:rPr>
              <a:t>swap</a:t>
            </a:r>
            <a:r>
              <a:rPr b="0" i="0" lang="en-US" sz="2000" u="none" cap="none" strike="noStrike">
                <a:solidFill>
                  <a:srgbClr val="000000"/>
                </a:solidFill>
                <a:latin typeface="Arial"/>
                <a:ea typeface="Arial"/>
                <a:cs typeface="Arial"/>
                <a:sym typeface="Arial"/>
              </a:rPr>
              <a:t>: swaps the integers between </a:t>
            </a:r>
            <a:r>
              <a:rPr b="0" i="0" lang="en-US" sz="2000" u="none" cap="none" strike="noStrike">
                <a:solidFill>
                  <a:srgbClr val="000000"/>
                </a:solidFill>
                <a:latin typeface="Courier New"/>
                <a:ea typeface="Courier New"/>
                <a:cs typeface="Courier New"/>
                <a:sym typeface="Courier New"/>
              </a:rPr>
              <a:t>values[index1]</a:t>
            </a:r>
            <a:r>
              <a:rPr b="0" i="0" lang="en-US" sz="2000" u="none" cap="none" strike="noStrike">
                <a:solidFill>
                  <a:srgbClr val="000000"/>
                </a:solidFill>
                <a:latin typeface="Arial"/>
                <a:ea typeface="Arial"/>
                <a:cs typeface="Arial"/>
                <a:sym typeface="Arial"/>
              </a:rPr>
              <a:t> and </a:t>
            </a:r>
            <a:r>
              <a:rPr b="0" i="0" lang="en-US" sz="2000" u="none" cap="none" strike="noStrike">
                <a:solidFill>
                  <a:srgbClr val="000000"/>
                </a:solidFill>
                <a:latin typeface="Courier New"/>
                <a:ea typeface="Courier New"/>
                <a:cs typeface="Courier New"/>
                <a:sym typeface="Courier New"/>
              </a:rPr>
              <a:t>values[index2]</a:t>
            </a:r>
            <a:r>
              <a:rPr b="0" i="0" lang="en-US" sz="2000" u="none" cap="none" strike="noStrike">
                <a:solidFill>
                  <a:srgbClr val="000000"/>
                </a:solidFill>
                <a:latin typeface="Arial"/>
                <a:ea typeface="Arial"/>
                <a:cs typeface="Arial"/>
                <a:sym typeface="Arial"/>
              </a:rPr>
              <a:t>, where </a:t>
            </a:r>
            <a:r>
              <a:rPr b="0" i="0" lang="en-US" sz="2000" u="none" cap="none" strike="noStrike">
                <a:solidFill>
                  <a:srgbClr val="000000"/>
                </a:solidFill>
                <a:latin typeface="Courier New"/>
                <a:ea typeface="Courier New"/>
                <a:cs typeface="Courier New"/>
                <a:sym typeface="Courier New"/>
              </a:rPr>
              <a:t>index1</a:t>
            </a:r>
            <a:r>
              <a:rPr b="0" i="0" lang="en-US" sz="2000" u="none" cap="none" strike="noStrike">
                <a:solidFill>
                  <a:srgbClr val="000000"/>
                </a:solidFill>
                <a:latin typeface="Arial"/>
                <a:ea typeface="Arial"/>
                <a:cs typeface="Arial"/>
                <a:sym typeface="Arial"/>
              </a:rPr>
              <a:t> and </a:t>
            </a:r>
            <a:r>
              <a:rPr b="0" i="0" lang="en-US" sz="2000" u="none" cap="none" strike="noStrike">
                <a:solidFill>
                  <a:srgbClr val="000000"/>
                </a:solidFill>
                <a:latin typeface="Courier New"/>
                <a:ea typeface="Courier New"/>
                <a:cs typeface="Courier New"/>
                <a:sym typeface="Courier New"/>
              </a:rPr>
              <a:t>index2</a:t>
            </a:r>
            <a:r>
              <a:rPr b="0" i="0" lang="en-US" sz="2000" u="none" cap="none" strike="noStrike">
                <a:solidFill>
                  <a:srgbClr val="000000"/>
                </a:solidFill>
                <a:latin typeface="Arial"/>
                <a:ea typeface="Arial"/>
                <a:cs typeface="Arial"/>
                <a:sym typeface="Arial"/>
              </a:rPr>
              <a:t> are parameters of the method</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Courier New"/>
                <a:ea typeface="Courier New"/>
                <a:cs typeface="Courier New"/>
                <a:sym typeface="Courier New"/>
              </a:rPr>
              <a:t>printValues</a:t>
            </a:r>
            <a:r>
              <a:rPr b="0" i="0" lang="en-US" sz="2000" u="none" cap="none" strike="noStrike">
                <a:solidFill>
                  <a:srgbClr val="000000"/>
                </a:solidFill>
                <a:latin typeface="Arial"/>
                <a:ea typeface="Arial"/>
                <a:cs typeface="Arial"/>
                <a:sym typeface="Arial"/>
              </a:rPr>
              <a:t>: Prints the contents of the </a:t>
            </a:r>
            <a:r>
              <a:rPr b="0" i="0" lang="en-US" sz="2000" u="none" cap="none" strike="noStrike">
                <a:solidFill>
                  <a:srgbClr val="000000"/>
                </a:solidFill>
                <a:latin typeface="Courier New"/>
                <a:ea typeface="Courier New"/>
                <a:cs typeface="Courier New"/>
                <a:sym typeface="Courier New"/>
              </a:rPr>
              <a:t>values</a:t>
            </a:r>
            <a:r>
              <a:rPr b="0" i="0" lang="en-US" sz="2000" u="none" cap="none" strike="noStrike">
                <a:solidFill>
                  <a:srgbClr val="000000"/>
                </a:solidFill>
                <a:latin typeface="Arial"/>
                <a:ea typeface="Arial"/>
                <a:cs typeface="Arial"/>
                <a:sym typeface="Arial"/>
              </a:rPr>
              <a:t> array to the </a:t>
            </a:r>
            <a:r>
              <a:rPr b="0" i="0" lang="en-US" sz="2000" u="none" cap="none" strike="noStrike">
                <a:solidFill>
                  <a:srgbClr val="000000"/>
                </a:solidFill>
                <a:latin typeface="Courier New"/>
                <a:ea typeface="Courier New"/>
                <a:cs typeface="Courier New"/>
                <a:sym typeface="Courier New"/>
              </a:rPr>
              <a:t>System.out</a:t>
            </a:r>
            <a:r>
              <a:rPr b="0" i="0" lang="en-US" sz="2000" u="none" cap="none" strike="noStrike">
                <a:solidFill>
                  <a:srgbClr val="000000"/>
                </a:solidFill>
                <a:latin typeface="Arial"/>
                <a:ea typeface="Arial"/>
                <a:cs typeface="Arial"/>
                <a:sym typeface="Arial"/>
              </a:rPr>
              <a:t> stream; the output is arranged evenly in ten columns</a:t>
            </a:r>
            <a:endParaRPr b="0" i="0" sz="2000" u="none" cap="none" strike="noStrike">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68"/>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Efficiency</a:t>
            </a:r>
            <a:endParaRPr b="0" sz="4000" strike="noStrike">
              <a:latin typeface="Arial"/>
              <a:ea typeface="Arial"/>
              <a:cs typeface="Arial"/>
              <a:sym typeface="Arial"/>
            </a:endParaRPr>
          </a:p>
        </p:txBody>
      </p:sp>
      <p:pic>
        <p:nvPicPr>
          <p:cNvPr id="1032" name="Google Shape;1032;p168"/>
          <p:cNvPicPr preferRelativeResize="0"/>
          <p:nvPr/>
        </p:nvPicPr>
        <p:blipFill rotWithShape="1">
          <a:blip r:embed="rId3">
            <a:alphaModFix/>
          </a:blip>
          <a:srcRect b="0" l="0" r="0" t="0"/>
          <a:stretch/>
        </p:blipFill>
        <p:spPr>
          <a:xfrm>
            <a:off x="360" y="1737360"/>
            <a:ext cx="9143280" cy="927000"/>
          </a:xfrm>
          <a:prstGeom prst="rect">
            <a:avLst/>
          </a:prstGeom>
          <a:noFill/>
          <a:ln>
            <a:noFill/>
          </a:ln>
        </p:spPr>
      </p:pic>
      <p:pic>
        <p:nvPicPr>
          <p:cNvPr id="1033" name="Google Shape;1033;p168"/>
          <p:cNvPicPr preferRelativeResize="0"/>
          <p:nvPr/>
        </p:nvPicPr>
        <p:blipFill rotWithShape="1">
          <a:blip r:embed="rId4">
            <a:alphaModFix/>
          </a:blip>
          <a:srcRect b="0" l="0" r="0" t="0"/>
          <a:stretch/>
        </p:blipFill>
        <p:spPr>
          <a:xfrm>
            <a:off x="-12240" y="2907720"/>
            <a:ext cx="9143280" cy="316296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69"/>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Efficiency: better than O(NlogN)?</a:t>
            </a:r>
            <a:endParaRPr b="0" sz="4000" strike="noStrike">
              <a:latin typeface="Arial"/>
              <a:ea typeface="Arial"/>
              <a:cs typeface="Arial"/>
              <a:sym typeface="Arial"/>
            </a:endParaRPr>
          </a:p>
        </p:txBody>
      </p:sp>
      <p:pic>
        <p:nvPicPr>
          <p:cNvPr id="1040" name="Google Shape;1040;p169"/>
          <p:cNvPicPr preferRelativeResize="0"/>
          <p:nvPr/>
        </p:nvPicPr>
        <p:blipFill rotWithShape="1">
          <a:blip r:embed="rId3">
            <a:alphaModFix/>
          </a:blip>
          <a:srcRect b="0" l="0" r="0" t="0"/>
          <a:stretch/>
        </p:blipFill>
        <p:spPr>
          <a:xfrm>
            <a:off x="360" y="1838160"/>
            <a:ext cx="9143280" cy="154476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70"/>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Special Concerns when Sorting Objects</a:t>
            </a:r>
            <a:endParaRPr b="0" sz="4000" strike="noStrike">
              <a:latin typeface="Arial"/>
              <a:ea typeface="Arial"/>
              <a:cs typeface="Arial"/>
              <a:sym typeface="Arial"/>
            </a:endParaRPr>
          </a:p>
        </p:txBody>
      </p:sp>
      <p:sp>
        <p:nvSpPr>
          <p:cNvPr id="1047" name="Google Shape;1047;p170"/>
          <p:cNvSpPr/>
          <p:nvPr/>
        </p:nvSpPr>
        <p:spPr>
          <a:xfrm>
            <a:off x="457200" y="1600200"/>
            <a:ext cx="8228880" cy="218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When sorting an array of objects we are manipulating references to the object, and not the objects themselves</a:t>
            </a:r>
            <a:endParaRPr b="0" sz="2800" strike="noStrike">
              <a:latin typeface="Arial"/>
              <a:ea typeface="Arial"/>
              <a:cs typeface="Arial"/>
              <a:sym typeface="Arial"/>
            </a:endParaRPr>
          </a:p>
        </p:txBody>
      </p:sp>
      <p:pic>
        <p:nvPicPr>
          <p:cNvPr id="1048" name="Google Shape;1048;p170"/>
          <p:cNvPicPr preferRelativeResize="0"/>
          <p:nvPr/>
        </p:nvPicPr>
        <p:blipFill rotWithShape="1">
          <a:blip r:embed="rId3">
            <a:alphaModFix/>
          </a:blip>
          <a:srcRect b="0" l="0" r="0" t="0"/>
          <a:stretch/>
        </p:blipFill>
        <p:spPr>
          <a:xfrm>
            <a:off x="380880" y="3513240"/>
            <a:ext cx="8305200" cy="306648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1"/>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Special Concerns when Sorting Objects</a:t>
            </a:r>
            <a:endParaRPr b="0" sz="4000" strike="noStrike">
              <a:latin typeface="Arial"/>
              <a:ea typeface="Arial"/>
              <a:cs typeface="Arial"/>
              <a:sym typeface="Arial"/>
            </a:endParaRPr>
          </a:p>
        </p:txBody>
      </p:sp>
      <p:pic>
        <p:nvPicPr>
          <p:cNvPr id="1055" name="Google Shape;1055;p171"/>
          <p:cNvPicPr preferRelativeResize="0"/>
          <p:nvPr/>
        </p:nvPicPr>
        <p:blipFill rotWithShape="1">
          <a:blip r:embed="rId3">
            <a:alphaModFix/>
          </a:blip>
          <a:srcRect b="0" l="0" r="0" t="0"/>
          <a:stretch/>
        </p:blipFill>
        <p:spPr>
          <a:xfrm>
            <a:off x="23760" y="1814040"/>
            <a:ext cx="9143280" cy="340632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72"/>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11.5 Searching</a:t>
            </a:r>
            <a:endParaRPr b="0" sz="4000" strike="noStrike">
              <a:latin typeface="Arial"/>
              <a:ea typeface="Arial"/>
              <a:cs typeface="Arial"/>
              <a:sym typeface="Arial"/>
            </a:endParaRPr>
          </a:p>
        </p:txBody>
      </p:sp>
      <p:sp>
        <p:nvSpPr>
          <p:cNvPr id="1062" name="Google Shape;1062;p172"/>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section reviews material scattered throughout the text related to searching.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Here we bring these topics together to be considered in relationship to each other to gain an overall perspective. </a:t>
            </a:r>
            <a:endParaRPr b="0" sz="2800" strike="noStrike">
              <a:latin typeface="Arial"/>
              <a:ea typeface="Arial"/>
              <a:cs typeface="Arial"/>
              <a:sym typeface="Arial"/>
            </a:endParaRPr>
          </a:p>
          <a:p>
            <a:pPr indent="-34236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Searching is a crucially important information processing activity. Options are closely related to the way data is structured and organized.</a:t>
            </a:r>
            <a:endParaRPr b="0" sz="2800" strike="noStrike">
              <a:latin typeface="Arial"/>
              <a:ea typeface="Arial"/>
              <a:cs typeface="Arial"/>
              <a:sym typeface="Arial"/>
            </a:endParaRPr>
          </a:p>
          <a:p>
            <a:pPr indent="0" lvl="0" marL="0" marR="0" rtl="0" algn="l">
              <a:lnSpc>
                <a:spcPct val="90000"/>
              </a:lnSpc>
              <a:spcBef>
                <a:spcPts val="561"/>
              </a:spcBef>
              <a:spcAft>
                <a:spcPts val="0"/>
              </a:spcAft>
              <a:buNone/>
            </a:pPr>
            <a:r>
              <a:t/>
            </a:r>
            <a:endParaRPr b="0" sz="2800" strike="noStrike">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73"/>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Sequential Searching</a:t>
            </a:r>
            <a:endParaRPr b="0" sz="4000" strike="noStrike">
              <a:latin typeface="Arial"/>
              <a:ea typeface="Arial"/>
              <a:cs typeface="Arial"/>
              <a:sym typeface="Arial"/>
            </a:endParaRPr>
          </a:p>
        </p:txBody>
      </p:sp>
      <p:sp>
        <p:nvSpPr>
          <p:cNvPr id="1069" name="Google Shape;1069;p173"/>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If we want to add elements as quickly as possible to a collection, and we are not as concerned about how long it takes to find them we would put the element </a:t>
            </a:r>
            <a:endParaRPr b="0" sz="2400"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into the last slot in an array-based collection </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into the first slot in a linked collection</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sorted according to the time of insertion, not value!</a:t>
            </a:r>
            <a:endParaRPr b="0" i="0" sz="2000" u="none" cap="none" strike="noStrike">
              <a:latin typeface="Arial"/>
              <a:ea typeface="Arial"/>
              <a:cs typeface="Arial"/>
              <a:sym typeface="Arial"/>
            </a:endParaRPr>
          </a:p>
          <a:p>
            <a:pPr indent="-34236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To search this collection for the element with a given key, we must use a simple </a:t>
            </a:r>
            <a:r>
              <a:rPr b="0" i="1" lang="en-US" sz="2400" strike="noStrike">
                <a:solidFill>
                  <a:srgbClr val="000000"/>
                </a:solidFill>
                <a:latin typeface="Arial"/>
                <a:ea typeface="Arial"/>
                <a:cs typeface="Arial"/>
                <a:sym typeface="Arial"/>
              </a:rPr>
              <a:t>linear</a:t>
            </a:r>
            <a:r>
              <a:rPr b="0" lang="en-US" sz="2400" strike="noStrike">
                <a:solidFill>
                  <a:srgbClr val="000000"/>
                </a:solidFill>
                <a:latin typeface="Arial"/>
                <a:ea typeface="Arial"/>
                <a:cs typeface="Arial"/>
                <a:sym typeface="Arial"/>
              </a:rPr>
              <a:t> (or </a:t>
            </a:r>
            <a:r>
              <a:rPr b="0" i="1" lang="en-US" sz="2400" strike="noStrike">
                <a:solidFill>
                  <a:srgbClr val="000000"/>
                </a:solidFill>
                <a:latin typeface="Arial"/>
                <a:ea typeface="Arial"/>
                <a:cs typeface="Arial"/>
                <a:sym typeface="Arial"/>
              </a:rPr>
              <a:t>sequential</a:t>
            </a:r>
            <a:r>
              <a:rPr b="0" lang="en-US" sz="2400" strike="noStrike">
                <a:solidFill>
                  <a:srgbClr val="000000"/>
                </a:solidFill>
                <a:latin typeface="Arial"/>
                <a:ea typeface="Arial"/>
                <a:cs typeface="Arial"/>
                <a:sym typeface="Arial"/>
              </a:rPr>
              <a:t>) </a:t>
            </a:r>
            <a:r>
              <a:rPr b="0" i="1" lang="en-US" sz="2400" strike="noStrike">
                <a:solidFill>
                  <a:srgbClr val="000000"/>
                </a:solidFill>
                <a:latin typeface="Arial"/>
                <a:ea typeface="Arial"/>
                <a:cs typeface="Arial"/>
                <a:sym typeface="Arial"/>
              </a:rPr>
              <a:t>search</a:t>
            </a:r>
            <a:endParaRPr b="0" sz="2400"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Beginning with the first element in the collection, we search for the desired element by examining each subsequent element’s key until either the search is successful or the collection is exhausted.</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Based on the number of comparisons this search is O(</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In the worst case we have to make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key comparisons. </a:t>
            </a:r>
            <a:endParaRPr b="0" i="0" sz="2000" u="none" cap="none" strike="noStrike">
              <a:latin typeface="Arial"/>
              <a:ea typeface="Arial"/>
              <a:cs typeface="Arial"/>
              <a:sym typeface="Arial"/>
            </a:endParaRPr>
          </a:p>
          <a:p>
            <a:pPr indent="-285120" lvl="1" marL="743040" marR="0" rtl="0" algn="l">
              <a:lnSpc>
                <a:spcPct val="8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On the average, assuming that there is an equal probability of searching for any element in the collection, we make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/2 comparisons for a successful search</a:t>
            </a:r>
            <a:endParaRPr b="0" i="0" sz="2000" u="none" cap="none" strike="noStrike">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74"/>
          <p:cNvSpPr/>
          <p:nvPr/>
        </p:nvSpPr>
        <p:spPr>
          <a:xfrm>
            <a:off x="457200" y="274680"/>
            <a:ext cx="822888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High-Probability</a:t>
            </a:r>
            <a:r>
              <a:rPr b="0" lang="en-US" sz="4400" strike="noStrike">
                <a:solidFill>
                  <a:srgbClr val="000000"/>
                </a:solidFill>
                <a:latin typeface="Arial"/>
                <a:ea typeface="Arial"/>
                <a:cs typeface="Arial"/>
                <a:sym typeface="Arial"/>
              </a:rPr>
              <a:t> Ordering </a:t>
            </a:r>
            <a:endParaRPr b="0" sz="4400" strike="noStrike">
              <a:latin typeface="Arial"/>
              <a:ea typeface="Arial"/>
              <a:cs typeface="Arial"/>
              <a:sym typeface="Arial"/>
            </a:endParaRPr>
          </a:p>
        </p:txBody>
      </p:sp>
      <p:sp>
        <p:nvSpPr>
          <p:cNvPr id="1076" name="Google Shape;1076;p174"/>
          <p:cNvSpPr/>
          <p:nvPr/>
        </p:nvSpPr>
        <p:spPr>
          <a:xfrm>
            <a:off x="457200" y="11430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Sometimes certain collection elements are in much greater demand than others. We can then improve the search: </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Put the most-often-desired elements at the beginning of the collection</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Using this scheme, we are more likely to make a hit in the first few tries, and rarely do we have to search the whole collection. </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If the elements in the collection are not static or if we cannot predict their relative demand, we can</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move each element accessed to the front of the collection </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as an element is found, it is swapped with the element that precedes it</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collections in which the relative positions of the elements are changed in an attempt to improve search efficiency are called </a:t>
            </a:r>
            <a:r>
              <a:rPr b="0" i="1" lang="en-US" sz="2400" strike="noStrike">
                <a:solidFill>
                  <a:srgbClr val="000000"/>
                </a:solidFill>
                <a:latin typeface="Arial"/>
                <a:ea typeface="Arial"/>
                <a:cs typeface="Arial"/>
                <a:sym typeface="Arial"/>
              </a:rPr>
              <a:t>self-organizing</a:t>
            </a:r>
            <a:r>
              <a:rPr b="0" lang="en-US" sz="2400" strike="noStrike">
                <a:solidFill>
                  <a:srgbClr val="000000"/>
                </a:solidFill>
                <a:latin typeface="Arial"/>
                <a:ea typeface="Arial"/>
                <a:cs typeface="Arial"/>
                <a:sym typeface="Arial"/>
              </a:rPr>
              <a:t> or </a:t>
            </a:r>
            <a:r>
              <a:rPr b="0" i="1" lang="en-US" sz="2400" strike="noStrike">
                <a:solidFill>
                  <a:srgbClr val="000000"/>
                </a:solidFill>
                <a:latin typeface="Arial"/>
                <a:ea typeface="Arial"/>
                <a:cs typeface="Arial"/>
                <a:sym typeface="Arial"/>
              </a:rPr>
              <a:t>self-adjusting</a:t>
            </a:r>
            <a:r>
              <a:rPr b="0" lang="en-US" sz="2400" strike="noStrike">
                <a:solidFill>
                  <a:srgbClr val="000000"/>
                </a:solidFill>
                <a:latin typeface="Arial"/>
                <a:ea typeface="Arial"/>
                <a:cs typeface="Arial"/>
                <a:sym typeface="Arial"/>
              </a:rPr>
              <a:t> collections.</a:t>
            </a:r>
            <a:endParaRPr b="0" sz="2400"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sz="2400" strike="noStrik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75"/>
          <p:cNvSpPr/>
          <p:nvPr/>
        </p:nvSpPr>
        <p:spPr>
          <a:xfrm>
            <a:off x="457200" y="274680"/>
            <a:ext cx="8228880" cy="715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High-Probability</a:t>
            </a:r>
            <a:r>
              <a:rPr b="0" lang="en-US" sz="4400" strike="noStrike">
                <a:solidFill>
                  <a:srgbClr val="000000"/>
                </a:solidFill>
                <a:latin typeface="Arial"/>
                <a:ea typeface="Arial"/>
                <a:cs typeface="Arial"/>
                <a:sym typeface="Arial"/>
              </a:rPr>
              <a:t> Ordering </a:t>
            </a:r>
            <a:endParaRPr b="0" sz="4400" strike="noStrike">
              <a:latin typeface="Arial"/>
              <a:ea typeface="Arial"/>
              <a:cs typeface="Arial"/>
              <a:sym typeface="Arial"/>
            </a:endParaRPr>
          </a:p>
        </p:txBody>
      </p:sp>
      <p:sp>
        <p:nvSpPr>
          <p:cNvPr id="1083" name="Google Shape;1083;p175"/>
          <p:cNvSpPr/>
          <p:nvPr/>
        </p:nvSpPr>
        <p:spPr>
          <a:xfrm>
            <a:off x="457200" y="11430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9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Sometimes certain collection elements are in much greater demand than others. We can then improve the search: </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Put the most-often-desired elements at the beginning of the collection</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Using this scheme, we are more likely to make a hit in the first few tries, and rarely do we have to search the whole collection. </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If the elements in the collection are not static or if we cannot predict their relative demand, we can</a:t>
            </a:r>
            <a:endParaRPr b="0" sz="2400"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move each element accessed to the front of the collection </a:t>
            </a:r>
            <a:endParaRPr b="0" i="0" sz="2000" u="none" cap="none" strike="noStrike">
              <a:latin typeface="Arial"/>
              <a:ea typeface="Arial"/>
              <a:cs typeface="Arial"/>
              <a:sym typeface="Arial"/>
            </a:endParaRPr>
          </a:p>
          <a:p>
            <a:pPr indent="-28512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as an element is found, it is swapped with the element that precedes it</a:t>
            </a:r>
            <a:endParaRPr b="0" i="0" sz="2000" u="none" cap="none" strike="noStrike">
              <a:latin typeface="Arial"/>
              <a:ea typeface="Arial"/>
              <a:cs typeface="Arial"/>
              <a:sym typeface="Arial"/>
            </a:endParaRPr>
          </a:p>
          <a:p>
            <a:pPr indent="-34236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collections in which the relative positions of the elements are changed in an attempt to improve search efficiency are called </a:t>
            </a:r>
            <a:r>
              <a:rPr b="0" i="1" lang="en-US" sz="2400" strike="noStrike">
                <a:solidFill>
                  <a:srgbClr val="000000"/>
                </a:solidFill>
                <a:latin typeface="Arial"/>
                <a:ea typeface="Arial"/>
                <a:cs typeface="Arial"/>
                <a:sym typeface="Arial"/>
              </a:rPr>
              <a:t>self-organizing</a:t>
            </a:r>
            <a:r>
              <a:rPr b="0" lang="en-US" sz="2400" strike="noStrike">
                <a:solidFill>
                  <a:srgbClr val="000000"/>
                </a:solidFill>
                <a:latin typeface="Arial"/>
                <a:ea typeface="Arial"/>
                <a:cs typeface="Arial"/>
                <a:sym typeface="Arial"/>
              </a:rPr>
              <a:t> or </a:t>
            </a:r>
            <a:r>
              <a:rPr b="0" i="1" lang="en-US" sz="2400" strike="noStrike">
                <a:solidFill>
                  <a:srgbClr val="000000"/>
                </a:solidFill>
                <a:latin typeface="Arial"/>
                <a:ea typeface="Arial"/>
                <a:cs typeface="Arial"/>
                <a:sym typeface="Arial"/>
              </a:rPr>
              <a:t>self-adjusting</a:t>
            </a:r>
            <a:r>
              <a:rPr b="0" lang="en-US" sz="2400" strike="noStrike">
                <a:solidFill>
                  <a:srgbClr val="000000"/>
                </a:solidFill>
                <a:latin typeface="Arial"/>
                <a:ea typeface="Arial"/>
                <a:cs typeface="Arial"/>
                <a:sym typeface="Arial"/>
              </a:rPr>
              <a:t> collections.</a:t>
            </a:r>
            <a:endParaRPr b="0" sz="2400" strike="noStrike">
              <a:latin typeface="Arial"/>
              <a:ea typeface="Arial"/>
              <a:cs typeface="Arial"/>
              <a:sym typeface="Arial"/>
            </a:endParaRPr>
          </a:p>
          <a:p>
            <a:pPr indent="-342360" lvl="0" marL="343080" marR="0" rtl="0" algn="l">
              <a:lnSpc>
                <a:spcPct val="90000"/>
              </a:lnSpc>
              <a:spcBef>
                <a:spcPts val="479"/>
              </a:spcBef>
              <a:spcAft>
                <a:spcPts val="0"/>
              </a:spcAft>
              <a:buNone/>
            </a:pPr>
            <a:r>
              <a:t/>
            </a:r>
            <a:endParaRPr b="0" sz="2400" strike="noStrike">
              <a:latin typeface="Arial"/>
              <a:ea typeface="Arial"/>
              <a:cs typeface="Arial"/>
              <a:sym typeface="Arial"/>
            </a:endParaRPr>
          </a:p>
        </p:txBody>
      </p:sp>
      <p:sp>
        <p:nvSpPr>
          <p:cNvPr id="1084" name="Google Shape;1084;p175"/>
          <p:cNvSpPr/>
          <p:nvPr/>
        </p:nvSpPr>
        <p:spPr>
          <a:xfrm>
            <a:off x="0" y="3200400"/>
            <a:ext cx="9143640" cy="3657240"/>
          </a:xfrm>
          <a:prstGeom prst="rect">
            <a:avLst/>
          </a:prstGeom>
          <a:solidFill>
            <a:srgbClr val="FFFFF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5" name="Google Shape;1085;p175"/>
          <p:cNvPicPr preferRelativeResize="0"/>
          <p:nvPr/>
        </p:nvPicPr>
        <p:blipFill rotWithShape="1">
          <a:blip r:embed="rId3">
            <a:alphaModFix/>
          </a:blip>
          <a:srcRect b="0" l="0" r="0" t="0"/>
          <a:stretch/>
        </p:blipFill>
        <p:spPr>
          <a:xfrm>
            <a:off x="360" y="4531680"/>
            <a:ext cx="9143280" cy="5886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76"/>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Sorted collections</a:t>
            </a:r>
            <a:endParaRPr b="0" sz="4400" strike="noStrike">
              <a:latin typeface="Arial"/>
              <a:ea typeface="Arial"/>
              <a:cs typeface="Arial"/>
              <a:sym typeface="Arial"/>
            </a:endParaRPr>
          </a:p>
        </p:txBody>
      </p:sp>
      <p:sp>
        <p:nvSpPr>
          <p:cNvPr id="1092" name="Google Shape;1092;p176"/>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80000"/>
              </a:lnSpc>
              <a:spcBef>
                <a:spcPts val="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If the collection is sorted, a sequential search no longer needs to search the whole collection to discover that an element does </a:t>
            </a:r>
            <a:r>
              <a:rPr b="0" i="1" lang="en-US" sz="2000" strike="noStrike">
                <a:solidFill>
                  <a:srgbClr val="000000"/>
                </a:solidFill>
                <a:latin typeface="Arial"/>
                <a:ea typeface="Arial"/>
                <a:cs typeface="Arial"/>
                <a:sym typeface="Arial"/>
              </a:rPr>
              <a:t>not</a:t>
            </a:r>
            <a:r>
              <a:rPr b="0" lang="en-US" sz="2000" strike="noStrike">
                <a:solidFill>
                  <a:srgbClr val="000000"/>
                </a:solidFill>
                <a:latin typeface="Arial"/>
                <a:ea typeface="Arial"/>
                <a:cs typeface="Arial"/>
                <a:sym typeface="Arial"/>
              </a:rPr>
              <a:t> exist. It only needs to search until it has passed the element’s logical place in the collection—that is, until an element with a larger key value is encountered.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Another advantage of linear searching is its simplicity.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binary search is usually faster, however, it is not guaranteed to be faster for searching very small collections.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As the number of elements increases, however, the disparity between the linear search and the binary search grows very quickly.</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The binary search is appropriate only for collection elements stored in a sequential array-based representation. </a:t>
            </a:r>
            <a:endParaRPr b="0" sz="2000" strike="noStrike">
              <a:latin typeface="Arial"/>
              <a:ea typeface="Arial"/>
              <a:cs typeface="Arial"/>
              <a:sym typeface="Arial"/>
            </a:endParaRPr>
          </a:p>
          <a:p>
            <a:pPr indent="-342360" lvl="0" marL="343080" marR="0" rtl="0" algn="l">
              <a:lnSpc>
                <a:spcPct val="80000"/>
              </a:lnSpc>
              <a:spcBef>
                <a:spcPts val="400"/>
              </a:spcBef>
              <a:spcAft>
                <a:spcPts val="0"/>
              </a:spcAft>
              <a:buClr>
                <a:srgbClr val="000000"/>
              </a:buClr>
              <a:buSzPts val="2000"/>
              <a:buFont typeface="Noto Sans Symbols"/>
              <a:buChar char="∙"/>
            </a:pPr>
            <a:r>
              <a:rPr b="0" lang="en-US" sz="2000" strike="noStrike">
                <a:solidFill>
                  <a:srgbClr val="000000"/>
                </a:solidFill>
                <a:latin typeface="Arial"/>
                <a:ea typeface="Arial"/>
                <a:cs typeface="Arial"/>
                <a:sym typeface="Arial"/>
              </a:rPr>
              <a:t>However, the binary search tree allows us to perform a binary search on a linked data representation</a:t>
            </a:r>
            <a:endParaRPr b="0" sz="2000" strike="noStrike">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77"/>
          <p:cNvSpPr/>
          <p:nvPr/>
        </p:nvSpPr>
        <p:spPr>
          <a:xfrm>
            <a:off x="457200" y="274680"/>
            <a:ext cx="8228880" cy="11422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Hashing</a:t>
            </a:r>
            <a:endParaRPr b="0" sz="4000" strike="noStrike">
              <a:latin typeface="Arial"/>
              <a:ea typeface="Arial"/>
              <a:cs typeface="Arial"/>
              <a:sym typeface="Arial"/>
            </a:endParaRPr>
          </a:p>
        </p:txBody>
      </p:sp>
      <p:sp>
        <p:nvSpPr>
          <p:cNvPr id="1099" name="Google Shape;1099;p177"/>
          <p:cNvSpPr/>
          <p:nvPr/>
        </p:nvSpPr>
        <p:spPr>
          <a:xfrm>
            <a:off x="457200" y="1600200"/>
            <a:ext cx="8228880" cy="452520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0000"/>
              </a:lnSpc>
              <a:spcBef>
                <a:spcPts val="0"/>
              </a:spcBef>
              <a:spcAft>
                <a:spcPts val="0"/>
              </a:spcAft>
              <a:buClr>
                <a:srgbClr val="000000"/>
              </a:buClr>
              <a:buSzPts val="3200"/>
              <a:buFont typeface="Noto Sans Symbols"/>
              <a:buChar char="∙"/>
            </a:pPr>
            <a:r>
              <a:rPr b="0" lang="en-US" sz="3200" strike="noStrike">
                <a:solidFill>
                  <a:srgbClr val="000000"/>
                </a:solidFill>
                <a:latin typeface="Arial"/>
                <a:ea typeface="Arial"/>
                <a:cs typeface="Arial"/>
                <a:sym typeface="Arial"/>
              </a:rPr>
              <a:t>We end our discussion of search algorithms by pointing out that the hash table approach to storage presented in Sections 4 through 6 of Chapter 8 allows constant search time in many situations.</a:t>
            </a:r>
            <a:endParaRPr b="0" sz="32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