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6858000" cx="9144000"/>
  <p:notesSz cx="6954825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3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38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2" name="Google Shape;402;p44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4:notes"/>
          <p:cNvSpPr txBox="1"/>
          <p:nvPr>
            <p:ph idx="12" type="sldNum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152400" y="1371600"/>
            <a:ext cx="373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C000"/>
                </a:solidFill>
              </a:rPr>
              <a:t>               </a:t>
            </a:r>
            <a:r>
              <a:rPr b="1" lang="en-US" sz="5400">
                <a:solidFill>
                  <a:srgbClr val="7030A0"/>
                </a:solidFill>
              </a:rPr>
              <a:t>Chapter 6</a:t>
            </a:r>
            <a:br>
              <a:rPr b="1" lang="en-US" sz="5400">
                <a:solidFill>
                  <a:srgbClr val="7030A0"/>
                </a:solidFill>
              </a:rPr>
            </a:br>
            <a:br>
              <a:rPr b="1" lang="en-US" sz="5400">
                <a:solidFill>
                  <a:srgbClr val="7030A0"/>
                </a:solidFill>
              </a:rPr>
            </a:br>
            <a:r>
              <a:rPr b="1" lang="en-US" sz="5400">
                <a:solidFill>
                  <a:srgbClr val="7030A0"/>
                </a:solidFill>
              </a:rPr>
              <a:t>The List ADT</a:t>
            </a:r>
            <a:endParaRPr b="1" sz="48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6.2 List Implementations</a:t>
            </a:r>
            <a:endParaRPr sz="4000"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 this section we develop an array-based and a link-based implementation of the List ADT.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Because a list is a collection the mplementations share some design and code with their Collection ADT counterparts.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Here we emphasize the new functionality—the indexing and the iteration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Array-Based Implementation</a:t>
            </a:r>
            <a:endParaRPr sz="4000"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Same approach for our array-based list: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… except must maintain index “order” of elements during operations: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438400"/>
            <a:ext cx="6022848" cy="102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718014"/>
            <a:ext cx="4343400" cy="14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Index Related Operations</a:t>
            </a:r>
            <a:endParaRPr sz="4000"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methods each follow the same pattern: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check the index argument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if it is outside the allowable range for that operation throw an exception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otherwise carry out the operation. 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Because of the close logical relationship between the internal representation, an array, and the ADT, an indexed list, the implementation of these operations is very straightforward. 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For example, the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4000"/>
              <a:t> method</a:t>
            </a:r>
            <a:endParaRPr sz="4000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public T set(int index, T newElement)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Throws IndexOutOfBoundsException if passed an index argument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such that index &lt; 0 or index &gt;= size().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Otherwise, replaces element on this list at position index with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newElement and returns the replaced element.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if ((index &lt; 0) || (index &gt;= size()))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throw new IndexOutOfBoundsException("Illegal index of " + index +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      " passed to ABList set method.\n");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T hold = elements[index];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elements[index] = newElement;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return hold;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Iteration</a:t>
            </a:r>
            <a:endParaRPr sz="4000"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use an anonymous inner class approach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Anonymous class has no name .. it is just instantiated where needed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behavior of an iterator is unspecified if the underlying representation is modified while the iteration is in progress in any way other than by calling the iterator’s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 sz="2800"/>
              <a:t> method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81000" y="152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public Iterator&lt;T&gt; iterator() 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return new Iterator&lt;T&gt;()  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private int previousPos = -1;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public boolean hasNext()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return (previousPos &lt; (size() - 1)) 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public T next() 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if (!hasNext())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   throw new IndexOutOfBoundsException("Illegal invocation of next " +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" in LBList iterator.\n");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previousPos++;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return elements[previousPos];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public void remove()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{ 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for (int i = previousPos; i &lt;= numElements - 2; i++)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   elements [i] = elements[i+1];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elements [numElements - 1] = null;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numElements--;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   previousPos--;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Link-Based Implementation</a:t>
            </a:r>
            <a:endParaRPr sz="4000"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048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Some of the link-based collection implementation design and code can be reused for the link-based list.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support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800"/>
              <a:t> method, which adds elements to the end of the list, we maintain a new reference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rear</a:t>
            </a:r>
            <a:r>
              <a:rPr lang="en-US" sz="2800"/>
              <a:t> to the end of the list.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support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-US" sz="2800"/>
              <a:t> method we include a new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targetIndex</a:t>
            </a:r>
            <a:r>
              <a:rPr lang="en-US" sz="2800"/>
              <a:t> variable, which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-US" sz="2800"/>
              <a:t> method sets, in addition to setting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lang="en-US" sz="2800"/>
              <a:t>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-US" sz="2800"/>
              <a:t>,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lang="en-US" sz="2800"/>
              <a:t>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 Index Related Operation</a:t>
            </a:r>
            <a:endParaRPr sz="4000"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public T set(int index, T newElement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Throws IndexOutOfBoundsException if passed an index argument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such that index &lt; 0 or index &gt;= size().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Otherwise, replaces element on this list at position index with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newElement and returns the replaced element.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if ((index &lt; 0) || (index &gt;= size()))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throw new IndexOutOfBoundsException("Illegal index of " + index +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" passed to LBList set method.\n");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LLNode&lt;T&gt; node = front;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for (int i = 0; i &lt; index; i++)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node = node.getLink();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T hold = node.getInfo();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node.setInfo(newElement);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return hold;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Iteration</a:t>
            </a:r>
            <a:endParaRPr sz="4000"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457200" y="107296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Again use an anonymous inner class within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-US" sz="2800"/>
              <a:t> method.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instantiated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-US" sz="2800"/>
              <a:t> object keeps track of three instance variables to provide the iteration and to support the required remove operation: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2800"/>
              <a:t> method returns the element referenced by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nextPos</a:t>
            </a:r>
            <a:r>
              <a:rPr lang="en-US" sz="2800"/>
              <a:t> and updates the three references</a:t>
            </a:r>
            <a:endParaRPr sz="2800"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05200"/>
            <a:ext cx="4572000" cy="129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Iteration</a:t>
            </a:r>
            <a:endParaRPr sz="4000"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 sz="2800"/>
              <a:t> invoked in the middle of an iteration it removes the element that was just returned, the element referenced by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currPos</a:t>
            </a:r>
            <a:r>
              <a:rPr lang="en-US" sz="2800"/>
              <a:t>:</a:t>
            </a:r>
            <a:endParaRPr sz="2800"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276600"/>
            <a:ext cx="8247888" cy="238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6: The List ADT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42900" y="17526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6.1 – The List Interface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6.2 – List Implementations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6.3 – Applications: Card Deck and Games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6.4 – Sorted Array-Based List Implementation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6.5 – List Variations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6.6 – Application: Large Integers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6.3 Applications: </a:t>
            </a:r>
            <a:br>
              <a:rPr lang="en-US" sz="4000"/>
            </a:br>
            <a:r>
              <a:rPr lang="en-US" sz="4000"/>
              <a:t>Card Deck and Games</a:t>
            </a:r>
            <a:endParaRPr/>
          </a:p>
        </p:txBody>
      </p:sp>
      <p:pic>
        <p:nvPicPr>
          <p:cNvPr id="250" name="Google Shape;25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807" y="1600200"/>
            <a:ext cx="737038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lang="en-US" sz="4000"/>
              <a:t> class</a:t>
            </a:r>
            <a:endParaRPr sz="4000"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Found in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support.cards</a:t>
            </a:r>
            <a:r>
              <a:rPr lang="en-US" sz="2800"/>
              <a:t> package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card object has three attributes: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rank: the rank of the card e.g. Five or King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suit: the suit of the card e.g. Heart or Spade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image: an image icon associated with the card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suit</a:t>
            </a:r>
            <a:r>
              <a:rPr lang="en-US" sz="2800"/>
              <a:t> are both represented by public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2800"/>
              <a:t> classes provided by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lang="en-US" sz="2800"/>
              <a:t> class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image files used for the image icons are also located in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support.cards</a:t>
            </a:r>
            <a:r>
              <a:rPr lang="en-US" sz="2800"/>
              <a:t> package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Attribute getter methods are provided plus an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-US" sz="2800"/>
              <a:t>, a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2800"/>
              <a:t> and a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CardDeck</a:t>
            </a:r>
            <a:r>
              <a:rPr lang="en-US" sz="4000"/>
              <a:t> class</a:t>
            </a:r>
            <a:endParaRPr sz="4000"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Uses an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ABList</a:t>
            </a:r>
            <a:r>
              <a:rPr lang="en-US" sz="2800"/>
              <a:t> of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lang="en-US" sz="2800"/>
              <a:t> objects named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deck</a:t>
            </a:r>
            <a:r>
              <a:rPr lang="en-US" sz="2800"/>
              <a:t> as its internal representation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Another instance variable,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deal</a:t>
            </a:r>
            <a:r>
              <a:rPr lang="en-US" sz="2800"/>
              <a:t>, which holds an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Iterator&lt;Card&gt;</a:t>
            </a:r>
            <a:r>
              <a:rPr lang="en-US" sz="2800"/>
              <a:t> object, is used to deal cards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deal</a:t>
            </a:r>
            <a:r>
              <a:rPr lang="en-US" sz="2800"/>
              <a:t> is set to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deck.iterator()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Exports methods for shuffling the deck and iterating through the deck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Applications</a:t>
            </a:r>
            <a:endParaRPr sz="4000"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CardHandCLI</a:t>
            </a:r>
            <a:r>
              <a:rPr lang="en-US" sz="2800"/>
              <a:t> – command line interface program which deals a 5 card hand from a card deck, allowing the user to arrange the cards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CardHandGUI</a:t>
            </a:r>
            <a:r>
              <a:rPr lang="en-US" sz="2800"/>
              <a:t> – graphical user interface program which deals a 5 card hand from a card deck, allowing the user to arrange the cards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HigherLower</a:t>
            </a:r>
            <a:r>
              <a:rPr lang="en-US" sz="2800"/>
              <a:t> – Predict whether the next card will be higher or lower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Pairs</a:t>
            </a:r>
            <a:r>
              <a:rPr lang="en-US" sz="2800"/>
              <a:t> – Analyzes the probability of being dealt a pair in a 5 card hand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6.4 Sorted Array-Based List Implementation</a:t>
            </a:r>
            <a:endParaRPr sz="4000"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Class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SortedABList</a:t>
            </a:r>
            <a:r>
              <a:rPr lang="en-US" sz="2800"/>
              <a:t> implements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lang="en-US" sz="2800"/>
              <a:t> and is found in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ch06.lists</a:t>
            </a:r>
            <a:r>
              <a:rPr lang="en-US" sz="2800"/>
              <a:t> package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Much of the design and code of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SortedArrayCollection</a:t>
            </a:r>
            <a:r>
              <a:rPr lang="en-US" sz="2800"/>
              <a:t> from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ch05.collections</a:t>
            </a:r>
            <a:r>
              <a:rPr lang="en-US" sz="2800"/>
              <a:t> package can be reused.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state as a general precondition of the class that the index-based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800"/>
              <a:t> operations are not supported.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Code for the two unsupported methods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public void add(int index, T element)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Throws UnsupportedOperationException.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throw new UnsupportedOperationException("Unsupported index-based add …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public T set(int index, T newElement)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Throws UnsupportedOperationException.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throw new UnsupportedOperationException("Unsupported index-based set …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Comparator Interface 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457200" y="1417638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want to allow clients of our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SortedABList</a:t>
            </a:r>
            <a:r>
              <a:rPr lang="en-US" sz="2800"/>
              <a:t> to be able to specify for themselves how the elements should be sorted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Java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-US" sz="2800"/>
              <a:t> interface defines two abstract methods: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Using an approach based on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-US" sz="2800"/>
              <a:t> class allows for multiple sorting orders</a:t>
            </a:r>
            <a:endParaRPr sz="2800"/>
          </a:p>
        </p:txBody>
      </p:sp>
      <p:sp>
        <p:nvSpPr>
          <p:cNvPr id="287" name="Google Shape;287;p44"/>
          <p:cNvSpPr txBox="1"/>
          <p:nvPr/>
        </p:nvSpPr>
        <p:spPr>
          <a:xfrm>
            <a:off x="762000" y="3798888"/>
            <a:ext cx="11833459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int compare(T o1, T o2);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 negative integer, zero, or a positive integer to indicate that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o1 is less than, equal to, or greater than o2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boolean equals(Object obj); 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true if this Comparator equals obj; otherwise,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Comparator Interface 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457200" y="1417638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Using an approach based on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-US" sz="2800"/>
              <a:t> class allows for multiple sorting orders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For example our FamousPerson class typically bases comparison on last name, first name but it could also define other approaches:</a:t>
            </a:r>
            <a:endParaRPr/>
          </a:p>
        </p:txBody>
      </p:sp>
      <p:sp>
        <p:nvSpPr>
          <p:cNvPr id="294" name="Google Shape;294;p45"/>
          <p:cNvSpPr txBox="1"/>
          <p:nvPr/>
        </p:nvSpPr>
        <p:spPr>
          <a:xfrm>
            <a:off x="457200" y="3962400"/>
            <a:ext cx="1183345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Comparator&lt;FamousPerson&gt; yearOfBirthComparator()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new Comparator&lt;FamousPerson&gt;()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compare(FamousPerson element1, FamousPerson element2)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(element1.yearOfBirth - element2.yearOfBirth);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SortedABList Constructors</a:t>
            </a:r>
            <a:endParaRPr sz="4000"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There are two constructors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One uses the “natural order” of the elements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other uses an order provided by the client who passes an appropriate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-US" sz="2800"/>
              <a:t> object as an argument to the method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private variable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comp</a:t>
            </a:r>
            <a:r>
              <a:rPr lang="en-US" sz="2800"/>
              <a:t> of class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Comparator&lt;T&gt;</a:t>
            </a:r>
            <a:r>
              <a:rPr lang="en-US" sz="2800"/>
              <a:t> is used to make comparisons internally and is set by the invoked constructor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SortedABList Constructors</a:t>
            </a:r>
            <a:endParaRPr sz="4000"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protected Comparator&lt;T&gt; comp;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public SortedABList()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Precondition: T implements Comparable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list = (T[]) new Object[DEFCAP];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comp = new Comparator&lt;T&gt;()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public int compare(T element1, T element2)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return ((Comparable)element1).compareTo(element2);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public SortedABList(Comparator&lt;T&gt; comp)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list = (T[]) new Object[DEFCAP];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this.comp = comp;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7"/>
          <p:cNvSpPr txBox="1"/>
          <p:nvPr/>
        </p:nvSpPr>
        <p:spPr>
          <a:xfrm rot="819738">
            <a:off x="5043213" y="1922331"/>
            <a:ext cx="401584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See the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CSPeople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application in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ch06.apps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package for an example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demonstrating the use of these two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constructors.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/>
              <a:t>6.1 – The List Interface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822325" y="41513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70338" y="1690688"/>
            <a:ext cx="8229600" cy="410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list is a collection of elements, with a linear  relationship existing among its elements.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Each element on the list has a position on the list, its index.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 addition to our lists supporting the standard collection operations add, get, contains, remove, isFull, isEmpty, and size, they support index-related operations and iteration.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228600" y="609600"/>
            <a:ext cx="266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List ADT Architecture</a:t>
            </a:r>
            <a:endParaRPr sz="3600"/>
          </a:p>
        </p:txBody>
      </p:sp>
      <p:pic>
        <p:nvPicPr>
          <p:cNvPr id="313" name="Google Shape;313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04800"/>
            <a:ext cx="5029200" cy="597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6.5 List Variations</a:t>
            </a:r>
            <a:endParaRPr sz="4000"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419100" y="144621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 Library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library provides a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400"/>
              <a:t> interface that inherits from both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-US" sz="2400"/>
              <a:t>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r>
              <a:rPr lang="en-US" sz="2400"/>
              <a:t> interfaces of the library. 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The library’s list interface is significantly more complex than ours, defining 28 abstract methods. 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It is implemented by the following classes: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AbstractList</a:t>
            </a:r>
            <a:r>
              <a:rPr lang="en-US" sz="2400"/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AbstractSequentialList</a:t>
            </a:r>
            <a:r>
              <a:rPr lang="en-US" sz="2400"/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2400"/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AttributeList</a:t>
            </a:r>
            <a:r>
              <a:rPr lang="en-US" sz="2400"/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CopyOnWriteArrayList</a:t>
            </a:r>
            <a:r>
              <a:rPr lang="en-US" sz="2400"/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-US" sz="2400"/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RoleList</a:t>
            </a:r>
            <a:r>
              <a:rPr lang="en-US" sz="2400"/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RoleUnresolvedList</a:t>
            </a:r>
            <a:r>
              <a:rPr lang="en-US" sz="2400"/>
              <a:t>,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2400"/>
              <a:t>,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en-US" sz="2400"/>
              <a:t>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Linked List Variations</a:t>
            </a:r>
            <a:endParaRPr sz="4000"/>
          </a:p>
        </p:txBody>
      </p:sp>
      <p:pic>
        <p:nvPicPr>
          <p:cNvPr id="325" name="Google Shape;325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7924799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Linked List as an Array of Nodes</a:t>
            </a:r>
            <a:endParaRPr/>
          </a:p>
        </p:txBody>
      </p:sp>
      <p:pic>
        <p:nvPicPr>
          <p:cNvPr descr="37461_CH07_FIG0711" id="332" name="Google Shape;332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7210269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Use an Array?</a:t>
            </a:r>
            <a:endParaRPr/>
          </a:p>
        </p:txBody>
      </p:sp>
      <p:sp>
        <p:nvSpPr>
          <p:cNvPr id="339" name="Google Shape;339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Sometimes managing the free space ourselves gives us greater flexibility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programming languages that do not support dynamic allocation or reference types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times when dynamic allocation of each node, one at a time, is too costly in terms of time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Boundedness</a:t>
            </a:r>
            <a:endParaRPr/>
          </a:p>
        </p:txBody>
      </p:sp>
      <p:sp>
        <p:nvSpPr>
          <p:cNvPr id="346" name="Google Shape;346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desire for static allocation is one of the primary motivations for the array-based linked approach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drop our assumption that our lists are of unlimited size in this section - our lists will not grow as needed.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Applications should not add elements to a full list.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457200" y="1219200"/>
            <a:ext cx="175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sorted list</a:t>
            </a:r>
            <a:endParaRPr/>
          </a:p>
        </p:txBody>
      </p:sp>
      <p:pic>
        <p:nvPicPr>
          <p:cNvPr descr="37461_CH07_FIG0712" id="353" name="Google Shape;353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304800"/>
            <a:ext cx="357838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Issues</a:t>
            </a:r>
            <a:endParaRPr/>
          </a:p>
        </p:txBody>
      </p:sp>
      <p:sp>
        <p:nvSpPr>
          <p:cNvPr id="360" name="Google Shape;360;p55"/>
          <p:cNvSpPr txBox="1"/>
          <p:nvPr>
            <p:ph idx="1" type="body"/>
          </p:nvPr>
        </p:nvSpPr>
        <p:spPr>
          <a:xfrm>
            <a:off x="457200" y="16002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 mark the end of the list with a “null” value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 “null” value must be an invalid address for a real list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we use the value –1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we suggest using the identifier NUL and defining it to be -1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	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private static final int NUL = –1;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One must directly manage the free space available for new list elements.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Link the collection of unused array elements together into a linked list of free nodes.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Write your own method to allocate nodes from the free space. We suggest calling this method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getNode</a:t>
            </a:r>
            <a:r>
              <a:rPr lang="en-US" sz="2000"/>
              <a:t>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Write your own method, we suggest calling it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freeNode</a:t>
            </a:r>
            <a:r>
              <a:rPr lang="en-US" sz="2000"/>
              <a:t>, to put a node back into the pool of free space when it is de-allocated.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152400" y="1371600"/>
            <a:ext cx="243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 linked list and free space</a:t>
            </a:r>
            <a:endParaRPr/>
          </a:p>
        </p:txBody>
      </p:sp>
      <p:pic>
        <p:nvPicPr>
          <p:cNvPr descr="37461_CH07_FIG0713" id="367" name="Google Shape;367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04800"/>
            <a:ext cx="3657600" cy="575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6.6 Application: Large Integers</a:t>
            </a:r>
            <a:endParaRPr/>
          </a:p>
        </p:txBody>
      </p:sp>
      <p:sp>
        <p:nvSpPr>
          <p:cNvPr id="373" name="Google Shape;373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largest Java integer type,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2800"/>
              <a:t>, can represent values between −9,223,372,036,854,775,808 and 9,223,372,036,854,775,807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Believe it or not, for some applications that may not be sufficient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linked list of digits can grow to be any size, and thus can be used to represent integers of any size 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Indexes</a:t>
            </a:r>
            <a:endParaRPr sz="4000"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elements of a list are indexed sequentially, from zero to one less than the size of the list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define methods for adding, retrieving, changing, and removing an element at an indicated index, as well as a method for determining the index of an element.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Each method that accepts an index as an argument throws an exception (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IndexOutOfBoundsException</a:t>
            </a:r>
            <a:r>
              <a:rPr lang="en-US" sz="2800"/>
              <a:t>) if the index is invalid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Representing large integers with linked lists</a:t>
            </a:r>
            <a:endParaRPr sz="4000"/>
          </a:p>
        </p:txBody>
      </p:sp>
      <p:pic>
        <p:nvPicPr>
          <p:cNvPr id="379" name="Google Shape;379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62" y="1600200"/>
            <a:ext cx="7982475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LargeInt</a:t>
            </a:r>
            <a:r>
              <a:rPr lang="en-US" sz="4000"/>
              <a:t> class</a:t>
            </a:r>
            <a:endParaRPr sz="4000"/>
          </a:p>
        </p:txBody>
      </p:sp>
      <p:sp>
        <p:nvSpPr>
          <p:cNvPr id="385" name="Google Shape;385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Constructors – one that creates an “empty” integer and one that creates an integer based on a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400"/>
              <a:t> argument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setNegative</a:t>
            </a:r>
            <a:r>
              <a:rPr lang="en-US" sz="2400"/>
              <a:t> – makes the large integer negative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2400"/>
              <a:t> – returns string representation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/>
              <a:t> – returns the sum of two large integers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subtract</a:t>
            </a:r>
            <a:r>
              <a:rPr lang="en-US" sz="2400"/>
              <a:t> – returns the difference of two large integers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support the creation and arithmetic manipulation of large integers we define a special list class …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LargeIntList</a:t>
            </a:r>
            <a:r>
              <a:rPr lang="en-US" sz="4000"/>
              <a:t> class</a:t>
            </a:r>
            <a:endParaRPr sz="4000"/>
          </a:p>
        </p:txBody>
      </p:sp>
      <p:sp>
        <p:nvSpPr>
          <p:cNvPr id="391" name="Google Shape;391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list of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2800"/>
              <a:t> (to hold digits)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provide operations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2800"/>
              <a:t>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addFront</a:t>
            </a:r>
            <a:r>
              <a:rPr lang="en-US" sz="2800"/>
              <a:t>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addEnd</a:t>
            </a:r>
            <a:r>
              <a:rPr lang="en-US" sz="2800"/>
              <a:t>, and both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forward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-US" sz="2800"/>
              <a:t> iterators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support these requirements we use a reference-based doubly linked structure</a:t>
            </a:r>
            <a:endParaRPr sz="2800"/>
          </a:p>
        </p:txBody>
      </p:sp>
      <p:pic>
        <p:nvPicPr>
          <p:cNvPr id="392" name="Google Shape;39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191000"/>
            <a:ext cx="5111496" cy="155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Applications</a:t>
            </a:r>
            <a:endParaRPr sz="4000"/>
          </a:p>
        </p:txBody>
      </p:sp>
      <p:sp>
        <p:nvSpPr>
          <p:cNvPr id="398" name="Google Shape;398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LargeIntCLI</a:t>
            </a:r>
            <a:r>
              <a:rPr lang="en-US" sz="2800"/>
              <a:t> - in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ch06.apps</a:t>
            </a:r>
            <a:r>
              <a:rPr lang="en-US" sz="2800"/>
              <a:t> package, allows the user to enter two large integers, performs the addition and subtraction of the two integers, and reports the results.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LargeIntGUI</a:t>
            </a:r>
            <a:r>
              <a:rPr lang="en-US" sz="2800"/>
              <a:t> - in 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ch06.apps</a:t>
            </a:r>
            <a:r>
              <a:rPr lang="en-US" sz="2800"/>
              <a:t> package: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399" name="Google Shape;39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4119499"/>
            <a:ext cx="5213056" cy="217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and Demo</a:t>
            </a:r>
            <a:endParaRPr/>
          </a:p>
        </p:txBody>
      </p:sp>
      <p:sp>
        <p:nvSpPr>
          <p:cNvPr id="406" name="Google Shape;406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Instructors can now review the algorithms, walk through the code for the classes, and demonstrate the running applications.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Important Concept Revisited: Abstraction Hierarchy </a:t>
            </a:r>
            <a:endParaRPr/>
          </a:p>
        </p:txBody>
      </p:sp>
      <p:sp>
        <p:nvSpPr>
          <p:cNvPr id="412" name="Google Shape;412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Here we saw another example of an abstraction hierarchy.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Applications use the LargeInt class, which uses the LargeIntList class, which uses the DLLNode class.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working at any level in this hierarchy as a programmer we need to know only how to use the next lower level – we do not need to know how it is implemented nor need we worry about the details of lower levels. 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Abstraction is indeed the key to conquering complexity.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For example</a:t>
            </a:r>
            <a:endParaRPr sz="4000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add(int index, T element); 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 u="sng">
                <a:latin typeface="Courier New"/>
                <a:ea typeface="Courier New"/>
                <a:cs typeface="Courier New"/>
                <a:sym typeface="Courier New"/>
              </a:rPr>
              <a:t>// Throws IndexOutOfBoundsException if passed an index argument  </a:t>
            </a:r>
            <a:endParaRPr b="1" sz="14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 u="sng">
                <a:latin typeface="Courier New"/>
                <a:ea typeface="Courier New"/>
                <a:cs typeface="Courier New"/>
                <a:sym typeface="Courier New"/>
              </a:rPr>
              <a:t>// such that index &lt; 0 or index &gt; size()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.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Otherwise, adds element to this list at position index; all current 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elements at that position or higher have 1 added to their index.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Optional. Throws UnsupportedOperationException if not supported.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T set(int index, T newElement);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 u="sng">
                <a:latin typeface="Courier New"/>
                <a:ea typeface="Courier New"/>
                <a:cs typeface="Courier New"/>
                <a:sym typeface="Courier New"/>
              </a:rPr>
              <a:t>// Throws IndexOutOfBoundsException if passed an index argument  </a:t>
            </a:r>
            <a:endParaRPr b="1" sz="14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 u="sng">
                <a:latin typeface="Courier New"/>
                <a:ea typeface="Courier New"/>
                <a:cs typeface="Courier New"/>
                <a:sym typeface="Courier New"/>
              </a:rPr>
              <a:t>// such that index &lt; 0 or index &gt;= size()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.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Otherwise, replaces element on this list at position index with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newElement and returns the replaced element.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// Optional. Throws UnsupportedOperationException if not supported.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Optional Operations</a:t>
            </a:r>
            <a:endParaRPr sz="4000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800"/>
              <a:t> operations are optional.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These operations allow the client to insert an element into a list at a specified index and for some list implementations, notably a sorted list implementation, this could invalidate the internal representation of the list.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Our implementations will throw the Java library supplied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UnsupportedOperationException</a:t>
            </a:r>
            <a:r>
              <a:rPr lang="en-US" sz="2800"/>
              <a:t> in cases where an implementation does not support an operation.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Iteration</a:t>
            </a:r>
            <a:endParaRPr sz="400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Our lists implement the library’s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r>
              <a:rPr lang="en-US" sz="2800"/>
              <a:t> interface.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r>
              <a:rPr lang="en-US" sz="2800"/>
              <a:t> requires a single method,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-US" sz="2800"/>
              <a:t>, that creates and returns an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-US" sz="2800"/>
              <a:t> object.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Methods that create and return objects are sometimes called Factory methods.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-US" sz="2800"/>
              <a:t> objects provide three operations: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hasNext</a:t>
            </a:r>
            <a:r>
              <a:rPr lang="en-US" sz="2800"/>
              <a:t>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 sz="2800"/>
              <a:t>,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-US" sz="2800"/>
              <a:t>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 use of an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Suppose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lang="en-US" sz="1800"/>
              <a:t> is a List ADT object that contains the four strings “alpha,” “gamma,” “beta,” and “delta.” The following code would delete “gamma”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from the list and display the other three strings.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Iterator&lt;String&gt; iter = strings.iterator();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String hold;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while (iter.hasNext())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hold = iter.next();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if (hold.equals("gamma"))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iter.remove();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System.out.println(hold);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ListInterface</a:t>
            </a:r>
            <a:r>
              <a:rPr lang="en-US" sz="4000"/>
              <a:t> </a:t>
            </a:r>
            <a:r>
              <a:rPr lang="en-US" sz="2400"/>
              <a:t>(comments removed)</a:t>
            </a:r>
            <a:endParaRPr sz="2400"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package ch06.lists;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import java.util.*;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import ch05.collections.CollectionInterface;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public interface ListInterface&lt;T&gt; extends CollectionInterface&lt;T&gt;,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Iterable&lt;T&gt;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void add(int index, T element);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T set(int index, T newElement);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T get(int index);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int indexOf(T target);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T remove(int index); 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