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20" r:id="rId3"/>
    <p:sldMasterId id="2147483721" r:id="rId4"/>
    <p:sldMasterId id="2147483722" r:id="rId5"/>
    <p:sldMasterId id="2147483723" r:id="rId6"/>
    <p:sldMasterId id="2147483724" r:id="rId7"/>
    <p:sldMasterId id="214748372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Lst>
  <p:sldSz cy="6858000" cx="9144000"/>
  <p:notesSz cx="6954825" cy="9309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73" Type="http://schemas.openxmlformats.org/officeDocument/2006/relationships/slide" Target="slides/slide64.xml"/><Relationship Id="rId72" Type="http://schemas.openxmlformats.org/officeDocument/2006/relationships/slide" Target="slides/slide63.xml"/><Relationship Id="rId31" Type="http://schemas.openxmlformats.org/officeDocument/2006/relationships/slide" Target="slides/slide22.xml"/><Relationship Id="rId75" Type="http://schemas.openxmlformats.org/officeDocument/2006/relationships/slide" Target="slides/slide66.xml"/><Relationship Id="rId30" Type="http://schemas.openxmlformats.org/officeDocument/2006/relationships/slide" Target="slides/slide21.xml"/><Relationship Id="rId74" Type="http://schemas.openxmlformats.org/officeDocument/2006/relationships/slide" Target="slides/slide65.xml"/><Relationship Id="rId33" Type="http://schemas.openxmlformats.org/officeDocument/2006/relationships/slide" Target="slides/slide24.xml"/><Relationship Id="rId77" Type="http://schemas.openxmlformats.org/officeDocument/2006/relationships/slide" Target="slides/slide68.xml"/><Relationship Id="rId32" Type="http://schemas.openxmlformats.org/officeDocument/2006/relationships/slide" Target="slides/slide23.xml"/><Relationship Id="rId76" Type="http://schemas.openxmlformats.org/officeDocument/2006/relationships/slide" Target="slides/slide67.xml"/><Relationship Id="rId35" Type="http://schemas.openxmlformats.org/officeDocument/2006/relationships/slide" Target="slides/slide26.xml"/><Relationship Id="rId34" Type="http://schemas.openxmlformats.org/officeDocument/2006/relationships/slide" Target="slides/slide25.xml"/><Relationship Id="rId78" Type="http://schemas.openxmlformats.org/officeDocument/2006/relationships/slide" Target="slides/slide69.xml"/><Relationship Id="rId71" Type="http://schemas.openxmlformats.org/officeDocument/2006/relationships/slide" Target="slides/slide62.xml"/><Relationship Id="rId70" Type="http://schemas.openxmlformats.org/officeDocument/2006/relationships/slide" Target="slides/slide61.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slide" Target="slides/slide59.xml"/><Relationship Id="rId23" Type="http://schemas.openxmlformats.org/officeDocument/2006/relationships/slide" Target="slides/slide14.xml"/><Relationship Id="rId67" Type="http://schemas.openxmlformats.org/officeDocument/2006/relationships/slide" Target="slides/slide58.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slide" Target="slides/slide60.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1: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40" name="Google Shape;340;p1: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0: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8" name="Google Shape;418;p10: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19" name="Google Shape;419;p10: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1: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5" name="Google Shape;425;p11: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26" name="Google Shape;426;p11: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2: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2" name="Google Shape;432;p12: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33" name="Google Shape;433;p12: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3: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9" name="Google Shape;439;p13: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40" name="Google Shape;440;p13: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4: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6" name="Google Shape;446;p14: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47" name="Google Shape;447;p14: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5: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5" name="Google Shape;455;p15: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56" name="Google Shape;456;p15: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6: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4" name="Google Shape;464;p16: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65" name="Google Shape;465;p16: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17: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3" name="Google Shape;473;p17: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74" name="Google Shape;474;p17: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8: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0" name="Google Shape;480;p18: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81" name="Google Shape;481;p18: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7" name="Google Shape;487;p1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2: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46" name="Google Shape;346;p2: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3" name="Google Shape;493;p2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9" name="Google Shape;499;p2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2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6" name="Google Shape;506;p2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3" name="Google Shape;513;p2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0" name="Google Shape;520;p2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7" name="Google Shape;527;p2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2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34" name="Google Shape;534;p2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2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1" name="Google Shape;541;p2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9" name="Google Shape;549;p2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2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4" name="Google Shape;554;p2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3: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53" name="Google Shape;353;p3: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9" name="Google Shape;559;p3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7" name="Google Shape;567;p3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3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5" name="Google Shape;575;p3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2" name="Google Shape;582;p3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0" name="Google Shape;590;p3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3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8" name="Google Shape;598;p3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3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3" name="Google Shape;603;p3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3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10" name="Google Shape;610;p3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3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18" name="Google Shape;618;p3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3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24" name="Google Shape;624;p3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4: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60" name="Google Shape;360;p4: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40: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1" name="Google Shape;631;p40: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32" name="Google Shape;632;p40: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4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39" name="Google Shape;639;p4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42: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5" name="Google Shape;645;p42: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46" name="Google Shape;646;p42: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43: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5" name="Google Shape;655;p43: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56" name="Google Shape;656;p43: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44: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3" name="Google Shape;663;p44: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64" name="Google Shape;664;p44: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45: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0" name="Google Shape;670;p45: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71" name="Google Shape;671;p45: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4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77" name="Google Shape;677;p4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4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5" name="Google Shape;695;p4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4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5" name="Google Shape;715;p4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4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9" name="Google Shape;749;p4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5: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5: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68" name="Google Shape;368;p5: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5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7" name="Google Shape;797;p5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5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9" name="Google Shape;859;p5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5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35" name="Google Shape;935;p5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5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4" name="Google Shape;1014;p5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5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23" name="Google Shape;1123;p5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p55: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5" name="Google Shape;1235;p55: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36" name="Google Shape;1236;p55: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56: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2" name="Google Shape;1242;p56: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43" name="Google Shape;1243;p56: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7" name="Shape 1247"/>
        <p:cNvGrpSpPr/>
        <p:nvPr/>
      </p:nvGrpSpPr>
      <p:grpSpPr>
        <a:xfrm>
          <a:off x="0" y="0"/>
          <a:ext cx="0" cy="0"/>
          <a:chOff x="0" y="0"/>
          <a:chExt cx="0" cy="0"/>
        </a:xfrm>
      </p:grpSpPr>
      <p:sp>
        <p:nvSpPr>
          <p:cNvPr id="1248" name="Google Shape;1248;p57: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9" name="Google Shape;1249;p57: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50" name="Google Shape;1250;p57: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p58: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6" name="Google Shape;1256;p58: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57" name="Google Shape;1257;p58: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1" name="Shape 1261"/>
        <p:cNvGrpSpPr/>
        <p:nvPr/>
      </p:nvGrpSpPr>
      <p:grpSpPr>
        <a:xfrm>
          <a:off x="0" y="0"/>
          <a:ext cx="0" cy="0"/>
          <a:chOff x="0" y="0"/>
          <a:chExt cx="0" cy="0"/>
        </a:xfrm>
      </p:grpSpPr>
      <p:sp>
        <p:nvSpPr>
          <p:cNvPr id="1262" name="Google Shape;1262;p59: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3" name="Google Shape;1263;p59: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64" name="Google Shape;1264;p59: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6: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6: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80" name="Google Shape;380;p6: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p60: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0" name="Google Shape;1270;p60: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71" name="Google Shape;1271;p60: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p61: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0" name="Google Shape;1280;p61: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81" name="Google Shape;1281;p61: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p62: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0" name="Google Shape;1290;p62: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91" name="Google Shape;1291;p62: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p63: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7" name="Google Shape;1297;p63: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298" name="Google Shape;1298;p63: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p64: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4" name="Google Shape;1304;p64: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05" name="Google Shape;1305;p64: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p65: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3" name="Google Shape;1313;p65: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14" name="Google Shape;1314;p65: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p66: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0" name="Google Shape;1320;p66: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21" name="Google Shape;1321;p66: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p67: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7" name="Google Shape;1327;p67: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28" name="Google Shape;1328;p67: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2" name="Shape 1332"/>
        <p:cNvGrpSpPr/>
        <p:nvPr/>
      </p:nvGrpSpPr>
      <p:grpSpPr>
        <a:xfrm>
          <a:off x="0" y="0"/>
          <a:ext cx="0" cy="0"/>
          <a:chOff x="0" y="0"/>
          <a:chExt cx="0" cy="0"/>
        </a:xfrm>
      </p:grpSpPr>
      <p:sp>
        <p:nvSpPr>
          <p:cNvPr id="1333" name="Google Shape;1333;p68: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4" name="Google Shape;1334;p68: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35" name="Google Shape;1335;p68: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p69: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1" name="Google Shape;1341;p69: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42" name="Google Shape;1342;p69: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lang="en-US" sz="1200" strike="noStrike">
                <a:solidFill>
                  <a:srgbClr val="000000"/>
                </a:solidFill>
                <a:latin typeface="Arial"/>
                <a:ea typeface="Arial"/>
                <a:cs typeface="Arial"/>
                <a:sym typeface="Arial"/>
              </a:rPr>
              <a:t>‹#›</a:t>
            </a:fld>
            <a:endParaRPr b="0" sz="1200" strike="noStrik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7: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7: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92" name="Google Shape;392;p7: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8: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8: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04" name="Google Shape;404;p8: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9:notes"/>
          <p:cNvSpPr/>
          <p:nvPr>
            <p:ph idx="2" type="sldImg"/>
          </p:nvPr>
        </p:nvSpPr>
        <p:spPr>
          <a:xfrm>
            <a:off x="1150920" y="698400"/>
            <a:ext cx="4652640" cy="3490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9:notes"/>
          <p:cNvSpPr txBox="1"/>
          <p:nvPr>
            <p:ph idx="1" type="body"/>
          </p:nvPr>
        </p:nvSpPr>
        <p:spPr>
          <a:xfrm>
            <a:off x="695160" y="4421160"/>
            <a:ext cx="5563800" cy="4188960"/>
          </a:xfrm>
          <a:prstGeom prst="rect">
            <a:avLst/>
          </a:prstGeom>
          <a:noFill/>
          <a:ln>
            <a:noFill/>
          </a:ln>
        </p:spPr>
        <p:txBody>
          <a:bodyPr anchorCtr="0" anchor="t" bIns="46425" lIns="92875" spcFirstLastPara="1" rIns="92875" wrap="square" tIns="464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11" name="Google Shape;411;p9:notes"/>
          <p:cNvSpPr txBox="1"/>
          <p:nvPr/>
        </p:nvSpPr>
        <p:spPr>
          <a:xfrm>
            <a:off x="3940200" y="8842320"/>
            <a:ext cx="3012840" cy="464760"/>
          </a:xfrm>
          <a:prstGeom prst="rect">
            <a:avLst/>
          </a:prstGeom>
          <a:noFill/>
          <a:ln>
            <a:noFill/>
          </a:ln>
        </p:spPr>
        <p:txBody>
          <a:bodyPr anchorCtr="0" anchor="b" bIns="46425" lIns="92875" spcFirstLastPara="1" rIns="92875" wrap="square" tIns="46425">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457200" y="1600200"/>
            <a:ext cx="8229240" cy="4525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11"/>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 type="body"/>
          </p:nvPr>
        </p:nvSpPr>
        <p:spPr>
          <a:xfrm>
            <a:off x="457200" y="160020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1"/>
          <p:cNvSpPr txBox="1"/>
          <p:nvPr>
            <p:ph idx="2" type="body"/>
          </p:nvPr>
        </p:nvSpPr>
        <p:spPr>
          <a:xfrm>
            <a:off x="457200" y="396432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12"/>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2"/>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2"/>
          <p:cNvSpPr txBox="1"/>
          <p:nvPr>
            <p:ph idx="3" type="body"/>
          </p:nvPr>
        </p:nvSpPr>
        <p:spPr>
          <a:xfrm>
            <a:off x="45720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4" type="body"/>
          </p:nvPr>
        </p:nvSpPr>
        <p:spPr>
          <a:xfrm>
            <a:off x="467424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13"/>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 type="body"/>
          </p:nvPr>
        </p:nvSpPr>
        <p:spPr>
          <a:xfrm>
            <a:off x="45720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2" type="body"/>
          </p:nvPr>
        </p:nvSpPr>
        <p:spPr>
          <a:xfrm>
            <a:off x="323964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3" type="body"/>
          </p:nvPr>
        </p:nvSpPr>
        <p:spPr>
          <a:xfrm>
            <a:off x="602208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4" type="body"/>
          </p:nvPr>
        </p:nvSpPr>
        <p:spPr>
          <a:xfrm>
            <a:off x="45720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5" type="body"/>
          </p:nvPr>
        </p:nvSpPr>
        <p:spPr>
          <a:xfrm>
            <a:off x="323964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6" type="body"/>
          </p:nvPr>
        </p:nvSpPr>
        <p:spPr>
          <a:xfrm>
            <a:off x="602208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9" name="Shape 6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0" name="Shape 70"/>
        <p:cNvGrpSpPr/>
        <p:nvPr/>
      </p:nvGrpSpPr>
      <p:grpSpPr>
        <a:xfrm>
          <a:off x="0" y="0"/>
          <a:ext cx="0" cy="0"/>
          <a:chOff x="0" y="0"/>
          <a:chExt cx="0" cy="0"/>
        </a:xfrm>
      </p:grpSpPr>
      <p:sp>
        <p:nvSpPr>
          <p:cNvPr id="71" name="Google Shape;71;p16"/>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 type="subTitle"/>
          </p:nvPr>
        </p:nvSpPr>
        <p:spPr>
          <a:xfrm>
            <a:off x="457200" y="1600200"/>
            <a:ext cx="8229240" cy="4525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3" name="Shape 73"/>
        <p:cNvGrpSpPr/>
        <p:nvPr/>
      </p:nvGrpSpPr>
      <p:grpSpPr>
        <a:xfrm>
          <a:off x="0" y="0"/>
          <a:ext cx="0" cy="0"/>
          <a:chOff x="0" y="0"/>
          <a:chExt cx="0" cy="0"/>
        </a:xfrm>
      </p:grpSpPr>
      <p:sp>
        <p:nvSpPr>
          <p:cNvPr id="74" name="Google Shape;74;p17"/>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 type="body"/>
          </p:nvPr>
        </p:nvSpPr>
        <p:spPr>
          <a:xfrm>
            <a:off x="457200" y="1600200"/>
            <a:ext cx="822924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6" name="Shape 76"/>
        <p:cNvGrpSpPr/>
        <p:nvPr/>
      </p:nvGrpSpPr>
      <p:grpSpPr>
        <a:xfrm>
          <a:off x="0" y="0"/>
          <a:ext cx="0" cy="0"/>
          <a:chOff x="0" y="0"/>
          <a:chExt cx="0" cy="0"/>
        </a:xfrm>
      </p:grpSpPr>
      <p:sp>
        <p:nvSpPr>
          <p:cNvPr id="77" name="Google Shape;77;p18"/>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 type="body"/>
          </p:nvPr>
        </p:nvSpPr>
        <p:spPr>
          <a:xfrm>
            <a:off x="45720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18"/>
          <p:cNvSpPr txBox="1"/>
          <p:nvPr>
            <p:ph idx="2" type="body"/>
          </p:nvPr>
        </p:nvSpPr>
        <p:spPr>
          <a:xfrm>
            <a:off x="467424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9"/>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2" name="Shape 82"/>
        <p:cNvGrpSpPr/>
        <p:nvPr/>
      </p:nvGrpSpPr>
      <p:grpSpPr>
        <a:xfrm>
          <a:off x="0" y="0"/>
          <a:ext cx="0" cy="0"/>
          <a:chOff x="0" y="0"/>
          <a:chExt cx="0" cy="0"/>
        </a:xfrm>
      </p:grpSpPr>
      <p:sp>
        <p:nvSpPr>
          <p:cNvPr id="83" name="Google Shape;83;p20"/>
          <p:cNvSpPr txBox="1"/>
          <p:nvPr>
            <p:ph idx="1" type="subTitle"/>
          </p:nvPr>
        </p:nvSpPr>
        <p:spPr>
          <a:xfrm>
            <a:off x="457200" y="274680"/>
            <a:ext cx="8229240" cy="5297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4" name="Shape 84"/>
        <p:cNvGrpSpPr/>
        <p:nvPr/>
      </p:nvGrpSpPr>
      <p:grpSpPr>
        <a:xfrm>
          <a:off x="0" y="0"/>
          <a:ext cx="0" cy="0"/>
          <a:chOff x="0" y="0"/>
          <a:chExt cx="0" cy="0"/>
        </a:xfrm>
      </p:grpSpPr>
      <p:sp>
        <p:nvSpPr>
          <p:cNvPr id="85" name="Google Shape;85;p21"/>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1"/>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21"/>
          <p:cNvSpPr txBox="1"/>
          <p:nvPr>
            <p:ph idx="2" type="body"/>
          </p:nvPr>
        </p:nvSpPr>
        <p:spPr>
          <a:xfrm>
            <a:off x="467424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1"/>
          <p:cNvSpPr txBox="1"/>
          <p:nvPr>
            <p:ph idx="3" type="body"/>
          </p:nvPr>
        </p:nvSpPr>
        <p:spPr>
          <a:xfrm>
            <a:off x="45720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9" name="Shape 89"/>
        <p:cNvGrpSpPr/>
        <p:nvPr/>
      </p:nvGrpSpPr>
      <p:grpSpPr>
        <a:xfrm>
          <a:off x="0" y="0"/>
          <a:ext cx="0" cy="0"/>
          <a:chOff x="0" y="0"/>
          <a:chExt cx="0" cy="0"/>
        </a:xfrm>
      </p:grpSpPr>
      <p:sp>
        <p:nvSpPr>
          <p:cNvPr id="90" name="Google Shape;90;p22"/>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 type="body"/>
          </p:nvPr>
        </p:nvSpPr>
        <p:spPr>
          <a:xfrm>
            <a:off x="45720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22"/>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2"/>
          <p:cNvSpPr txBox="1"/>
          <p:nvPr>
            <p:ph idx="3" type="body"/>
          </p:nvPr>
        </p:nvSpPr>
        <p:spPr>
          <a:xfrm>
            <a:off x="467424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4" name="Shape 94"/>
        <p:cNvGrpSpPr/>
        <p:nvPr/>
      </p:nvGrpSpPr>
      <p:grpSpPr>
        <a:xfrm>
          <a:off x="0" y="0"/>
          <a:ext cx="0" cy="0"/>
          <a:chOff x="0" y="0"/>
          <a:chExt cx="0" cy="0"/>
        </a:xfrm>
      </p:grpSpPr>
      <p:sp>
        <p:nvSpPr>
          <p:cNvPr id="95" name="Google Shape;95;p23"/>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3"/>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23"/>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3"/>
          <p:cNvSpPr txBox="1"/>
          <p:nvPr>
            <p:ph idx="3" type="body"/>
          </p:nvPr>
        </p:nvSpPr>
        <p:spPr>
          <a:xfrm>
            <a:off x="457200" y="396432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9" name="Shape 99"/>
        <p:cNvGrpSpPr/>
        <p:nvPr/>
      </p:nvGrpSpPr>
      <p:grpSpPr>
        <a:xfrm>
          <a:off x="0" y="0"/>
          <a:ext cx="0" cy="0"/>
          <a:chOff x="0" y="0"/>
          <a:chExt cx="0" cy="0"/>
        </a:xfrm>
      </p:grpSpPr>
      <p:sp>
        <p:nvSpPr>
          <p:cNvPr id="100" name="Google Shape;100;p24"/>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4"/>
          <p:cNvSpPr txBox="1"/>
          <p:nvPr>
            <p:ph idx="1" type="body"/>
          </p:nvPr>
        </p:nvSpPr>
        <p:spPr>
          <a:xfrm>
            <a:off x="457200" y="160020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24"/>
          <p:cNvSpPr txBox="1"/>
          <p:nvPr>
            <p:ph idx="2" type="body"/>
          </p:nvPr>
        </p:nvSpPr>
        <p:spPr>
          <a:xfrm>
            <a:off x="457200" y="396432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3" name="Shape 103"/>
        <p:cNvGrpSpPr/>
        <p:nvPr/>
      </p:nvGrpSpPr>
      <p:grpSpPr>
        <a:xfrm>
          <a:off x="0" y="0"/>
          <a:ext cx="0" cy="0"/>
          <a:chOff x="0" y="0"/>
          <a:chExt cx="0" cy="0"/>
        </a:xfrm>
      </p:grpSpPr>
      <p:sp>
        <p:nvSpPr>
          <p:cNvPr id="104" name="Google Shape;104;p25"/>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5"/>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5"/>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5"/>
          <p:cNvSpPr txBox="1"/>
          <p:nvPr>
            <p:ph idx="3" type="body"/>
          </p:nvPr>
        </p:nvSpPr>
        <p:spPr>
          <a:xfrm>
            <a:off x="45720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5"/>
          <p:cNvSpPr txBox="1"/>
          <p:nvPr>
            <p:ph idx="4" type="body"/>
          </p:nvPr>
        </p:nvSpPr>
        <p:spPr>
          <a:xfrm>
            <a:off x="467424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9" name="Shape 109"/>
        <p:cNvGrpSpPr/>
        <p:nvPr/>
      </p:nvGrpSpPr>
      <p:grpSpPr>
        <a:xfrm>
          <a:off x="0" y="0"/>
          <a:ext cx="0" cy="0"/>
          <a:chOff x="0" y="0"/>
          <a:chExt cx="0" cy="0"/>
        </a:xfrm>
      </p:grpSpPr>
      <p:sp>
        <p:nvSpPr>
          <p:cNvPr id="110" name="Google Shape;110;p26"/>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6"/>
          <p:cNvSpPr txBox="1"/>
          <p:nvPr>
            <p:ph idx="1" type="body"/>
          </p:nvPr>
        </p:nvSpPr>
        <p:spPr>
          <a:xfrm>
            <a:off x="45720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6"/>
          <p:cNvSpPr txBox="1"/>
          <p:nvPr>
            <p:ph idx="2" type="body"/>
          </p:nvPr>
        </p:nvSpPr>
        <p:spPr>
          <a:xfrm>
            <a:off x="323964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3" type="body"/>
          </p:nvPr>
        </p:nvSpPr>
        <p:spPr>
          <a:xfrm>
            <a:off x="602208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6"/>
          <p:cNvSpPr txBox="1"/>
          <p:nvPr>
            <p:ph idx="4" type="body"/>
          </p:nvPr>
        </p:nvSpPr>
        <p:spPr>
          <a:xfrm>
            <a:off x="45720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5" type="body"/>
          </p:nvPr>
        </p:nvSpPr>
        <p:spPr>
          <a:xfrm>
            <a:off x="323964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6"/>
          <p:cNvSpPr txBox="1"/>
          <p:nvPr>
            <p:ph idx="6" type="body"/>
          </p:nvPr>
        </p:nvSpPr>
        <p:spPr>
          <a:xfrm>
            <a:off x="602208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5" name="Shape 12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6" name="Shape 126"/>
        <p:cNvGrpSpPr/>
        <p:nvPr/>
      </p:nvGrpSpPr>
      <p:grpSpPr>
        <a:xfrm>
          <a:off x="0" y="0"/>
          <a:ext cx="0" cy="0"/>
          <a:chOff x="0" y="0"/>
          <a:chExt cx="0" cy="0"/>
        </a:xfrm>
      </p:grpSpPr>
      <p:sp>
        <p:nvSpPr>
          <p:cNvPr id="127" name="Google Shape;127;p29"/>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9"/>
          <p:cNvSpPr txBox="1"/>
          <p:nvPr>
            <p:ph idx="1" type="subTitle"/>
          </p:nvPr>
        </p:nvSpPr>
        <p:spPr>
          <a:xfrm>
            <a:off x="457200" y="1600200"/>
            <a:ext cx="8229240" cy="4525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9" name="Shape 129"/>
        <p:cNvGrpSpPr/>
        <p:nvPr/>
      </p:nvGrpSpPr>
      <p:grpSpPr>
        <a:xfrm>
          <a:off x="0" y="0"/>
          <a:ext cx="0" cy="0"/>
          <a:chOff x="0" y="0"/>
          <a:chExt cx="0" cy="0"/>
        </a:xfrm>
      </p:grpSpPr>
      <p:sp>
        <p:nvSpPr>
          <p:cNvPr id="130" name="Google Shape;130;p30"/>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0"/>
          <p:cNvSpPr txBox="1"/>
          <p:nvPr>
            <p:ph idx="1" type="body"/>
          </p:nvPr>
        </p:nvSpPr>
        <p:spPr>
          <a:xfrm>
            <a:off x="457200" y="1600200"/>
            <a:ext cx="822924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2" name="Shape 132"/>
        <p:cNvGrpSpPr/>
        <p:nvPr/>
      </p:nvGrpSpPr>
      <p:grpSpPr>
        <a:xfrm>
          <a:off x="0" y="0"/>
          <a:ext cx="0" cy="0"/>
          <a:chOff x="0" y="0"/>
          <a:chExt cx="0" cy="0"/>
        </a:xfrm>
      </p:grpSpPr>
      <p:sp>
        <p:nvSpPr>
          <p:cNvPr id="133" name="Google Shape;133;p31"/>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1"/>
          <p:cNvSpPr txBox="1"/>
          <p:nvPr>
            <p:ph idx="1" type="body"/>
          </p:nvPr>
        </p:nvSpPr>
        <p:spPr>
          <a:xfrm>
            <a:off x="45720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5" name="Google Shape;135;p31"/>
          <p:cNvSpPr txBox="1"/>
          <p:nvPr>
            <p:ph idx="2" type="body"/>
          </p:nvPr>
        </p:nvSpPr>
        <p:spPr>
          <a:xfrm>
            <a:off x="467424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32"/>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 type="body"/>
          </p:nvPr>
        </p:nvSpPr>
        <p:spPr>
          <a:xfrm>
            <a:off x="457200" y="1600200"/>
            <a:ext cx="822924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8" name="Shape 138"/>
        <p:cNvGrpSpPr/>
        <p:nvPr/>
      </p:nvGrpSpPr>
      <p:grpSpPr>
        <a:xfrm>
          <a:off x="0" y="0"/>
          <a:ext cx="0" cy="0"/>
          <a:chOff x="0" y="0"/>
          <a:chExt cx="0" cy="0"/>
        </a:xfrm>
      </p:grpSpPr>
      <p:sp>
        <p:nvSpPr>
          <p:cNvPr id="139" name="Google Shape;139;p33"/>
          <p:cNvSpPr txBox="1"/>
          <p:nvPr>
            <p:ph idx="1" type="subTitle"/>
          </p:nvPr>
        </p:nvSpPr>
        <p:spPr>
          <a:xfrm>
            <a:off x="457200" y="274680"/>
            <a:ext cx="8229240" cy="5297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0" name="Shape 140"/>
        <p:cNvGrpSpPr/>
        <p:nvPr/>
      </p:nvGrpSpPr>
      <p:grpSpPr>
        <a:xfrm>
          <a:off x="0" y="0"/>
          <a:ext cx="0" cy="0"/>
          <a:chOff x="0" y="0"/>
          <a:chExt cx="0" cy="0"/>
        </a:xfrm>
      </p:grpSpPr>
      <p:sp>
        <p:nvSpPr>
          <p:cNvPr id="141" name="Google Shape;141;p34"/>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4"/>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34"/>
          <p:cNvSpPr txBox="1"/>
          <p:nvPr>
            <p:ph idx="2" type="body"/>
          </p:nvPr>
        </p:nvSpPr>
        <p:spPr>
          <a:xfrm>
            <a:off x="467424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34"/>
          <p:cNvSpPr txBox="1"/>
          <p:nvPr>
            <p:ph idx="3" type="body"/>
          </p:nvPr>
        </p:nvSpPr>
        <p:spPr>
          <a:xfrm>
            <a:off x="45720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5" name="Shape 145"/>
        <p:cNvGrpSpPr/>
        <p:nvPr/>
      </p:nvGrpSpPr>
      <p:grpSpPr>
        <a:xfrm>
          <a:off x="0" y="0"/>
          <a:ext cx="0" cy="0"/>
          <a:chOff x="0" y="0"/>
          <a:chExt cx="0" cy="0"/>
        </a:xfrm>
      </p:grpSpPr>
      <p:sp>
        <p:nvSpPr>
          <p:cNvPr id="146" name="Google Shape;146;p35"/>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5"/>
          <p:cNvSpPr txBox="1"/>
          <p:nvPr>
            <p:ph idx="1" type="body"/>
          </p:nvPr>
        </p:nvSpPr>
        <p:spPr>
          <a:xfrm>
            <a:off x="45720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35"/>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35"/>
          <p:cNvSpPr txBox="1"/>
          <p:nvPr>
            <p:ph idx="3" type="body"/>
          </p:nvPr>
        </p:nvSpPr>
        <p:spPr>
          <a:xfrm>
            <a:off x="467424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0" name="Shape 150"/>
        <p:cNvGrpSpPr/>
        <p:nvPr/>
      </p:nvGrpSpPr>
      <p:grpSpPr>
        <a:xfrm>
          <a:off x="0" y="0"/>
          <a:ext cx="0" cy="0"/>
          <a:chOff x="0" y="0"/>
          <a:chExt cx="0" cy="0"/>
        </a:xfrm>
      </p:grpSpPr>
      <p:sp>
        <p:nvSpPr>
          <p:cNvPr id="151" name="Google Shape;151;p36"/>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6"/>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6"/>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36"/>
          <p:cNvSpPr txBox="1"/>
          <p:nvPr>
            <p:ph idx="3" type="body"/>
          </p:nvPr>
        </p:nvSpPr>
        <p:spPr>
          <a:xfrm>
            <a:off x="457200" y="396432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5" name="Shape 155"/>
        <p:cNvGrpSpPr/>
        <p:nvPr/>
      </p:nvGrpSpPr>
      <p:grpSpPr>
        <a:xfrm>
          <a:off x="0" y="0"/>
          <a:ext cx="0" cy="0"/>
          <a:chOff x="0" y="0"/>
          <a:chExt cx="0" cy="0"/>
        </a:xfrm>
      </p:grpSpPr>
      <p:sp>
        <p:nvSpPr>
          <p:cNvPr id="156" name="Google Shape;156;p37"/>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7"/>
          <p:cNvSpPr txBox="1"/>
          <p:nvPr>
            <p:ph idx="1" type="body"/>
          </p:nvPr>
        </p:nvSpPr>
        <p:spPr>
          <a:xfrm>
            <a:off x="457200" y="160020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7"/>
          <p:cNvSpPr txBox="1"/>
          <p:nvPr>
            <p:ph idx="2" type="body"/>
          </p:nvPr>
        </p:nvSpPr>
        <p:spPr>
          <a:xfrm>
            <a:off x="457200" y="396432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9" name="Shape 159"/>
        <p:cNvGrpSpPr/>
        <p:nvPr/>
      </p:nvGrpSpPr>
      <p:grpSpPr>
        <a:xfrm>
          <a:off x="0" y="0"/>
          <a:ext cx="0" cy="0"/>
          <a:chOff x="0" y="0"/>
          <a:chExt cx="0" cy="0"/>
        </a:xfrm>
      </p:grpSpPr>
      <p:sp>
        <p:nvSpPr>
          <p:cNvPr id="160" name="Google Shape;160;p38"/>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8"/>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38"/>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38"/>
          <p:cNvSpPr txBox="1"/>
          <p:nvPr>
            <p:ph idx="3" type="body"/>
          </p:nvPr>
        </p:nvSpPr>
        <p:spPr>
          <a:xfrm>
            <a:off x="45720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38"/>
          <p:cNvSpPr txBox="1"/>
          <p:nvPr>
            <p:ph idx="4" type="body"/>
          </p:nvPr>
        </p:nvSpPr>
        <p:spPr>
          <a:xfrm>
            <a:off x="467424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5" name="Shape 165"/>
        <p:cNvGrpSpPr/>
        <p:nvPr/>
      </p:nvGrpSpPr>
      <p:grpSpPr>
        <a:xfrm>
          <a:off x="0" y="0"/>
          <a:ext cx="0" cy="0"/>
          <a:chOff x="0" y="0"/>
          <a:chExt cx="0" cy="0"/>
        </a:xfrm>
      </p:grpSpPr>
      <p:sp>
        <p:nvSpPr>
          <p:cNvPr id="166" name="Google Shape;166;p39"/>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9"/>
          <p:cNvSpPr txBox="1"/>
          <p:nvPr>
            <p:ph idx="1" type="body"/>
          </p:nvPr>
        </p:nvSpPr>
        <p:spPr>
          <a:xfrm>
            <a:off x="45720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39"/>
          <p:cNvSpPr txBox="1"/>
          <p:nvPr>
            <p:ph idx="2" type="body"/>
          </p:nvPr>
        </p:nvSpPr>
        <p:spPr>
          <a:xfrm>
            <a:off x="323964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39"/>
          <p:cNvSpPr txBox="1"/>
          <p:nvPr>
            <p:ph idx="3" type="body"/>
          </p:nvPr>
        </p:nvSpPr>
        <p:spPr>
          <a:xfrm>
            <a:off x="602208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0" name="Google Shape;170;p39"/>
          <p:cNvSpPr txBox="1"/>
          <p:nvPr>
            <p:ph idx="4" type="body"/>
          </p:nvPr>
        </p:nvSpPr>
        <p:spPr>
          <a:xfrm>
            <a:off x="45720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39"/>
          <p:cNvSpPr txBox="1"/>
          <p:nvPr>
            <p:ph idx="5" type="body"/>
          </p:nvPr>
        </p:nvSpPr>
        <p:spPr>
          <a:xfrm>
            <a:off x="323964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2" name="Google Shape;172;p39"/>
          <p:cNvSpPr txBox="1"/>
          <p:nvPr>
            <p:ph idx="6" type="body"/>
          </p:nvPr>
        </p:nvSpPr>
        <p:spPr>
          <a:xfrm>
            <a:off x="602208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80" name="Shape 180"/>
        <p:cNvGrpSpPr/>
        <p:nvPr/>
      </p:nvGrpSpPr>
      <p:grpSpPr>
        <a:xfrm>
          <a:off x="0" y="0"/>
          <a:ext cx="0" cy="0"/>
          <a:chOff x="0" y="0"/>
          <a:chExt cx="0" cy="0"/>
        </a:xfrm>
      </p:grpSpPr>
      <p:sp>
        <p:nvSpPr>
          <p:cNvPr id="181" name="Google Shape;181;p41"/>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1"/>
          <p:cNvSpPr txBox="1"/>
          <p:nvPr>
            <p:ph idx="1" type="body"/>
          </p:nvPr>
        </p:nvSpPr>
        <p:spPr>
          <a:xfrm>
            <a:off x="457200" y="160020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41"/>
          <p:cNvSpPr txBox="1"/>
          <p:nvPr>
            <p:ph idx="2" type="body"/>
          </p:nvPr>
        </p:nvSpPr>
        <p:spPr>
          <a:xfrm>
            <a:off x="457200" y="396432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4" name="Shape 184"/>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5" name="Shape 185"/>
        <p:cNvGrpSpPr/>
        <p:nvPr/>
      </p:nvGrpSpPr>
      <p:grpSpPr>
        <a:xfrm>
          <a:off x="0" y="0"/>
          <a:ext cx="0" cy="0"/>
          <a:chOff x="0" y="0"/>
          <a:chExt cx="0" cy="0"/>
        </a:xfrm>
      </p:grpSpPr>
      <p:sp>
        <p:nvSpPr>
          <p:cNvPr id="186" name="Google Shape;186;p43"/>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43"/>
          <p:cNvSpPr txBox="1"/>
          <p:nvPr>
            <p:ph idx="1" type="subTitle"/>
          </p:nvPr>
        </p:nvSpPr>
        <p:spPr>
          <a:xfrm>
            <a:off x="457200" y="1600200"/>
            <a:ext cx="8229240" cy="4525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5"/>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 type="body"/>
          </p:nvPr>
        </p:nvSpPr>
        <p:spPr>
          <a:xfrm>
            <a:off x="45720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5"/>
          <p:cNvSpPr txBox="1"/>
          <p:nvPr>
            <p:ph idx="2" type="body"/>
          </p:nvPr>
        </p:nvSpPr>
        <p:spPr>
          <a:xfrm>
            <a:off x="467424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8" name="Shape 188"/>
        <p:cNvGrpSpPr/>
        <p:nvPr/>
      </p:nvGrpSpPr>
      <p:grpSpPr>
        <a:xfrm>
          <a:off x="0" y="0"/>
          <a:ext cx="0" cy="0"/>
          <a:chOff x="0" y="0"/>
          <a:chExt cx="0" cy="0"/>
        </a:xfrm>
      </p:grpSpPr>
      <p:sp>
        <p:nvSpPr>
          <p:cNvPr id="189" name="Google Shape;189;p44"/>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44"/>
          <p:cNvSpPr txBox="1"/>
          <p:nvPr>
            <p:ph idx="1" type="body"/>
          </p:nvPr>
        </p:nvSpPr>
        <p:spPr>
          <a:xfrm>
            <a:off x="457200" y="1600200"/>
            <a:ext cx="822924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1" name="Shape 191"/>
        <p:cNvGrpSpPr/>
        <p:nvPr/>
      </p:nvGrpSpPr>
      <p:grpSpPr>
        <a:xfrm>
          <a:off x="0" y="0"/>
          <a:ext cx="0" cy="0"/>
          <a:chOff x="0" y="0"/>
          <a:chExt cx="0" cy="0"/>
        </a:xfrm>
      </p:grpSpPr>
      <p:sp>
        <p:nvSpPr>
          <p:cNvPr id="192" name="Google Shape;192;p45"/>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45"/>
          <p:cNvSpPr txBox="1"/>
          <p:nvPr>
            <p:ph idx="1" type="body"/>
          </p:nvPr>
        </p:nvSpPr>
        <p:spPr>
          <a:xfrm>
            <a:off x="45720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45"/>
          <p:cNvSpPr txBox="1"/>
          <p:nvPr>
            <p:ph idx="2" type="body"/>
          </p:nvPr>
        </p:nvSpPr>
        <p:spPr>
          <a:xfrm>
            <a:off x="467424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5" name="Shape 195"/>
        <p:cNvGrpSpPr/>
        <p:nvPr/>
      </p:nvGrpSpPr>
      <p:grpSpPr>
        <a:xfrm>
          <a:off x="0" y="0"/>
          <a:ext cx="0" cy="0"/>
          <a:chOff x="0" y="0"/>
          <a:chExt cx="0" cy="0"/>
        </a:xfrm>
      </p:grpSpPr>
      <p:sp>
        <p:nvSpPr>
          <p:cNvPr id="196" name="Google Shape;196;p46"/>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97" name="Shape 197"/>
        <p:cNvGrpSpPr/>
        <p:nvPr/>
      </p:nvGrpSpPr>
      <p:grpSpPr>
        <a:xfrm>
          <a:off x="0" y="0"/>
          <a:ext cx="0" cy="0"/>
          <a:chOff x="0" y="0"/>
          <a:chExt cx="0" cy="0"/>
        </a:xfrm>
      </p:grpSpPr>
      <p:sp>
        <p:nvSpPr>
          <p:cNvPr id="198" name="Google Shape;198;p47"/>
          <p:cNvSpPr txBox="1"/>
          <p:nvPr>
            <p:ph idx="1" type="subTitle"/>
          </p:nvPr>
        </p:nvSpPr>
        <p:spPr>
          <a:xfrm>
            <a:off x="457200" y="274680"/>
            <a:ext cx="8229240" cy="5297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99" name="Shape 199"/>
        <p:cNvGrpSpPr/>
        <p:nvPr/>
      </p:nvGrpSpPr>
      <p:grpSpPr>
        <a:xfrm>
          <a:off x="0" y="0"/>
          <a:ext cx="0" cy="0"/>
          <a:chOff x="0" y="0"/>
          <a:chExt cx="0" cy="0"/>
        </a:xfrm>
      </p:grpSpPr>
      <p:sp>
        <p:nvSpPr>
          <p:cNvPr id="200" name="Google Shape;200;p48"/>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8"/>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48"/>
          <p:cNvSpPr txBox="1"/>
          <p:nvPr>
            <p:ph idx="2" type="body"/>
          </p:nvPr>
        </p:nvSpPr>
        <p:spPr>
          <a:xfrm>
            <a:off x="467424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48"/>
          <p:cNvSpPr txBox="1"/>
          <p:nvPr>
            <p:ph idx="3" type="body"/>
          </p:nvPr>
        </p:nvSpPr>
        <p:spPr>
          <a:xfrm>
            <a:off x="45720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04" name="Shape 204"/>
        <p:cNvGrpSpPr/>
        <p:nvPr/>
      </p:nvGrpSpPr>
      <p:grpSpPr>
        <a:xfrm>
          <a:off x="0" y="0"/>
          <a:ext cx="0" cy="0"/>
          <a:chOff x="0" y="0"/>
          <a:chExt cx="0" cy="0"/>
        </a:xfrm>
      </p:grpSpPr>
      <p:sp>
        <p:nvSpPr>
          <p:cNvPr id="205" name="Google Shape;205;p49"/>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49"/>
          <p:cNvSpPr txBox="1"/>
          <p:nvPr>
            <p:ph idx="1" type="body"/>
          </p:nvPr>
        </p:nvSpPr>
        <p:spPr>
          <a:xfrm>
            <a:off x="45720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7" name="Google Shape;207;p49"/>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8" name="Google Shape;208;p49"/>
          <p:cNvSpPr txBox="1"/>
          <p:nvPr>
            <p:ph idx="3" type="body"/>
          </p:nvPr>
        </p:nvSpPr>
        <p:spPr>
          <a:xfrm>
            <a:off x="467424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09" name="Shape 209"/>
        <p:cNvGrpSpPr/>
        <p:nvPr/>
      </p:nvGrpSpPr>
      <p:grpSpPr>
        <a:xfrm>
          <a:off x="0" y="0"/>
          <a:ext cx="0" cy="0"/>
          <a:chOff x="0" y="0"/>
          <a:chExt cx="0" cy="0"/>
        </a:xfrm>
      </p:grpSpPr>
      <p:sp>
        <p:nvSpPr>
          <p:cNvPr id="210" name="Google Shape;210;p50"/>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50"/>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0"/>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3" name="Google Shape;213;p50"/>
          <p:cNvSpPr txBox="1"/>
          <p:nvPr>
            <p:ph idx="3" type="body"/>
          </p:nvPr>
        </p:nvSpPr>
        <p:spPr>
          <a:xfrm>
            <a:off x="457200" y="396432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14" name="Shape 214"/>
        <p:cNvGrpSpPr/>
        <p:nvPr/>
      </p:nvGrpSpPr>
      <p:grpSpPr>
        <a:xfrm>
          <a:off x="0" y="0"/>
          <a:ext cx="0" cy="0"/>
          <a:chOff x="0" y="0"/>
          <a:chExt cx="0" cy="0"/>
        </a:xfrm>
      </p:grpSpPr>
      <p:sp>
        <p:nvSpPr>
          <p:cNvPr id="215" name="Google Shape;215;p51"/>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51"/>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51"/>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51"/>
          <p:cNvSpPr txBox="1"/>
          <p:nvPr>
            <p:ph idx="3" type="body"/>
          </p:nvPr>
        </p:nvSpPr>
        <p:spPr>
          <a:xfrm>
            <a:off x="45720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51"/>
          <p:cNvSpPr txBox="1"/>
          <p:nvPr>
            <p:ph idx="4" type="body"/>
          </p:nvPr>
        </p:nvSpPr>
        <p:spPr>
          <a:xfrm>
            <a:off x="467424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20" name="Shape 220"/>
        <p:cNvGrpSpPr/>
        <p:nvPr/>
      </p:nvGrpSpPr>
      <p:grpSpPr>
        <a:xfrm>
          <a:off x="0" y="0"/>
          <a:ext cx="0" cy="0"/>
          <a:chOff x="0" y="0"/>
          <a:chExt cx="0" cy="0"/>
        </a:xfrm>
      </p:grpSpPr>
      <p:sp>
        <p:nvSpPr>
          <p:cNvPr id="221" name="Google Shape;221;p52"/>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52"/>
          <p:cNvSpPr txBox="1"/>
          <p:nvPr>
            <p:ph idx="1" type="body"/>
          </p:nvPr>
        </p:nvSpPr>
        <p:spPr>
          <a:xfrm>
            <a:off x="45720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3" name="Google Shape;223;p52"/>
          <p:cNvSpPr txBox="1"/>
          <p:nvPr>
            <p:ph idx="2" type="body"/>
          </p:nvPr>
        </p:nvSpPr>
        <p:spPr>
          <a:xfrm>
            <a:off x="323964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4" name="Google Shape;224;p52"/>
          <p:cNvSpPr txBox="1"/>
          <p:nvPr>
            <p:ph idx="3" type="body"/>
          </p:nvPr>
        </p:nvSpPr>
        <p:spPr>
          <a:xfrm>
            <a:off x="602208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5" name="Google Shape;225;p52"/>
          <p:cNvSpPr txBox="1"/>
          <p:nvPr>
            <p:ph idx="4" type="body"/>
          </p:nvPr>
        </p:nvSpPr>
        <p:spPr>
          <a:xfrm>
            <a:off x="45720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6" name="Google Shape;226;p52"/>
          <p:cNvSpPr txBox="1"/>
          <p:nvPr>
            <p:ph idx="5" type="body"/>
          </p:nvPr>
        </p:nvSpPr>
        <p:spPr>
          <a:xfrm>
            <a:off x="323964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7" name="Google Shape;227;p52"/>
          <p:cNvSpPr txBox="1"/>
          <p:nvPr>
            <p:ph idx="6" type="body"/>
          </p:nvPr>
        </p:nvSpPr>
        <p:spPr>
          <a:xfrm>
            <a:off x="602208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5" name="Shape 235"/>
        <p:cNvGrpSpPr/>
        <p:nvPr/>
      </p:nvGrpSpPr>
      <p:grpSpPr>
        <a:xfrm>
          <a:off x="0" y="0"/>
          <a:ext cx="0" cy="0"/>
          <a:chOff x="0" y="0"/>
          <a:chExt cx="0" cy="0"/>
        </a:xfrm>
      </p:grpSpPr>
      <p:sp>
        <p:nvSpPr>
          <p:cNvPr id="236" name="Google Shape;236;p54"/>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54"/>
          <p:cNvSpPr txBox="1"/>
          <p:nvPr>
            <p:ph idx="1" type="body"/>
          </p:nvPr>
        </p:nvSpPr>
        <p:spPr>
          <a:xfrm>
            <a:off x="45720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8" name="Google Shape;238;p54"/>
          <p:cNvSpPr txBox="1"/>
          <p:nvPr>
            <p:ph idx="2" type="body"/>
          </p:nvPr>
        </p:nvSpPr>
        <p:spPr>
          <a:xfrm>
            <a:off x="467424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39" name="Shape 239"/>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40" name="Shape 240"/>
        <p:cNvGrpSpPr/>
        <p:nvPr/>
      </p:nvGrpSpPr>
      <p:grpSpPr>
        <a:xfrm>
          <a:off x="0" y="0"/>
          <a:ext cx="0" cy="0"/>
          <a:chOff x="0" y="0"/>
          <a:chExt cx="0" cy="0"/>
        </a:xfrm>
      </p:grpSpPr>
      <p:sp>
        <p:nvSpPr>
          <p:cNvPr id="241" name="Google Shape;241;p56"/>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56"/>
          <p:cNvSpPr txBox="1"/>
          <p:nvPr>
            <p:ph idx="1" type="subTitle"/>
          </p:nvPr>
        </p:nvSpPr>
        <p:spPr>
          <a:xfrm>
            <a:off x="457200" y="1600200"/>
            <a:ext cx="8229240" cy="4525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43" name="Shape 243"/>
        <p:cNvGrpSpPr/>
        <p:nvPr/>
      </p:nvGrpSpPr>
      <p:grpSpPr>
        <a:xfrm>
          <a:off x="0" y="0"/>
          <a:ext cx="0" cy="0"/>
          <a:chOff x="0" y="0"/>
          <a:chExt cx="0" cy="0"/>
        </a:xfrm>
      </p:grpSpPr>
      <p:sp>
        <p:nvSpPr>
          <p:cNvPr id="244" name="Google Shape;244;p57"/>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57"/>
          <p:cNvSpPr txBox="1"/>
          <p:nvPr>
            <p:ph idx="1" type="body"/>
          </p:nvPr>
        </p:nvSpPr>
        <p:spPr>
          <a:xfrm>
            <a:off x="457200" y="1600200"/>
            <a:ext cx="822924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6" name="Shape 246"/>
        <p:cNvGrpSpPr/>
        <p:nvPr/>
      </p:nvGrpSpPr>
      <p:grpSpPr>
        <a:xfrm>
          <a:off x="0" y="0"/>
          <a:ext cx="0" cy="0"/>
          <a:chOff x="0" y="0"/>
          <a:chExt cx="0" cy="0"/>
        </a:xfrm>
      </p:grpSpPr>
      <p:sp>
        <p:nvSpPr>
          <p:cNvPr id="247" name="Google Shape;247;p58"/>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8" name="Shape 248"/>
        <p:cNvGrpSpPr/>
        <p:nvPr/>
      </p:nvGrpSpPr>
      <p:grpSpPr>
        <a:xfrm>
          <a:off x="0" y="0"/>
          <a:ext cx="0" cy="0"/>
          <a:chOff x="0" y="0"/>
          <a:chExt cx="0" cy="0"/>
        </a:xfrm>
      </p:grpSpPr>
      <p:sp>
        <p:nvSpPr>
          <p:cNvPr id="249" name="Google Shape;249;p59"/>
          <p:cNvSpPr txBox="1"/>
          <p:nvPr>
            <p:ph idx="1" type="subTitle"/>
          </p:nvPr>
        </p:nvSpPr>
        <p:spPr>
          <a:xfrm>
            <a:off x="457200" y="274680"/>
            <a:ext cx="8229240" cy="5297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50" name="Shape 250"/>
        <p:cNvGrpSpPr/>
        <p:nvPr/>
      </p:nvGrpSpPr>
      <p:grpSpPr>
        <a:xfrm>
          <a:off x="0" y="0"/>
          <a:ext cx="0" cy="0"/>
          <a:chOff x="0" y="0"/>
          <a:chExt cx="0" cy="0"/>
        </a:xfrm>
      </p:grpSpPr>
      <p:sp>
        <p:nvSpPr>
          <p:cNvPr id="251" name="Google Shape;251;p60"/>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60"/>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3" name="Google Shape;253;p60"/>
          <p:cNvSpPr txBox="1"/>
          <p:nvPr>
            <p:ph idx="2" type="body"/>
          </p:nvPr>
        </p:nvSpPr>
        <p:spPr>
          <a:xfrm>
            <a:off x="467424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4" name="Google Shape;254;p60"/>
          <p:cNvSpPr txBox="1"/>
          <p:nvPr>
            <p:ph idx="3" type="body"/>
          </p:nvPr>
        </p:nvSpPr>
        <p:spPr>
          <a:xfrm>
            <a:off x="45720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55" name="Shape 255"/>
        <p:cNvGrpSpPr/>
        <p:nvPr/>
      </p:nvGrpSpPr>
      <p:grpSpPr>
        <a:xfrm>
          <a:off x="0" y="0"/>
          <a:ext cx="0" cy="0"/>
          <a:chOff x="0" y="0"/>
          <a:chExt cx="0" cy="0"/>
        </a:xfrm>
      </p:grpSpPr>
      <p:sp>
        <p:nvSpPr>
          <p:cNvPr id="256" name="Google Shape;256;p61"/>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61"/>
          <p:cNvSpPr txBox="1"/>
          <p:nvPr>
            <p:ph idx="1" type="body"/>
          </p:nvPr>
        </p:nvSpPr>
        <p:spPr>
          <a:xfrm>
            <a:off x="45720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8" name="Google Shape;258;p61"/>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9" name="Google Shape;259;p61"/>
          <p:cNvSpPr txBox="1"/>
          <p:nvPr>
            <p:ph idx="3" type="body"/>
          </p:nvPr>
        </p:nvSpPr>
        <p:spPr>
          <a:xfrm>
            <a:off x="467424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60" name="Shape 260"/>
        <p:cNvGrpSpPr/>
        <p:nvPr/>
      </p:nvGrpSpPr>
      <p:grpSpPr>
        <a:xfrm>
          <a:off x="0" y="0"/>
          <a:ext cx="0" cy="0"/>
          <a:chOff x="0" y="0"/>
          <a:chExt cx="0" cy="0"/>
        </a:xfrm>
      </p:grpSpPr>
      <p:sp>
        <p:nvSpPr>
          <p:cNvPr id="261" name="Google Shape;261;p62"/>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62"/>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3" name="Google Shape;263;p62"/>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4" name="Google Shape;264;p62"/>
          <p:cNvSpPr txBox="1"/>
          <p:nvPr>
            <p:ph idx="3" type="body"/>
          </p:nvPr>
        </p:nvSpPr>
        <p:spPr>
          <a:xfrm>
            <a:off x="457200" y="396432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65" name="Shape 265"/>
        <p:cNvGrpSpPr/>
        <p:nvPr/>
      </p:nvGrpSpPr>
      <p:grpSpPr>
        <a:xfrm>
          <a:off x="0" y="0"/>
          <a:ext cx="0" cy="0"/>
          <a:chOff x="0" y="0"/>
          <a:chExt cx="0" cy="0"/>
        </a:xfrm>
      </p:grpSpPr>
      <p:sp>
        <p:nvSpPr>
          <p:cNvPr id="266" name="Google Shape;266;p63"/>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63"/>
          <p:cNvSpPr txBox="1"/>
          <p:nvPr>
            <p:ph idx="1" type="body"/>
          </p:nvPr>
        </p:nvSpPr>
        <p:spPr>
          <a:xfrm>
            <a:off x="457200" y="160020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8" name="Google Shape;268;p63"/>
          <p:cNvSpPr txBox="1"/>
          <p:nvPr>
            <p:ph idx="2" type="body"/>
          </p:nvPr>
        </p:nvSpPr>
        <p:spPr>
          <a:xfrm>
            <a:off x="457200" y="396432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69" name="Shape 269"/>
        <p:cNvGrpSpPr/>
        <p:nvPr/>
      </p:nvGrpSpPr>
      <p:grpSpPr>
        <a:xfrm>
          <a:off x="0" y="0"/>
          <a:ext cx="0" cy="0"/>
          <a:chOff x="0" y="0"/>
          <a:chExt cx="0" cy="0"/>
        </a:xfrm>
      </p:grpSpPr>
      <p:sp>
        <p:nvSpPr>
          <p:cNvPr id="270" name="Google Shape;270;p64"/>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64"/>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2" name="Google Shape;272;p64"/>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3" name="Google Shape;273;p64"/>
          <p:cNvSpPr txBox="1"/>
          <p:nvPr>
            <p:ph idx="3" type="body"/>
          </p:nvPr>
        </p:nvSpPr>
        <p:spPr>
          <a:xfrm>
            <a:off x="45720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4" name="Google Shape;274;p64"/>
          <p:cNvSpPr txBox="1"/>
          <p:nvPr>
            <p:ph idx="4" type="body"/>
          </p:nvPr>
        </p:nvSpPr>
        <p:spPr>
          <a:xfrm>
            <a:off x="467424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8" name="Shape 28"/>
        <p:cNvGrpSpPr/>
        <p:nvPr/>
      </p:nvGrpSpPr>
      <p:grpSpPr>
        <a:xfrm>
          <a:off x="0" y="0"/>
          <a:ext cx="0" cy="0"/>
          <a:chOff x="0" y="0"/>
          <a:chExt cx="0" cy="0"/>
        </a:xfrm>
      </p:grpSpPr>
      <p:sp>
        <p:nvSpPr>
          <p:cNvPr id="29" name="Google Shape;29;p7"/>
          <p:cNvSpPr txBox="1"/>
          <p:nvPr>
            <p:ph idx="1" type="subTitle"/>
          </p:nvPr>
        </p:nvSpPr>
        <p:spPr>
          <a:xfrm>
            <a:off x="457200" y="274680"/>
            <a:ext cx="8229240" cy="5297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75" name="Shape 275"/>
        <p:cNvGrpSpPr/>
        <p:nvPr/>
      </p:nvGrpSpPr>
      <p:grpSpPr>
        <a:xfrm>
          <a:off x="0" y="0"/>
          <a:ext cx="0" cy="0"/>
          <a:chOff x="0" y="0"/>
          <a:chExt cx="0" cy="0"/>
        </a:xfrm>
      </p:grpSpPr>
      <p:sp>
        <p:nvSpPr>
          <p:cNvPr id="276" name="Google Shape;276;p65"/>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65"/>
          <p:cNvSpPr txBox="1"/>
          <p:nvPr>
            <p:ph idx="1" type="body"/>
          </p:nvPr>
        </p:nvSpPr>
        <p:spPr>
          <a:xfrm>
            <a:off x="45720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8" name="Google Shape;278;p65"/>
          <p:cNvSpPr txBox="1"/>
          <p:nvPr>
            <p:ph idx="2" type="body"/>
          </p:nvPr>
        </p:nvSpPr>
        <p:spPr>
          <a:xfrm>
            <a:off x="323964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9" name="Google Shape;279;p65"/>
          <p:cNvSpPr txBox="1"/>
          <p:nvPr>
            <p:ph idx="3" type="body"/>
          </p:nvPr>
        </p:nvSpPr>
        <p:spPr>
          <a:xfrm>
            <a:off x="602208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0" name="Google Shape;280;p65"/>
          <p:cNvSpPr txBox="1"/>
          <p:nvPr>
            <p:ph idx="4" type="body"/>
          </p:nvPr>
        </p:nvSpPr>
        <p:spPr>
          <a:xfrm>
            <a:off x="45720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1" name="Google Shape;281;p65"/>
          <p:cNvSpPr txBox="1"/>
          <p:nvPr>
            <p:ph idx="5" type="body"/>
          </p:nvPr>
        </p:nvSpPr>
        <p:spPr>
          <a:xfrm>
            <a:off x="323964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2" name="Google Shape;282;p65"/>
          <p:cNvSpPr txBox="1"/>
          <p:nvPr>
            <p:ph idx="6" type="body"/>
          </p:nvPr>
        </p:nvSpPr>
        <p:spPr>
          <a:xfrm>
            <a:off x="602208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89" name="Shape 289"/>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90" name="Shape 290"/>
        <p:cNvGrpSpPr/>
        <p:nvPr/>
      </p:nvGrpSpPr>
      <p:grpSpPr>
        <a:xfrm>
          <a:off x="0" y="0"/>
          <a:ext cx="0" cy="0"/>
          <a:chOff x="0" y="0"/>
          <a:chExt cx="0" cy="0"/>
        </a:xfrm>
      </p:grpSpPr>
      <p:sp>
        <p:nvSpPr>
          <p:cNvPr id="291" name="Google Shape;291;p68"/>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2" name="Google Shape;292;p68"/>
          <p:cNvSpPr txBox="1"/>
          <p:nvPr>
            <p:ph idx="1" type="subTitle"/>
          </p:nvPr>
        </p:nvSpPr>
        <p:spPr>
          <a:xfrm>
            <a:off x="457200" y="1600200"/>
            <a:ext cx="8229240" cy="45255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93" name="Shape 293"/>
        <p:cNvGrpSpPr/>
        <p:nvPr/>
      </p:nvGrpSpPr>
      <p:grpSpPr>
        <a:xfrm>
          <a:off x="0" y="0"/>
          <a:ext cx="0" cy="0"/>
          <a:chOff x="0" y="0"/>
          <a:chExt cx="0" cy="0"/>
        </a:xfrm>
      </p:grpSpPr>
      <p:sp>
        <p:nvSpPr>
          <p:cNvPr id="294" name="Google Shape;294;p69"/>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5" name="Google Shape;295;p69"/>
          <p:cNvSpPr txBox="1"/>
          <p:nvPr>
            <p:ph idx="1" type="body"/>
          </p:nvPr>
        </p:nvSpPr>
        <p:spPr>
          <a:xfrm>
            <a:off x="457200" y="1600200"/>
            <a:ext cx="822924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96" name="Shape 296"/>
        <p:cNvGrpSpPr/>
        <p:nvPr/>
      </p:nvGrpSpPr>
      <p:grpSpPr>
        <a:xfrm>
          <a:off x="0" y="0"/>
          <a:ext cx="0" cy="0"/>
          <a:chOff x="0" y="0"/>
          <a:chExt cx="0" cy="0"/>
        </a:xfrm>
      </p:grpSpPr>
      <p:sp>
        <p:nvSpPr>
          <p:cNvPr id="297" name="Google Shape;297;p70"/>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8" name="Google Shape;298;p70"/>
          <p:cNvSpPr txBox="1"/>
          <p:nvPr>
            <p:ph idx="1" type="body"/>
          </p:nvPr>
        </p:nvSpPr>
        <p:spPr>
          <a:xfrm>
            <a:off x="45720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9" name="Google Shape;299;p70"/>
          <p:cNvSpPr txBox="1"/>
          <p:nvPr>
            <p:ph idx="2" type="body"/>
          </p:nvPr>
        </p:nvSpPr>
        <p:spPr>
          <a:xfrm>
            <a:off x="467424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0" name="Shape 300"/>
        <p:cNvGrpSpPr/>
        <p:nvPr/>
      </p:nvGrpSpPr>
      <p:grpSpPr>
        <a:xfrm>
          <a:off x="0" y="0"/>
          <a:ext cx="0" cy="0"/>
          <a:chOff x="0" y="0"/>
          <a:chExt cx="0" cy="0"/>
        </a:xfrm>
      </p:grpSpPr>
      <p:sp>
        <p:nvSpPr>
          <p:cNvPr id="301" name="Google Shape;301;p71"/>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02" name="Shape 302"/>
        <p:cNvGrpSpPr/>
        <p:nvPr/>
      </p:nvGrpSpPr>
      <p:grpSpPr>
        <a:xfrm>
          <a:off x="0" y="0"/>
          <a:ext cx="0" cy="0"/>
          <a:chOff x="0" y="0"/>
          <a:chExt cx="0" cy="0"/>
        </a:xfrm>
      </p:grpSpPr>
      <p:sp>
        <p:nvSpPr>
          <p:cNvPr id="303" name="Google Shape;303;p72"/>
          <p:cNvSpPr txBox="1"/>
          <p:nvPr>
            <p:ph idx="1" type="subTitle"/>
          </p:nvPr>
        </p:nvSpPr>
        <p:spPr>
          <a:xfrm>
            <a:off x="457200" y="274680"/>
            <a:ext cx="8229240" cy="52977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4" name="Shape 304"/>
        <p:cNvGrpSpPr/>
        <p:nvPr/>
      </p:nvGrpSpPr>
      <p:grpSpPr>
        <a:xfrm>
          <a:off x="0" y="0"/>
          <a:ext cx="0" cy="0"/>
          <a:chOff x="0" y="0"/>
          <a:chExt cx="0" cy="0"/>
        </a:xfrm>
      </p:grpSpPr>
      <p:sp>
        <p:nvSpPr>
          <p:cNvPr id="305" name="Google Shape;305;p73"/>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73"/>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7" name="Google Shape;307;p73"/>
          <p:cNvSpPr txBox="1"/>
          <p:nvPr>
            <p:ph idx="2" type="body"/>
          </p:nvPr>
        </p:nvSpPr>
        <p:spPr>
          <a:xfrm>
            <a:off x="467424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8" name="Google Shape;308;p73"/>
          <p:cNvSpPr txBox="1"/>
          <p:nvPr>
            <p:ph idx="3" type="body"/>
          </p:nvPr>
        </p:nvSpPr>
        <p:spPr>
          <a:xfrm>
            <a:off x="45720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09" name="Shape 309"/>
        <p:cNvGrpSpPr/>
        <p:nvPr/>
      </p:nvGrpSpPr>
      <p:grpSpPr>
        <a:xfrm>
          <a:off x="0" y="0"/>
          <a:ext cx="0" cy="0"/>
          <a:chOff x="0" y="0"/>
          <a:chExt cx="0" cy="0"/>
        </a:xfrm>
      </p:grpSpPr>
      <p:sp>
        <p:nvSpPr>
          <p:cNvPr id="310" name="Google Shape;310;p74"/>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1" name="Google Shape;311;p74"/>
          <p:cNvSpPr txBox="1"/>
          <p:nvPr>
            <p:ph idx="1" type="body"/>
          </p:nvPr>
        </p:nvSpPr>
        <p:spPr>
          <a:xfrm>
            <a:off x="45720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2" name="Google Shape;312;p74"/>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3" name="Google Shape;313;p74"/>
          <p:cNvSpPr txBox="1"/>
          <p:nvPr>
            <p:ph idx="3" type="body"/>
          </p:nvPr>
        </p:nvSpPr>
        <p:spPr>
          <a:xfrm>
            <a:off x="467424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14" name="Shape 314"/>
        <p:cNvGrpSpPr/>
        <p:nvPr/>
      </p:nvGrpSpPr>
      <p:grpSpPr>
        <a:xfrm>
          <a:off x="0" y="0"/>
          <a:ext cx="0" cy="0"/>
          <a:chOff x="0" y="0"/>
          <a:chExt cx="0" cy="0"/>
        </a:xfrm>
      </p:grpSpPr>
      <p:sp>
        <p:nvSpPr>
          <p:cNvPr id="315" name="Google Shape;315;p75"/>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75"/>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7" name="Google Shape;317;p75"/>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8" name="Google Shape;318;p75"/>
          <p:cNvSpPr txBox="1"/>
          <p:nvPr>
            <p:ph idx="3" type="body"/>
          </p:nvPr>
        </p:nvSpPr>
        <p:spPr>
          <a:xfrm>
            <a:off x="457200" y="396432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8"/>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8"/>
          <p:cNvSpPr txBox="1"/>
          <p:nvPr>
            <p:ph idx="2" type="body"/>
          </p:nvPr>
        </p:nvSpPr>
        <p:spPr>
          <a:xfrm>
            <a:off x="467424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8"/>
          <p:cNvSpPr txBox="1"/>
          <p:nvPr>
            <p:ph idx="3" type="body"/>
          </p:nvPr>
        </p:nvSpPr>
        <p:spPr>
          <a:xfrm>
            <a:off x="45720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19" name="Shape 319"/>
        <p:cNvGrpSpPr/>
        <p:nvPr/>
      </p:nvGrpSpPr>
      <p:grpSpPr>
        <a:xfrm>
          <a:off x="0" y="0"/>
          <a:ext cx="0" cy="0"/>
          <a:chOff x="0" y="0"/>
          <a:chExt cx="0" cy="0"/>
        </a:xfrm>
      </p:grpSpPr>
      <p:sp>
        <p:nvSpPr>
          <p:cNvPr id="320" name="Google Shape;320;p76"/>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76"/>
          <p:cNvSpPr txBox="1"/>
          <p:nvPr>
            <p:ph idx="1" type="body"/>
          </p:nvPr>
        </p:nvSpPr>
        <p:spPr>
          <a:xfrm>
            <a:off x="457200" y="160020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2" name="Google Shape;322;p76"/>
          <p:cNvSpPr txBox="1"/>
          <p:nvPr>
            <p:ph idx="2" type="body"/>
          </p:nvPr>
        </p:nvSpPr>
        <p:spPr>
          <a:xfrm>
            <a:off x="457200" y="396432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323" name="Shape 323"/>
        <p:cNvGrpSpPr/>
        <p:nvPr/>
      </p:nvGrpSpPr>
      <p:grpSpPr>
        <a:xfrm>
          <a:off x="0" y="0"/>
          <a:ext cx="0" cy="0"/>
          <a:chOff x="0" y="0"/>
          <a:chExt cx="0" cy="0"/>
        </a:xfrm>
      </p:grpSpPr>
      <p:sp>
        <p:nvSpPr>
          <p:cNvPr id="324" name="Google Shape;324;p77"/>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5" name="Google Shape;325;p77"/>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6" name="Google Shape;326;p77"/>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7" name="Google Shape;327;p77"/>
          <p:cNvSpPr txBox="1"/>
          <p:nvPr>
            <p:ph idx="3" type="body"/>
          </p:nvPr>
        </p:nvSpPr>
        <p:spPr>
          <a:xfrm>
            <a:off x="45720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8" name="Google Shape;328;p77"/>
          <p:cNvSpPr txBox="1"/>
          <p:nvPr>
            <p:ph idx="4" type="body"/>
          </p:nvPr>
        </p:nvSpPr>
        <p:spPr>
          <a:xfrm>
            <a:off x="467424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329" name="Shape 329"/>
        <p:cNvGrpSpPr/>
        <p:nvPr/>
      </p:nvGrpSpPr>
      <p:grpSpPr>
        <a:xfrm>
          <a:off x="0" y="0"/>
          <a:ext cx="0" cy="0"/>
          <a:chOff x="0" y="0"/>
          <a:chExt cx="0" cy="0"/>
        </a:xfrm>
      </p:grpSpPr>
      <p:sp>
        <p:nvSpPr>
          <p:cNvPr id="330" name="Google Shape;330;p78"/>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1" name="Google Shape;331;p78"/>
          <p:cNvSpPr txBox="1"/>
          <p:nvPr>
            <p:ph idx="1" type="body"/>
          </p:nvPr>
        </p:nvSpPr>
        <p:spPr>
          <a:xfrm>
            <a:off x="45720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2" name="Google Shape;332;p78"/>
          <p:cNvSpPr txBox="1"/>
          <p:nvPr>
            <p:ph idx="2" type="body"/>
          </p:nvPr>
        </p:nvSpPr>
        <p:spPr>
          <a:xfrm>
            <a:off x="323964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3" name="Google Shape;333;p78"/>
          <p:cNvSpPr txBox="1"/>
          <p:nvPr>
            <p:ph idx="3" type="body"/>
          </p:nvPr>
        </p:nvSpPr>
        <p:spPr>
          <a:xfrm>
            <a:off x="6022080" y="160020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4" name="Google Shape;334;p78"/>
          <p:cNvSpPr txBox="1"/>
          <p:nvPr>
            <p:ph idx="4" type="body"/>
          </p:nvPr>
        </p:nvSpPr>
        <p:spPr>
          <a:xfrm>
            <a:off x="45720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5" name="Google Shape;335;p78"/>
          <p:cNvSpPr txBox="1"/>
          <p:nvPr>
            <p:ph idx="5" type="body"/>
          </p:nvPr>
        </p:nvSpPr>
        <p:spPr>
          <a:xfrm>
            <a:off x="323964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6" name="Google Shape;336;p78"/>
          <p:cNvSpPr txBox="1"/>
          <p:nvPr>
            <p:ph idx="6" type="body"/>
          </p:nvPr>
        </p:nvSpPr>
        <p:spPr>
          <a:xfrm>
            <a:off x="6022080" y="3964320"/>
            <a:ext cx="26496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 type="body"/>
          </p:nvPr>
        </p:nvSpPr>
        <p:spPr>
          <a:xfrm>
            <a:off x="457200" y="1600200"/>
            <a:ext cx="4015800" cy="4525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9"/>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9"/>
          <p:cNvSpPr txBox="1"/>
          <p:nvPr>
            <p:ph idx="3" type="body"/>
          </p:nvPr>
        </p:nvSpPr>
        <p:spPr>
          <a:xfrm>
            <a:off x="4674240" y="396432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10"/>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 type="body"/>
          </p:nvPr>
        </p:nvSpPr>
        <p:spPr>
          <a:xfrm>
            <a:off x="45720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0"/>
          <p:cNvSpPr txBox="1"/>
          <p:nvPr>
            <p:ph idx="2" type="body"/>
          </p:nvPr>
        </p:nvSpPr>
        <p:spPr>
          <a:xfrm>
            <a:off x="4674240" y="1600200"/>
            <a:ext cx="401580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0"/>
          <p:cNvSpPr txBox="1"/>
          <p:nvPr>
            <p:ph idx="3" type="body"/>
          </p:nvPr>
        </p:nvSpPr>
        <p:spPr>
          <a:xfrm>
            <a:off x="457200" y="3964320"/>
            <a:ext cx="8229240" cy="21585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2.jp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2.jp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 Type="http://schemas.openxmlformats.org/officeDocument/2006/relationships/image" Target="../media/image2.jp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6.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image" Target="../media/image2.jpg"/><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70.xml"/><Relationship Id="rId10" Type="http://schemas.openxmlformats.org/officeDocument/2006/relationships/slideLayout" Target="../slideLayouts/slideLayout69.xml"/><Relationship Id="rId13" Type="http://schemas.openxmlformats.org/officeDocument/2006/relationships/slideLayout" Target="../slideLayouts/slideLayout72.xml"/><Relationship Id="rId12" Type="http://schemas.openxmlformats.org/officeDocument/2006/relationships/slideLayout" Target="../slideLayouts/slideLayout71.xml"/><Relationship Id="rId1" Type="http://schemas.openxmlformats.org/officeDocument/2006/relationships/image" Target="../media/image2.jpg"/><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theme" Target="../theme/theme7.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2130480"/>
            <a:ext cx="7772040" cy="14695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0" type="dt"/>
          </p:nvPr>
        </p:nvSpPr>
        <p:spPr>
          <a:xfrm>
            <a:off x="457200" y="6245280"/>
            <a:ext cx="2133360" cy="4759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1"/>
          <p:cNvSpPr txBox="1"/>
          <p:nvPr>
            <p:ph idx="11" type="ftr"/>
          </p:nvPr>
        </p:nvSpPr>
        <p:spPr>
          <a:xfrm>
            <a:off x="3124080" y="6245280"/>
            <a:ext cx="2895120" cy="4759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
          <p:cNvSpPr txBox="1"/>
          <p:nvPr>
            <p:ph idx="12" type="sldNum"/>
          </p:nvPr>
        </p:nvSpPr>
        <p:spPr>
          <a:xfrm>
            <a:off x="6553080" y="6245280"/>
            <a:ext cx="2133360" cy="47592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14" name="Google Shape;14;p1"/>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5" name="Google Shape;65;p14"/>
          <p:cNvSpPr txBox="1"/>
          <p:nvPr>
            <p:ph idx="1" type="body"/>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6" name="Google Shape;66;p14"/>
          <p:cNvSpPr txBox="1"/>
          <p:nvPr>
            <p:ph idx="10" type="dt"/>
          </p:nvPr>
        </p:nvSpPr>
        <p:spPr>
          <a:xfrm>
            <a:off x="457200" y="6245280"/>
            <a:ext cx="2133360" cy="4759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7" name="Google Shape;67;p14"/>
          <p:cNvSpPr txBox="1"/>
          <p:nvPr>
            <p:ph idx="11" type="ftr"/>
          </p:nvPr>
        </p:nvSpPr>
        <p:spPr>
          <a:xfrm>
            <a:off x="3124080" y="6245280"/>
            <a:ext cx="2895120" cy="4759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14"/>
          <p:cNvSpPr txBox="1"/>
          <p:nvPr>
            <p:ph idx="12" type="sldNum"/>
          </p:nvPr>
        </p:nvSpPr>
        <p:spPr>
          <a:xfrm>
            <a:off x="6553080" y="6245280"/>
            <a:ext cx="2133360" cy="47592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7" name="Shape 117"/>
        <p:cNvGrpSpPr/>
        <p:nvPr/>
      </p:nvGrpSpPr>
      <p:grpSpPr>
        <a:xfrm>
          <a:off x="0" y="0"/>
          <a:ext cx="0" cy="0"/>
          <a:chOff x="0" y="0"/>
          <a:chExt cx="0" cy="0"/>
        </a:xfrm>
      </p:grpSpPr>
      <p:sp>
        <p:nvSpPr>
          <p:cNvPr id="118" name="Google Shape;118;p27"/>
          <p:cNvSpPr txBox="1"/>
          <p:nvPr>
            <p:ph type="title"/>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9" name="Google Shape;119;p27"/>
          <p:cNvSpPr txBox="1"/>
          <p:nvPr>
            <p:ph idx="1" type="body"/>
          </p:nvPr>
        </p:nvSpPr>
        <p:spPr>
          <a:xfrm>
            <a:off x="457200" y="1600200"/>
            <a:ext cx="4038120" cy="45255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0" name="Google Shape;120;p27"/>
          <p:cNvSpPr txBox="1"/>
          <p:nvPr>
            <p:ph idx="2" type="body"/>
          </p:nvPr>
        </p:nvSpPr>
        <p:spPr>
          <a:xfrm>
            <a:off x="4648320" y="1600200"/>
            <a:ext cx="4038120" cy="21855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1" name="Google Shape;121;p27"/>
          <p:cNvSpPr txBox="1"/>
          <p:nvPr>
            <p:ph idx="3" type="body"/>
          </p:nvPr>
        </p:nvSpPr>
        <p:spPr>
          <a:xfrm>
            <a:off x="4648320" y="3938760"/>
            <a:ext cx="4038120" cy="21873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2" name="Google Shape;122;p27"/>
          <p:cNvSpPr txBox="1"/>
          <p:nvPr>
            <p:ph idx="10" type="dt"/>
          </p:nvPr>
        </p:nvSpPr>
        <p:spPr>
          <a:xfrm>
            <a:off x="457200" y="6245280"/>
            <a:ext cx="2133360" cy="4759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3" name="Google Shape;123;p27"/>
          <p:cNvSpPr txBox="1"/>
          <p:nvPr>
            <p:ph idx="11" type="ftr"/>
          </p:nvPr>
        </p:nvSpPr>
        <p:spPr>
          <a:xfrm>
            <a:off x="3124080" y="6245280"/>
            <a:ext cx="2895120" cy="4759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4" name="Google Shape;124;p27"/>
          <p:cNvSpPr txBox="1"/>
          <p:nvPr>
            <p:ph idx="12" type="sldNum"/>
          </p:nvPr>
        </p:nvSpPr>
        <p:spPr>
          <a:xfrm>
            <a:off x="6553080" y="6245280"/>
            <a:ext cx="2133360" cy="47592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73" name="Shape 173"/>
        <p:cNvGrpSpPr/>
        <p:nvPr/>
      </p:nvGrpSpPr>
      <p:grpSpPr>
        <a:xfrm>
          <a:off x="0" y="0"/>
          <a:ext cx="0" cy="0"/>
          <a:chOff x="0" y="0"/>
          <a:chExt cx="0" cy="0"/>
        </a:xfrm>
      </p:grpSpPr>
      <p:sp>
        <p:nvSpPr>
          <p:cNvPr id="174" name="Google Shape;174;p40"/>
          <p:cNvSpPr txBox="1"/>
          <p:nvPr>
            <p:ph type="title"/>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5" name="Google Shape;175;p40"/>
          <p:cNvSpPr txBox="1"/>
          <p:nvPr>
            <p:ph idx="1" type="body"/>
          </p:nvPr>
        </p:nvSpPr>
        <p:spPr>
          <a:xfrm>
            <a:off x="457200" y="1600200"/>
            <a:ext cx="8229240" cy="21855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76" name="Google Shape;176;p40"/>
          <p:cNvSpPr txBox="1"/>
          <p:nvPr>
            <p:ph idx="2" type="body"/>
          </p:nvPr>
        </p:nvSpPr>
        <p:spPr>
          <a:xfrm>
            <a:off x="457200" y="3938760"/>
            <a:ext cx="8229240" cy="21873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77" name="Google Shape;177;p40"/>
          <p:cNvSpPr txBox="1"/>
          <p:nvPr>
            <p:ph idx="10" type="dt"/>
          </p:nvPr>
        </p:nvSpPr>
        <p:spPr>
          <a:xfrm>
            <a:off x="457200" y="6245280"/>
            <a:ext cx="2133360" cy="4759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8" name="Google Shape;178;p40"/>
          <p:cNvSpPr txBox="1"/>
          <p:nvPr>
            <p:ph idx="11" type="ftr"/>
          </p:nvPr>
        </p:nvSpPr>
        <p:spPr>
          <a:xfrm>
            <a:off x="3124080" y="6245280"/>
            <a:ext cx="2895120" cy="4759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9" name="Google Shape;179;p40"/>
          <p:cNvSpPr txBox="1"/>
          <p:nvPr>
            <p:ph idx="12" type="sldNum"/>
          </p:nvPr>
        </p:nvSpPr>
        <p:spPr>
          <a:xfrm>
            <a:off x="6553080" y="6245280"/>
            <a:ext cx="2133360" cy="47592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buNone/>
              <a:defRPr b="0" sz="1400" strike="noStrike">
                <a:solidFill>
                  <a:srgbClr val="000000"/>
                </a:solidFill>
                <a:latin typeface="Arial"/>
                <a:ea typeface="Arial"/>
                <a:cs typeface="Arial"/>
                <a:sym typeface="Arial"/>
              </a:defRPr>
            </a:lvl1pPr>
            <a:lvl2pPr indent="0" lvl="1" marL="0" marR="0" rtl="0" algn="r">
              <a:lnSpc>
                <a:spcPct val="100000"/>
              </a:lnSpc>
              <a:spcBef>
                <a:spcPts val="0"/>
              </a:spcBef>
              <a:buNone/>
              <a:defRPr b="0" sz="1400" strike="noStrike">
                <a:solidFill>
                  <a:srgbClr val="000000"/>
                </a:solidFill>
                <a:latin typeface="Arial"/>
                <a:ea typeface="Arial"/>
                <a:cs typeface="Arial"/>
                <a:sym typeface="Arial"/>
              </a:defRPr>
            </a:lvl2pPr>
            <a:lvl3pPr indent="0" lvl="2" marL="0" marR="0" rtl="0" algn="r">
              <a:lnSpc>
                <a:spcPct val="100000"/>
              </a:lnSpc>
              <a:spcBef>
                <a:spcPts val="0"/>
              </a:spcBef>
              <a:buNone/>
              <a:defRPr b="0" sz="1400" strike="noStrike">
                <a:solidFill>
                  <a:srgbClr val="000000"/>
                </a:solidFill>
                <a:latin typeface="Arial"/>
                <a:ea typeface="Arial"/>
                <a:cs typeface="Arial"/>
                <a:sym typeface="Arial"/>
              </a:defRPr>
            </a:lvl3pPr>
            <a:lvl4pPr indent="0" lvl="3" marL="0" marR="0" rtl="0" algn="r">
              <a:lnSpc>
                <a:spcPct val="100000"/>
              </a:lnSpc>
              <a:spcBef>
                <a:spcPts val="0"/>
              </a:spcBef>
              <a:buNone/>
              <a:defRPr b="0" sz="1400" strike="noStrike">
                <a:solidFill>
                  <a:srgbClr val="000000"/>
                </a:solidFill>
                <a:latin typeface="Arial"/>
                <a:ea typeface="Arial"/>
                <a:cs typeface="Arial"/>
                <a:sym typeface="Arial"/>
              </a:defRPr>
            </a:lvl4pPr>
            <a:lvl5pPr indent="0" lvl="4" marL="0" marR="0" rtl="0" algn="r">
              <a:lnSpc>
                <a:spcPct val="100000"/>
              </a:lnSpc>
              <a:spcBef>
                <a:spcPts val="0"/>
              </a:spcBef>
              <a:buNone/>
              <a:defRPr b="0" sz="1400" strike="noStrike">
                <a:solidFill>
                  <a:srgbClr val="000000"/>
                </a:solidFill>
                <a:latin typeface="Arial"/>
                <a:ea typeface="Arial"/>
                <a:cs typeface="Arial"/>
                <a:sym typeface="Arial"/>
              </a:defRPr>
            </a:lvl5pPr>
            <a:lvl6pPr indent="0" lvl="5" marL="0" marR="0" rtl="0" algn="r">
              <a:lnSpc>
                <a:spcPct val="100000"/>
              </a:lnSpc>
              <a:spcBef>
                <a:spcPts val="0"/>
              </a:spcBef>
              <a:buNone/>
              <a:defRPr b="0" sz="1400" strike="noStrike">
                <a:solidFill>
                  <a:srgbClr val="000000"/>
                </a:solidFill>
                <a:latin typeface="Arial"/>
                <a:ea typeface="Arial"/>
                <a:cs typeface="Arial"/>
                <a:sym typeface="Arial"/>
              </a:defRPr>
            </a:lvl6pPr>
            <a:lvl7pPr indent="0" lvl="6" marL="0" marR="0" rtl="0" algn="r">
              <a:lnSpc>
                <a:spcPct val="100000"/>
              </a:lnSpc>
              <a:spcBef>
                <a:spcPts val="0"/>
              </a:spcBef>
              <a:buNone/>
              <a:defRPr b="0" sz="1400" strike="noStrike">
                <a:solidFill>
                  <a:srgbClr val="000000"/>
                </a:solidFill>
                <a:latin typeface="Arial"/>
                <a:ea typeface="Arial"/>
                <a:cs typeface="Arial"/>
                <a:sym typeface="Arial"/>
              </a:defRPr>
            </a:lvl7pPr>
            <a:lvl8pPr indent="0" lvl="7" marL="0" marR="0" rtl="0" algn="r">
              <a:lnSpc>
                <a:spcPct val="100000"/>
              </a:lnSpc>
              <a:spcBef>
                <a:spcPts val="0"/>
              </a:spcBef>
              <a:buNone/>
              <a:defRPr b="0" sz="1400" strike="noStrike">
                <a:solidFill>
                  <a:srgbClr val="000000"/>
                </a:solidFill>
                <a:latin typeface="Arial"/>
                <a:ea typeface="Arial"/>
                <a:cs typeface="Arial"/>
                <a:sym typeface="Arial"/>
              </a:defRPr>
            </a:lvl8pPr>
            <a:lvl9pPr indent="0" lvl="8" marL="0" marR="0" rtl="0" algn="r">
              <a:lnSpc>
                <a:spcPct val="100000"/>
              </a:lnSpc>
              <a:spcBef>
                <a:spcPts val="0"/>
              </a:spcBef>
              <a:buNone/>
              <a:defRPr b="0" sz="1400"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28" name="Shape 228"/>
        <p:cNvGrpSpPr/>
        <p:nvPr/>
      </p:nvGrpSpPr>
      <p:grpSpPr>
        <a:xfrm>
          <a:off x="0" y="0"/>
          <a:ext cx="0" cy="0"/>
          <a:chOff x="0" y="0"/>
          <a:chExt cx="0" cy="0"/>
        </a:xfrm>
      </p:grpSpPr>
      <p:sp>
        <p:nvSpPr>
          <p:cNvPr id="229" name="Google Shape;229;p53"/>
          <p:cNvSpPr txBox="1"/>
          <p:nvPr>
            <p:ph type="title"/>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0" name="Google Shape;230;p53"/>
          <p:cNvSpPr txBox="1"/>
          <p:nvPr>
            <p:ph idx="1" type="body"/>
          </p:nvPr>
        </p:nvSpPr>
        <p:spPr>
          <a:xfrm>
            <a:off x="457200" y="1600200"/>
            <a:ext cx="4038120" cy="45255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31" name="Google Shape;231;p53"/>
          <p:cNvSpPr txBox="1"/>
          <p:nvPr>
            <p:ph idx="2" type="body"/>
          </p:nvPr>
        </p:nvSpPr>
        <p:spPr>
          <a:xfrm>
            <a:off x="4648320" y="1600200"/>
            <a:ext cx="4038120" cy="452556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32" name="Google Shape;232;p53"/>
          <p:cNvSpPr txBox="1"/>
          <p:nvPr>
            <p:ph idx="10" type="dt"/>
          </p:nvPr>
        </p:nvSpPr>
        <p:spPr>
          <a:xfrm>
            <a:off x="457200" y="6245280"/>
            <a:ext cx="2133360" cy="4759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3" name="Google Shape;233;p53"/>
          <p:cNvSpPr txBox="1"/>
          <p:nvPr>
            <p:ph idx="11" type="ftr"/>
          </p:nvPr>
        </p:nvSpPr>
        <p:spPr>
          <a:xfrm>
            <a:off x="3124080" y="6245280"/>
            <a:ext cx="2895120" cy="4759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4" name="Google Shape;234;p53"/>
          <p:cNvSpPr txBox="1"/>
          <p:nvPr>
            <p:ph idx="12" type="sldNum"/>
          </p:nvPr>
        </p:nvSpPr>
        <p:spPr>
          <a:xfrm>
            <a:off x="6553080" y="6245280"/>
            <a:ext cx="2133360" cy="47592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buNone/>
              <a:defRPr b="0" sz="1400" strike="noStrike">
                <a:solidFill>
                  <a:srgbClr val="000000"/>
                </a:solidFill>
                <a:latin typeface="Arial"/>
                <a:ea typeface="Arial"/>
                <a:cs typeface="Arial"/>
                <a:sym typeface="Arial"/>
              </a:defRPr>
            </a:lvl1pPr>
            <a:lvl2pPr indent="0" lvl="1" marL="0" marR="0" rtl="0" algn="r">
              <a:lnSpc>
                <a:spcPct val="100000"/>
              </a:lnSpc>
              <a:spcBef>
                <a:spcPts val="0"/>
              </a:spcBef>
              <a:buNone/>
              <a:defRPr b="0" sz="1400" strike="noStrike">
                <a:solidFill>
                  <a:srgbClr val="000000"/>
                </a:solidFill>
                <a:latin typeface="Arial"/>
                <a:ea typeface="Arial"/>
                <a:cs typeface="Arial"/>
                <a:sym typeface="Arial"/>
              </a:defRPr>
            </a:lvl2pPr>
            <a:lvl3pPr indent="0" lvl="2" marL="0" marR="0" rtl="0" algn="r">
              <a:lnSpc>
                <a:spcPct val="100000"/>
              </a:lnSpc>
              <a:spcBef>
                <a:spcPts val="0"/>
              </a:spcBef>
              <a:buNone/>
              <a:defRPr b="0" sz="1400" strike="noStrike">
                <a:solidFill>
                  <a:srgbClr val="000000"/>
                </a:solidFill>
                <a:latin typeface="Arial"/>
                <a:ea typeface="Arial"/>
                <a:cs typeface="Arial"/>
                <a:sym typeface="Arial"/>
              </a:defRPr>
            </a:lvl3pPr>
            <a:lvl4pPr indent="0" lvl="3" marL="0" marR="0" rtl="0" algn="r">
              <a:lnSpc>
                <a:spcPct val="100000"/>
              </a:lnSpc>
              <a:spcBef>
                <a:spcPts val="0"/>
              </a:spcBef>
              <a:buNone/>
              <a:defRPr b="0" sz="1400" strike="noStrike">
                <a:solidFill>
                  <a:srgbClr val="000000"/>
                </a:solidFill>
                <a:latin typeface="Arial"/>
                <a:ea typeface="Arial"/>
                <a:cs typeface="Arial"/>
                <a:sym typeface="Arial"/>
              </a:defRPr>
            </a:lvl4pPr>
            <a:lvl5pPr indent="0" lvl="4" marL="0" marR="0" rtl="0" algn="r">
              <a:lnSpc>
                <a:spcPct val="100000"/>
              </a:lnSpc>
              <a:spcBef>
                <a:spcPts val="0"/>
              </a:spcBef>
              <a:buNone/>
              <a:defRPr b="0" sz="1400" strike="noStrike">
                <a:solidFill>
                  <a:srgbClr val="000000"/>
                </a:solidFill>
                <a:latin typeface="Arial"/>
                <a:ea typeface="Arial"/>
                <a:cs typeface="Arial"/>
                <a:sym typeface="Arial"/>
              </a:defRPr>
            </a:lvl5pPr>
            <a:lvl6pPr indent="0" lvl="5" marL="0" marR="0" rtl="0" algn="r">
              <a:lnSpc>
                <a:spcPct val="100000"/>
              </a:lnSpc>
              <a:spcBef>
                <a:spcPts val="0"/>
              </a:spcBef>
              <a:buNone/>
              <a:defRPr b="0" sz="1400" strike="noStrike">
                <a:solidFill>
                  <a:srgbClr val="000000"/>
                </a:solidFill>
                <a:latin typeface="Arial"/>
                <a:ea typeface="Arial"/>
                <a:cs typeface="Arial"/>
                <a:sym typeface="Arial"/>
              </a:defRPr>
            </a:lvl6pPr>
            <a:lvl7pPr indent="0" lvl="6" marL="0" marR="0" rtl="0" algn="r">
              <a:lnSpc>
                <a:spcPct val="100000"/>
              </a:lnSpc>
              <a:spcBef>
                <a:spcPts val="0"/>
              </a:spcBef>
              <a:buNone/>
              <a:defRPr b="0" sz="1400" strike="noStrike">
                <a:solidFill>
                  <a:srgbClr val="000000"/>
                </a:solidFill>
                <a:latin typeface="Arial"/>
                <a:ea typeface="Arial"/>
                <a:cs typeface="Arial"/>
                <a:sym typeface="Arial"/>
              </a:defRPr>
            </a:lvl7pPr>
            <a:lvl8pPr indent="0" lvl="7" marL="0" marR="0" rtl="0" algn="r">
              <a:lnSpc>
                <a:spcPct val="100000"/>
              </a:lnSpc>
              <a:spcBef>
                <a:spcPts val="0"/>
              </a:spcBef>
              <a:buNone/>
              <a:defRPr b="0" sz="1400" strike="noStrike">
                <a:solidFill>
                  <a:srgbClr val="000000"/>
                </a:solidFill>
                <a:latin typeface="Arial"/>
                <a:ea typeface="Arial"/>
                <a:cs typeface="Arial"/>
                <a:sym typeface="Arial"/>
              </a:defRPr>
            </a:lvl8pPr>
            <a:lvl9pPr indent="0" lvl="8" marL="0" marR="0" rtl="0" algn="r">
              <a:lnSpc>
                <a:spcPct val="100000"/>
              </a:lnSpc>
              <a:spcBef>
                <a:spcPts val="0"/>
              </a:spcBef>
              <a:buNone/>
              <a:defRPr b="0" sz="1400"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83" name="Shape 283"/>
        <p:cNvGrpSpPr/>
        <p:nvPr/>
      </p:nvGrpSpPr>
      <p:grpSpPr>
        <a:xfrm>
          <a:off x="0" y="0"/>
          <a:ext cx="0" cy="0"/>
          <a:chOff x="0" y="0"/>
          <a:chExt cx="0" cy="0"/>
        </a:xfrm>
      </p:grpSpPr>
      <p:sp>
        <p:nvSpPr>
          <p:cNvPr id="284" name="Google Shape;284;p66"/>
          <p:cNvSpPr txBox="1"/>
          <p:nvPr>
            <p:ph idx="10" type="dt"/>
          </p:nvPr>
        </p:nvSpPr>
        <p:spPr>
          <a:xfrm>
            <a:off x="457200" y="6245280"/>
            <a:ext cx="2133360" cy="4759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85" name="Google Shape;285;p66"/>
          <p:cNvSpPr txBox="1"/>
          <p:nvPr>
            <p:ph idx="11" type="ftr"/>
          </p:nvPr>
        </p:nvSpPr>
        <p:spPr>
          <a:xfrm>
            <a:off x="3124080" y="6245280"/>
            <a:ext cx="2895120" cy="4759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86" name="Google Shape;286;p66"/>
          <p:cNvSpPr txBox="1"/>
          <p:nvPr>
            <p:ph idx="12" type="sldNum"/>
          </p:nvPr>
        </p:nvSpPr>
        <p:spPr>
          <a:xfrm>
            <a:off x="6553080" y="6245280"/>
            <a:ext cx="2133360" cy="47592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buNone/>
              <a:defRPr b="0" sz="1400" strike="noStrike">
                <a:solidFill>
                  <a:srgbClr val="000000"/>
                </a:solidFill>
                <a:latin typeface="Arial"/>
                <a:ea typeface="Arial"/>
                <a:cs typeface="Arial"/>
                <a:sym typeface="Arial"/>
              </a:defRPr>
            </a:lvl1pPr>
            <a:lvl2pPr indent="0" lvl="1" marL="0" marR="0" rtl="0" algn="r">
              <a:lnSpc>
                <a:spcPct val="100000"/>
              </a:lnSpc>
              <a:spcBef>
                <a:spcPts val="0"/>
              </a:spcBef>
              <a:buNone/>
              <a:defRPr b="0" sz="1400" strike="noStrike">
                <a:solidFill>
                  <a:srgbClr val="000000"/>
                </a:solidFill>
                <a:latin typeface="Arial"/>
                <a:ea typeface="Arial"/>
                <a:cs typeface="Arial"/>
                <a:sym typeface="Arial"/>
              </a:defRPr>
            </a:lvl2pPr>
            <a:lvl3pPr indent="0" lvl="2" marL="0" marR="0" rtl="0" algn="r">
              <a:lnSpc>
                <a:spcPct val="100000"/>
              </a:lnSpc>
              <a:spcBef>
                <a:spcPts val="0"/>
              </a:spcBef>
              <a:buNone/>
              <a:defRPr b="0" sz="1400" strike="noStrike">
                <a:solidFill>
                  <a:srgbClr val="000000"/>
                </a:solidFill>
                <a:latin typeface="Arial"/>
                <a:ea typeface="Arial"/>
                <a:cs typeface="Arial"/>
                <a:sym typeface="Arial"/>
              </a:defRPr>
            </a:lvl3pPr>
            <a:lvl4pPr indent="0" lvl="3" marL="0" marR="0" rtl="0" algn="r">
              <a:lnSpc>
                <a:spcPct val="100000"/>
              </a:lnSpc>
              <a:spcBef>
                <a:spcPts val="0"/>
              </a:spcBef>
              <a:buNone/>
              <a:defRPr b="0" sz="1400" strike="noStrike">
                <a:solidFill>
                  <a:srgbClr val="000000"/>
                </a:solidFill>
                <a:latin typeface="Arial"/>
                <a:ea typeface="Arial"/>
                <a:cs typeface="Arial"/>
                <a:sym typeface="Arial"/>
              </a:defRPr>
            </a:lvl4pPr>
            <a:lvl5pPr indent="0" lvl="4" marL="0" marR="0" rtl="0" algn="r">
              <a:lnSpc>
                <a:spcPct val="100000"/>
              </a:lnSpc>
              <a:spcBef>
                <a:spcPts val="0"/>
              </a:spcBef>
              <a:buNone/>
              <a:defRPr b="0" sz="1400" strike="noStrike">
                <a:solidFill>
                  <a:srgbClr val="000000"/>
                </a:solidFill>
                <a:latin typeface="Arial"/>
                <a:ea typeface="Arial"/>
                <a:cs typeface="Arial"/>
                <a:sym typeface="Arial"/>
              </a:defRPr>
            </a:lvl5pPr>
            <a:lvl6pPr indent="0" lvl="5" marL="0" marR="0" rtl="0" algn="r">
              <a:lnSpc>
                <a:spcPct val="100000"/>
              </a:lnSpc>
              <a:spcBef>
                <a:spcPts val="0"/>
              </a:spcBef>
              <a:buNone/>
              <a:defRPr b="0" sz="1400" strike="noStrike">
                <a:solidFill>
                  <a:srgbClr val="000000"/>
                </a:solidFill>
                <a:latin typeface="Arial"/>
                <a:ea typeface="Arial"/>
                <a:cs typeface="Arial"/>
                <a:sym typeface="Arial"/>
              </a:defRPr>
            </a:lvl6pPr>
            <a:lvl7pPr indent="0" lvl="6" marL="0" marR="0" rtl="0" algn="r">
              <a:lnSpc>
                <a:spcPct val="100000"/>
              </a:lnSpc>
              <a:spcBef>
                <a:spcPts val="0"/>
              </a:spcBef>
              <a:buNone/>
              <a:defRPr b="0" sz="1400" strike="noStrike">
                <a:solidFill>
                  <a:srgbClr val="000000"/>
                </a:solidFill>
                <a:latin typeface="Arial"/>
                <a:ea typeface="Arial"/>
                <a:cs typeface="Arial"/>
                <a:sym typeface="Arial"/>
              </a:defRPr>
            </a:lvl7pPr>
            <a:lvl8pPr indent="0" lvl="7" marL="0" marR="0" rtl="0" algn="r">
              <a:lnSpc>
                <a:spcPct val="100000"/>
              </a:lnSpc>
              <a:spcBef>
                <a:spcPts val="0"/>
              </a:spcBef>
              <a:buNone/>
              <a:defRPr b="0" sz="1400" strike="noStrike">
                <a:solidFill>
                  <a:srgbClr val="000000"/>
                </a:solidFill>
                <a:latin typeface="Arial"/>
                <a:ea typeface="Arial"/>
                <a:cs typeface="Arial"/>
                <a:sym typeface="Arial"/>
              </a:defRPr>
            </a:lvl8pPr>
            <a:lvl9pPr indent="0" lvl="8" marL="0" marR="0" rtl="0" algn="r">
              <a:lnSpc>
                <a:spcPct val="100000"/>
              </a:lnSpc>
              <a:spcBef>
                <a:spcPts val="0"/>
              </a:spcBef>
              <a:buNone/>
              <a:defRPr b="0" sz="1400"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287" name="Google Shape;287;p6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88" name="Google Shape;288;p66"/>
          <p:cNvSpPr txBox="1"/>
          <p:nvPr>
            <p:ph idx="1" type="body"/>
          </p:nvPr>
        </p:nvSpPr>
        <p:spPr>
          <a:xfrm>
            <a:off x="457200" y="1604520"/>
            <a:ext cx="82292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8.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30.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0.xml"/><Relationship Id="rId3" Type="http://schemas.openxmlformats.org/officeDocument/2006/relationships/image" Target="../media/image2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1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42.xml"/><Relationship Id="rId3" Type="http://schemas.openxmlformats.org/officeDocument/2006/relationships/image" Target="../media/image25.jpg"/><Relationship Id="rId4" Type="http://schemas.openxmlformats.org/officeDocument/2006/relationships/image" Target="../media/image21.jpg"/><Relationship Id="rId5" Type="http://schemas.openxmlformats.org/officeDocument/2006/relationships/image" Target="../media/image1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3.jpg"/><Relationship Id="rId5" Type="http://schemas.openxmlformats.org/officeDocument/2006/relationships/image" Target="../media/image6.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image" Target="../media/image13.jpg"/><Relationship Id="rId5"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0.xml"/><Relationship Id="rId3" Type="http://schemas.openxmlformats.org/officeDocument/2006/relationships/image" Target="../media/image29.jpg"/><Relationship Id="rId4" Type="http://schemas.openxmlformats.org/officeDocument/2006/relationships/image" Target="../media/image23.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61.xml"/><Relationship Id="rId3" Type="http://schemas.openxmlformats.org/officeDocument/2006/relationships/image" Target="../media/image22.jpg"/><Relationship Id="rId4" Type="http://schemas.openxmlformats.org/officeDocument/2006/relationships/image" Target="../media/image23.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4.jpg"/><Relationship Id="rId5"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1" name="Shape 341"/>
        <p:cNvGrpSpPr/>
        <p:nvPr/>
      </p:nvGrpSpPr>
      <p:grpSpPr>
        <a:xfrm>
          <a:off x="0" y="0"/>
          <a:ext cx="0" cy="0"/>
          <a:chOff x="0" y="0"/>
          <a:chExt cx="0" cy="0"/>
        </a:xfrm>
      </p:grpSpPr>
      <p:sp>
        <p:nvSpPr>
          <p:cNvPr id="342" name="Google Shape;342;p79"/>
          <p:cNvSpPr txBox="1"/>
          <p:nvPr/>
        </p:nvSpPr>
        <p:spPr>
          <a:xfrm>
            <a:off x="152280" y="1371600"/>
            <a:ext cx="3733560" cy="20570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5400" u="none" cap="none" strike="noStrike">
                <a:solidFill>
                  <a:srgbClr val="FFC000"/>
                </a:solidFill>
                <a:latin typeface="Arial"/>
                <a:ea typeface="Arial"/>
                <a:cs typeface="Arial"/>
                <a:sym typeface="Arial"/>
              </a:rPr>
              <a:t>               </a:t>
            </a:r>
            <a:r>
              <a:rPr b="1" i="0" lang="en-US" sz="5400" u="none" cap="none" strike="noStrike">
                <a:solidFill>
                  <a:srgbClr val="7030A0"/>
                </a:solidFill>
                <a:latin typeface="Arial"/>
                <a:ea typeface="Arial"/>
                <a:cs typeface="Arial"/>
                <a:sym typeface="Arial"/>
              </a:rPr>
              <a:t>Chapter 3</a:t>
            </a:r>
            <a:br>
              <a:rPr b="0" i="0" lang="en-US" sz="1800" u="none" cap="none" strike="noStrike"/>
            </a:br>
            <a:br>
              <a:rPr b="0" i="0" lang="en-US" sz="1800" u="none" cap="none" strike="noStrike"/>
            </a:br>
            <a:r>
              <a:rPr b="1" i="0" lang="en-US" sz="5400" u="none" cap="none" strike="noStrike">
                <a:solidFill>
                  <a:srgbClr val="7030A0"/>
                </a:solidFill>
                <a:latin typeface="Arial"/>
                <a:ea typeface="Arial"/>
                <a:cs typeface="Arial"/>
                <a:sym typeface="Arial"/>
              </a:rPr>
              <a:t>Recursion</a:t>
            </a:r>
            <a:endParaRPr b="0" i="0" sz="5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88"/>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Recursion Terms</a:t>
            </a:r>
            <a:endParaRPr b="0" i="0" sz="4000" u="none" cap="none" strike="noStrike">
              <a:solidFill>
                <a:srgbClr val="000000"/>
              </a:solidFill>
              <a:latin typeface="Arial"/>
              <a:ea typeface="Arial"/>
              <a:cs typeface="Arial"/>
              <a:sym typeface="Arial"/>
            </a:endParaRPr>
          </a:p>
        </p:txBody>
      </p:sp>
      <p:sp>
        <p:nvSpPr>
          <p:cNvPr id="422" name="Google Shape;422;p88"/>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9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Arial"/>
                <a:ea typeface="Arial"/>
                <a:cs typeface="Arial"/>
                <a:sym typeface="Arial"/>
              </a:rPr>
              <a:t>Recursive call  </a:t>
            </a:r>
            <a:r>
              <a:rPr b="0" i="0" lang="en-US" sz="2400" u="none" cap="none" strike="noStrike">
                <a:solidFill>
                  <a:srgbClr val="000000"/>
                </a:solidFill>
                <a:latin typeface="Arial"/>
                <a:ea typeface="Arial"/>
                <a:cs typeface="Arial"/>
                <a:sym typeface="Arial"/>
              </a:rPr>
              <a:t>A method call in which the method being called is the same as the one making the call</a:t>
            </a:r>
            <a:endParaRPr b="0" i="0" sz="2400" u="none" cap="none" strike="noStrike">
              <a:solidFill>
                <a:srgbClr val="000000"/>
              </a:solidFill>
              <a:latin typeface="Arial"/>
              <a:ea typeface="Arial"/>
              <a:cs typeface="Arial"/>
              <a:sym typeface="Arial"/>
            </a:endParaRPr>
          </a:p>
          <a:p>
            <a:pPr indent="-342720" lvl="0" marL="343080" marR="0" rtl="0" algn="l">
              <a:lnSpc>
                <a:spcPct val="90000"/>
              </a:lnSpc>
              <a:spcBef>
                <a:spcPts val="479"/>
              </a:spcBef>
              <a:spcAft>
                <a:spcPts val="0"/>
              </a:spcAft>
              <a:buClr>
                <a:srgbClr val="000000"/>
              </a:buClr>
              <a:buSzPts val="2400"/>
              <a:buFont typeface="Noto Sans Symbols"/>
              <a:buChar char="∙"/>
            </a:pPr>
            <a:r>
              <a:rPr b="1" i="0" lang="en-US" sz="2400" u="none" cap="none" strike="noStrike">
                <a:solidFill>
                  <a:srgbClr val="000000"/>
                </a:solidFill>
                <a:latin typeface="Arial"/>
                <a:ea typeface="Arial"/>
                <a:cs typeface="Arial"/>
                <a:sym typeface="Arial"/>
              </a:rPr>
              <a:t>Direct recursion  </a:t>
            </a:r>
            <a:r>
              <a:rPr b="0" i="0" lang="en-US" sz="2400" u="none" cap="none" strike="noStrike">
                <a:solidFill>
                  <a:srgbClr val="000000"/>
                </a:solidFill>
                <a:latin typeface="Arial"/>
                <a:ea typeface="Arial"/>
                <a:cs typeface="Arial"/>
                <a:sym typeface="Arial"/>
              </a:rPr>
              <a:t>Recursion in which a method directly calls itself, like the factorial method. </a:t>
            </a:r>
            <a:endParaRPr b="0" i="0" sz="2400" u="none" cap="none" strike="noStrike">
              <a:solidFill>
                <a:srgbClr val="000000"/>
              </a:solidFill>
              <a:latin typeface="Arial"/>
              <a:ea typeface="Arial"/>
              <a:cs typeface="Arial"/>
              <a:sym typeface="Arial"/>
            </a:endParaRPr>
          </a:p>
          <a:p>
            <a:pPr indent="-342720" lvl="0" marL="343080" marR="0" rtl="0" algn="l">
              <a:lnSpc>
                <a:spcPct val="90000"/>
              </a:lnSpc>
              <a:spcBef>
                <a:spcPts val="479"/>
              </a:spcBef>
              <a:spcAft>
                <a:spcPts val="0"/>
              </a:spcAft>
              <a:buClr>
                <a:srgbClr val="000000"/>
              </a:buClr>
              <a:buSzPts val="2400"/>
              <a:buFont typeface="Noto Sans Symbols"/>
              <a:buChar char="∙"/>
            </a:pPr>
            <a:r>
              <a:rPr b="1" i="0" lang="en-US" sz="2400" u="none" cap="none" strike="noStrike">
                <a:solidFill>
                  <a:srgbClr val="000000"/>
                </a:solidFill>
                <a:latin typeface="Arial"/>
                <a:ea typeface="Arial"/>
                <a:cs typeface="Arial"/>
                <a:sym typeface="Arial"/>
              </a:rPr>
              <a:t>Indirect recursion  </a:t>
            </a:r>
            <a:r>
              <a:rPr b="0" i="0" lang="en-US" sz="2400" u="none" cap="none" strike="noStrike">
                <a:solidFill>
                  <a:srgbClr val="000000"/>
                </a:solidFill>
                <a:latin typeface="Arial"/>
                <a:ea typeface="Arial"/>
                <a:cs typeface="Arial"/>
                <a:sym typeface="Arial"/>
              </a:rPr>
              <a:t>Recursion in which a chain of two or more method calls returns to the method that originated the chain, for example method A calls method B which in turn calls method A</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89"/>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Iterative Solution for Factorial</a:t>
            </a:r>
            <a:endParaRPr b="0" i="0" sz="4000" u="none" cap="none" strike="noStrike">
              <a:solidFill>
                <a:srgbClr val="000000"/>
              </a:solidFill>
              <a:latin typeface="Arial"/>
              <a:ea typeface="Arial"/>
              <a:cs typeface="Arial"/>
              <a:sym typeface="Arial"/>
            </a:endParaRPr>
          </a:p>
        </p:txBody>
      </p:sp>
      <p:sp>
        <p:nvSpPr>
          <p:cNvPr id="429" name="Google Shape;429;p89"/>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8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We have used the factorial algorithm to demonstrate recursion because it is familiar and easy to visualize. In practice, one would never want to solve this problem using recursion, since a straightforward, more efficient iterative solution exists:</a:t>
            </a:r>
            <a:endParaRPr b="0" i="0" sz="2400" u="none" cap="none" strike="noStrike">
              <a:solidFill>
                <a:srgbClr val="000000"/>
              </a:solidFill>
              <a:latin typeface="Arial"/>
              <a:ea typeface="Arial"/>
              <a:cs typeface="Arial"/>
              <a:sym typeface="Arial"/>
            </a:endParaRPr>
          </a:p>
          <a:p>
            <a:pPr indent="-342720" lvl="0" marL="343080" marR="0" rtl="0" algn="l">
              <a:lnSpc>
                <a:spcPct val="80000"/>
              </a:lnSpc>
              <a:spcBef>
                <a:spcPts val="320"/>
              </a:spcBef>
              <a:spcAft>
                <a:spcPts val="0"/>
              </a:spcAft>
              <a:buNone/>
            </a:pPr>
            <a:r>
              <a:t/>
            </a:r>
            <a:endParaRPr b="0" i="0" sz="2400" u="none" cap="none" strike="noStrike">
              <a:solidFill>
                <a:srgbClr val="000000"/>
              </a:solidFill>
              <a:latin typeface="Arial"/>
              <a:ea typeface="Arial"/>
              <a:cs typeface="Arial"/>
              <a:sym typeface="Arial"/>
            </a:endParaRPr>
          </a:p>
          <a:p>
            <a:pPr indent="-285480" lvl="0" marL="743040" marR="0" rtl="0" algn="l">
              <a:lnSpc>
                <a:spcPct val="8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public static int factorial(int n)</a:t>
            </a:r>
            <a:endParaRPr b="0" i="0" sz="1400" u="none" cap="none" strike="noStrike">
              <a:solidFill>
                <a:srgbClr val="000000"/>
              </a:solidFill>
              <a:latin typeface="Arial"/>
              <a:ea typeface="Arial"/>
              <a:cs typeface="Arial"/>
              <a:sym typeface="Arial"/>
            </a:endParaRPr>
          </a:p>
          <a:p>
            <a:pPr indent="-285480" lvl="0" marL="743040" marR="0" rtl="0" algn="l">
              <a:lnSpc>
                <a:spcPct val="8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285480" lvl="0" marL="743040" marR="0" rtl="0" algn="l">
              <a:lnSpc>
                <a:spcPct val="8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int retValue = 1;  </a:t>
            </a:r>
            <a:endParaRPr b="0" i="0" sz="1400" u="none" cap="none" strike="noStrike">
              <a:solidFill>
                <a:srgbClr val="000000"/>
              </a:solidFill>
              <a:latin typeface="Arial"/>
              <a:ea typeface="Arial"/>
              <a:cs typeface="Arial"/>
              <a:sym typeface="Arial"/>
            </a:endParaRPr>
          </a:p>
          <a:p>
            <a:pPr indent="-285480" lvl="0" marL="743040" marR="0" rtl="0" algn="l">
              <a:lnSpc>
                <a:spcPct val="8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while (n != 0)</a:t>
            </a:r>
            <a:endParaRPr b="0" i="0" sz="1400" u="none" cap="none" strike="noStrike">
              <a:solidFill>
                <a:srgbClr val="000000"/>
              </a:solidFill>
              <a:latin typeface="Arial"/>
              <a:ea typeface="Arial"/>
              <a:cs typeface="Arial"/>
              <a:sym typeface="Arial"/>
            </a:endParaRPr>
          </a:p>
          <a:p>
            <a:pPr indent="-285480" lvl="0" marL="743040" marR="0" rtl="0" algn="l">
              <a:lnSpc>
                <a:spcPct val="8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285480" lvl="0" marL="743040" marR="0" rtl="0" algn="l">
              <a:lnSpc>
                <a:spcPct val="8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retValue = retValue * n;</a:t>
            </a:r>
            <a:endParaRPr b="0" i="0" sz="1400" u="none" cap="none" strike="noStrike">
              <a:solidFill>
                <a:srgbClr val="000000"/>
              </a:solidFill>
              <a:latin typeface="Arial"/>
              <a:ea typeface="Arial"/>
              <a:cs typeface="Arial"/>
              <a:sym typeface="Arial"/>
            </a:endParaRPr>
          </a:p>
          <a:p>
            <a:pPr indent="-285480" lvl="0" marL="743040" marR="0" rtl="0" algn="l">
              <a:lnSpc>
                <a:spcPct val="8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n = n - 1;</a:t>
            </a:r>
            <a:endParaRPr b="0" i="0" sz="1400" u="none" cap="none" strike="noStrike">
              <a:solidFill>
                <a:srgbClr val="000000"/>
              </a:solidFill>
              <a:latin typeface="Arial"/>
              <a:ea typeface="Arial"/>
              <a:cs typeface="Arial"/>
              <a:sym typeface="Arial"/>
            </a:endParaRPr>
          </a:p>
          <a:p>
            <a:pPr indent="-285480" lvl="0" marL="743040" marR="0" rtl="0" algn="l">
              <a:lnSpc>
                <a:spcPct val="8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285480" lvl="0" marL="743040" marR="0" rtl="0" algn="l">
              <a:lnSpc>
                <a:spcPct val="8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return(retValue);</a:t>
            </a:r>
            <a:endParaRPr b="0" i="0" sz="1400" u="none" cap="none" strike="noStrike">
              <a:solidFill>
                <a:srgbClr val="000000"/>
              </a:solidFill>
              <a:latin typeface="Arial"/>
              <a:ea typeface="Arial"/>
              <a:cs typeface="Arial"/>
              <a:sym typeface="Arial"/>
            </a:endParaRPr>
          </a:p>
          <a:p>
            <a:pPr indent="-285480" lvl="0" marL="743040" marR="0" rtl="0" algn="l">
              <a:lnSpc>
                <a:spcPct val="8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90"/>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3.2 The Three Questions</a:t>
            </a:r>
            <a:endParaRPr b="0" i="0" sz="4000" u="none" cap="none" strike="noStrike">
              <a:solidFill>
                <a:srgbClr val="000000"/>
              </a:solidFill>
              <a:latin typeface="Arial"/>
              <a:ea typeface="Arial"/>
              <a:cs typeface="Arial"/>
              <a:sym typeface="Arial"/>
            </a:endParaRPr>
          </a:p>
        </p:txBody>
      </p:sp>
      <p:sp>
        <p:nvSpPr>
          <p:cNvPr id="436" name="Google Shape;436;p90"/>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In this section we present three questions to ask about any recursive algorithm or program. </a:t>
            </a:r>
            <a:endParaRPr b="0" i="0" sz="2800" u="none" cap="none"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Using these questions helps us verify, design, and debug recursive solutions to problems.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91"/>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Verifying Recursive Algorithms</a:t>
            </a:r>
            <a:endParaRPr b="0" i="0" sz="4000" u="none" cap="none" strike="noStrike">
              <a:solidFill>
                <a:srgbClr val="000000"/>
              </a:solidFill>
              <a:latin typeface="Arial"/>
              <a:ea typeface="Arial"/>
              <a:cs typeface="Arial"/>
              <a:sym typeface="Arial"/>
            </a:endParaRPr>
          </a:p>
        </p:txBody>
      </p:sp>
      <p:sp>
        <p:nvSpPr>
          <p:cNvPr id="443" name="Google Shape;443;p91"/>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0" i="0" lang="en-US" sz="2400" u="none" cap="none" strike="noStrike">
                <a:solidFill>
                  <a:srgbClr val="000000"/>
                </a:solidFill>
                <a:latin typeface="Arial"/>
                <a:ea typeface="Arial"/>
                <a:cs typeface="Arial"/>
                <a:sym typeface="Arial"/>
              </a:rPr>
              <a:t>To verify that a recursive solution works, we must be able to answer “Yes” to all three of these questions:</a:t>
            </a:r>
            <a:endParaRPr b="0" i="0" sz="2400" u="none" cap="none" strike="noStrike">
              <a:solidFill>
                <a:srgbClr val="000000"/>
              </a:solidFill>
              <a:latin typeface="Arial"/>
              <a:ea typeface="Arial"/>
              <a:cs typeface="Arial"/>
              <a:sym typeface="Arial"/>
            </a:endParaRPr>
          </a:p>
          <a:p>
            <a:pPr indent="0" lvl="0" marL="0" marR="0" rtl="0" algn="l">
              <a:lnSpc>
                <a:spcPct val="80000"/>
              </a:lnSpc>
              <a:spcBef>
                <a:spcPts val="201"/>
              </a:spcBef>
              <a:spcAft>
                <a:spcPts val="0"/>
              </a:spcAft>
              <a:buNone/>
            </a:pPr>
            <a:r>
              <a:t/>
            </a:r>
            <a:endParaRPr b="0" i="0" sz="2400" u="none" cap="none" strike="noStrike">
              <a:solidFill>
                <a:srgbClr val="000000"/>
              </a:solidFill>
              <a:latin typeface="Arial"/>
              <a:ea typeface="Arial"/>
              <a:cs typeface="Arial"/>
              <a:sym typeface="Arial"/>
            </a:endParaRPr>
          </a:p>
          <a:p>
            <a:pPr indent="-456840" lvl="1" marL="1082520" marR="0" rtl="0" algn="l">
              <a:lnSpc>
                <a:spcPct val="80000"/>
              </a:lnSpc>
              <a:spcBef>
                <a:spcPts val="400"/>
              </a:spcBef>
              <a:spcAft>
                <a:spcPts val="0"/>
              </a:spcAft>
              <a:buClr>
                <a:srgbClr val="000000"/>
              </a:buClr>
              <a:buSzPts val="2000"/>
              <a:buFont typeface="Noto Sans Symbols"/>
              <a:buAutoNum type="arabicPeriod"/>
            </a:pPr>
            <a:r>
              <a:rPr b="0" i="1" lang="en-US" sz="2000" u="none" cap="none" strike="noStrike">
                <a:solidFill>
                  <a:srgbClr val="000000"/>
                </a:solidFill>
                <a:latin typeface="Arial"/>
                <a:ea typeface="Arial"/>
                <a:cs typeface="Arial"/>
                <a:sym typeface="Arial"/>
              </a:rPr>
              <a:t>The Base-Case Question: </a:t>
            </a:r>
            <a:r>
              <a:rPr b="0" i="0" lang="en-US" sz="2000" u="none" cap="none" strike="noStrike">
                <a:solidFill>
                  <a:srgbClr val="000000"/>
                </a:solidFill>
                <a:latin typeface="Arial"/>
                <a:ea typeface="Arial"/>
                <a:cs typeface="Arial"/>
                <a:sym typeface="Arial"/>
              </a:rPr>
              <a:t>Is there a nonrecursive way out of the algorithm, and does the algorithm work correctly for this base case?</a:t>
            </a:r>
            <a:endParaRPr b="0" i="0" sz="2000" u="none" cap="none" strike="noStrike">
              <a:solidFill>
                <a:srgbClr val="000000"/>
              </a:solidFill>
              <a:latin typeface="Arial"/>
              <a:ea typeface="Arial"/>
              <a:cs typeface="Arial"/>
              <a:sym typeface="Arial"/>
            </a:endParaRPr>
          </a:p>
          <a:p>
            <a:pPr indent="-456840" lvl="1" marL="1082520" marR="0" rtl="0" algn="l">
              <a:lnSpc>
                <a:spcPct val="80000"/>
              </a:lnSpc>
              <a:spcBef>
                <a:spcPts val="400"/>
              </a:spcBef>
              <a:spcAft>
                <a:spcPts val="0"/>
              </a:spcAft>
              <a:buClr>
                <a:srgbClr val="000000"/>
              </a:buClr>
              <a:buSzPts val="2000"/>
              <a:buFont typeface="Noto Sans Symbols"/>
              <a:buAutoNum type="arabicPeriod"/>
            </a:pPr>
            <a:r>
              <a:rPr b="0" i="1" lang="en-US" sz="2000" u="none" cap="none" strike="noStrike">
                <a:solidFill>
                  <a:srgbClr val="000000"/>
                </a:solidFill>
                <a:latin typeface="Arial"/>
                <a:ea typeface="Arial"/>
                <a:cs typeface="Arial"/>
                <a:sym typeface="Arial"/>
              </a:rPr>
              <a:t>The Smaller-Caller Question:</a:t>
            </a:r>
            <a:r>
              <a:rPr b="0" i="0" lang="en-US" sz="2000" u="none" cap="none" strike="noStrike">
                <a:solidFill>
                  <a:srgbClr val="000000"/>
                </a:solidFill>
                <a:latin typeface="Arial"/>
                <a:ea typeface="Arial"/>
                <a:cs typeface="Arial"/>
                <a:sym typeface="Arial"/>
              </a:rPr>
              <a:t> Does each recursive call to the algorithm involve a smaller case of the original problem, leading inescapably to the base case?</a:t>
            </a:r>
            <a:endParaRPr b="0" i="0" sz="2000" u="none" cap="none" strike="noStrike">
              <a:solidFill>
                <a:srgbClr val="000000"/>
              </a:solidFill>
              <a:latin typeface="Arial"/>
              <a:ea typeface="Arial"/>
              <a:cs typeface="Arial"/>
              <a:sym typeface="Arial"/>
            </a:endParaRPr>
          </a:p>
          <a:p>
            <a:pPr indent="-456840" lvl="1" marL="1082520" marR="0" rtl="0" algn="l">
              <a:lnSpc>
                <a:spcPct val="80000"/>
              </a:lnSpc>
              <a:spcBef>
                <a:spcPts val="400"/>
              </a:spcBef>
              <a:spcAft>
                <a:spcPts val="0"/>
              </a:spcAft>
              <a:buClr>
                <a:srgbClr val="000000"/>
              </a:buClr>
              <a:buSzPts val="2000"/>
              <a:buFont typeface="Noto Sans Symbols"/>
              <a:buAutoNum type="arabicPeriod"/>
            </a:pPr>
            <a:r>
              <a:rPr b="0" i="1" lang="en-US" sz="2000" u="none" cap="none" strike="noStrike">
                <a:solidFill>
                  <a:srgbClr val="000000"/>
                </a:solidFill>
                <a:latin typeface="Arial"/>
                <a:ea typeface="Arial"/>
                <a:cs typeface="Arial"/>
                <a:sym typeface="Arial"/>
              </a:rPr>
              <a:t>The General-Case Question:</a:t>
            </a:r>
            <a:r>
              <a:rPr b="0" i="0" lang="en-US" sz="2000" u="none" cap="none" strike="noStrike">
                <a:solidFill>
                  <a:srgbClr val="000000"/>
                </a:solidFill>
                <a:latin typeface="Arial"/>
                <a:ea typeface="Arial"/>
                <a:cs typeface="Arial"/>
                <a:sym typeface="Arial"/>
              </a:rPr>
              <a:t> Assuming the recursive call(s) to the smaller case(s) works correctly, does the algorithm work correctly for the general case? </a:t>
            </a:r>
            <a:endParaRPr b="0" i="0" sz="2000" u="none" cap="none" strike="noStrike">
              <a:solidFill>
                <a:srgbClr val="000000"/>
              </a:solidFill>
              <a:latin typeface="Arial"/>
              <a:ea typeface="Arial"/>
              <a:cs typeface="Arial"/>
              <a:sym typeface="Arial"/>
            </a:endParaRPr>
          </a:p>
          <a:p>
            <a:pPr indent="0" lvl="0" marL="0" marR="0" rtl="0" algn="l">
              <a:lnSpc>
                <a:spcPct val="80000"/>
              </a:lnSpc>
              <a:spcBef>
                <a:spcPts val="479"/>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80000"/>
              </a:lnSpc>
              <a:spcBef>
                <a:spcPts val="479"/>
              </a:spcBef>
              <a:spcAft>
                <a:spcPts val="0"/>
              </a:spcAft>
              <a:buNone/>
            </a:pPr>
            <a:r>
              <a:rPr b="0" i="0" lang="en-US" sz="2400" u="none" cap="none" strike="noStrike">
                <a:solidFill>
                  <a:srgbClr val="000000"/>
                </a:solidFill>
                <a:latin typeface="Arial"/>
                <a:ea typeface="Arial"/>
                <a:cs typeface="Arial"/>
                <a:sym typeface="Arial"/>
              </a:rPr>
              <a:t>We next apply these three questions to the factorial algorithm.</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92"/>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The Base-Case Question</a:t>
            </a:r>
            <a:endParaRPr b="0" i="0" sz="4000" u="none" cap="none" strike="noStrike">
              <a:solidFill>
                <a:srgbClr val="000000"/>
              </a:solidFill>
              <a:latin typeface="Arial"/>
              <a:ea typeface="Arial"/>
              <a:cs typeface="Arial"/>
              <a:sym typeface="Arial"/>
            </a:endParaRPr>
          </a:p>
        </p:txBody>
      </p:sp>
      <p:sp>
        <p:nvSpPr>
          <p:cNvPr id="450" name="Google Shape;450;p92"/>
          <p:cNvSpPr/>
          <p:nvPr/>
        </p:nvSpPr>
        <p:spPr>
          <a:xfrm>
            <a:off x="614880" y="1679400"/>
            <a:ext cx="3319200" cy="1736280"/>
          </a:xfrm>
          <a:prstGeom prst="rect">
            <a:avLst/>
          </a:prstGeom>
          <a:noFill/>
          <a:ln cap="flat" cmpd="sng" w="9525">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Factorial (int 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Assume n &gt;= 0</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if (n == 0)</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return (1)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else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return ( n * Factorial ( n – 1 ) )</a:t>
            </a:r>
            <a:endParaRPr b="0" i="0" sz="1800" u="none" cap="none" strike="noStrike">
              <a:latin typeface="Arial"/>
              <a:ea typeface="Arial"/>
              <a:cs typeface="Arial"/>
              <a:sym typeface="Arial"/>
            </a:endParaRPr>
          </a:p>
        </p:txBody>
      </p:sp>
      <p:sp>
        <p:nvSpPr>
          <p:cNvPr id="451" name="Google Shape;451;p92"/>
          <p:cNvSpPr/>
          <p:nvPr/>
        </p:nvSpPr>
        <p:spPr>
          <a:xfrm>
            <a:off x="617760" y="3849840"/>
            <a:ext cx="6927840" cy="222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The base case occurs when </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 is 0.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The Factorial algorithm then returns the value of 1, which is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the correct value of 0!, and no further (recursive) calls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to Factorial are made.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The answer is yes. </a:t>
            </a:r>
            <a:endParaRPr b="0" i="0" sz="2000" u="none" cap="none" strike="noStrike">
              <a:latin typeface="Arial"/>
              <a:ea typeface="Arial"/>
              <a:cs typeface="Arial"/>
              <a:sym typeface="Arial"/>
            </a:endParaRPr>
          </a:p>
        </p:txBody>
      </p:sp>
      <p:sp>
        <p:nvSpPr>
          <p:cNvPr id="452" name="Google Shape;452;p92"/>
          <p:cNvSpPr/>
          <p:nvPr/>
        </p:nvSpPr>
        <p:spPr>
          <a:xfrm>
            <a:off x="4413600" y="1650960"/>
            <a:ext cx="3790080" cy="1310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Is there a nonrecursive way out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of the algorithm, and does the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algorithm work correctly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for this base case?</a:t>
            </a:r>
            <a:endParaRPr b="0" i="0" sz="20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93"/>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The Smaller-Caller Question</a:t>
            </a:r>
            <a:endParaRPr b="0" i="0" sz="4000" u="none" cap="none" strike="noStrike">
              <a:solidFill>
                <a:srgbClr val="000000"/>
              </a:solidFill>
              <a:latin typeface="Arial"/>
              <a:ea typeface="Arial"/>
              <a:cs typeface="Arial"/>
              <a:sym typeface="Arial"/>
            </a:endParaRPr>
          </a:p>
        </p:txBody>
      </p:sp>
      <p:sp>
        <p:nvSpPr>
          <p:cNvPr id="459" name="Google Shape;459;p93"/>
          <p:cNvSpPr/>
          <p:nvPr/>
        </p:nvSpPr>
        <p:spPr>
          <a:xfrm>
            <a:off x="614880" y="1679400"/>
            <a:ext cx="3319200" cy="1736280"/>
          </a:xfrm>
          <a:prstGeom prst="rect">
            <a:avLst/>
          </a:prstGeom>
          <a:noFill/>
          <a:ln cap="flat" cmpd="sng" w="9525">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Factorial (int 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Assume n &gt;= 0</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if (n == 0)</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return (1)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else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return ( n * Factorial ( n – 1 ) )</a:t>
            </a:r>
            <a:endParaRPr b="0" i="0" sz="1800" u="none" cap="none" strike="noStrike">
              <a:latin typeface="Arial"/>
              <a:ea typeface="Arial"/>
              <a:cs typeface="Arial"/>
              <a:sym typeface="Arial"/>
            </a:endParaRPr>
          </a:p>
        </p:txBody>
      </p:sp>
      <p:sp>
        <p:nvSpPr>
          <p:cNvPr id="460" name="Google Shape;460;p93"/>
          <p:cNvSpPr/>
          <p:nvPr/>
        </p:nvSpPr>
        <p:spPr>
          <a:xfrm>
            <a:off x="612360" y="3849840"/>
            <a:ext cx="6719040" cy="2224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The parameter is </a:t>
            </a:r>
            <a:r>
              <a:rPr b="0" i="1" lang="en-US" sz="2000" u="none" cap="none" strike="noStrike">
                <a:solidFill>
                  <a:srgbClr val="000000"/>
                </a:solidFill>
                <a:latin typeface="Arial"/>
                <a:ea typeface="Arial"/>
                <a:cs typeface="Arial"/>
                <a:sym typeface="Arial"/>
              </a:rPr>
              <a:t>n</a:t>
            </a:r>
            <a:r>
              <a:rPr b="0" i="0" lang="en-US" sz="2000" u="none" cap="none" strike="noStrike">
                <a:solidFill>
                  <a:srgbClr val="000000"/>
                </a:solidFill>
                <a:latin typeface="Arial"/>
                <a:ea typeface="Arial"/>
                <a:cs typeface="Arial"/>
                <a:sym typeface="Arial"/>
              </a:rPr>
              <a:t> and the recursive call passes the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argument </a:t>
            </a:r>
            <a:r>
              <a:rPr b="0" i="1" lang="en-US" sz="2000" u="none" cap="none" strike="noStrike">
                <a:solidFill>
                  <a:srgbClr val="000000"/>
                </a:solidFill>
                <a:latin typeface="Arial"/>
                <a:ea typeface="Arial"/>
                <a:cs typeface="Arial"/>
                <a:sym typeface="Arial"/>
              </a:rPr>
              <a:t>n - 1</a:t>
            </a:r>
            <a:r>
              <a:rPr b="0" i="0" lang="en-US" sz="2000" u="none" cap="none" strike="noStrike">
                <a:solidFill>
                  <a:srgbClr val="000000"/>
                </a:solidFill>
                <a:latin typeface="Arial"/>
                <a:ea typeface="Arial"/>
                <a:cs typeface="Arial"/>
                <a:sym typeface="Arial"/>
              </a:rPr>
              <a:t>. Therefore each subsequent recursive call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sends a smaller value, until the value sent is finally 0.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At this point, as we verified with the base-case question,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we have reached the smallest case, and no further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recursive calls are made. The answer is yes. </a:t>
            </a:r>
            <a:endParaRPr b="0" i="0" sz="2000" u="none" cap="none" strike="noStrike">
              <a:latin typeface="Arial"/>
              <a:ea typeface="Arial"/>
              <a:cs typeface="Arial"/>
              <a:sym typeface="Arial"/>
            </a:endParaRPr>
          </a:p>
        </p:txBody>
      </p:sp>
      <p:sp>
        <p:nvSpPr>
          <p:cNvPr id="461" name="Google Shape;461;p93"/>
          <p:cNvSpPr/>
          <p:nvPr/>
        </p:nvSpPr>
        <p:spPr>
          <a:xfrm>
            <a:off x="4416120" y="1650960"/>
            <a:ext cx="3873960" cy="1310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Does each recursive call to the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algorithm involve a smaller case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of the original problem, leading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inescapably to the base case? </a:t>
            </a:r>
            <a:endParaRPr b="0" i="0" sz="20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94"/>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The General-Case Question</a:t>
            </a:r>
            <a:endParaRPr b="0" i="0" sz="4000" u="none" cap="none" strike="noStrike">
              <a:solidFill>
                <a:srgbClr val="000000"/>
              </a:solidFill>
              <a:latin typeface="Arial"/>
              <a:ea typeface="Arial"/>
              <a:cs typeface="Arial"/>
              <a:sym typeface="Arial"/>
            </a:endParaRPr>
          </a:p>
        </p:txBody>
      </p:sp>
      <p:sp>
        <p:nvSpPr>
          <p:cNvPr id="468" name="Google Shape;468;p94"/>
          <p:cNvSpPr/>
          <p:nvPr/>
        </p:nvSpPr>
        <p:spPr>
          <a:xfrm>
            <a:off x="614880" y="1679400"/>
            <a:ext cx="3319200" cy="1736280"/>
          </a:xfrm>
          <a:prstGeom prst="rect">
            <a:avLst/>
          </a:prstGeom>
          <a:noFill/>
          <a:ln cap="flat" cmpd="sng" w="9525">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Factorial (int 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Assume n &gt;= 0</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if (n == 0)</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return (1)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else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return ( n * Factorial ( n – 1 ) )</a:t>
            </a:r>
            <a:endParaRPr b="0" i="0" sz="1800" u="none" cap="none" strike="noStrike">
              <a:latin typeface="Arial"/>
              <a:ea typeface="Arial"/>
              <a:cs typeface="Arial"/>
              <a:sym typeface="Arial"/>
            </a:endParaRPr>
          </a:p>
        </p:txBody>
      </p:sp>
      <p:sp>
        <p:nvSpPr>
          <p:cNvPr id="469" name="Google Shape;469;p94"/>
          <p:cNvSpPr/>
          <p:nvPr/>
        </p:nvSpPr>
        <p:spPr>
          <a:xfrm>
            <a:off x="621000" y="3849840"/>
            <a:ext cx="7461360" cy="1919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Assuming that the recursive call Factorial(n – 1) gives us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the correct value of </a:t>
            </a:r>
            <a:r>
              <a:rPr b="0" i="1" lang="en-US" sz="2000" u="none" cap="none" strike="noStrike">
                <a:solidFill>
                  <a:srgbClr val="000000"/>
                </a:solidFill>
                <a:latin typeface="Arial"/>
                <a:ea typeface="Arial"/>
                <a:cs typeface="Arial"/>
                <a:sym typeface="Arial"/>
              </a:rPr>
              <a:t>(n - 1)!</a:t>
            </a:r>
            <a:r>
              <a:rPr b="0" i="0" lang="en-US" sz="2000" u="none" cap="none" strike="noStrike">
                <a:solidFill>
                  <a:srgbClr val="000000"/>
                </a:solidFill>
                <a:latin typeface="Arial"/>
                <a:ea typeface="Arial"/>
                <a:cs typeface="Arial"/>
                <a:sym typeface="Arial"/>
              </a:rPr>
              <a:t>, the </a:t>
            </a:r>
            <a:r>
              <a:rPr b="0" i="1" lang="en-US" sz="2000" u="none" cap="none" strike="noStrike">
                <a:solidFill>
                  <a:srgbClr val="000000"/>
                </a:solidFill>
                <a:latin typeface="Arial"/>
                <a:ea typeface="Arial"/>
                <a:cs typeface="Arial"/>
                <a:sym typeface="Arial"/>
              </a:rPr>
              <a:t>return</a:t>
            </a:r>
            <a:r>
              <a:rPr b="0" i="0" lang="en-US" sz="2000" u="none" cap="none" strike="noStrike">
                <a:solidFill>
                  <a:srgbClr val="000000"/>
                </a:solidFill>
                <a:latin typeface="Arial"/>
                <a:ea typeface="Arial"/>
                <a:cs typeface="Arial"/>
                <a:sym typeface="Arial"/>
              </a:rPr>
              <a:t> statement computes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1" lang="en-US" sz="2000" u="none" cap="none" strike="noStrike">
                <a:solidFill>
                  <a:srgbClr val="000000"/>
                </a:solidFill>
                <a:latin typeface="Arial"/>
                <a:ea typeface="Arial"/>
                <a:cs typeface="Arial"/>
                <a:sym typeface="Arial"/>
              </a:rPr>
              <a:t>n * (n - 1)!</a:t>
            </a:r>
            <a:r>
              <a:rPr b="0" i="0" lang="en-US" sz="2000" u="none" cap="none" strike="noStrike">
                <a:solidFill>
                  <a:srgbClr val="000000"/>
                </a:solidFill>
                <a:latin typeface="Arial"/>
                <a:ea typeface="Arial"/>
                <a:cs typeface="Arial"/>
                <a:sym typeface="Arial"/>
              </a:rPr>
              <a:t>.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This is the definition of a factorial, so we know that the algorithm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works in the general case. The answer is yes. </a:t>
            </a:r>
            <a:endParaRPr b="0" i="0" sz="2000" u="none" cap="none" strike="noStrike">
              <a:latin typeface="Arial"/>
              <a:ea typeface="Arial"/>
              <a:cs typeface="Arial"/>
              <a:sym typeface="Arial"/>
            </a:endParaRPr>
          </a:p>
        </p:txBody>
      </p:sp>
      <p:sp>
        <p:nvSpPr>
          <p:cNvPr id="470" name="Google Shape;470;p94"/>
          <p:cNvSpPr/>
          <p:nvPr/>
        </p:nvSpPr>
        <p:spPr>
          <a:xfrm>
            <a:off x="4419720" y="1650960"/>
            <a:ext cx="4426920" cy="1310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Assuming the recursive call(s) to the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smaller case(s) works correctly, does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the algorithm work correctly for the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general case?</a:t>
            </a:r>
            <a:endParaRPr b="0" i="0" sz="20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95"/>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Constraints on input arguments</a:t>
            </a:r>
            <a:endParaRPr b="0" i="0" sz="4000" u="none" cap="none" strike="noStrike">
              <a:solidFill>
                <a:srgbClr val="000000"/>
              </a:solidFill>
              <a:latin typeface="Arial"/>
              <a:ea typeface="Arial"/>
              <a:cs typeface="Arial"/>
              <a:sym typeface="Arial"/>
            </a:endParaRPr>
          </a:p>
        </p:txBody>
      </p:sp>
      <p:sp>
        <p:nvSpPr>
          <p:cNvPr id="477" name="Google Shape;477;p95"/>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90000"/>
              </a:lnSpc>
              <a:spcBef>
                <a:spcPts val="0"/>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Constraints often exist on the valid input arguments for a recursive algorithm. For example, for Factorial, n must be &gt;= 0.</a:t>
            </a:r>
            <a:endParaRPr b="0" i="0" sz="2400" u="none" cap="none" strike="noStrike">
              <a:solidFill>
                <a:srgbClr val="000000"/>
              </a:solidFill>
              <a:latin typeface="Arial"/>
              <a:ea typeface="Arial"/>
              <a:cs typeface="Arial"/>
              <a:sym typeface="Arial"/>
            </a:endParaRPr>
          </a:p>
          <a:p>
            <a:pPr indent="-342720" lvl="0" marL="34308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You can use the three question analysis to determine constraints: </a:t>
            </a:r>
            <a:endParaRPr b="0" i="0" sz="2400" u="none" cap="none" strike="noStrike">
              <a:solidFill>
                <a:srgbClr val="000000"/>
              </a:solidFill>
              <a:latin typeface="Arial"/>
              <a:ea typeface="Arial"/>
              <a:cs typeface="Arial"/>
              <a:sym typeface="Arial"/>
            </a:endParaRPr>
          </a:p>
          <a:p>
            <a:pPr indent="-28548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Check if there are any starting argument values for which the smaller call does not produce a new argument that is closer to the base case. </a:t>
            </a:r>
            <a:endParaRPr b="0" i="0" sz="2000" u="none" cap="none" strike="noStrike">
              <a:solidFill>
                <a:srgbClr val="000000"/>
              </a:solidFill>
              <a:latin typeface="Arial"/>
              <a:ea typeface="Arial"/>
              <a:cs typeface="Arial"/>
              <a:sym typeface="Arial"/>
            </a:endParaRPr>
          </a:p>
          <a:p>
            <a:pPr indent="-28548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Such starting values are invalid. </a:t>
            </a:r>
            <a:endParaRPr b="0" i="0" sz="2000" u="none" cap="none" strike="noStrike">
              <a:solidFill>
                <a:srgbClr val="000000"/>
              </a:solidFill>
              <a:latin typeface="Arial"/>
              <a:ea typeface="Arial"/>
              <a:cs typeface="Arial"/>
              <a:sym typeface="Arial"/>
            </a:endParaRPr>
          </a:p>
          <a:p>
            <a:pPr indent="-28548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Constrain your legal input arguments so that these values are not permitted.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96"/>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Steps for Designing Recursive Solutions</a:t>
            </a:r>
            <a:endParaRPr b="0" i="0" sz="4000" u="none" cap="none" strike="noStrike">
              <a:solidFill>
                <a:srgbClr val="000000"/>
              </a:solidFill>
              <a:latin typeface="Arial"/>
              <a:ea typeface="Arial"/>
              <a:cs typeface="Arial"/>
              <a:sym typeface="Arial"/>
            </a:endParaRPr>
          </a:p>
        </p:txBody>
      </p:sp>
      <p:sp>
        <p:nvSpPr>
          <p:cNvPr id="484" name="Google Shape;484;p96"/>
          <p:cNvSpPr txBox="1"/>
          <p:nvPr/>
        </p:nvSpPr>
        <p:spPr>
          <a:xfrm>
            <a:off x="457200" y="1905120"/>
            <a:ext cx="8229240" cy="4525560"/>
          </a:xfrm>
          <a:prstGeom prst="rect">
            <a:avLst/>
          </a:prstGeom>
          <a:noFill/>
          <a:ln>
            <a:noFill/>
          </a:ln>
        </p:spPr>
        <p:txBody>
          <a:bodyPr anchorCtr="0" anchor="t" bIns="45700" lIns="91425" spcFirstLastPara="1" rIns="91425" wrap="square" tIns="45700">
            <a:noAutofit/>
          </a:bodyPr>
          <a:lstStyle/>
          <a:p>
            <a:pPr indent="-456840" lvl="0" marL="457200" marR="0" rtl="0" algn="l">
              <a:lnSpc>
                <a:spcPct val="90000"/>
              </a:lnSpc>
              <a:spcBef>
                <a:spcPts val="0"/>
              </a:spcBef>
              <a:spcAft>
                <a:spcPts val="0"/>
              </a:spcAft>
              <a:buClr>
                <a:srgbClr val="000000"/>
              </a:buClr>
              <a:buSzPts val="2400"/>
              <a:buFont typeface="Noto Sans Symbols"/>
              <a:buAutoNum type="arabicPeriod"/>
            </a:pPr>
            <a:r>
              <a:rPr b="0" i="0" lang="en-US" sz="2400" u="none" cap="none" strike="noStrike">
                <a:solidFill>
                  <a:srgbClr val="000000"/>
                </a:solidFill>
                <a:latin typeface="Arial"/>
                <a:ea typeface="Arial"/>
                <a:cs typeface="Arial"/>
                <a:sym typeface="Arial"/>
              </a:rPr>
              <a:t>Get an exact definition of the problem to be solved. </a:t>
            </a:r>
            <a:endParaRPr b="0" i="0" sz="2400" u="none" cap="none" strike="noStrike">
              <a:solidFill>
                <a:srgbClr val="000000"/>
              </a:solidFill>
              <a:latin typeface="Arial"/>
              <a:ea typeface="Arial"/>
              <a:cs typeface="Arial"/>
              <a:sym typeface="Arial"/>
            </a:endParaRPr>
          </a:p>
          <a:p>
            <a:pPr indent="-456840" lvl="0" marL="457200" marR="0" rtl="0" algn="l">
              <a:lnSpc>
                <a:spcPct val="90000"/>
              </a:lnSpc>
              <a:spcBef>
                <a:spcPts val="479"/>
              </a:spcBef>
              <a:spcAft>
                <a:spcPts val="0"/>
              </a:spcAft>
              <a:buClr>
                <a:srgbClr val="000000"/>
              </a:buClr>
              <a:buSzPts val="2400"/>
              <a:buFont typeface="Noto Sans Symbols"/>
              <a:buAutoNum type="arabicPeriod"/>
            </a:pPr>
            <a:r>
              <a:rPr b="0" i="0" lang="en-US" sz="2400" u="none" cap="none" strike="noStrike">
                <a:solidFill>
                  <a:srgbClr val="000000"/>
                </a:solidFill>
                <a:latin typeface="Arial"/>
                <a:ea typeface="Arial"/>
                <a:cs typeface="Arial"/>
                <a:sym typeface="Arial"/>
              </a:rPr>
              <a:t>Determine the size of the problem to be solved on this call to the method. </a:t>
            </a:r>
            <a:endParaRPr b="0" i="0" sz="2400" u="none" cap="none" strike="noStrike">
              <a:solidFill>
                <a:srgbClr val="000000"/>
              </a:solidFill>
              <a:latin typeface="Arial"/>
              <a:ea typeface="Arial"/>
              <a:cs typeface="Arial"/>
              <a:sym typeface="Arial"/>
            </a:endParaRPr>
          </a:p>
          <a:p>
            <a:pPr indent="-456840" lvl="0" marL="457200" marR="0" rtl="0" algn="l">
              <a:lnSpc>
                <a:spcPct val="90000"/>
              </a:lnSpc>
              <a:spcBef>
                <a:spcPts val="479"/>
              </a:spcBef>
              <a:spcAft>
                <a:spcPts val="0"/>
              </a:spcAft>
              <a:buClr>
                <a:srgbClr val="000000"/>
              </a:buClr>
              <a:buSzPts val="2400"/>
              <a:buFont typeface="Noto Sans Symbols"/>
              <a:buAutoNum type="arabicPeriod"/>
            </a:pPr>
            <a:r>
              <a:rPr b="0" i="0" lang="en-US" sz="2400" u="none" cap="none" strike="noStrike">
                <a:solidFill>
                  <a:srgbClr val="000000"/>
                </a:solidFill>
                <a:latin typeface="Arial"/>
                <a:ea typeface="Arial"/>
                <a:cs typeface="Arial"/>
                <a:sym typeface="Arial"/>
              </a:rPr>
              <a:t>Identify and solve the base case(s) in which the problem can be expressed non-recursively. This ensures a yes answer to the base-case question.</a:t>
            </a:r>
            <a:endParaRPr b="0" i="0" sz="2400" u="none" cap="none" strike="noStrike">
              <a:solidFill>
                <a:srgbClr val="000000"/>
              </a:solidFill>
              <a:latin typeface="Arial"/>
              <a:ea typeface="Arial"/>
              <a:cs typeface="Arial"/>
              <a:sym typeface="Arial"/>
            </a:endParaRPr>
          </a:p>
          <a:p>
            <a:pPr indent="-456840" lvl="0" marL="457200" marR="0" rtl="0" algn="l">
              <a:lnSpc>
                <a:spcPct val="90000"/>
              </a:lnSpc>
              <a:spcBef>
                <a:spcPts val="479"/>
              </a:spcBef>
              <a:spcAft>
                <a:spcPts val="0"/>
              </a:spcAft>
              <a:buClr>
                <a:srgbClr val="000000"/>
              </a:buClr>
              <a:buSzPts val="2400"/>
              <a:buFont typeface="Noto Sans Symbols"/>
              <a:buAutoNum type="arabicPeriod"/>
            </a:pPr>
            <a:r>
              <a:rPr b="0" i="0" lang="en-US" sz="2400" u="none" cap="none" strike="noStrike">
                <a:solidFill>
                  <a:srgbClr val="000000"/>
                </a:solidFill>
                <a:latin typeface="Arial"/>
                <a:ea typeface="Arial"/>
                <a:cs typeface="Arial"/>
                <a:sym typeface="Arial"/>
              </a:rPr>
              <a:t>Identify and solve the general case(s) correctly in terms of a smaller case of the same problem—a recursive call. This ensures yes answers to the smaller-caller and general-case questions.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97"/>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3.3 Recursive Processing of Arrays</a:t>
            </a:r>
            <a:endParaRPr b="0" i="0" sz="4000" u="none" cap="none" strike="noStrike">
              <a:solidFill>
                <a:srgbClr val="000000"/>
              </a:solidFill>
              <a:latin typeface="Arial"/>
              <a:ea typeface="Arial"/>
              <a:cs typeface="Arial"/>
              <a:sym typeface="Arial"/>
            </a:endParaRPr>
          </a:p>
        </p:txBody>
      </p:sp>
      <p:sp>
        <p:nvSpPr>
          <p:cNvPr id="490" name="Google Shape;490;p97"/>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Many problems related to arrays lend themselves to a recursive solution. </a:t>
            </a:r>
            <a:endParaRPr b="0" i="0" sz="2800" u="none" cap="none"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A subsection of an array (a “subarray”) can also be viewed as an array. </a:t>
            </a:r>
            <a:endParaRPr b="0" i="0" sz="2800" u="none" cap="none"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If we can solve an array-related problem by combining solutions to a related problem on subarrays, we may be able to use a recursive approach.</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80"/>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400" u="none" cap="none" strike="noStrike">
                <a:solidFill>
                  <a:srgbClr val="000000"/>
                </a:solidFill>
                <a:latin typeface="Arial"/>
                <a:ea typeface="Arial"/>
                <a:cs typeface="Arial"/>
                <a:sym typeface="Arial"/>
              </a:rPr>
              <a:t>Chapter 3: Recursion</a:t>
            </a:r>
            <a:endParaRPr b="0" i="0" sz="4400" u="none" cap="none" strike="noStrike">
              <a:solidFill>
                <a:srgbClr val="000000"/>
              </a:solidFill>
              <a:latin typeface="Arial"/>
              <a:ea typeface="Arial"/>
              <a:cs typeface="Arial"/>
              <a:sym typeface="Arial"/>
            </a:endParaRPr>
          </a:p>
        </p:txBody>
      </p:sp>
      <p:sp>
        <p:nvSpPr>
          <p:cNvPr id="349" name="Google Shape;349;p80"/>
          <p:cNvSpPr txBox="1"/>
          <p:nvPr/>
        </p:nvSpPr>
        <p:spPr>
          <a:xfrm>
            <a:off x="343080" y="1752480"/>
            <a:ext cx="84578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90000"/>
              </a:lnSpc>
              <a:spcBef>
                <a:spcPts val="0"/>
              </a:spcBef>
              <a:spcAft>
                <a:spcPts val="0"/>
              </a:spcAft>
              <a:buNone/>
            </a:pPr>
            <a:r>
              <a:rPr b="0" i="0" lang="en-US" sz="2800" u="none" cap="none" strike="noStrike">
                <a:solidFill>
                  <a:srgbClr val="000000"/>
                </a:solidFill>
                <a:latin typeface="Arial"/>
                <a:ea typeface="Arial"/>
                <a:cs typeface="Arial"/>
                <a:sym typeface="Arial"/>
              </a:rPr>
              <a:t>3.1 – Recursive Definitions, Algorithms </a:t>
            </a:r>
            <a:endParaRPr b="0" i="0" sz="2800" u="none" cap="none" strike="noStrike">
              <a:solidFill>
                <a:srgbClr val="000000"/>
              </a:solidFill>
              <a:latin typeface="Arial"/>
              <a:ea typeface="Arial"/>
              <a:cs typeface="Arial"/>
              <a:sym typeface="Arial"/>
            </a:endParaRPr>
          </a:p>
          <a:p>
            <a:pPr indent="-342720" lvl="0" marL="343080" marR="0" rtl="0" algn="l">
              <a:lnSpc>
                <a:spcPct val="90000"/>
              </a:lnSpc>
              <a:spcBef>
                <a:spcPts val="561"/>
              </a:spcBef>
              <a:spcAft>
                <a:spcPts val="0"/>
              </a:spcAft>
              <a:buNone/>
            </a:pPr>
            <a:r>
              <a:rPr b="0" i="0" lang="en-US" sz="2800" u="none" cap="none" strike="noStrike">
                <a:solidFill>
                  <a:srgbClr val="000000"/>
                </a:solidFill>
                <a:latin typeface="Arial"/>
                <a:ea typeface="Arial"/>
                <a:cs typeface="Arial"/>
                <a:sym typeface="Arial"/>
              </a:rPr>
              <a:t>		 and Programs</a:t>
            </a:r>
            <a:endParaRPr b="0" i="0" sz="2800" u="none" cap="none" strike="noStrike">
              <a:solidFill>
                <a:srgbClr val="000000"/>
              </a:solidFill>
              <a:latin typeface="Arial"/>
              <a:ea typeface="Arial"/>
              <a:cs typeface="Arial"/>
              <a:sym typeface="Arial"/>
            </a:endParaRPr>
          </a:p>
          <a:p>
            <a:pPr indent="-342720" lvl="0" marL="343080" marR="0" rtl="0" algn="l">
              <a:lnSpc>
                <a:spcPct val="90000"/>
              </a:lnSpc>
              <a:spcBef>
                <a:spcPts val="561"/>
              </a:spcBef>
              <a:spcAft>
                <a:spcPts val="0"/>
              </a:spcAft>
              <a:buNone/>
            </a:pPr>
            <a:r>
              <a:rPr b="0" i="0" lang="en-US" sz="2800" u="none" cap="none" strike="noStrike">
                <a:solidFill>
                  <a:srgbClr val="000000"/>
                </a:solidFill>
                <a:latin typeface="Arial"/>
                <a:ea typeface="Arial"/>
                <a:cs typeface="Arial"/>
                <a:sym typeface="Arial"/>
              </a:rPr>
              <a:t>3.2 – The Three Questions</a:t>
            </a:r>
            <a:endParaRPr b="0" i="0" sz="2800" u="none" cap="none" strike="noStrike">
              <a:solidFill>
                <a:srgbClr val="000000"/>
              </a:solidFill>
              <a:latin typeface="Arial"/>
              <a:ea typeface="Arial"/>
              <a:cs typeface="Arial"/>
              <a:sym typeface="Arial"/>
            </a:endParaRPr>
          </a:p>
          <a:p>
            <a:pPr indent="-342720" lvl="0" marL="343080" marR="0" rtl="0" algn="l">
              <a:lnSpc>
                <a:spcPct val="90000"/>
              </a:lnSpc>
              <a:spcBef>
                <a:spcPts val="561"/>
              </a:spcBef>
              <a:spcAft>
                <a:spcPts val="0"/>
              </a:spcAft>
              <a:buNone/>
            </a:pPr>
            <a:r>
              <a:rPr b="0" i="0" lang="en-US" sz="2800" u="none" cap="none" strike="noStrike">
                <a:solidFill>
                  <a:srgbClr val="000000"/>
                </a:solidFill>
                <a:latin typeface="Arial"/>
                <a:ea typeface="Arial"/>
                <a:cs typeface="Arial"/>
                <a:sym typeface="Arial"/>
              </a:rPr>
              <a:t>3.3 – Recursive Processing of Arrays</a:t>
            </a:r>
            <a:endParaRPr b="0" i="0" sz="2800" u="none" cap="none" strike="noStrike">
              <a:solidFill>
                <a:srgbClr val="000000"/>
              </a:solidFill>
              <a:latin typeface="Arial"/>
              <a:ea typeface="Arial"/>
              <a:cs typeface="Arial"/>
              <a:sym typeface="Arial"/>
            </a:endParaRPr>
          </a:p>
          <a:p>
            <a:pPr indent="-342720" lvl="0" marL="343080" marR="0" rtl="0" algn="l">
              <a:lnSpc>
                <a:spcPct val="90000"/>
              </a:lnSpc>
              <a:spcBef>
                <a:spcPts val="561"/>
              </a:spcBef>
              <a:spcAft>
                <a:spcPts val="0"/>
              </a:spcAft>
              <a:buNone/>
            </a:pPr>
            <a:r>
              <a:rPr b="0" i="0" lang="en-US" sz="2800" u="none" cap="none" strike="noStrike">
                <a:solidFill>
                  <a:srgbClr val="000000"/>
                </a:solidFill>
                <a:latin typeface="Arial"/>
                <a:ea typeface="Arial"/>
                <a:cs typeface="Arial"/>
                <a:sym typeface="Arial"/>
              </a:rPr>
              <a:t>3.4 – Recursive Processing of Linked Lists</a:t>
            </a:r>
            <a:endParaRPr b="0" i="0" sz="2800" u="none" cap="none" strike="noStrike">
              <a:solidFill>
                <a:srgbClr val="000000"/>
              </a:solidFill>
              <a:latin typeface="Arial"/>
              <a:ea typeface="Arial"/>
              <a:cs typeface="Arial"/>
              <a:sym typeface="Arial"/>
            </a:endParaRPr>
          </a:p>
          <a:p>
            <a:pPr indent="-342720" lvl="0" marL="343080" marR="0" rtl="0" algn="l">
              <a:lnSpc>
                <a:spcPct val="90000"/>
              </a:lnSpc>
              <a:spcBef>
                <a:spcPts val="561"/>
              </a:spcBef>
              <a:spcAft>
                <a:spcPts val="0"/>
              </a:spcAft>
              <a:buNone/>
            </a:pPr>
            <a:r>
              <a:rPr b="0" i="0" lang="en-US" sz="2800" u="none" cap="none" strike="noStrike">
                <a:solidFill>
                  <a:srgbClr val="000000"/>
                </a:solidFill>
                <a:latin typeface="Arial"/>
                <a:ea typeface="Arial"/>
                <a:cs typeface="Arial"/>
                <a:sym typeface="Arial"/>
              </a:rPr>
              <a:t>3.5 – Towers of Hanoi</a:t>
            </a:r>
            <a:endParaRPr b="0" i="0" sz="2800" u="none" cap="none" strike="noStrike">
              <a:solidFill>
                <a:srgbClr val="000000"/>
              </a:solidFill>
              <a:latin typeface="Arial"/>
              <a:ea typeface="Arial"/>
              <a:cs typeface="Arial"/>
              <a:sym typeface="Arial"/>
            </a:endParaRPr>
          </a:p>
          <a:p>
            <a:pPr indent="-342720" lvl="0" marL="343080" marR="0" rtl="0" algn="l">
              <a:lnSpc>
                <a:spcPct val="90000"/>
              </a:lnSpc>
              <a:spcBef>
                <a:spcPts val="561"/>
              </a:spcBef>
              <a:spcAft>
                <a:spcPts val="0"/>
              </a:spcAft>
              <a:buNone/>
            </a:pPr>
            <a:r>
              <a:rPr b="0" i="0" lang="en-US" sz="2800" u="none" cap="none" strike="noStrike">
                <a:solidFill>
                  <a:srgbClr val="000000"/>
                </a:solidFill>
                <a:latin typeface="Arial"/>
                <a:ea typeface="Arial"/>
                <a:cs typeface="Arial"/>
                <a:sym typeface="Arial"/>
              </a:rPr>
              <a:t>3.6 – Fractals</a:t>
            </a:r>
            <a:endParaRPr b="0" i="0" sz="2800" u="none" cap="none" strike="noStrike">
              <a:solidFill>
                <a:srgbClr val="000000"/>
              </a:solidFill>
              <a:latin typeface="Arial"/>
              <a:ea typeface="Arial"/>
              <a:cs typeface="Arial"/>
              <a:sym typeface="Arial"/>
            </a:endParaRPr>
          </a:p>
          <a:p>
            <a:pPr indent="-342720" lvl="0" marL="343080" marR="0" rtl="0" algn="l">
              <a:lnSpc>
                <a:spcPct val="90000"/>
              </a:lnSpc>
              <a:spcBef>
                <a:spcPts val="561"/>
              </a:spcBef>
              <a:spcAft>
                <a:spcPts val="0"/>
              </a:spcAft>
              <a:buNone/>
            </a:pPr>
            <a:r>
              <a:rPr b="0" i="0" lang="en-US" sz="2800" u="none" cap="none" strike="noStrike">
                <a:solidFill>
                  <a:srgbClr val="000000"/>
                </a:solidFill>
                <a:latin typeface="Arial"/>
                <a:ea typeface="Arial"/>
                <a:cs typeface="Arial"/>
                <a:sym typeface="Arial"/>
              </a:rPr>
              <a:t>3.7 – Removing Recursion</a:t>
            </a:r>
            <a:endParaRPr b="0" i="0" sz="2800" u="none" cap="none" strike="noStrike">
              <a:solidFill>
                <a:srgbClr val="000000"/>
              </a:solidFill>
              <a:latin typeface="Arial"/>
              <a:ea typeface="Arial"/>
              <a:cs typeface="Arial"/>
              <a:sym typeface="Arial"/>
            </a:endParaRPr>
          </a:p>
          <a:p>
            <a:pPr indent="-342720" lvl="0" marL="343080" marR="0" rtl="0" algn="l">
              <a:lnSpc>
                <a:spcPct val="90000"/>
              </a:lnSpc>
              <a:spcBef>
                <a:spcPts val="561"/>
              </a:spcBef>
              <a:spcAft>
                <a:spcPts val="0"/>
              </a:spcAft>
              <a:buNone/>
            </a:pPr>
            <a:r>
              <a:rPr b="0" i="0" lang="en-US" sz="2800" u="none" cap="none" strike="noStrike">
                <a:solidFill>
                  <a:srgbClr val="000000"/>
                </a:solidFill>
                <a:latin typeface="Arial"/>
                <a:ea typeface="Arial"/>
                <a:cs typeface="Arial"/>
                <a:sym typeface="Arial"/>
              </a:rPr>
              <a:t>3.8 – Deciding Whether to Use a Recursive Solution</a:t>
            </a:r>
            <a:endParaRPr b="0" i="0" sz="2800" u="none" cap="none" strike="noStrike">
              <a:solidFill>
                <a:srgbClr val="000000"/>
              </a:solidFill>
              <a:latin typeface="Arial"/>
              <a:ea typeface="Arial"/>
              <a:cs typeface="Arial"/>
              <a:sym typeface="Arial"/>
            </a:endParaRPr>
          </a:p>
          <a:p>
            <a:pPr indent="-342720" lvl="0" marL="343080" marR="0" rtl="0" algn="l">
              <a:lnSpc>
                <a:spcPct val="9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9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98"/>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Binary Search</a:t>
            </a:r>
            <a:endParaRPr b="0" i="0" sz="4000" u="none" cap="none" strike="noStrike">
              <a:solidFill>
                <a:srgbClr val="000000"/>
              </a:solidFill>
              <a:latin typeface="Arial"/>
              <a:ea typeface="Arial"/>
              <a:cs typeface="Arial"/>
              <a:sym typeface="Arial"/>
            </a:endParaRPr>
          </a:p>
        </p:txBody>
      </p:sp>
      <p:sp>
        <p:nvSpPr>
          <p:cNvPr id="496" name="Google Shape;496;p98"/>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Problem: find a target element in a sorted array</a:t>
            </a:r>
            <a:endParaRPr b="0" i="0" sz="2800" u="none" cap="none"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Approach</a:t>
            </a:r>
            <a:endParaRPr b="0" i="0" sz="2800" u="none" cap="none" strike="noStrike">
              <a:solidFill>
                <a:srgbClr val="000000"/>
              </a:solidFill>
              <a:latin typeface="Arial"/>
              <a:ea typeface="Arial"/>
              <a:cs typeface="Arial"/>
              <a:sym typeface="Arial"/>
            </a:endParaRPr>
          </a:p>
          <a:p>
            <a:pPr indent="-28548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examine the midpoint of the array and compare the element found there to our target element</a:t>
            </a:r>
            <a:endParaRPr b="0" i="0" sz="2400" u="none" cap="none" strike="noStrike">
              <a:solidFill>
                <a:srgbClr val="000000"/>
              </a:solidFill>
              <a:latin typeface="Arial"/>
              <a:ea typeface="Arial"/>
              <a:cs typeface="Arial"/>
              <a:sym typeface="Arial"/>
            </a:endParaRPr>
          </a:p>
          <a:p>
            <a:pPr indent="-28548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eliminate half the array from further consideration </a:t>
            </a:r>
            <a:endParaRPr b="0" i="0" sz="2400" u="none" cap="none" strike="noStrike">
              <a:solidFill>
                <a:srgbClr val="000000"/>
              </a:solidFill>
              <a:latin typeface="Arial"/>
              <a:ea typeface="Arial"/>
              <a:cs typeface="Arial"/>
              <a:sym typeface="Arial"/>
            </a:endParaRPr>
          </a:p>
          <a:p>
            <a:pPr indent="-285480" lvl="1" marL="743040" marR="0" rtl="0" algn="l">
              <a:lnSpc>
                <a:spcPct val="100000"/>
              </a:lnSpc>
              <a:spcBef>
                <a:spcPts val="479"/>
              </a:spcBef>
              <a:spcAft>
                <a:spcPts val="0"/>
              </a:spcAft>
              <a:buClr>
                <a:srgbClr val="000000"/>
              </a:buClr>
              <a:buSzPts val="2400"/>
              <a:buFont typeface="Noto Sans Symbols"/>
              <a:buChar char="−"/>
            </a:pPr>
            <a:r>
              <a:rPr b="1" i="0" lang="en-US" sz="2400" u="none" cap="none" strike="noStrike">
                <a:solidFill>
                  <a:srgbClr val="000000"/>
                </a:solidFill>
                <a:latin typeface="Arial"/>
                <a:ea typeface="Arial"/>
                <a:cs typeface="Arial"/>
                <a:sym typeface="Arial"/>
              </a:rPr>
              <a:t>recursively</a:t>
            </a:r>
            <a:r>
              <a:rPr b="0" i="0" lang="en-US" sz="2400" u="none" cap="none" strike="noStrike">
                <a:solidFill>
                  <a:srgbClr val="000000"/>
                </a:solidFill>
                <a:latin typeface="Arial"/>
                <a:ea typeface="Arial"/>
                <a:cs typeface="Arial"/>
                <a:sym typeface="Arial"/>
              </a:rPr>
              <a:t> repeat this approach on the remaining half of the array until we find the target or determine that it is not in the array</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99"/>
          <p:cNvSpPr txBox="1"/>
          <p:nvPr/>
        </p:nvSpPr>
        <p:spPr>
          <a:xfrm>
            <a:off x="457200" y="274680"/>
            <a:ext cx="8229240" cy="86796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Example</a:t>
            </a:r>
            <a:endParaRPr b="0" i="0" sz="4000" u="none" cap="none" strike="noStrike">
              <a:solidFill>
                <a:srgbClr val="000000"/>
              </a:solidFill>
              <a:latin typeface="Arial"/>
              <a:ea typeface="Arial"/>
              <a:cs typeface="Arial"/>
              <a:sym typeface="Arial"/>
            </a:endParaRPr>
          </a:p>
        </p:txBody>
      </p:sp>
      <p:sp>
        <p:nvSpPr>
          <p:cNvPr id="502" name="Google Shape;502;p99"/>
          <p:cNvSpPr txBox="1"/>
          <p:nvPr/>
        </p:nvSpPr>
        <p:spPr>
          <a:xfrm>
            <a:off x="457200" y="1219320"/>
            <a:ext cx="8229240" cy="49064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We have a sorted array of </a:t>
            </a:r>
            <a:r>
              <a:rPr b="0" i="0" lang="en-US" sz="2800" u="none" cap="none" strike="noStrike">
                <a:solidFill>
                  <a:srgbClr val="000000"/>
                </a:solidFill>
                <a:latin typeface="Courier New"/>
                <a:ea typeface="Courier New"/>
                <a:cs typeface="Courier New"/>
                <a:sym typeface="Courier New"/>
              </a:rPr>
              <a:t>int</a:t>
            </a:r>
            <a:r>
              <a:rPr b="0" i="0" lang="en-US" sz="2800" u="none" cap="none" strike="noStrike">
                <a:solidFill>
                  <a:srgbClr val="000000"/>
                </a:solidFill>
                <a:latin typeface="Arial"/>
                <a:ea typeface="Arial"/>
                <a:cs typeface="Arial"/>
                <a:sym typeface="Arial"/>
              </a:rPr>
              <a:t> named </a:t>
            </a:r>
            <a:r>
              <a:rPr b="0" i="0" lang="en-US" sz="2800" u="none" cap="none" strike="noStrike">
                <a:solidFill>
                  <a:srgbClr val="000000"/>
                </a:solidFill>
                <a:latin typeface="Courier New"/>
                <a:ea typeface="Courier New"/>
                <a:cs typeface="Courier New"/>
                <a:sym typeface="Courier New"/>
              </a:rPr>
              <a:t>values </a:t>
            </a:r>
            <a:r>
              <a:rPr b="0" i="0" lang="en-US" sz="2800" u="none" cap="none" strike="noStrike">
                <a:solidFill>
                  <a:srgbClr val="000000"/>
                </a:solidFill>
                <a:latin typeface="Arial"/>
                <a:ea typeface="Arial"/>
                <a:cs typeface="Arial"/>
                <a:sym typeface="Arial"/>
              </a:rPr>
              <a:t>of size 8</a:t>
            </a:r>
            <a:endParaRPr b="0" i="0" sz="2800" u="none" cap="none"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Our target is 20</a:t>
            </a:r>
            <a:endParaRPr b="0" i="0" sz="2800" u="none" cap="none"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Variables </a:t>
            </a:r>
            <a:r>
              <a:rPr b="0" i="0" lang="en-US" sz="2800" u="none" cap="none" strike="noStrike">
                <a:solidFill>
                  <a:srgbClr val="000000"/>
                </a:solidFill>
                <a:latin typeface="Courier New"/>
                <a:ea typeface="Courier New"/>
                <a:cs typeface="Courier New"/>
                <a:sym typeface="Courier New"/>
              </a:rPr>
              <a:t>first</a:t>
            </a:r>
            <a:r>
              <a:rPr b="0" i="0" lang="en-US" sz="2800" u="none" cap="none" strike="noStrike">
                <a:solidFill>
                  <a:srgbClr val="000000"/>
                </a:solidFill>
                <a:latin typeface="Arial"/>
                <a:ea typeface="Arial"/>
                <a:cs typeface="Arial"/>
                <a:sym typeface="Arial"/>
              </a:rPr>
              <a:t> and </a:t>
            </a:r>
            <a:r>
              <a:rPr b="0" i="0" lang="en-US" sz="2800" u="none" cap="none" strike="noStrike">
                <a:solidFill>
                  <a:srgbClr val="000000"/>
                </a:solidFill>
                <a:latin typeface="Courier New"/>
                <a:ea typeface="Courier New"/>
                <a:cs typeface="Courier New"/>
                <a:sym typeface="Courier New"/>
              </a:rPr>
              <a:t>last</a:t>
            </a:r>
            <a:r>
              <a:rPr b="0" i="0" lang="en-US" sz="2800" u="none" cap="none" strike="noStrike">
                <a:solidFill>
                  <a:srgbClr val="000000"/>
                </a:solidFill>
                <a:latin typeface="Arial"/>
                <a:ea typeface="Arial"/>
                <a:cs typeface="Arial"/>
                <a:sym typeface="Arial"/>
              </a:rPr>
              <a:t> indicate the sub-array currently under consideration</a:t>
            </a:r>
            <a:endParaRPr b="0" i="0" sz="2800" u="none" cap="none"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Therefore, the starting configuration is:</a:t>
            </a:r>
            <a:endParaRPr b="0" i="0" sz="2800" u="none" cap="none" strike="noStrike">
              <a:solidFill>
                <a:srgbClr val="000000"/>
              </a:solidFill>
              <a:latin typeface="Arial"/>
              <a:ea typeface="Arial"/>
              <a:cs typeface="Arial"/>
              <a:sym typeface="Arial"/>
            </a:endParaRPr>
          </a:p>
        </p:txBody>
      </p:sp>
      <p:pic>
        <p:nvPicPr>
          <p:cNvPr id="503" name="Google Shape;503;p99"/>
          <p:cNvPicPr preferRelativeResize="0"/>
          <p:nvPr/>
        </p:nvPicPr>
        <p:blipFill rotWithShape="1">
          <a:blip r:embed="rId3">
            <a:alphaModFix/>
          </a:blip>
          <a:srcRect b="0" l="0" r="0" t="0"/>
          <a:stretch/>
        </p:blipFill>
        <p:spPr>
          <a:xfrm>
            <a:off x="380880" y="4419720"/>
            <a:ext cx="8235360" cy="1438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100"/>
          <p:cNvSpPr txBox="1"/>
          <p:nvPr/>
        </p:nvSpPr>
        <p:spPr>
          <a:xfrm>
            <a:off x="457200" y="274680"/>
            <a:ext cx="8229240" cy="86796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Example</a:t>
            </a:r>
            <a:endParaRPr b="0" i="0" sz="4000" u="none" cap="none" strike="noStrike">
              <a:solidFill>
                <a:srgbClr val="000000"/>
              </a:solidFill>
              <a:latin typeface="Arial"/>
              <a:ea typeface="Arial"/>
              <a:cs typeface="Arial"/>
              <a:sym typeface="Arial"/>
            </a:endParaRPr>
          </a:p>
        </p:txBody>
      </p:sp>
      <p:sp>
        <p:nvSpPr>
          <p:cNvPr id="509" name="Google Shape;509;p100"/>
          <p:cNvSpPr txBox="1"/>
          <p:nvPr/>
        </p:nvSpPr>
        <p:spPr>
          <a:xfrm>
            <a:off x="457200" y="1219320"/>
            <a:ext cx="8229240" cy="49064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 midpoint is the average of </a:t>
            </a:r>
            <a:r>
              <a:rPr b="0" i="0" lang="en-US" sz="2800" u="none" cap="none" strike="noStrike">
                <a:solidFill>
                  <a:srgbClr val="000000"/>
                </a:solidFill>
                <a:latin typeface="Courier New"/>
                <a:ea typeface="Courier New"/>
                <a:cs typeface="Courier New"/>
                <a:sym typeface="Courier New"/>
              </a:rPr>
              <a:t>first</a:t>
            </a:r>
            <a:r>
              <a:rPr b="0" i="0" lang="en-US" sz="2800" u="none" cap="none" strike="noStrike">
                <a:solidFill>
                  <a:srgbClr val="000000"/>
                </a:solidFill>
                <a:latin typeface="Arial"/>
                <a:ea typeface="Arial"/>
                <a:cs typeface="Arial"/>
                <a:sym typeface="Arial"/>
              </a:rPr>
              <a:t> and </a:t>
            </a:r>
            <a:r>
              <a:rPr b="0" i="0" lang="en-US" sz="2800" u="none" cap="none" strike="noStrike">
                <a:solidFill>
                  <a:srgbClr val="000000"/>
                </a:solidFill>
                <a:latin typeface="Courier New"/>
                <a:ea typeface="Courier New"/>
                <a:cs typeface="Courier New"/>
                <a:sym typeface="Courier New"/>
              </a:rPr>
              <a:t>last</a:t>
            </a:r>
            <a:r>
              <a:rPr b="0" i="0" lang="en-US" sz="2800" u="none" cap="none" strike="noStrike">
                <a:solidFill>
                  <a:srgbClr val="000000"/>
                </a:solidFill>
                <a:latin typeface="Arial"/>
                <a:ea typeface="Arial"/>
                <a:cs typeface="Arial"/>
                <a:sym typeface="Arial"/>
              </a:rPr>
              <a:t> 	</a:t>
            </a:r>
            <a:r>
              <a:rPr b="0" i="0" lang="en-US" sz="2800" u="none" cap="none" strike="noStrike">
                <a:solidFill>
                  <a:srgbClr val="000000"/>
                </a:solidFill>
                <a:latin typeface="Courier New"/>
                <a:ea typeface="Courier New"/>
                <a:cs typeface="Courier New"/>
                <a:sym typeface="Courier New"/>
              </a:rPr>
              <a:t>midpoint = (first + last) / 2</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Since </a:t>
            </a:r>
            <a:r>
              <a:rPr b="0" i="0" lang="en-US" sz="2800" u="none" cap="none" strike="noStrike">
                <a:solidFill>
                  <a:srgbClr val="000000"/>
                </a:solidFill>
                <a:latin typeface="Courier New"/>
                <a:ea typeface="Courier New"/>
                <a:cs typeface="Courier New"/>
                <a:sym typeface="Courier New"/>
              </a:rPr>
              <a:t>values[midpoint]</a:t>
            </a:r>
            <a:r>
              <a:rPr b="0" i="0" lang="en-US" sz="2800" u="none" cap="none" strike="noStrike">
                <a:solidFill>
                  <a:srgbClr val="000000"/>
                </a:solidFill>
                <a:latin typeface="Arial"/>
                <a:ea typeface="Arial"/>
                <a:cs typeface="Arial"/>
                <a:sym typeface="Arial"/>
              </a:rPr>
              <a:t> is less than </a:t>
            </a:r>
            <a:r>
              <a:rPr b="0" i="0" lang="en-US" sz="2800" u="none" cap="none" strike="noStrike">
                <a:solidFill>
                  <a:srgbClr val="000000"/>
                </a:solidFill>
                <a:latin typeface="Courier New"/>
                <a:ea typeface="Courier New"/>
                <a:cs typeface="Courier New"/>
                <a:sym typeface="Courier New"/>
              </a:rPr>
              <a:t>target</a:t>
            </a:r>
            <a:r>
              <a:rPr b="0" i="0" lang="en-US" sz="2800" u="none" cap="none" strike="noStrike">
                <a:solidFill>
                  <a:srgbClr val="000000"/>
                </a:solidFill>
                <a:latin typeface="Arial"/>
                <a:ea typeface="Arial"/>
                <a:cs typeface="Arial"/>
                <a:sym typeface="Arial"/>
              </a:rPr>
              <a:t> we eliminate the lower half of the array from consideration</a:t>
            </a:r>
            <a:endParaRPr b="0" i="0" sz="2800" u="none" cap="none" strike="noStrike">
              <a:solidFill>
                <a:srgbClr val="000000"/>
              </a:solidFill>
              <a:latin typeface="Arial"/>
              <a:ea typeface="Arial"/>
              <a:cs typeface="Arial"/>
              <a:sym typeface="Arial"/>
            </a:endParaRPr>
          </a:p>
        </p:txBody>
      </p:sp>
      <p:pic>
        <p:nvPicPr>
          <p:cNvPr id="510" name="Google Shape;510;p100"/>
          <p:cNvPicPr preferRelativeResize="0"/>
          <p:nvPr/>
        </p:nvPicPr>
        <p:blipFill rotWithShape="1">
          <a:blip r:embed="rId3">
            <a:alphaModFix/>
          </a:blip>
          <a:srcRect b="0" l="0" r="0" t="0"/>
          <a:stretch/>
        </p:blipFill>
        <p:spPr>
          <a:xfrm>
            <a:off x="451080" y="2514600"/>
            <a:ext cx="8235360" cy="13345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101"/>
          <p:cNvSpPr txBox="1"/>
          <p:nvPr/>
        </p:nvSpPr>
        <p:spPr>
          <a:xfrm>
            <a:off x="457200" y="274680"/>
            <a:ext cx="8229240" cy="86796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Example</a:t>
            </a:r>
            <a:endParaRPr b="0" i="0" sz="4000" u="none" cap="none" strike="noStrike">
              <a:solidFill>
                <a:srgbClr val="000000"/>
              </a:solidFill>
              <a:latin typeface="Arial"/>
              <a:ea typeface="Arial"/>
              <a:cs typeface="Arial"/>
              <a:sym typeface="Arial"/>
            </a:endParaRPr>
          </a:p>
        </p:txBody>
      </p:sp>
      <p:sp>
        <p:nvSpPr>
          <p:cNvPr id="516" name="Google Shape;516;p101"/>
          <p:cNvSpPr txBox="1"/>
          <p:nvPr/>
        </p:nvSpPr>
        <p:spPr>
          <a:xfrm>
            <a:off x="457200" y="1219320"/>
            <a:ext cx="8229240" cy="49064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Set </a:t>
            </a:r>
            <a:r>
              <a:rPr b="0" i="0" lang="en-US" sz="2800" u="none" cap="none" strike="noStrike">
                <a:solidFill>
                  <a:srgbClr val="000000"/>
                </a:solidFill>
                <a:latin typeface="Courier New"/>
                <a:ea typeface="Courier New"/>
                <a:cs typeface="Courier New"/>
                <a:sym typeface="Courier New"/>
              </a:rPr>
              <a:t>first</a:t>
            </a:r>
            <a:r>
              <a:rPr b="0" i="0" lang="en-US" sz="2800" u="none" cap="none" strike="noStrike">
                <a:solidFill>
                  <a:srgbClr val="000000"/>
                </a:solidFill>
                <a:latin typeface="Arial"/>
                <a:ea typeface="Arial"/>
                <a:cs typeface="Arial"/>
                <a:sym typeface="Arial"/>
              </a:rPr>
              <a:t> to </a:t>
            </a:r>
            <a:r>
              <a:rPr b="0" i="0" lang="en-US" sz="2800" u="none" cap="none" strike="noStrike">
                <a:solidFill>
                  <a:srgbClr val="000000"/>
                </a:solidFill>
                <a:latin typeface="Courier New"/>
                <a:ea typeface="Courier New"/>
                <a:cs typeface="Courier New"/>
                <a:sym typeface="Courier New"/>
              </a:rPr>
              <a:t>midpoint + 1</a:t>
            </a:r>
            <a:r>
              <a:rPr b="0" i="0" lang="en-US" sz="2800" u="none" cap="none" strike="noStrike">
                <a:solidFill>
                  <a:srgbClr val="000000"/>
                </a:solidFill>
                <a:latin typeface="Arial"/>
                <a:ea typeface="Arial"/>
                <a:cs typeface="Arial"/>
                <a:sym typeface="Arial"/>
              </a:rPr>
              <a:t> and calculate a new </a:t>
            </a:r>
            <a:r>
              <a:rPr b="0" i="0" lang="en-US" sz="2800" u="none" cap="none" strike="noStrike">
                <a:solidFill>
                  <a:srgbClr val="000000"/>
                </a:solidFill>
                <a:latin typeface="Courier New"/>
                <a:ea typeface="Courier New"/>
                <a:cs typeface="Courier New"/>
                <a:sym typeface="Courier New"/>
              </a:rPr>
              <a:t>midpoint</a:t>
            </a:r>
            <a:r>
              <a:rPr b="0" i="0" lang="en-US" sz="2800" u="none" cap="none" strike="noStrike">
                <a:solidFill>
                  <a:srgbClr val="000000"/>
                </a:solidFill>
                <a:latin typeface="Arial"/>
                <a:ea typeface="Arial"/>
                <a:cs typeface="Arial"/>
                <a:sym typeface="Arial"/>
              </a:rPr>
              <a:t> resulting in</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Since </a:t>
            </a:r>
            <a:r>
              <a:rPr b="0" i="0" lang="en-US" sz="2800" u="none" cap="none" strike="noStrike">
                <a:solidFill>
                  <a:srgbClr val="000000"/>
                </a:solidFill>
                <a:latin typeface="Courier New"/>
                <a:ea typeface="Courier New"/>
                <a:cs typeface="Courier New"/>
                <a:sym typeface="Courier New"/>
              </a:rPr>
              <a:t>values[midpoint]</a:t>
            </a:r>
            <a:r>
              <a:rPr b="0" i="0" lang="en-US" sz="2800" u="none" cap="none" strike="noStrike">
                <a:solidFill>
                  <a:srgbClr val="000000"/>
                </a:solidFill>
                <a:latin typeface="Arial"/>
                <a:ea typeface="Arial"/>
                <a:cs typeface="Arial"/>
                <a:sym typeface="Arial"/>
              </a:rPr>
              <a:t> is greater than </a:t>
            </a:r>
            <a:r>
              <a:rPr b="0" i="0" lang="en-US" sz="2800" u="none" cap="none" strike="noStrike">
                <a:solidFill>
                  <a:srgbClr val="000000"/>
                </a:solidFill>
                <a:latin typeface="Courier New"/>
                <a:ea typeface="Courier New"/>
                <a:cs typeface="Courier New"/>
                <a:sym typeface="Courier New"/>
              </a:rPr>
              <a:t>target</a:t>
            </a:r>
            <a:r>
              <a:rPr b="0" i="0" lang="en-US" sz="2800" u="none" cap="none" strike="noStrike">
                <a:solidFill>
                  <a:srgbClr val="000000"/>
                </a:solidFill>
                <a:latin typeface="Arial"/>
                <a:ea typeface="Arial"/>
                <a:cs typeface="Arial"/>
                <a:sym typeface="Arial"/>
              </a:rPr>
              <a:t> we eliminate the upper half of remaining portion of the array from consideration. </a:t>
            </a:r>
            <a:endParaRPr b="0" i="0" sz="2800" u="none" cap="none" strike="noStrike">
              <a:solidFill>
                <a:srgbClr val="000000"/>
              </a:solidFill>
              <a:latin typeface="Arial"/>
              <a:ea typeface="Arial"/>
              <a:cs typeface="Arial"/>
              <a:sym typeface="Arial"/>
            </a:endParaRPr>
          </a:p>
        </p:txBody>
      </p:sp>
      <p:pic>
        <p:nvPicPr>
          <p:cNvPr id="517" name="Google Shape;517;p101"/>
          <p:cNvPicPr preferRelativeResize="0"/>
          <p:nvPr/>
        </p:nvPicPr>
        <p:blipFill rotWithShape="1">
          <a:blip r:embed="rId3">
            <a:alphaModFix/>
          </a:blip>
          <a:srcRect b="0" l="0" r="0" t="0"/>
          <a:stretch/>
        </p:blipFill>
        <p:spPr>
          <a:xfrm>
            <a:off x="454320" y="2471760"/>
            <a:ext cx="8235360" cy="191376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102"/>
          <p:cNvSpPr txBox="1"/>
          <p:nvPr/>
        </p:nvSpPr>
        <p:spPr>
          <a:xfrm>
            <a:off x="457200" y="274680"/>
            <a:ext cx="8229240" cy="86796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Example</a:t>
            </a:r>
            <a:endParaRPr b="0" i="0" sz="4000" u="none" cap="none" strike="noStrike">
              <a:solidFill>
                <a:srgbClr val="000000"/>
              </a:solidFill>
              <a:latin typeface="Arial"/>
              <a:ea typeface="Arial"/>
              <a:cs typeface="Arial"/>
              <a:sym typeface="Arial"/>
            </a:endParaRPr>
          </a:p>
        </p:txBody>
      </p:sp>
      <p:sp>
        <p:nvSpPr>
          <p:cNvPr id="523" name="Google Shape;523;p102"/>
          <p:cNvSpPr txBox="1"/>
          <p:nvPr/>
        </p:nvSpPr>
        <p:spPr>
          <a:xfrm>
            <a:off x="457200" y="1219320"/>
            <a:ext cx="8229240" cy="49064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Set </a:t>
            </a:r>
            <a:r>
              <a:rPr b="0" i="0" lang="en-US" sz="2800" u="none" cap="none" strike="noStrike">
                <a:solidFill>
                  <a:srgbClr val="000000"/>
                </a:solidFill>
                <a:latin typeface="Courier New"/>
                <a:ea typeface="Courier New"/>
                <a:cs typeface="Courier New"/>
                <a:sym typeface="Courier New"/>
              </a:rPr>
              <a:t>last</a:t>
            </a:r>
            <a:r>
              <a:rPr b="0" i="0" lang="en-US" sz="2800" u="none" cap="none" strike="noStrike">
                <a:solidFill>
                  <a:srgbClr val="000000"/>
                </a:solidFill>
                <a:latin typeface="Arial"/>
                <a:ea typeface="Arial"/>
                <a:cs typeface="Arial"/>
                <a:sym typeface="Arial"/>
              </a:rPr>
              <a:t> to </a:t>
            </a:r>
            <a:r>
              <a:rPr b="0" i="0" lang="en-US" sz="2800" u="none" cap="none" strike="noStrike">
                <a:solidFill>
                  <a:srgbClr val="000000"/>
                </a:solidFill>
                <a:latin typeface="Courier New"/>
                <a:ea typeface="Courier New"/>
                <a:cs typeface="Courier New"/>
                <a:sym typeface="Courier New"/>
              </a:rPr>
              <a:t>midpoint - 1</a:t>
            </a:r>
            <a:r>
              <a:rPr b="0" i="0" lang="en-US" sz="2800" u="none" cap="none" strike="noStrike">
                <a:solidFill>
                  <a:srgbClr val="000000"/>
                </a:solidFill>
                <a:latin typeface="Arial"/>
                <a:ea typeface="Arial"/>
                <a:cs typeface="Arial"/>
                <a:sym typeface="Arial"/>
              </a:rPr>
              <a:t> and calculate a new midpoint resulting in</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Since </a:t>
            </a:r>
            <a:r>
              <a:rPr b="0" i="0" lang="en-US" sz="2800" u="none" cap="none" strike="noStrike">
                <a:solidFill>
                  <a:srgbClr val="000000"/>
                </a:solidFill>
                <a:latin typeface="Courier New"/>
                <a:ea typeface="Courier New"/>
                <a:cs typeface="Courier New"/>
                <a:sym typeface="Courier New"/>
              </a:rPr>
              <a:t>values[midpoint]</a:t>
            </a:r>
            <a:r>
              <a:rPr b="0" i="0" lang="en-US" sz="2800" u="none" cap="none" strike="noStrike">
                <a:solidFill>
                  <a:srgbClr val="000000"/>
                </a:solidFill>
                <a:latin typeface="Arial"/>
                <a:ea typeface="Arial"/>
                <a:cs typeface="Arial"/>
                <a:sym typeface="Arial"/>
              </a:rPr>
              <a:t>equals </a:t>
            </a:r>
            <a:r>
              <a:rPr b="0" i="0" lang="en-US" sz="2800" u="none" cap="none" strike="noStrike">
                <a:solidFill>
                  <a:srgbClr val="000000"/>
                </a:solidFill>
                <a:latin typeface="Courier New"/>
                <a:ea typeface="Courier New"/>
                <a:cs typeface="Courier New"/>
                <a:sym typeface="Courier New"/>
              </a:rPr>
              <a:t>target</a:t>
            </a:r>
            <a:r>
              <a:rPr b="0" i="0" lang="en-US" sz="2800" u="none" cap="none" strike="noStrike">
                <a:solidFill>
                  <a:srgbClr val="000000"/>
                </a:solidFill>
                <a:latin typeface="Arial"/>
                <a:ea typeface="Arial"/>
                <a:cs typeface="Arial"/>
                <a:sym typeface="Arial"/>
              </a:rPr>
              <a:t> we are finished and return </a:t>
            </a:r>
            <a:r>
              <a:rPr b="0" i="0" lang="en-US" sz="2800" u="none" cap="none" strike="noStrike">
                <a:solidFill>
                  <a:srgbClr val="000000"/>
                </a:solidFill>
                <a:latin typeface="Courier New"/>
                <a:ea typeface="Courier New"/>
                <a:cs typeface="Courier New"/>
                <a:sym typeface="Courier New"/>
              </a:rPr>
              <a:t>true</a:t>
            </a:r>
            <a:endParaRPr b="0" i="0" sz="2800" u="none" cap="none" strike="noStrike">
              <a:solidFill>
                <a:srgbClr val="000000"/>
              </a:solidFill>
              <a:latin typeface="Arial"/>
              <a:ea typeface="Arial"/>
              <a:cs typeface="Arial"/>
              <a:sym typeface="Arial"/>
            </a:endParaRPr>
          </a:p>
        </p:txBody>
      </p:sp>
      <p:pic>
        <p:nvPicPr>
          <p:cNvPr id="524" name="Google Shape;524;p102"/>
          <p:cNvPicPr preferRelativeResize="0"/>
          <p:nvPr/>
        </p:nvPicPr>
        <p:blipFill rotWithShape="1">
          <a:blip r:embed="rId3">
            <a:alphaModFix/>
          </a:blip>
          <a:srcRect b="0" l="0" r="0" t="0"/>
          <a:stretch/>
        </p:blipFill>
        <p:spPr>
          <a:xfrm>
            <a:off x="457200" y="2438280"/>
            <a:ext cx="8235360" cy="218196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103"/>
          <p:cNvSpPr txBox="1"/>
          <p:nvPr/>
        </p:nvSpPr>
        <p:spPr>
          <a:xfrm>
            <a:off x="457200" y="274680"/>
            <a:ext cx="8229240" cy="86796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Example – </a:t>
            </a:r>
            <a:r>
              <a:rPr b="0" i="0" lang="en-US" sz="4000" u="none" cap="none" strike="noStrike">
                <a:solidFill>
                  <a:srgbClr val="000000"/>
                </a:solidFill>
                <a:latin typeface="Courier New"/>
                <a:ea typeface="Courier New"/>
                <a:cs typeface="Courier New"/>
                <a:sym typeface="Courier New"/>
              </a:rPr>
              <a:t>target</a:t>
            </a:r>
            <a:r>
              <a:rPr b="0" i="0" lang="en-US" sz="4000" u="none" cap="none" strike="noStrike">
                <a:solidFill>
                  <a:srgbClr val="000000"/>
                </a:solidFill>
                <a:latin typeface="Arial"/>
                <a:ea typeface="Arial"/>
                <a:cs typeface="Arial"/>
                <a:sym typeface="Arial"/>
              </a:rPr>
              <a:t> not in array</a:t>
            </a:r>
            <a:endParaRPr b="0" i="0" sz="4000" u="none" cap="none" strike="noStrike">
              <a:solidFill>
                <a:srgbClr val="000000"/>
              </a:solidFill>
              <a:latin typeface="Arial"/>
              <a:ea typeface="Arial"/>
              <a:cs typeface="Arial"/>
              <a:sym typeface="Arial"/>
            </a:endParaRPr>
          </a:p>
        </p:txBody>
      </p:sp>
      <p:sp>
        <p:nvSpPr>
          <p:cNvPr id="530" name="Google Shape;530;p103"/>
          <p:cNvSpPr txBox="1"/>
          <p:nvPr/>
        </p:nvSpPr>
        <p:spPr>
          <a:xfrm>
            <a:off x="457200" y="1219320"/>
            <a:ext cx="8229240" cy="49064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Consider the above example again, but this time with 18 replacing 20 as the fifth element of </a:t>
            </a:r>
            <a:r>
              <a:rPr b="0" i="0" lang="en-US" sz="2800" u="none" cap="none" strike="noStrike">
                <a:solidFill>
                  <a:srgbClr val="000000"/>
                </a:solidFill>
                <a:latin typeface="Courier New"/>
                <a:ea typeface="Courier New"/>
                <a:cs typeface="Courier New"/>
                <a:sym typeface="Courier New"/>
              </a:rPr>
              <a:t>values</a:t>
            </a:r>
            <a:r>
              <a:rPr b="0" i="0" lang="en-US" sz="2800" u="none" cap="none" strike="noStrike">
                <a:solidFill>
                  <a:srgbClr val="000000"/>
                </a:solidFill>
                <a:latin typeface="Arial"/>
                <a:ea typeface="Arial"/>
                <a:cs typeface="Arial"/>
                <a:sym typeface="Arial"/>
              </a:rPr>
              <a:t>. The same sequence of steps would occur until at the very last step we have the following:</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p:txBody>
      </p:sp>
      <p:pic>
        <p:nvPicPr>
          <p:cNvPr id="531" name="Google Shape;531;p103"/>
          <p:cNvPicPr preferRelativeResize="0"/>
          <p:nvPr/>
        </p:nvPicPr>
        <p:blipFill rotWithShape="1">
          <a:blip r:embed="rId3">
            <a:alphaModFix/>
          </a:blip>
          <a:srcRect b="0" l="0" r="0" t="0"/>
          <a:stretch/>
        </p:blipFill>
        <p:spPr>
          <a:xfrm>
            <a:off x="451080" y="3672720"/>
            <a:ext cx="8235360" cy="218196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104"/>
          <p:cNvSpPr txBox="1"/>
          <p:nvPr/>
        </p:nvSpPr>
        <p:spPr>
          <a:xfrm>
            <a:off x="457200" y="274680"/>
            <a:ext cx="8229240" cy="86796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Example – </a:t>
            </a:r>
            <a:r>
              <a:rPr b="0" i="0" lang="en-US" sz="4000" u="none" cap="none" strike="noStrike">
                <a:solidFill>
                  <a:srgbClr val="000000"/>
                </a:solidFill>
                <a:latin typeface="Courier New"/>
                <a:ea typeface="Courier New"/>
                <a:cs typeface="Courier New"/>
                <a:sym typeface="Courier New"/>
              </a:rPr>
              <a:t>target</a:t>
            </a:r>
            <a:r>
              <a:rPr b="0" i="0" lang="en-US" sz="4000" u="none" cap="none" strike="noStrike">
                <a:solidFill>
                  <a:srgbClr val="000000"/>
                </a:solidFill>
                <a:latin typeface="Arial"/>
                <a:ea typeface="Arial"/>
                <a:cs typeface="Arial"/>
                <a:sym typeface="Arial"/>
              </a:rPr>
              <a:t> not in array</a:t>
            </a:r>
            <a:endParaRPr b="0" i="0" sz="4000" u="none" cap="none" strike="noStrike">
              <a:solidFill>
                <a:srgbClr val="000000"/>
              </a:solidFill>
              <a:latin typeface="Arial"/>
              <a:ea typeface="Arial"/>
              <a:cs typeface="Arial"/>
              <a:sym typeface="Arial"/>
            </a:endParaRPr>
          </a:p>
        </p:txBody>
      </p:sp>
      <p:sp>
        <p:nvSpPr>
          <p:cNvPr id="537" name="Google Shape;537;p104"/>
          <p:cNvSpPr txBox="1"/>
          <p:nvPr/>
        </p:nvSpPr>
        <p:spPr>
          <a:xfrm>
            <a:off x="457200" y="1219320"/>
            <a:ext cx="8229240" cy="49064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Since </a:t>
            </a:r>
            <a:r>
              <a:rPr b="0" i="0" lang="en-US" sz="2800" u="none" cap="none" strike="noStrike">
                <a:solidFill>
                  <a:srgbClr val="000000"/>
                </a:solidFill>
                <a:latin typeface="Courier New"/>
                <a:ea typeface="Courier New"/>
                <a:cs typeface="Courier New"/>
                <a:sym typeface="Courier New"/>
              </a:rPr>
              <a:t>values[midpoint]</a:t>
            </a:r>
            <a:r>
              <a:rPr b="0" i="0" lang="en-US" sz="2800" u="none" cap="none" strike="noStrike">
                <a:solidFill>
                  <a:srgbClr val="000000"/>
                </a:solidFill>
                <a:latin typeface="Arial"/>
                <a:ea typeface="Arial"/>
                <a:cs typeface="Arial"/>
                <a:sym typeface="Arial"/>
              </a:rPr>
              <a:t> is less than </a:t>
            </a:r>
            <a:r>
              <a:rPr b="0" i="0" lang="en-US" sz="2800" u="none" cap="none" strike="noStrike">
                <a:solidFill>
                  <a:srgbClr val="000000"/>
                </a:solidFill>
                <a:latin typeface="Courier New"/>
                <a:ea typeface="Courier New"/>
                <a:cs typeface="Courier New"/>
                <a:sym typeface="Courier New"/>
              </a:rPr>
              <a:t>target</a:t>
            </a:r>
            <a:r>
              <a:rPr b="0" i="0" lang="en-US" sz="2800" u="none" cap="none" strike="noStrike">
                <a:solidFill>
                  <a:srgbClr val="000000"/>
                </a:solidFill>
                <a:latin typeface="Arial"/>
                <a:ea typeface="Arial"/>
                <a:cs typeface="Arial"/>
                <a:sym typeface="Arial"/>
              </a:rPr>
              <a:t> we set </a:t>
            </a:r>
            <a:r>
              <a:rPr b="0" i="0" lang="en-US" sz="2800" u="none" cap="none" strike="noStrike">
                <a:solidFill>
                  <a:srgbClr val="000000"/>
                </a:solidFill>
                <a:latin typeface="Courier New"/>
                <a:ea typeface="Courier New"/>
                <a:cs typeface="Courier New"/>
                <a:sym typeface="Courier New"/>
              </a:rPr>
              <a:t>first</a:t>
            </a:r>
            <a:r>
              <a:rPr b="0" i="0" lang="en-US" sz="2800" u="none" cap="none" strike="noStrike">
                <a:solidFill>
                  <a:srgbClr val="000000"/>
                </a:solidFill>
                <a:latin typeface="Arial"/>
                <a:ea typeface="Arial"/>
                <a:cs typeface="Arial"/>
                <a:sym typeface="Arial"/>
              </a:rPr>
              <a:t> to </a:t>
            </a:r>
            <a:r>
              <a:rPr b="0" i="0" lang="en-US" sz="2800" u="none" cap="none" strike="noStrike">
                <a:solidFill>
                  <a:srgbClr val="000000"/>
                </a:solidFill>
                <a:latin typeface="Courier New"/>
                <a:ea typeface="Courier New"/>
                <a:cs typeface="Courier New"/>
                <a:sym typeface="Courier New"/>
              </a:rPr>
              <a:t>midpoint + 1</a:t>
            </a: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i="0" lang="en-US" sz="2800" u="none" cap="none" strike="noStrike">
                <a:solidFill>
                  <a:srgbClr val="000000"/>
                </a:solidFill>
                <a:latin typeface="Arial"/>
                <a:ea typeface="Arial"/>
                <a:cs typeface="Arial"/>
                <a:sym typeface="Arial"/>
              </a:rPr>
              <a:t>The entire array has been eliminated (since </a:t>
            </a:r>
            <a:r>
              <a:rPr b="0" i="0" lang="en-US" sz="2800" u="none" cap="none" strike="noStrike">
                <a:solidFill>
                  <a:srgbClr val="000000"/>
                </a:solidFill>
                <a:latin typeface="Courier New"/>
                <a:ea typeface="Courier New"/>
                <a:cs typeface="Courier New"/>
                <a:sym typeface="Courier New"/>
              </a:rPr>
              <a:t>first &gt; last</a:t>
            </a:r>
            <a:r>
              <a:rPr b="0" i="0" lang="en-US" sz="2800" u="none" cap="none" strike="noStrike">
                <a:solidFill>
                  <a:srgbClr val="000000"/>
                </a:solidFill>
                <a:latin typeface="Arial"/>
                <a:ea typeface="Arial"/>
                <a:cs typeface="Arial"/>
                <a:sym typeface="Arial"/>
              </a:rPr>
              <a:t>) and we return </a:t>
            </a:r>
            <a:r>
              <a:rPr b="0" i="0" lang="en-US" sz="2800" u="none" cap="none" strike="noStrike">
                <a:solidFill>
                  <a:srgbClr val="000000"/>
                </a:solidFill>
                <a:latin typeface="Courier New"/>
                <a:ea typeface="Courier New"/>
                <a:cs typeface="Courier New"/>
                <a:sym typeface="Courier New"/>
              </a:rPr>
              <a:t>false</a:t>
            </a:r>
            <a:r>
              <a:rPr b="0" i="0" lang="en-U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pic>
        <p:nvPicPr>
          <p:cNvPr id="538" name="Google Shape;538;p104"/>
          <p:cNvPicPr preferRelativeResize="0"/>
          <p:nvPr/>
        </p:nvPicPr>
        <p:blipFill rotWithShape="1">
          <a:blip r:embed="rId3">
            <a:alphaModFix/>
          </a:blip>
          <a:srcRect b="0" l="0" r="0" t="0"/>
          <a:stretch/>
        </p:blipFill>
        <p:spPr>
          <a:xfrm>
            <a:off x="609480" y="2438280"/>
            <a:ext cx="7895160" cy="19807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105"/>
          <p:cNvSpPr txBox="1"/>
          <p:nvPr/>
        </p:nvSpPr>
        <p:spPr>
          <a:xfrm>
            <a:off x="457200" y="274680"/>
            <a:ext cx="8229240" cy="86796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Code for the Binary Search</a:t>
            </a:r>
            <a:endParaRPr b="0" i="0" sz="4000" u="none" cap="none" strike="noStrike">
              <a:solidFill>
                <a:srgbClr val="000000"/>
              </a:solidFill>
              <a:latin typeface="Arial"/>
              <a:ea typeface="Arial"/>
              <a:cs typeface="Arial"/>
              <a:sym typeface="Arial"/>
            </a:endParaRPr>
          </a:p>
        </p:txBody>
      </p:sp>
      <p:sp>
        <p:nvSpPr>
          <p:cNvPr id="544" name="Google Shape;544;p105"/>
          <p:cNvSpPr txBox="1"/>
          <p:nvPr/>
        </p:nvSpPr>
        <p:spPr>
          <a:xfrm>
            <a:off x="457200" y="1371600"/>
            <a:ext cx="8229240" cy="49064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boolean binarySearch(int target, int first, int last)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Precondition: first and last are legal indices of values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If target is contained in values[first,last] return true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otherwise return false.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int midpoint = (first + last) /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if (first &gt; last)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return false;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else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if (target == values[midpoint])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return true;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else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if (target &gt; values[midpoint])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return binarySearch(target, midpoint + 1, last);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else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return binarySearch(target, first, midpoint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p:txBody>
      </p:sp>
      <p:sp>
        <p:nvSpPr>
          <p:cNvPr id="545" name="Google Shape;545;p105"/>
          <p:cNvSpPr/>
          <p:nvPr/>
        </p:nvSpPr>
        <p:spPr>
          <a:xfrm>
            <a:off x="6820560" y="4572000"/>
            <a:ext cx="1828440" cy="30456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46000" y="135000"/>
                </a:lnTo>
              </a:path>
            </a:pathLst>
          </a:cu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160">
              <a:srgbClr val="000000">
                <a:alpha val="37647"/>
              </a:srgbClr>
            </a:outerShdw>
          </a:effectLst>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recursive call</a:t>
            </a:r>
            <a:endParaRPr b="0" i="0" sz="1800" u="none" cap="none" strike="noStrike">
              <a:latin typeface="Arial"/>
              <a:ea typeface="Arial"/>
              <a:cs typeface="Arial"/>
              <a:sym typeface="Arial"/>
            </a:endParaRPr>
          </a:p>
        </p:txBody>
      </p:sp>
      <p:sp>
        <p:nvSpPr>
          <p:cNvPr id="546" name="Google Shape;546;p105"/>
          <p:cNvSpPr/>
          <p:nvPr/>
        </p:nvSpPr>
        <p:spPr>
          <a:xfrm>
            <a:off x="7010280" y="5120640"/>
            <a:ext cx="1828440" cy="30456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46000" y="135000"/>
                </a:lnTo>
              </a:path>
            </a:pathLst>
          </a:cu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160">
              <a:srgbClr val="000000">
                <a:alpha val="37647"/>
              </a:srgbClr>
            </a:outerShdw>
          </a:effectLst>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recursive call</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106"/>
          <p:cNvSpPr txBox="1"/>
          <p:nvPr/>
        </p:nvSpPr>
        <p:spPr>
          <a:xfrm>
            <a:off x="457200" y="494640"/>
            <a:ext cx="8229240" cy="437508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4400" u="none" cap="none" strike="noStrike">
                <a:solidFill>
                  <a:srgbClr val="000000"/>
                </a:solidFill>
                <a:latin typeface="Arial"/>
                <a:ea typeface="Arial"/>
                <a:cs typeface="Arial"/>
                <a:sym typeface="Arial"/>
              </a:rPr>
              <a:t>Activity 1: write code for calculating the sum of elements in array</a:t>
            </a:r>
            <a:br>
              <a:rPr b="0" i="0" lang="en-US" sz="1800" u="none" cap="none" strike="noStrike"/>
            </a:br>
            <a:br>
              <a:rPr b="0" i="0" lang="en-US" sz="1800" u="none" cap="none" strike="noStrike"/>
            </a:br>
            <a:br>
              <a:rPr b="0" i="0" lang="en-US" sz="1800" u="none" cap="none" strike="noStrike"/>
            </a:br>
            <a:r>
              <a:rPr b="0" i="0" lang="en-US" sz="4400" u="none" cap="none" strike="noStrike">
                <a:solidFill>
                  <a:srgbClr val="000000"/>
                </a:solidFill>
                <a:latin typeface="Arial"/>
                <a:ea typeface="Arial"/>
                <a:cs typeface="Arial"/>
                <a:sym typeface="Arial"/>
              </a:rPr>
              <a:t>1) Iterative approach</a:t>
            </a:r>
            <a:br>
              <a:rPr b="0" i="0" lang="en-US" sz="1800" u="none" cap="none" strike="noStrike"/>
            </a:br>
            <a:r>
              <a:rPr b="0" i="0" lang="en-US" sz="4400" u="none" cap="none" strike="noStrike">
                <a:solidFill>
                  <a:srgbClr val="000000"/>
                </a:solidFill>
                <a:latin typeface="Arial"/>
                <a:ea typeface="Arial"/>
                <a:cs typeface="Arial"/>
                <a:sym typeface="Arial"/>
              </a:rPr>
              <a:t>2) Recursive approach</a:t>
            </a:r>
            <a:endParaRPr b="0" sz="4400"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107"/>
          <p:cNvSpPr txBox="1"/>
          <p:nvPr/>
        </p:nvSpPr>
        <p:spPr>
          <a:xfrm>
            <a:off x="457200" y="807120"/>
            <a:ext cx="8229240" cy="375012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4400" strike="noStrike">
                <a:solidFill>
                  <a:srgbClr val="000000"/>
                </a:solidFill>
                <a:latin typeface="Arial"/>
                <a:ea typeface="Arial"/>
                <a:cs typeface="Arial"/>
                <a:sym typeface="Arial"/>
              </a:rPr>
              <a:t>Activity 2: reference trouble</a:t>
            </a:r>
            <a:br>
              <a:rPr lang="en-US" sz="1800"/>
            </a:br>
            <a:br>
              <a:rPr lang="en-US" sz="1800"/>
            </a:br>
            <a:br>
              <a:rPr lang="en-US" sz="1800"/>
            </a:br>
            <a:r>
              <a:rPr b="0" lang="en-US" sz="4400" strike="noStrike">
                <a:solidFill>
                  <a:srgbClr val="000000"/>
                </a:solidFill>
                <a:latin typeface="Arial"/>
                <a:ea typeface="Arial"/>
                <a:cs typeface="Arial"/>
                <a:sym typeface="Arial"/>
              </a:rPr>
              <a:t>Before we proceed with linked lists, let us revisit a common mistake made with references</a:t>
            </a:r>
            <a:endParaRPr b="0" sz="4400"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81"/>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3.1 Recursive Definitions, Algorithms and Programs</a:t>
            </a:r>
            <a:endParaRPr b="0" i="0" sz="4000" u="none" cap="none" strike="noStrike">
              <a:solidFill>
                <a:srgbClr val="000000"/>
              </a:solidFill>
              <a:latin typeface="Arial"/>
              <a:ea typeface="Arial"/>
              <a:cs typeface="Arial"/>
              <a:sym typeface="Arial"/>
            </a:endParaRPr>
          </a:p>
        </p:txBody>
      </p:sp>
      <p:pic>
        <p:nvPicPr>
          <p:cNvPr id="356" name="Google Shape;356;p81"/>
          <p:cNvPicPr preferRelativeResize="0"/>
          <p:nvPr/>
        </p:nvPicPr>
        <p:blipFill rotWithShape="1">
          <a:blip r:embed="rId3">
            <a:alphaModFix/>
          </a:blip>
          <a:srcRect b="0" l="0" r="0" t="0"/>
          <a:stretch/>
        </p:blipFill>
        <p:spPr>
          <a:xfrm>
            <a:off x="533520" y="2405160"/>
            <a:ext cx="8152920" cy="2887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108"/>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3.4 Recursive Processing </a:t>
            </a:r>
            <a:br>
              <a:rPr lang="en-US" sz="1800"/>
            </a:br>
            <a:r>
              <a:rPr b="0" lang="en-US" sz="4000" strike="noStrike">
                <a:solidFill>
                  <a:srgbClr val="000000"/>
                </a:solidFill>
                <a:latin typeface="Arial"/>
                <a:ea typeface="Arial"/>
                <a:cs typeface="Arial"/>
                <a:sym typeface="Arial"/>
              </a:rPr>
              <a:t>of Linked Lists</a:t>
            </a:r>
            <a:endParaRPr b="0" sz="4000" strike="noStrike">
              <a:solidFill>
                <a:srgbClr val="000000"/>
              </a:solidFill>
              <a:latin typeface="Arial"/>
              <a:ea typeface="Arial"/>
              <a:cs typeface="Arial"/>
              <a:sym typeface="Arial"/>
            </a:endParaRPr>
          </a:p>
        </p:txBody>
      </p:sp>
      <p:sp>
        <p:nvSpPr>
          <p:cNvPr id="562" name="Google Shape;562;p108"/>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3200"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sz="3200"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A linked list is a recursive structure</a:t>
            </a:r>
            <a:endParaRPr b="0" sz="2800"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The </a:t>
            </a:r>
            <a:r>
              <a:rPr b="0" lang="en-US" sz="2800" strike="noStrike">
                <a:solidFill>
                  <a:srgbClr val="000000"/>
                </a:solidFill>
                <a:latin typeface="Courier New"/>
                <a:ea typeface="Courier New"/>
                <a:cs typeface="Courier New"/>
                <a:sym typeface="Courier New"/>
              </a:rPr>
              <a:t>LLNode</a:t>
            </a:r>
            <a:r>
              <a:rPr b="0" lang="en-US" sz="2800" strike="noStrike">
                <a:solidFill>
                  <a:srgbClr val="000000"/>
                </a:solidFill>
                <a:latin typeface="Arial"/>
                <a:ea typeface="Arial"/>
                <a:cs typeface="Arial"/>
                <a:sym typeface="Arial"/>
              </a:rPr>
              <a:t> class, our building block for linked lists, is a self-referential (recursive) class:</a:t>
            </a:r>
            <a:endParaRPr b="0" sz="2800"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t/>
            </a:r>
            <a:endParaRPr b="0" sz="28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400" strike="noStrike">
                <a:solidFill>
                  <a:srgbClr val="000000"/>
                </a:solidFill>
                <a:latin typeface="Courier New"/>
                <a:ea typeface="Courier New"/>
                <a:cs typeface="Courier New"/>
                <a:sym typeface="Courier New"/>
              </a:rPr>
              <a:t>  </a:t>
            </a:r>
            <a:r>
              <a:rPr b="1" lang="en-US" sz="1600" strike="noStrike">
                <a:solidFill>
                  <a:srgbClr val="000000"/>
                </a:solidFill>
                <a:latin typeface="Courier New"/>
                <a:ea typeface="Courier New"/>
                <a:cs typeface="Courier New"/>
                <a:sym typeface="Courier New"/>
              </a:rPr>
              <a:t>public class LLNode&lt;T&gt;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protected T info; // information stored in list</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protected LLNode&lt;T&gt; link; // reference to a node</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 . .</a:t>
            </a:r>
            <a:endParaRPr b="0" sz="1600" strike="noStrike">
              <a:solidFill>
                <a:srgbClr val="000000"/>
              </a:solidFill>
              <a:latin typeface="Arial"/>
              <a:ea typeface="Arial"/>
              <a:cs typeface="Arial"/>
              <a:sym typeface="Arial"/>
            </a:endParaRPr>
          </a:p>
        </p:txBody>
      </p:sp>
      <p:pic>
        <p:nvPicPr>
          <p:cNvPr id="563" name="Google Shape;563;p108"/>
          <p:cNvPicPr preferRelativeResize="0"/>
          <p:nvPr/>
        </p:nvPicPr>
        <p:blipFill rotWithShape="1">
          <a:blip r:embed="rId3">
            <a:alphaModFix/>
          </a:blip>
          <a:srcRect b="0" l="0" r="0" t="0"/>
          <a:stretch/>
        </p:blipFill>
        <p:spPr>
          <a:xfrm>
            <a:off x="454320" y="1828800"/>
            <a:ext cx="8235360" cy="487440"/>
          </a:xfrm>
          <a:prstGeom prst="rect">
            <a:avLst/>
          </a:prstGeom>
          <a:noFill/>
          <a:ln>
            <a:noFill/>
          </a:ln>
        </p:spPr>
      </p:pic>
      <p:sp>
        <p:nvSpPr>
          <p:cNvPr id="564" name="Google Shape;564;p108"/>
          <p:cNvSpPr/>
          <p:nvPr/>
        </p:nvSpPr>
        <p:spPr>
          <a:xfrm>
            <a:off x="3809880" y="5821200"/>
            <a:ext cx="2590560" cy="30456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45118" y="-140000"/>
                </a:lnTo>
              </a:path>
            </a:pathLst>
          </a:cu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160">
              <a:srgbClr val="000000">
                <a:alpha val="37647"/>
              </a:srgbClr>
            </a:outerShdw>
          </a:effectLst>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1800" strike="noStrike">
                <a:solidFill>
                  <a:srgbClr val="000000"/>
                </a:solidFill>
                <a:latin typeface="Arial"/>
                <a:ea typeface="Arial"/>
                <a:cs typeface="Arial"/>
                <a:sym typeface="Arial"/>
              </a:rPr>
              <a:t>recursive reference</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000"/>
                                        <p:tgtEl>
                                          <p:spTgt spid="5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109"/>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Recursive nature of Linked Lists</a:t>
            </a:r>
            <a:endParaRPr b="0" sz="4000" strike="noStrike">
              <a:solidFill>
                <a:srgbClr val="000000"/>
              </a:solidFill>
              <a:latin typeface="Arial"/>
              <a:ea typeface="Arial"/>
              <a:cs typeface="Arial"/>
              <a:sym typeface="Arial"/>
            </a:endParaRPr>
          </a:p>
        </p:txBody>
      </p:sp>
      <p:sp>
        <p:nvSpPr>
          <p:cNvPr id="570" name="Google Shape;570;p109"/>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A linked list is either empty or consists of a node containing two parts: </a:t>
            </a:r>
            <a:endParaRPr b="0" sz="2800" strike="noStrike">
              <a:solidFill>
                <a:srgbClr val="000000"/>
              </a:solidFill>
              <a:latin typeface="Arial"/>
              <a:ea typeface="Arial"/>
              <a:cs typeface="Arial"/>
              <a:sym typeface="Arial"/>
            </a:endParaRPr>
          </a:p>
          <a:p>
            <a:pPr indent="-28548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information </a:t>
            </a:r>
            <a:endParaRPr b="0" i="0" sz="2400" u="none" cap="none" strike="noStrike">
              <a:solidFill>
                <a:srgbClr val="000000"/>
              </a:solidFill>
              <a:latin typeface="Arial"/>
              <a:ea typeface="Arial"/>
              <a:cs typeface="Arial"/>
              <a:sym typeface="Arial"/>
            </a:endParaRPr>
          </a:p>
          <a:p>
            <a:pPr indent="-28548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 linked list </a:t>
            </a:r>
            <a:endParaRPr b="0" i="0" sz="2400" u="none" cap="none" strike="noStrike">
              <a:solidFill>
                <a:srgbClr val="000000"/>
              </a:solidFill>
              <a:latin typeface="Arial"/>
              <a:ea typeface="Arial"/>
              <a:cs typeface="Arial"/>
              <a:sym typeface="Arial"/>
            </a:endParaRPr>
          </a:p>
        </p:txBody>
      </p:sp>
      <p:pic>
        <p:nvPicPr>
          <p:cNvPr id="571" name="Google Shape;571;p109"/>
          <p:cNvPicPr preferRelativeResize="0"/>
          <p:nvPr/>
        </p:nvPicPr>
        <p:blipFill rotWithShape="1">
          <a:blip r:embed="rId3">
            <a:alphaModFix/>
          </a:blip>
          <a:srcRect b="0" l="0" r="0" t="0"/>
          <a:stretch/>
        </p:blipFill>
        <p:spPr>
          <a:xfrm>
            <a:off x="990720" y="3581280"/>
            <a:ext cx="7086240" cy="1608840"/>
          </a:xfrm>
          <a:prstGeom prst="rect">
            <a:avLst/>
          </a:prstGeom>
          <a:noFill/>
          <a:ln>
            <a:noFill/>
          </a:ln>
        </p:spPr>
      </p:pic>
      <p:sp>
        <p:nvSpPr>
          <p:cNvPr id="572" name="Google Shape;572;p109"/>
          <p:cNvSpPr/>
          <p:nvPr/>
        </p:nvSpPr>
        <p:spPr>
          <a:xfrm>
            <a:off x="4267080" y="5638680"/>
            <a:ext cx="4571640" cy="34848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6166" y="-138071"/>
                </a:lnTo>
              </a:path>
            </a:pathLst>
          </a:cu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160">
              <a:srgbClr val="000000">
                <a:alpha val="37647"/>
              </a:srgbClr>
            </a:outerShdw>
          </a:effectLst>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lang="en-US" sz="1800" strike="noStrike">
                <a:solidFill>
                  <a:srgbClr val="000000"/>
                </a:solidFill>
                <a:latin typeface="Arial"/>
                <a:ea typeface="Arial"/>
                <a:cs typeface="Arial"/>
                <a:sym typeface="Arial"/>
              </a:rPr>
              <a:t>contains info A plus a linked list (B – C)</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110"/>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Printing a Linked List Recursively</a:t>
            </a:r>
            <a:endParaRPr b="0" sz="4000" strike="noStrike">
              <a:solidFill>
                <a:srgbClr val="000000"/>
              </a:solidFill>
              <a:latin typeface="Arial"/>
              <a:ea typeface="Arial"/>
              <a:cs typeface="Arial"/>
              <a:sym typeface="Arial"/>
            </a:endParaRPr>
          </a:p>
        </p:txBody>
      </p:sp>
      <p:pic>
        <p:nvPicPr>
          <p:cNvPr id="578" name="Google Shape;578;p110"/>
          <p:cNvPicPr preferRelativeResize="0"/>
          <p:nvPr/>
        </p:nvPicPr>
        <p:blipFill rotWithShape="1">
          <a:blip r:embed="rId3">
            <a:alphaModFix/>
          </a:blip>
          <a:srcRect b="0" l="0" r="0" t="0"/>
          <a:stretch/>
        </p:blipFill>
        <p:spPr>
          <a:xfrm>
            <a:off x="1066680" y="1523880"/>
            <a:ext cx="6908400" cy="1774080"/>
          </a:xfrm>
          <a:prstGeom prst="rect">
            <a:avLst/>
          </a:prstGeom>
          <a:noFill/>
          <a:ln>
            <a:noFill/>
          </a:ln>
        </p:spPr>
      </p:pic>
      <p:sp>
        <p:nvSpPr>
          <p:cNvPr id="579" name="Google Shape;579;p110"/>
          <p:cNvSpPr/>
          <p:nvPr/>
        </p:nvSpPr>
        <p:spPr>
          <a:xfrm>
            <a:off x="533520" y="3733920"/>
            <a:ext cx="8229240" cy="45255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void recPrintList(LLNode&lt;String&gt; listRef) </a:t>
            </a:r>
            <a:endParaRPr b="0" sz="1600" strike="noStrike">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a:t>
            </a:r>
            <a:endParaRPr b="0" sz="1600" strike="noStrike">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if (listRef != null)</a:t>
            </a:r>
            <a:endParaRPr b="0" sz="1600" strike="noStrike">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System.out.println(listRef.getInfo());</a:t>
            </a:r>
            <a:endParaRPr b="0" sz="1600" strike="noStrike">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recPrintList(listRef.getLink());</a:t>
            </a:r>
            <a:endParaRPr b="0" sz="1600" strike="noStrike">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111"/>
          <p:cNvSpPr txBox="1"/>
          <p:nvPr/>
        </p:nvSpPr>
        <p:spPr>
          <a:xfrm>
            <a:off x="457200" y="152280"/>
            <a:ext cx="8229240" cy="791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Comparison</a:t>
            </a:r>
            <a:endParaRPr b="0" sz="4000" strike="noStrike">
              <a:solidFill>
                <a:srgbClr val="000000"/>
              </a:solidFill>
              <a:latin typeface="Arial"/>
              <a:ea typeface="Arial"/>
              <a:cs typeface="Arial"/>
              <a:sym typeface="Arial"/>
            </a:endParaRPr>
          </a:p>
        </p:txBody>
      </p:sp>
      <p:sp>
        <p:nvSpPr>
          <p:cNvPr id="585" name="Google Shape;585;p111"/>
          <p:cNvSpPr txBox="1"/>
          <p:nvPr/>
        </p:nvSpPr>
        <p:spPr>
          <a:xfrm>
            <a:off x="457200" y="1219320"/>
            <a:ext cx="8229240" cy="45255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void recPrintList(LLNode&lt;String&gt; listRef)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if (listRef != null)</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System.out.println(listRef.getInfo());</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recPrintList(listRef.getLink());</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void iterPrintList(LLNode&lt;String&gt; listRef)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while (listRef != null)</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System.out.println(listRef.getInfo());</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listRef = listRef.getLink();</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t/>
            </a:r>
            <a:endParaRPr b="0" sz="1600" strike="noStrike">
              <a:solidFill>
                <a:srgbClr val="000000"/>
              </a:solidFill>
              <a:latin typeface="Arial"/>
              <a:ea typeface="Arial"/>
              <a:cs typeface="Arial"/>
              <a:sym typeface="Arial"/>
            </a:endParaRPr>
          </a:p>
        </p:txBody>
      </p:sp>
      <p:sp>
        <p:nvSpPr>
          <p:cNvPr id="586" name="Google Shape;586;p111"/>
          <p:cNvSpPr/>
          <p:nvPr/>
        </p:nvSpPr>
        <p:spPr>
          <a:xfrm>
            <a:off x="5578920" y="3138120"/>
            <a:ext cx="310104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800" strike="noStrike">
                <a:solidFill>
                  <a:srgbClr val="FF0000"/>
                </a:solidFill>
                <a:latin typeface="Arial"/>
                <a:ea typeface="Arial"/>
                <a:cs typeface="Arial"/>
                <a:sym typeface="Arial"/>
              </a:rPr>
              <a:t>Iterative approach is better</a:t>
            </a:r>
            <a:endParaRPr b="0" sz="1800" strike="noStrike">
              <a:latin typeface="Arial"/>
              <a:ea typeface="Arial"/>
              <a:cs typeface="Arial"/>
              <a:sym typeface="Arial"/>
            </a:endParaRPr>
          </a:p>
        </p:txBody>
      </p:sp>
      <p:sp>
        <p:nvSpPr>
          <p:cNvPr id="587" name="Google Shape;587;p111"/>
          <p:cNvSpPr/>
          <p:nvPr/>
        </p:nvSpPr>
        <p:spPr>
          <a:xfrm>
            <a:off x="3223800" y="5789160"/>
            <a:ext cx="560052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800" strike="noStrike">
                <a:solidFill>
                  <a:srgbClr val="FF0000"/>
                </a:solidFill>
                <a:latin typeface="Arial"/>
                <a:ea typeface="Arial"/>
                <a:cs typeface="Arial"/>
                <a:sym typeface="Arial"/>
              </a:rPr>
              <a:t>but what if you want to print the list in reverse???</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000"/>
                                        <p:tgtEl>
                                          <p:spTgt spid="5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12"/>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Reverse Printing a Linked List</a:t>
            </a:r>
            <a:endParaRPr b="0" sz="4000" strike="noStrike">
              <a:solidFill>
                <a:srgbClr val="000000"/>
              </a:solidFill>
              <a:latin typeface="Arial"/>
              <a:ea typeface="Arial"/>
              <a:cs typeface="Arial"/>
              <a:sym typeface="Arial"/>
            </a:endParaRPr>
          </a:p>
        </p:txBody>
      </p:sp>
      <p:sp>
        <p:nvSpPr>
          <p:cNvPr id="593" name="Google Shape;593;p112"/>
          <p:cNvSpPr/>
          <p:nvPr/>
        </p:nvSpPr>
        <p:spPr>
          <a:xfrm>
            <a:off x="533520" y="3657600"/>
            <a:ext cx="8229240" cy="25905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void recPrintList(LLNode&lt;String&gt; listRef) </a:t>
            </a:r>
            <a:endParaRPr b="0" sz="1600" strike="noStrike">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a:t>
            </a:r>
            <a:endParaRPr b="0" sz="1600" strike="noStrike">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if (listRef != null)</a:t>
            </a:r>
            <a:endParaRPr b="0" sz="1600" strike="noStrike">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recPrintList(listRef.getLink());</a:t>
            </a:r>
            <a:endParaRPr b="0" sz="1600" strike="noStrike">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System.out.println(listRef.getInfo());</a:t>
            </a:r>
            <a:endParaRPr b="0" sz="1600" strike="noStrike">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latin typeface="Arial"/>
              <a:ea typeface="Arial"/>
              <a:cs typeface="Arial"/>
              <a:sym typeface="Arial"/>
            </a:endParaRPr>
          </a:p>
        </p:txBody>
      </p:sp>
      <p:pic>
        <p:nvPicPr>
          <p:cNvPr id="594" name="Google Shape;594;p112"/>
          <p:cNvPicPr preferRelativeResize="0"/>
          <p:nvPr/>
        </p:nvPicPr>
        <p:blipFill rotWithShape="1">
          <a:blip r:embed="rId3">
            <a:alphaModFix/>
          </a:blip>
          <a:srcRect b="0" l="0" r="0" t="0"/>
          <a:stretch/>
        </p:blipFill>
        <p:spPr>
          <a:xfrm>
            <a:off x="1447920" y="1523880"/>
            <a:ext cx="5943240" cy="1763640"/>
          </a:xfrm>
          <a:prstGeom prst="rect">
            <a:avLst/>
          </a:prstGeom>
          <a:noFill/>
          <a:ln>
            <a:noFill/>
          </a:ln>
        </p:spPr>
      </p:pic>
      <p:sp>
        <p:nvSpPr>
          <p:cNvPr id="595" name="Google Shape;595;p112"/>
          <p:cNvSpPr/>
          <p:nvPr/>
        </p:nvSpPr>
        <p:spPr>
          <a:xfrm rot="883800">
            <a:off x="4420440" y="4596120"/>
            <a:ext cx="4820040" cy="364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800" strike="noStrike">
                <a:solidFill>
                  <a:srgbClr val="FF0000"/>
                </a:solidFill>
                <a:latin typeface="Arial"/>
                <a:ea typeface="Arial"/>
                <a:cs typeface="Arial"/>
                <a:sym typeface="Arial"/>
              </a:rPr>
              <a:t>Solving this problem iteratively is not easy</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000"/>
                                        <p:tgtEl>
                                          <p:spTgt spid="5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13"/>
          <p:cNvSpPr txBox="1"/>
          <p:nvPr/>
        </p:nvSpPr>
        <p:spPr>
          <a:xfrm>
            <a:off x="457200" y="1059120"/>
            <a:ext cx="8229240" cy="375012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4400" strike="noStrike">
                <a:solidFill>
                  <a:srgbClr val="000000"/>
                </a:solidFill>
                <a:latin typeface="Arial"/>
                <a:ea typeface="Arial"/>
                <a:cs typeface="Arial"/>
                <a:sym typeface="Arial"/>
              </a:rPr>
              <a:t>Activity 3: add a new node to the end of a linked list</a:t>
            </a:r>
            <a:br>
              <a:rPr lang="en-US" sz="1800"/>
            </a:br>
            <a:br>
              <a:rPr lang="en-US" sz="1800"/>
            </a:br>
            <a:br>
              <a:rPr lang="en-US" sz="1800"/>
            </a:br>
            <a:r>
              <a:rPr b="0" lang="en-US" sz="4400" strike="noStrike">
                <a:solidFill>
                  <a:srgbClr val="000000"/>
                </a:solidFill>
                <a:latin typeface="Arial"/>
                <a:ea typeface="Arial"/>
                <a:cs typeface="Arial"/>
                <a:sym typeface="Arial"/>
              </a:rPr>
              <a:t>Then we will together see how to do it recursively</a:t>
            </a:r>
            <a:endParaRPr b="0" sz="4400"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14"/>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Transforming a linked list recursively</a:t>
            </a:r>
            <a:endParaRPr b="0" sz="4000" strike="noStrike">
              <a:solidFill>
                <a:srgbClr val="000000"/>
              </a:solidFill>
              <a:latin typeface="Arial"/>
              <a:ea typeface="Arial"/>
              <a:cs typeface="Arial"/>
              <a:sym typeface="Arial"/>
            </a:endParaRPr>
          </a:p>
        </p:txBody>
      </p:sp>
      <p:sp>
        <p:nvSpPr>
          <p:cNvPr id="606" name="Google Shape;606;p114"/>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For example, insert an element at the end of the list</a:t>
            </a:r>
            <a:endParaRPr b="0" sz="28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t/>
            </a:r>
            <a:endParaRPr b="0" sz="28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void recInsertEnd(String newInfo, LLNode&lt;String&gt; listRef)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 Adds newInfo to the end of the listRef linked list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if (listRef.getLink() != null)</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recInsertEnd(newInfo, listRef.getLink());</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else</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listRef.setLink(new LLNode&lt;String&gt;(newInfo));</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sz="1600" strike="noStrike">
              <a:solidFill>
                <a:srgbClr val="000000"/>
              </a:solidFill>
              <a:latin typeface="Arial"/>
              <a:ea typeface="Arial"/>
              <a:cs typeface="Arial"/>
              <a:sym typeface="Arial"/>
            </a:endParaRPr>
          </a:p>
        </p:txBody>
      </p:sp>
      <p:sp>
        <p:nvSpPr>
          <p:cNvPr id="607" name="Google Shape;607;p114"/>
          <p:cNvSpPr/>
          <p:nvPr/>
        </p:nvSpPr>
        <p:spPr>
          <a:xfrm>
            <a:off x="3487680" y="5105520"/>
            <a:ext cx="482472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800" strike="noStrike">
                <a:solidFill>
                  <a:srgbClr val="FF0000"/>
                </a:solidFill>
                <a:latin typeface="Arial"/>
                <a:ea typeface="Arial"/>
                <a:cs typeface="Arial"/>
                <a:sym typeface="Arial"/>
              </a:rPr>
              <a:t>Although this works in the general case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US" sz="1800" strike="noStrike">
                <a:solidFill>
                  <a:srgbClr val="FF0000"/>
                </a:solidFill>
                <a:latin typeface="Arial"/>
                <a:ea typeface="Arial"/>
                <a:cs typeface="Arial"/>
                <a:sym typeface="Arial"/>
              </a:rPr>
              <a:t>it does not work if the original list is empty</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000"/>
                                        <p:tgtEl>
                                          <p:spTgt spid="6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115"/>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Problem with the approach</a:t>
            </a:r>
            <a:endParaRPr b="0" sz="4000" strike="noStrike">
              <a:solidFill>
                <a:srgbClr val="000000"/>
              </a:solidFill>
              <a:latin typeface="Arial"/>
              <a:ea typeface="Arial"/>
              <a:cs typeface="Arial"/>
              <a:sym typeface="Arial"/>
            </a:endParaRPr>
          </a:p>
        </p:txBody>
      </p:sp>
      <p:sp>
        <p:nvSpPr>
          <p:cNvPr id="613" name="Google Shape;613;p115"/>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600" strike="noStrike">
                <a:solidFill>
                  <a:srgbClr val="000000"/>
                </a:solidFill>
                <a:latin typeface="Courier New"/>
                <a:ea typeface="Courier New"/>
                <a:cs typeface="Courier New"/>
                <a:sym typeface="Courier New"/>
              </a:rPr>
              <a:t>  void recInsertEnd(String newInfo, LLNode&lt;String&gt; listRef)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 Adds newInfo to the end of the listRef linked list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if (listRef.getLink() != null)</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recInsertEnd(newInfo, listRef.getLink());</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else</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listRef.setLink(new LLNode&lt;String&gt;(newInfo));</a:t>
            </a:r>
            <a:endParaRPr b="0" sz="1600" strike="noStrike">
              <a:solidFill>
                <a:srgbClr val="000000"/>
              </a:solidFill>
              <a:latin typeface="Arial"/>
              <a:ea typeface="Arial"/>
              <a:cs typeface="Arial"/>
              <a:sym typeface="Arial"/>
            </a:endParaRPr>
          </a:p>
          <a:p>
            <a:pPr indent="0" lvl="0" marL="0" marR="0" rtl="0" algn="l">
              <a:lnSpc>
                <a:spcPct val="100000"/>
              </a:lnSpc>
              <a:spcBef>
                <a:spcPts val="320"/>
              </a:spcBef>
              <a:spcAft>
                <a:spcPts val="0"/>
              </a:spcAft>
              <a:buNone/>
            </a:pPr>
            <a:r>
              <a:rPr b="1" lang="en-US" sz="1600" strike="noStrike">
                <a:solidFill>
                  <a:srgbClr val="000000"/>
                </a:solidFill>
                <a:latin typeface="Courier New"/>
                <a:ea typeface="Courier New"/>
                <a:cs typeface="Courier New"/>
                <a:sym typeface="Courier New"/>
              </a:rPr>
              <a:t>  }</a:t>
            </a:r>
            <a:endParaRPr b="0" sz="1600"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sz="1600" strike="noStrike">
              <a:solidFill>
                <a:srgbClr val="000000"/>
              </a:solidFill>
              <a:latin typeface="Arial"/>
              <a:ea typeface="Arial"/>
              <a:cs typeface="Arial"/>
              <a:sym typeface="Arial"/>
            </a:endParaRPr>
          </a:p>
        </p:txBody>
      </p:sp>
      <p:pic>
        <p:nvPicPr>
          <p:cNvPr id="614" name="Google Shape;614;p115"/>
          <p:cNvPicPr preferRelativeResize="0"/>
          <p:nvPr/>
        </p:nvPicPr>
        <p:blipFill rotWithShape="1">
          <a:blip r:embed="rId3">
            <a:alphaModFix/>
          </a:blip>
          <a:srcRect b="0" l="0" r="0" t="0"/>
          <a:stretch/>
        </p:blipFill>
        <p:spPr>
          <a:xfrm>
            <a:off x="609480" y="4343400"/>
            <a:ext cx="1590840" cy="777240"/>
          </a:xfrm>
          <a:prstGeom prst="rect">
            <a:avLst/>
          </a:prstGeom>
          <a:noFill/>
          <a:ln>
            <a:noFill/>
          </a:ln>
        </p:spPr>
      </p:pic>
      <p:sp>
        <p:nvSpPr>
          <p:cNvPr id="615" name="Google Shape;615;p115"/>
          <p:cNvSpPr/>
          <p:nvPr/>
        </p:nvSpPr>
        <p:spPr>
          <a:xfrm>
            <a:off x="2895480" y="4270320"/>
            <a:ext cx="5790960" cy="1310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2000" strike="noStrike">
                <a:solidFill>
                  <a:srgbClr val="000000"/>
                </a:solidFill>
                <a:latin typeface="Arial"/>
                <a:ea typeface="Arial"/>
                <a:cs typeface="Arial"/>
                <a:sym typeface="Arial"/>
              </a:rPr>
              <a:t>If we invoke, for example, </a:t>
            </a:r>
            <a:r>
              <a:rPr b="0" lang="en-US" sz="2000" strike="noStrike">
                <a:solidFill>
                  <a:srgbClr val="000000"/>
                </a:solidFill>
                <a:latin typeface="Courier New"/>
                <a:ea typeface="Courier New"/>
                <a:cs typeface="Courier New"/>
                <a:sym typeface="Courier New"/>
              </a:rPr>
              <a:t>recInsertEnd(“Z”,myList)</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rPr b="0" lang="en-US" sz="2000" strike="noStrike">
                <a:solidFill>
                  <a:srgbClr val="000000"/>
                </a:solidFill>
                <a:latin typeface="Arial"/>
                <a:ea typeface="Arial"/>
                <a:cs typeface="Arial"/>
                <a:sym typeface="Arial"/>
              </a:rPr>
              <a:t>the temporary variable </a:t>
            </a:r>
            <a:r>
              <a:rPr b="0" lang="en-US" sz="2000" strike="noStrike">
                <a:solidFill>
                  <a:srgbClr val="000000"/>
                </a:solidFill>
                <a:latin typeface="Courier New"/>
                <a:ea typeface="Courier New"/>
                <a:cs typeface="Courier New"/>
                <a:sym typeface="Courier New"/>
              </a:rPr>
              <a:t>listRef</a:t>
            </a:r>
            <a:r>
              <a:rPr b="0" lang="en-US" sz="2000" strike="noStrike">
                <a:solidFill>
                  <a:srgbClr val="000000"/>
                </a:solidFill>
                <a:latin typeface="Arial"/>
                <a:ea typeface="Arial"/>
                <a:cs typeface="Arial"/>
                <a:sym typeface="Arial"/>
              </a:rPr>
              <a:t> will hold a linked list consisting of “Z” but </a:t>
            </a:r>
            <a:r>
              <a:rPr b="0" lang="en-US" sz="2000" strike="noStrike">
                <a:solidFill>
                  <a:srgbClr val="000000"/>
                </a:solidFill>
                <a:latin typeface="Courier New"/>
                <a:ea typeface="Courier New"/>
                <a:cs typeface="Courier New"/>
                <a:sym typeface="Courier New"/>
              </a:rPr>
              <a:t>myList</a:t>
            </a:r>
            <a:r>
              <a:rPr b="0" lang="en-US" sz="2000" strike="noStrike">
                <a:solidFill>
                  <a:srgbClr val="000000"/>
                </a:solidFill>
                <a:latin typeface="Arial"/>
                <a:ea typeface="Arial"/>
                <a:cs typeface="Arial"/>
                <a:sym typeface="Arial"/>
              </a:rPr>
              <a:t> will still be </a:t>
            </a:r>
            <a:r>
              <a:rPr b="0" lang="en-US" sz="2000" strike="noStrike">
                <a:solidFill>
                  <a:srgbClr val="000000"/>
                </a:solidFill>
                <a:latin typeface="Courier New"/>
                <a:ea typeface="Courier New"/>
                <a:cs typeface="Courier New"/>
                <a:sym typeface="Courier New"/>
              </a:rPr>
              <a:t>null</a:t>
            </a:r>
            <a:r>
              <a:rPr b="0" lang="en-US" sz="2000" strike="noStrike">
                <a:solidFill>
                  <a:srgbClr val="000000"/>
                </a:solidFill>
                <a:latin typeface="Arial"/>
                <a:ea typeface="Arial"/>
                <a:cs typeface="Arial"/>
                <a:sym typeface="Arial"/>
              </a:rPr>
              <a:t>.</a:t>
            </a:r>
            <a:endParaRPr b="0" sz="2000" strike="noStrike">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16"/>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Solution</a:t>
            </a:r>
            <a:endParaRPr b="0" sz="4000" strike="noStrike">
              <a:solidFill>
                <a:srgbClr val="000000"/>
              </a:solidFill>
              <a:latin typeface="Arial"/>
              <a:ea typeface="Arial"/>
              <a:cs typeface="Arial"/>
              <a:sym typeface="Arial"/>
            </a:endParaRPr>
          </a:p>
        </p:txBody>
      </p:sp>
      <p:sp>
        <p:nvSpPr>
          <p:cNvPr id="621" name="Google Shape;621;p116"/>
          <p:cNvSpPr txBox="1"/>
          <p:nvPr/>
        </p:nvSpPr>
        <p:spPr>
          <a:xfrm>
            <a:off x="457200" y="144288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Rather than return void where we invoke as</a:t>
            </a:r>
            <a:endParaRPr b="0" sz="2800"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rPr b="0" lang="en-US" sz="2800" strike="noStrike">
                <a:solidFill>
                  <a:srgbClr val="000000"/>
                </a:solidFill>
                <a:latin typeface="Courier New"/>
                <a:ea typeface="Courier New"/>
                <a:cs typeface="Courier New"/>
                <a:sym typeface="Courier New"/>
              </a:rPr>
              <a:t>	recInsertEnd(“Z”, myList)</a:t>
            </a:r>
            <a:endParaRPr b="0" sz="2800"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Need a solution that returns a linked list so we can invoke as</a:t>
            </a:r>
            <a:endParaRPr b="0" sz="2800"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rPr b="0" lang="en-US" sz="2800" strike="noStrike">
                <a:solidFill>
                  <a:srgbClr val="000000"/>
                </a:solidFill>
                <a:latin typeface="Courier New"/>
                <a:ea typeface="Courier New"/>
                <a:cs typeface="Courier New"/>
                <a:sym typeface="Courier New"/>
              </a:rPr>
              <a:t>   myList = recInsertEnd(“Z”, myList)</a:t>
            </a:r>
            <a:endParaRPr b="0" sz="2800"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t/>
            </a:r>
            <a:endParaRPr b="0" sz="2800"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This is the only way we can change the value of </a:t>
            </a:r>
            <a:r>
              <a:rPr b="0" lang="en-US" sz="2800" strike="noStrike">
                <a:solidFill>
                  <a:srgbClr val="000000"/>
                </a:solidFill>
                <a:latin typeface="Courier New"/>
                <a:ea typeface="Courier New"/>
                <a:cs typeface="Courier New"/>
                <a:sym typeface="Courier New"/>
              </a:rPr>
              <a:t>myList</a:t>
            </a:r>
            <a:r>
              <a:rPr b="0" lang="en-US" sz="2800" strike="noStrike">
                <a:solidFill>
                  <a:srgbClr val="000000"/>
                </a:solidFill>
                <a:latin typeface="Arial"/>
                <a:ea typeface="Arial"/>
                <a:cs typeface="Arial"/>
                <a:sym typeface="Arial"/>
              </a:rPr>
              <a:t> in the case that the list is empty</a:t>
            </a:r>
            <a:endParaRPr b="0" sz="2800" strike="noStrike">
              <a:solidFill>
                <a:srgbClr val="000000"/>
              </a:solidFill>
              <a:latin typeface="Arial"/>
              <a:ea typeface="Arial"/>
              <a:cs typeface="Arial"/>
              <a:sym typeface="Arial"/>
            </a:endParaRPr>
          </a:p>
          <a:p>
            <a:pPr indent="0" lvl="0" marL="0" marR="0" rtl="0" algn="l">
              <a:lnSpc>
                <a:spcPct val="100000"/>
              </a:lnSpc>
              <a:spcBef>
                <a:spcPts val="561"/>
              </a:spcBef>
              <a:spcAft>
                <a:spcPts val="0"/>
              </a:spcAft>
              <a:buNone/>
            </a:pPr>
            <a:r>
              <a:rPr b="0" lang="en-US" sz="2800" strike="noStrike">
                <a:solidFill>
                  <a:srgbClr val="000000"/>
                </a:solidFill>
                <a:latin typeface="Courier New"/>
                <a:ea typeface="Courier New"/>
                <a:cs typeface="Courier New"/>
                <a:sym typeface="Courier New"/>
              </a:rPr>
              <a:t>   </a:t>
            </a:r>
            <a:endParaRPr b="0" sz="2800"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17"/>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Solution</a:t>
            </a:r>
            <a:endParaRPr b="0" sz="4000" strike="noStrike">
              <a:solidFill>
                <a:srgbClr val="000000"/>
              </a:solidFill>
              <a:latin typeface="Arial"/>
              <a:ea typeface="Arial"/>
              <a:cs typeface="Arial"/>
              <a:sym typeface="Arial"/>
            </a:endParaRPr>
          </a:p>
        </p:txBody>
      </p:sp>
      <p:sp>
        <p:nvSpPr>
          <p:cNvPr id="627" name="Google Shape;627;p117"/>
          <p:cNvSpPr txBox="1"/>
          <p:nvPr/>
        </p:nvSpPr>
        <p:spPr>
          <a:xfrm>
            <a:off x="457200" y="1442880"/>
            <a:ext cx="8229240" cy="25952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LLNode&lt;String&gt; recInsertEnd(String newInfo, LLNode&lt;String&gt; listRef) </a:t>
            </a:r>
            <a:endParaRPr b="0" sz="1400"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Adds newInfo to the end of the listRef linked list </a:t>
            </a:r>
            <a:endParaRPr b="0" sz="1400"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if (listRef != null)</a:t>
            </a:r>
            <a:endParaRPr b="0" sz="1400"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listRef.setLink(recInsertEnd(newInfo, listRef.getLink()));</a:t>
            </a:r>
            <a:endParaRPr b="0" sz="1400"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else</a:t>
            </a:r>
            <a:endParaRPr b="0" sz="1400"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listRef = new LLNode&lt;String&gt;(newInfo);</a:t>
            </a:r>
            <a:endParaRPr b="0" sz="1400"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return listRef;</a:t>
            </a:r>
            <a:endParaRPr b="0" sz="1400" strike="noStrike">
              <a:solidFill>
                <a:srgbClr val="000000"/>
              </a:solidFill>
              <a:latin typeface="Arial"/>
              <a:ea typeface="Arial"/>
              <a:cs typeface="Arial"/>
              <a:sym typeface="Arial"/>
            </a:endParaRPr>
          </a:p>
          <a:p>
            <a:pPr indent="0" lvl="0" marL="0" marR="0" rtl="0" algn="l">
              <a:lnSpc>
                <a:spcPct val="100000"/>
              </a:lnSpc>
              <a:spcBef>
                <a:spcPts val="281"/>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solidFill>
                <a:srgbClr val="000000"/>
              </a:solidFill>
              <a:latin typeface="Arial"/>
              <a:ea typeface="Arial"/>
              <a:cs typeface="Arial"/>
              <a:sym typeface="Arial"/>
            </a:endParaRPr>
          </a:p>
        </p:txBody>
      </p:sp>
      <p:sp>
        <p:nvSpPr>
          <p:cNvPr id="628" name="Google Shape;628;p117"/>
          <p:cNvSpPr/>
          <p:nvPr/>
        </p:nvSpPr>
        <p:spPr>
          <a:xfrm>
            <a:off x="1998000" y="4038480"/>
            <a:ext cx="5038200" cy="700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2000" strike="noStrike">
                <a:solidFill>
                  <a:srgbClr val="FF0000"/>
                </a:solidFill>
                <a:latin typeface="Arial"/>
                <a:ea typeface="Arial"/>
                <a:cs typeface="Arial"/>
                <a:sym typeface="Arial"/>
              </a:rPr>
              <a:t>This works in both the general case and</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rPr b="1" lang="en-US" sz="2000" strike="noStrike">
                <a:solidFill>
                  <a:srgbClr val="FF0000"/>
                </a:solidFill>
                <a:latin typeface="Arial"/>
                <a:ea typeface="Arial"/>
                <a:cs typeface="Arial"/>
                <a:sym typeface="Arial"/>
              </a:rPr>
              <a:t>the case where the original list is empty.</a:t>
            </a:r>
            <a:endParaRPr b="0" sz="2000"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82"/>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Recursive Definitions</a:t>
            </a:r>
            <a:endParaRPr b="0" i="0" sz="4000" u="none" cap="none" strike="noStrike">
              <a:solidFill>
                <a:srgbClr val="000000"/>
              </a:solidFill>
              <a:latin typeface="Arial"/>
              <a:ea typeface="Arial"/>
              <a:cs typeface="Arial"/>
              <a:sym typeface="Arial"/>
            </a:endParaRPr>
          </a:p>
        </p:txBody>
      </p:sp>
      <p:sp>
        <p:nvSpPr>
          <p:cNvPr id="363" name="Google Shape;363;p82"/>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90000"/>
              </a:lnSpc>
              <a:spcBef>
                <a:spcPts val="0"/>
              </a:spcBef>
              <a:spcAft>
                <a:spcPts val="0"/>
              </a:spcAft>
              <a:buClr>
                <a:srgbClr val="000000"/>
              </a:buClr>
              <a:buSzPts val="2800"/>
              <a:buFont typeface="Noto Sans Symbols"/>
              <a:buChar char="∙"/>
            </a:pPr>
            <a:r>
              <a:rPr b="1" i="0" lang="en-US" sz="2800" u="none" cap="none" strike="noStrike">
                <a:solidFill>
                  <a:srgbClr val="000000"/>
                </a:solidFill>
                <a:latin typeface="Arial"/>
                <a:ea typeface="Arial"/>
                <a:cs typeface="Arial"/>
                <a:sym typeface="Arial"/>
              </a:rPr>
              <a:t>Recursive definition  </a:t>
            </a:r>
            <a:r>
              <a:rPr b="0" i="0" lang="en-US" sz="2800" u="none" cap="none" strike="noStrike">
                <a:solidFill>
                  <a:srgbClr val="000000"/>
                </a:solidFill>
                <a:latin typeface="Arial"/>
                <a:ea typeface="Arial"/>
                <a:cs typeface="Arial"/>
                <a:sym typeface="Arial"/>
              </a:rPr>
              <a:t>A definition in which something is defined in terms of smaller versions of itself. For example:</a:t>
            </a:r>
            <a:endParaRPr b="0" i="0" sz="2800" u="none" cap="none" strike="noStrike">
              <a:solidFill>
                <a:srgbClr val="000000"/>
              </a:solidFill>
              <a:latin typeface="Arial"/>
              <a:ea typeface="Arial"/>
              <a:cs typeface="Arial"/>
              <a:sym typeface="Arial"/>
            </a:endParaRPr>
          </a:p>
          <a:p>
            <a:pPr indent="-285480" lvl="1" marL="74304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 </a:t>
            </a:r>
            <a:r>
              <a:rPr b="0" i="1" lang="en-US" sz="2400" u="none" cap="none" strike="noStrike">
                <a:solidFill>
                  <a:srgbClr val="000000"/>
                </a:solidFill>
                <a:latin typeface="Arial"/>
                <a:ea typeface="Arial"/>
                <a:cs typeface="Arial"/>
                <a:sym typeface="Arial"/>
              </a:rPr>
              <a:t>folder</a:t>
            </a:r>
            <a:r>
              <a:rPr b="0" i="0" lang="en-US" sz="2400" u="none" cap="none" strike="noStrike">
                <a:solidFill>
                  <a:srgbClr val="000000"/>
                </a:solidFill>
                <a:latin typeface="Arial"/>
                <a:ea typeface="Arial"/>
                <a:cs typeface="Arial"/>
                <a:sym typeface="Arial"/>
              </a:rPr>
              <a:t> is an entity in a file system which contains a group of files and other </a:t>
            </a:r>
            <a:r>
              <a:rPr b="0" i="1" lang="en-US" sz="2400" u="none" cap="none" strike="noStrike">
                <a:solidFill>
                  <a:srgbClr val="000000"/>
                </a:solidFill>
                <a:latin typeface="Arial"/>
                <a:ea typeface="Arial"/>
                <a:cs typeface="Arial"/>
                <a:sym typeface="Arial"/>
              </a:rPr>
              <a:t>folders</a:t>
            </a:r>
            <a:r>
              <a:rPr b="0" i="0" lang="en-US"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a:p>
            <a:pPr indent="-285480" lvl="1" marL="74304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 </a:t>
            </a:r>
            <a:r>
              <a:rPr b="0" i="1" lang="en-US" sz="2400" u="none" cap="none" strike="noStrike">
                <a:solidFill>
                  <a:srgbClr val="000000"/>
                </a:solidFill>
                <a:latin typeface="Arial"/>
                <a:ea typeface="Arial"/>
                <a:cs typeface="Arial"/>
                <a:sym typeface="Arial"/>
              </a:rPr>
              <a:t>compound sentence </a:t>
            </a:r>
            <a:r>
              <a:rPr b="0" i="0" lang="en-US" sz="2400" u="none" cap="none" strike="noStrike">
                <a:solidFill>
                  <a:srgbClr val="000000"/>
                </a:solidFill>
                <a:latin typeface="Arial"/>
                <a:ea typeface="Arial"/>
                <a:cs typeface="Arial"/>
                <a:sym typeface="Arial"/>
              </a:rPr>
              <a:t>is a </a:t>
            </a:r>
            <a:r>
              <a:rPr b="0" i="1" lang="en-US" sz="2400" u="none" cap="none" strike="noStrike">
                <a:solidFill>
                  <a:srgbClr val="000000"/>
                </a:solidFill>
                <a:latin typeface="Arial"/>
                <a:ea typeface="Arial"/>
                <a:cs typeface="Arial"/>
                <a:sym typeface="Arial"/>
              </a:rPr>
              <a:t>sentence</a:t>
            </a:r>
            <a:r>
              <a:rPr b="0" i="0" lang="en-US" sz="2400" u="none" cap="none" strike="noStrike">
                <a:solidFill>
                  <a:srgbClr val="000000"/>
                </a:solidFill>
                <a:latin typeface="Arial"/>
                <a:ea typeface="Arial"/>
                <a:cs typeface="Arial"/>
                <a:sym typeface="Arial"/>
              </a:rPr>
              <a:t> that consists of two </a:t>
            </a:r>
            <a:r>
              <a:rPr b="0" i="1" lang="en-US" sz="2400" u="none" cap="none" strike="noStrike">
                <a:solidFill>
                  <a:srgbClr val="000000"/>
                </a:solidFill>
                <a:latin typeface="Arial"/>
                <a:ea typeface="Arial"/>
                <a:cs typeface="Arial"/>
                <a:sym typeface="Arial"/>
              </a:rPr>
              <a:t>sentences</a:t>
            </a:r>
            <a:r>
              <a:rPr b="0" i="0" lang="en-US" sz="2400" u="none" cap="none" strike="noStrike">
                <a:solidFill>
                  <a:srgbClr val="000000"/>
                </a:solidFill>
                <a:latin typeface="Arial"/>
                <a:ea typeface="Arial"/>
                <a:cs typeface="Arial"/>
                <a:sym typeface="Arial"/>
              </a:rPr>
              <a:t> joined together by a coordinating conjunction. </a:t>
            </a:r>
            <a:endParaRPr b="0" i="0" sz="2400" u="none" cap="none" strike="noStrike">
              <a:solidFill>
                <a:srgbClr val="000000"/>
              </a:solidFill>
              <a:latin typeface="Arial"/>
              <a:ea typeface="Arial"/>
              <a:cs typeface="Arial"/>
              <a:sym typeface="Arial"/>
            </a:endParaRPr>
          </a:p>
          <a:p>
            <a:pPr indent="-285480" lvl="1" marL="74304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    n! = 1                    if n = 0</a:t>
            </a:r>
            <a:endParaRPr b="0" i="0" sz="2400" u="none" cap="none" strike="noStrike">
              <a:solidFill>
                <a:srgbClr val="000000"/>
              </a:solidFill>
              <a:latin typeface="Arial"/>
              <a:ea typeface="Arial"/>
              <a:cs typeface="Arial"/>
              <a:sym typeface="Arial"/>
            </a:endParaRPr>
          </a:p>
          <a:p>
            <a:pPr indent="-285480" lvl="0" marL="743040" marR="0" rtl="0" algn="l">
              <a:lnSpc>
                <a:spcPct val="90000"/>
              </a:lnSpc>
              <a:spcBef>
                <a:spcPts val="479"/>
              </a:spcBef>
              <a:spcAft>
                <a:spcPts val="0"/>
              </a:spcAft>
              <a:buNone/>
            </a:pPr>
            <a:r>
              <a:rPr b="0" i="0" lang="en-US" sz="2400" u="none" cap="none" strike="noStrike">
                <a:solidFill>
                  <a:srgbClr val="000000"/>
                </a:solidFill>
                <a:latin typeface="Arial"/>
                <a:ea typeface="Arial"/>
                <a:cs typeface="Arial"/>
                <a:sym typeface="Arial"/>
              </a:rPr>
              <a:t>	    n x (n – 1)!            if n &gt; 0</a:t>
            </a:r>
            <a:endParaRPr b="0" i="0" sz="2400" u="none" cap="none" strike="noStrike">
              <a:solidFill>
                <a:srgbClr val="000000"/>
              </a:solidFill>
              <a:latin typeface="Arial"/>
              <a:ea typeface="Arial"/>
              <a:cs typeface="Arial"/>
              <a:sym typeface="Arial"/>
            </a:endParaRPr>
          </a:p>
        </p:txBody>
      </p:sp>
      <p:sp>
        <p:nvSpPr>
          <p:cNvPr id="364" name="Google Shape;364;p82"/>
          <p:cNvSpPr/>
          <p:nvPr/>
        </p:nvSpPr>
        <p:spPr>
          <a:xfrm>
            <a:off x="4419720" y="5562720"/>
            <a:ext cx="3123720" cy="30456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36943" y="-58585"/>
                </a:lnTo>
              </a:path>
            </a:pathLst>
          </a:custGeom>
          <a:gradFill>
            <a:gsLst>
              <a:gs pos="0">
                <a:srgbClr val="BABABA"/>
              </a:gs>
              <a:gs pos="35000">
                <a:srgbClr val="CFCFCF"/>
              </a:gs>
              <a:gs pos="100000">
                <a:srgbClr val="EDEDED"/>
              </a:gs>
            </a:gsLst>
            <a:lin ang="16200000" scaled="0"/>
          </a:gradFill>
          <a:ln cap="flat" cmpd="sng" w="9525">
            <a:solidFill>
              <a:schemeClr val="dk1"/>
            </a:solidFill>
            <a:prstDash val="solid"/>
            <a:round/>
            <a:headEnd len="sm" w="sm" type="none"/>
            <a:tailEnd len="sm" w="sm" type="none"/>
          </a:ln>
          <a:effectLst>
            <a:outerShdw blurRad="40000" rotWithShape="0" dir="5400000" dist="20160">
              <a:srgbClr val="000000">
                <a:alpha val="37647"/>
              </a:srgbClr>
            </a:outerShdw>
          </a:effectLst>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recursive part of definition</a:t>
            </a:r>
            <a:endParaRPr b="0" i="0" sz="1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18"/>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3.5 Towers of Hanoi</a:t>
            </a:r>
            <a:endParaRPr b="0" sz="4000" strike="noStrike">
              <a:solidFill>
                <a:srgbClr val="000000"/>
              </a:solidFill>
              <a:latin typeface="Arial"/>
              <a:ea typeface="Arial"/>
              <a:cs typeface="Arial"/>
              <a:sym typeface="Arial"/>
            </a:endParaRPr>
          </a:p>
        </p:txBody>
      </p:sp>
      <p:pic>
        <p:nvPicPr>
          <p:cNvPr id="635" name="Google Shape;635;p118"/>
          <p:cNvPicPr preferRelativeResize="0"/>
          <p:nvPr/>
        </p:nvPicPr>
        <p:blipFill rotWithShape="1">
          <a:blip r:embed="rId3">
            <a:alphaModFix/>
          </a:blip>
          <a:srcRect b="0" l="0" r="0" t="0"/>
          <a:stretch/>
        </p:blipFill>
        <p:spPr>
          <a:xfrm>
            <a:off x="2209680" y="1803240"/>
            <a:ext cx="4647960" cy="1807920"/>
          </a:xfrm>
          <a:prstGeom prst="rect">
            <a:avLst/>
          </a:prstGeom>
          <a:noFill/>
          <a:ln>
            <a:noFill/>
          </a:ln>
        </p:spPr>
      </p:pic>
      <p:sp>
        <p:nvSpPr>
          <p:cNvPr id="636" name="Google Shape;636;p118"/>
          <p:cNvSpPr txBox="1"/>
          <p:nvPr/>
        </p:nvSpPr>
        <p:spPr>
          <a:xfrm>
            <a:off x="457200" y="3938760"/>
            <a:ext cx="8229240" cy="2385720"/>
          </a:xfrm>
          <a:prstGeom prst="rect">
            <a:avLst/>
          </a:prstGeom>
          <a:noFill/>
          <a:ln>
            <a:noFill/>
          </a:ln>
        </p:spPr>
        <p:txBody>
          <a:bodyPr anchorCtr="0" anchor="t" bIns="45700" lIns="91425" spcFirstLastPara="1" rIns="91425" wrap="square" tIns="45700">
            <a:noAutofit/>
          </a:bodyPr>
          <a:lstStyle/>
          <a:p>
            <a:pPr indent="-342720" lvl="0" marL="343080" marR="0" rtl="0" algn="l">
              <a:lnSpc>
                <a:spcPct val="8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Move the rings, one at a time, to the third peg. </a:t>
            </a:r>
            <a:endParaRPr b="0" sz="2400" strike="noStrike">
              <a:solidFill>
                <a:srgbClr val="000000"/>
              </a:solidFill>
              <a:latin typeface="Arial"/>
              <a:ea typeface="Arial"/>
              <a:cs typeface="Arial"/>
              <a:sym typeface="Arial"/>
            </a:endParaRPr>
          </a:p>
          <a:p>
            <a:pPr indent="-34272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A ring cannot be placed on top of one that is smaller in diameter. </a:t>
            </a:r>
            <a:endParaRPr b="0" sz="2400" strike="noStrike">
              <a:solidFill>
                <a:srgbClr val="000000"/>
              </a:solidFill>
              <a:latin typeface="Arial"/>
              <a:ea typeface="Arial"/>
              <a:cs typeface="Arial"/>
              <a:sym typeface="Arial"/>
            </a:endParaRPr>
          </a:p>
          <a:p>
            <a:pPr indent="-34272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The middle peg can be used as an auxiliary peg, but it must be empty at the beginning and at the end of the game. </a:t>
            </a:r>
            <a:endParaRPr b="0" sz="2400" strike="noStrike">
              <a:solidFill>
                <a:srgbClr val="000000"/>
              </a:solidFill>
              <a:latin typeface="Arial"/>
              <a:ea typeface="Arial"/>
              <a:cs typeface="Arial"/>
              <a:sym typeface="Arial"/>
            </a:endParaRPr>
          </a:p>
          <a:p>
            <a:pPr indent="-34272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The rings can only be moved one at a time. </a:t>
            </a:r>
            <a:endParaRPr b="0" sz="2400"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19"/>
          <p:cNvSpPr txBox="1"/>
          <p:nvPr/>
        </p:nvSpPr>
        <p:spPr>
          <a:xfrm>
            <a:off x="-283680" y="304920"/>
            <a:ext cx="312372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Sample Solution</a:t>
            </a:r>
            <a:endParaRPr b="0" sz="4400" strike="noStrike">
              <a:solidFill>
                <a:srgbClr val="000000"/>
              </a:solidFill>
              <a:latin typeface="Arial"/>
              <a:ea typeface="Arial"/>
              <a:cs typeface="Arial"/>
              <a:sym typeface="Arial"/>
            </a:endParaRPr>
          </a:p>
        </p:txBody>
      </p:sp>
      <p:pic>
        <p:nvPicPr>
          <p:cNvPr id="642" name="Google Shape;642;p119"/>
          <p:cNvPicPr preferRelativeResize="0"/>
          <p:nvPr/>
        </p:nvPicPr>
        <p:blipFill rotWithShape="1">
          <a:blip r:embed="rId3">
            <a:alphaModFix/>
          </a:blip>
          <a:srcRect b="0" l="0" r="0" t="0"/>
          <a:stretch/>
        </p:blipFill>
        <p:spPr>
          <a:xfrm>
            <a:off x="3429000" y="304920"/>
            <a:ext cx="4474440" cy="584784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20"/>
          <p:cNvSpPr txBox="1"/>
          <p:nvPr/>
        </p:nvSpPr>
        <p:spPr>
          <a:xfrm>
            <a:off x="838080" y="228600"/>
            <a:ext cx="7467120" cy="8377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General Approach</a:t>
            </a:r>
            <a:endParaRPr b="0" sz="4400" strike="noStrike">
              <a:solidFill>
                <a:srgbClr val="000000"/>
              </a:solidFill>
              <a:latin typeface="Arial"/>
              <a:ea typeface="Arial"/>
              <a:cs typeface="Arial"/>
              <a:sym typeface="Arial"/>
            </a:endParaRPr>
          </a:p>
        </p:txBody>
      </p:sp>
      <p:sp>
        <p:nvSpPr>
          <p:cNvPr id="649" name="Google Shape;649;p120"/>
          <p:cNvSpPr/>
          <p:nvPr/>
        </p:nvSpPr>
        <p:spPr>
          <a:xfrm>
            <a:off x="609480" y="1172520"/>
            <a:ext cx="7695720" cy="5274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2000" strike="noStrike">
                <a:solidFill>
                  <a:srgbClr val="000000"/>
                </a:solidFill>
                <a:latin typeface="Arial"/>
                <a:ea typeface="Arial"/>
                <a:cs typeface="Arial"/>
                <a:sym typeface="Arial"/>
              </a:rPr>
              <a:t>To move the largest ring to peg 3, we must move the three smaller rings to peg 2:</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rPr b="0" lang="en-US" sz="2000" strike="noStrike">
                <a:solidFill>
                  <a:srgbClr val="000000"/>
                </a:solidFill>
                <a:latin typeface="Arial"/>
                <a:ea typeface="Arial"/>
                <a:cs typeface="Arial"/>
                <a:sym typeface="Arial"/>
              </a:rPr>
              <a:t> </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rPr b="0" lang="en-US" sz="2000" strike="noStrike">
                <a:solidFill>
                  <a:srgbClr val="000000"/>
                </a:solidFill>
                <a:latin typeface="Arial"/>
                <a:ea typeface="Arial"/>
                <a:cs typeface="Arial"/>
                <a:sym typeface="Arial"/>
              </a:rPr>
              <a:t>Then the largest ring can be moved to peg 3:</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rPr b="0" lang="en-US" sz="2000" strike="noStrike">
                <a:solidFill>
                  <a:srgbClr val="000000"/>
                </a:solidFill>
                <a:latin typeface="Arial"/>
                <a:ea typeface="Arial"/>
                <a:cs typeface="Arial"/>
                <a:sym typeface="Arial"/>
              </a:rPr>
              <a:t>And finally the three smaller rings are moved from peg 2 to peg 3:</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0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2000" strike="noStrike">
              <a:latin typeface="Arial"/>
              <a:ea typeface="Arial"/>
              <a:cs typeface="Arial"/>
              <a:sym typeface="Arial"/>
            </a:endParaRPr>
          </a:p>
        </p:txBody>
      </p:sp>
      <p:pic>
        <p:nvPicPr>
          <p:cNvPr id="650" name="Google Shape;650;p120"/>
          <p:cNvPicPr preferRelativeResize="0"/>
          <p:nvPr/>
        </p:nvPicPr>
        <p:blipFill rotWithShape="1">
          <a:blip r:embed="rId3">
            <a:alphaModFix/>
          </a:blip>
          <a:srcRect b="0" l="0" r="0" t="0"/>
          <a:stretch/>
        </p:blipFill>
        <p:spPr>
          <a:xfrm>
            <a:off x="457200" y="2136240"/>
            <a:ext cx="8229240" cy="651960"/>
          </a:xfrm>
          <a:prstGeom prst="rect">
            <a:avLst/>
          </a:prstGeom>
          <a:noFill/>
          <a:ln>
            <a:noFill/>
          </a:ln>
        </p:spPr>
      </p:pic>
      <p:pic>
        <p:nvPicPr>
          <p:cNvPr id="651" name="Google Shape;651;p120"/>
          <p:cNvPicPr preferRelativeResize="0"/>
          <p:nvPr/>
        </p:nvPicPr>
        <p:blipFill rotWithShape="1">
          <a:blip r:embed="rId4">
            <a:alphaModFix/>
          </a:blip>
          <a:srcRect b="0" l="0" r="0" t="0"/>
          <a:stretch/>
        </p:blipFill>
        <p:spPr>
          <a:xfrm>
            <a:off x="457200" y="3752280"/>
            <a:ext cx="8229240" cy="834840"/>
          </a:xfrm>
          <a:prstGeom prst="rect">
            <a:avLst/>
          </a:prstGeom>
          <a:noFill/>
          <a:ln>
            <a:noFill/>
          </a:ln>
        </p:spPr>
      </p:pic>
      <p:pic>
        <p:nvPicPr>
          <p:cNvPr id="652" name="Google Shape;652;p120"/>
          <p:cNvPicPr preferRelativeResize="0"/>
          <p:nvPr/>
        </p:nvPicPr>
        <p:blipFill rotWithShape="1">
          <a:blip r:embed="rId5">
            <a:alphaModFix/>
          </a:blip>
          <a:srcRect b="0" l="0" r="0" t="0"/>
          <a:stretch/>
        </p:blipFill>
        <p:spPr>
          <a:xfrm>
            <a:off x="457200" y="5551200"/>
            <a:ext cx="8229240" cy="65196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21"/>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Recursion</a:t>
            </a:r>
            <a:endParaRPr b="0" sz="4400" strike="noStrike">
              <a:solidFill>
                <a:srgbClr val="000000"/>
              </a:solidFill>
              <a:latin typeface="Arial"/>
              <a:ea typeface="Arial"/>
              <a:cs typeface="Arial"/>
              <a:sym typeface="Arial"/>
            </a:endParaRPr>
          </a:p>
        </p:txBody>
      </p:sp>
      <p:sp>
        <p:nvSpPr>
          <p:cNvPr id="659" name="Google Shape;659;p121"/>
          <p:cNvSpPr txBox="1"/>
          <p:nvPr/>
        </p:nvSpPr>
        <p:spPr>
          <a:xfrm>
            <a:off x="457200" y="1600200"/>
            <a:ext cx="8229240" cy="26967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9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Can you see that our solution involved solving a smaller version of the problem? We have solved the problem using recursion. </a:t>
            </a:r>
            <a:endParaRPr b="0" sz="2400" strike="noStrike">
              <a:solidFill>
                <a:srgbClr val="000000"/>
              </a:solidFill>
              <a:latin typeface="Arial"/>
              <a:ea typeface="Arial"/>
              <a:cs typeface="Arial"/>
              <a:sym typeface="Arial"/>
            </a:endParaRPr>
          </a:p>
          <a:p>
            <a:pPr indent="0" lvl="0" marL="0" marR="0" rtl="0" algn="l">
              <a:lnSpc>
                <a:spcPct val="90000"/>
              </a:lnSpc>
              <a:spcBef>
                <a:spcPts val="479"/>
              </a:spcBef>
              <a:spcAft>
                <a:spcPts val="0"/>
              </a:spcAft>
              <a:buNone/>
            </a:pPr>
            <a:r>
              <a:t/>
            </a:r>
            <a:endParaRPr b="0" sz="2400" strike="noStrike">
              <a:solidFill>
                <a:srgbClr val="000000"/>
              </a:solidFill>
              <a:latin typeface="Arial"/>
              <a:ea typeface="Arial"/>
              <a:cs typeface="Arial"/>
              <a:sym typeface="Arial"/>
            </a:endParaRPr>
          </a:p>
          <a:p>
            <a:pPr indent="-342720" lvl="0" marL="343080" marR="0" rtl="0" algn="l">
              <a:lnSpc>
                <a:spcPct val="9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The general recursive algorithm for moving </a:t>
            </a:r>
            <a:r>
              <a:rPr b="0" i="1" lang="en-US" sz="2400" strike="noStrike">
                <a:solidFill>
                  <a:srgbClr val="000000"/>
                </a:solidFill>
                <a:latin typeface="Arial"/>
                <a:ea typeface="Arial"/>
                <a:cs typeface="Arial"/>
                <a:sym typeface="Arial"/>
              </a:rPr>
              <a:t>n</a:t>
            </a:r>
            <a:r>
              <a:rPr b="0" lang="en-US" sz="2400" strike="noStrike">
                <a:solidFill>
                  <a:srgbClr val="000000"/>
                </a:solidFill>
                <a:latin typeface="Arial"/>
                <a:ea typeface="Arial"/>
                <a:cs typeface="Arial"/>
                <a:sym typeface="Arial"/>
              </a:rPr>
              <a:t> rings from the starting peg to the destination peg 3 is:</a:t>
            </a:r>
            <a:endParaRPr b="0" sz="2400" strike="noStrike">
              <a:solidFill>
                <a:srgbClr val="000000"/>
              </a:solidFill>
              <a:latin typeface="Arial"/>
              <a:ea typeface="Arial"/>
              <a:cs typeface="Arial"/>
              <a:sym typeface="Arial"/>
            </a:endParaRPr>
          </a:p>
          <a:p>
            <a:pPr indent="-342720" lvl="0" marL="343080" marR="0" rtl="0" algn="l">
              <a:lnSpc>
                <a:spcPct val="90000"/>
              </a:lnSpc>
              <a:spcBef>
                <a:spcPts val="479"/>
              </a:spcBef>
              <a:spcAft>
                <a:spcPts val="0"/>
              </a:spcAft>
              <a:buNone/>
            </a:pPr>
            <a:r>
              <a:t/>
            </a:r>
            <a:endParaRPr b="0" sz="2400" strike="noStrike">
              <a:solidFill>
                <a:srgbClr val="000000"/>
              </a:solidFill>
              <a:latin typeface="Arial"/>
              <a:ea typeface="Arial"/>
              <a:cs typeface="Arial"/>
              <a:sym typeface="Arial"/>
            </a:endParaRPr>
          </a:p>
        </p:txBody>
      </p:sp>
      <p:sp>
        <p:nvSpPr>
          <p:cNvPr id="660" name="Google Shape;660;p121"/>
          <p:cNvSpPr/>
          <p:nvPr/>
        </p:nvSpPr>
        <p:spPr>
          <a:xfrm>
            <a:off x="1370880" y="4495680"/>
            <a:ext cx="5646240" cy="1461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strike="noStrike">
                <a:solidFill>
                  <a:srgbClr val="000000"/>
                </a:solidFill>
                <a:latin typeface="Arial"/>
                <a:ea typeface="Arial"/>
                <a:cs typeface="Arial"/>
                <a:sym typeface="Arial"/>
              </a:rPr>
              <a:t>Move n rings from Starting Peg to Destination Peg</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Move n - 1 rings from starting peg to auxiliary peg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Move the nth ring from starting peg to destination peg</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Move n - 1 rings from auxiliary peg to destination peg</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122"/>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400" strike="noStrike">
                <a:solidFill>
                  <a:srgbClr val="000000"/>
                </a:solidFill>
                <a:latin typeface="Arial"/>
                <a:ea typeface="Arial"/>
                <a:cs typeface="Arial"/>
                <a:sym typeface="Arial"/>
              </a:rPr>
              <a:t>Recursive Method</a:t>
            </a:r>
            <a:endParaRPr b="0" sz="4400" strike="noStrike">
              <a:solidFill>
                <a:srgbClr val="000000"/>
              </a:solidFill>
              <a:latin typeface="Arial"/>
              <a:ea typeface="Arial"/>
              <a:cs typeface="Arial"/>
              <a:sym typeface="Arial"/>
            </a:endParaRPr>
          </a:p>
        </p:txBody>
      </p:sp>
      <p:sp>
        <p:nvSpPr>
          <p:cNvPr id="667" name="Google Shape;667;p122"/>
          <p:cNvSpPr/>
          <p:nvPr/>
        </p:nvSpPr>
        <p:spPr>
          <a:xfrm>
            <a:off x="1016640" y="1523880"/>
            <a:ext cx="7435440" cy="477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public static void doTowers(</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int n,              // Number of rings to move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int startPeg,       // Peg containing rings to move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int auxPeg,         // Peg holding rings temporarily</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int endPeg      )   // Peg receiving rings being moved</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if (n == 1) // Base case – Move one ring</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System.out.println("Move ring " + n + " from peg " + startPeg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 " to peg " + endPeg);</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else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 Move n - 1 rings from starting peg to auxiliary peg</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doTowers(n - 1, startPeg, endPeg, auxPeg);</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 Move nth ring from starting peg to ending peg</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System.out.println("Move ring " + n + " from peg " + startPeg</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 " to peg " + endPeg);</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 Move n - 1 rings from auxiliary peg to ending peg</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doTowers(n - 1, auxPeg, startPeg, endPeg);</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123"/>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Code and Demo</a:t>
            </a:r>
            <a:endParaRPr b="0" sz="4000" strike="noStrike">
              <a:solidFill>
                <a:srgbClr val="000000"/>
              </a:solidFill>
              <a:latin typeface="Arial"/>
              <a:ea typeface="Arial"/>
              <a:cs typeface="Arial"/>
              <a:sym typeface="Arial"/>
            </a:endParaRPr>
          </a:p>
        </p:txBody>
      </p:sp>
      <p:sp>
        <p:nvSpPr>
          <p:cNvPr id="674" name="Google Shape;674;p123"/>
          <p:cNvSpPr txBox="1"/>
          <p:nvPr/>
        </p:nvSpPr>
        <p:spPr>
          <a:xfrm>
            <a:off x="457200" y="1828800"/>
            <a:ext cx="8229240" cy="42969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Instructors can now walk through the code contained in </a:t>
            </a:r>
            <a:r>
              <a:rPr b="0" lang="en-US" sz="2800" strike="noStrike">
                <a:solidFill>
                  <a:srgbClr val="000000"/>
                </a:solidFill>
                <a:latin typeface="Courier New"/>
                <a:ea typeface="Courier New"/>
                <a:cs typeface="Courier New"/>
                <a:sym typeface="Courier New"/>
              </a:rPr>
              <a:t>Towers.java</a:t>
            </a:r>
            <a:r>
              <a:rPr b="0" lang="en-US" sz="2800" strike="noStrike">
                <a:solidFill>
                  <a:srgbClr val="000000"/>
                </a:solidFill>
                <a:latin typeface="Arial"/>
                <a:ea typeface="Arial"/>
                <a:cs typeface="Arial"/>
                <a:sym typeface="Arial"/>
              </a:rPr>
              <a:t> in the </a:t>
            </a:r>
            <a:r>
              <a:rPr b="0" lang="en-US" sz="2800" strike="noStrike">
                <a:solidFill>
                  <a:srgbClr val="000000"/>
                </a:solidFill>
                <a:latin typeface="Courier New"/>
                <a:ea typeface="Courier New"/>
                <a:cs typeface="Courier New"/>
                <a:sym typeface="Courier New"/>
              </a:rPr>
              <a:t>ch03.apps</a:t>
            </a:r>
            <a:r>
              <a:rPr b="0" lang="en-US" sz="2800" strike="noStrike">
                <a:solidFill>
                  <a:srgbClr val="000000"/>
                </a:solidFill>
                <a:latin typeface="Arial"/>
                <a:ea typeface="Arial"/>
                <a:cs typeface="Arial"/>
                <a:sym typeface="Arial"/>
              </a:rPr>
              <a:t> package and demonstrate the running program.</a:t>
            </a:r>
            <a:endParaRPr b="0" sz="2800"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24"/>
          <p:cNvSpPr txBox="1"/>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4400" strike="noStrike">
                <a:solidFill>
                  <a:srgbClr val="000000"/>
                </a:solidFill>
                <a:latin typeface="Arial"/>
                <a:ea typeface="Arial"/>
                <a:cs typeface="Arial"/>
                <a:sym typeface="Arial"/>
              </a:rPr>
              <a:t>Working through an example</a:t>
            </a:r>
            <a:endParaRPr b="0" sz="4400" strike="noStrike">
              <a:solidFill>
                <a:srgbClr val="000000"/>
              </a:solidFill>
              <a:latin typeface="Arial"/>
              <a:ea typeface="Arial"/>
              <a:cs typeface="Arial"/>
              <a:sym typeface="Arial"/>
            </a:endParaRPr>
          </a:p>
        </p:txBody>
      </p:sp>
      <p:sp>
        <p:nvSpPr>
          <p:cNvPr id="680" name="Google Shape;680;p124"/>
          <p:cNvSpPr txBox="1"/>
          <p:nvPr/>
        </p:nvSpPr>
        <p:spPr>
          <a:xfrm>
            <a:off x="448560" y="1417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doTowers(3, 1, 2, 3)</a:t>
            </a:r>
            <a:endParaRPr b="0" sz="1800" strike="noStrike">
              <a:latin typeface="Arial"/>
              <a:ea typeface="Arial"/>
              <a:cs typeface="Arial"/>
              <a:sym typeface="Arial"/>
            </a:endParaRPr>
          </a:p>
        </p:txBody>
      </p:sp>
      <p:cxnSp>
        <p:nvCxnSpPr>
          <p:cNvPr id="681" name="Google Shape;681;p124"/>
          <p:cNvCxnSpPr/>
          <p:nvPr/>
        </p:nvCxnSpPr>
        <p:spPr>
          <a:xfrm>
            <a:off x="612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682" name="Google Shape;682;p124"/>
          <p:cNvCxnSpPr/>
          <p:nvPr/>
        </p:nvCxnSpPr>
        <p:spPr>
          <a:xfrm>
            <a:off x="585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683" name="Google Shape;683;p124"/>
          <p:cNvCxnSpPr/>
          <p:nvPr/>
        </p:nvCxnSpPr>
        <p:spPr>
          <a:xfrm>
            <a:off x="684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684" name="Google Shape;684;p124"/>
          <p:cNvCxnSpPr/>
          <p:nvPr/>
        </p:nvCxnSpPr>
        <p:spPr>
          <a:xfrm>
            <a:off x="657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685" name="Google Shape;685;p124"/>
          <p:cNvCxnSpPr/>
          <p:nvPr/>
        </p:nvCxnSpPr>
        <p:spPr>
          <a:xfrm>
            <a:off x="756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686" name="Google Shape;686;p124"/>
          <p:cNvCxnSpPr/>
          <p:nvPr/>
        </p:nvCxnSpPr>
        <p:spPr>
          <a:xfrm>
            <a:off x="7292160" y="1795680"/>
            <a:ext cx="548640" cy="0"/>
          </a:xfrm>
          <a:prstGeom prst="straightConnector1">
            <a:avLst/>
          </a:prstGeom>
          <a:noFill/>
          <a:ln cap="flat" cmpd="sng" w="9525">
            <a:solidFill>
              <a:srgbClr val="000000"/>
            </a:solidFill>
            <a:prstDash val="solid"/>
            <a:round/>
            <a:headEnd len="sm" w="sm" type="none"/>
            <a:tailEnd len="sm" w="sm" type="none"/>
          </a:ln>
        </p:spPr>
      </p:cxnSp>
      <p:sp>
        <p:nvSpPr>
          <p:cNvPr id="687" name="Google Shape;687;p124"/>
          <p:cNvSpPr/>
          <p:nvPr/>
        </p:nvSpPr>
        <p:spPr>
          <a:xfrm>
            <a:off x="5907600" y="1645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24"/>
          <p:cNvSpPr/>
          <p:nvPr/>
        </p:nvSpPr>
        <p:spPr>
          <a:xfrm>
            <a:off x="5979600" y="150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24"/>
          <p:cNvSpPr/>
          <p:nvPr/>
        </p:nvSpPr>
        <p:spPr>
          <a:xfrm>
            <a:off x="6070320" y="135792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24"/>
          <p:cNvSpPr txBox="1"/>
          <p:nvPr/>
        </p:nvSpPr>
        <p:spPr>
          <a:xfrm>
            <a:off x="596304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691" name="Google Shape;691;p124"/>
          <p:cNvSpPr txBox="1"/>
          <p:nvPr/>
        </p:nvSpPr>
        <p:spPr>
          <a:xfrm>
            <a:off x="669492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692" name="Google Shape;692;p124"/>
          <p:cNvSpPr txBox="1"/>
          <p:nvPr/>
        </p:nvSpPr>
        <p:spPr>
          <a:xfrm>
            <a:off x="739080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25"/>
          <p:cNvSpPr txBox="1"/>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4400" strike="noStrike">
                <a:solidFill>
                  <a:srgbClr val="000000"/>
                </a:solidFill>
                <a:latin typeface="Arial"/>
                <a:ea typeface="Arial"/>
                <a:cs typeface="Arial"/>
                <a:sym typeface="Arial"/>
              </a:rPr>
              <a:t>Working through an example</a:t>
            </a:r>
            <a:endParaRPr b="0" sz="4400" strike="noStrike">
              <a:solidFill>
                <a:srgbClr val="000000"/>
              </a:solidFill>
              <a:latin typeface="Arial"/>
              <a:ea typeface="Arial"/>
              <a:cs typeface="Arial"/>
              <a:sym typeface="Arial"/>
            </a:endParaRPr>
          </a:p>
        </p:txBody>
      </p:sp>
      <p:sp>
        <p:nvSpPr>
          <p:cNvPr id="698" name="Google Shape;698;p125"/>
          <p:cNvSpPr txBox="1"/>
          <p:nvPr/>
        </p:nvSpPr>
        <p:spPr>
          <a:xfrm>
            <a:off x="448560" y="1417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doTowers(3, 1, 2, 3)</a:t>
            </a:r>
            <a:endParaRPr b="0" sz="1800" strike="noStrike">
              <a:latin typeface="Arial"/>
              <a:ea typeface="Arial"/>
              <a:cs typeface="Arial"/>
              <a:sym typeface="Arial"/>
            </a:endParaRPr>
          </a:p>
        </p:txBody>
      </p:sp>
      <p:cxnSp>
        <p:nvCxnSpPr>
          <p:cNvPr id="699" name="Google Shape;699;p125"/>
          <p:cNvCxnSpPr/>
          <p:nvPr/>
        </p:nvCxnSpPr>
        <p:spPr>
          <a:xfrm>
            <a:off x="612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00" name="Google Shape;700;p125"/>
          <p:cNvCxnSpPr/>
          <p:nvPr/>
        </p:nvCxnSpPr>
        <p:spPr>
          <a:xfrm>
            <a:off x="585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701" name="Google Shape;701;p125"/>
          <p:cNvCxnSpPr/>
          <p:nvPr/>
        </p:nvCxnSpPr>
        <p:spPr>
          <a:xfrm>
            <a:off x="684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02" name="Google Shape;702;p125"/>
          <p:cNvCxnSpPr/>
          <p:nvPr/>
        </p:nvCxnSpPr>
        <p:spPr>
          <a:xfrm>
            <a:off x="657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703" name="Google Shape;703;p125"/>
          <p:cNvCxnSpPr/>
          <p:nvPr/>
        </p:nvCxnSpPr>
        <p:spPr>
          <a:xfrm>
            <a:off x="756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04" name="Google Shape;704;p125"/>
          <p:cNvCxnSpPr/>
          <p:nvPr/>
        </p:nvCxnSpPr>
        <p:spPr>
          <a:xfrm>
            <a:off x="7292160" y="1795680"/>
            <a:ext cx="548640" cy="0"/>
          </a:xfrm>
          <a:prstGeom prst="straightConnector1">
            <a:avLst/>
          </a:prstGeom>
          <a:noFill/>
          <a:ln cap="flat" cmpd="sng" w="9525">
            <a:solidFill>
              <a:srgbClr val="000000"/>
            </a:solidFill>
            <a:prstDash val="solid"/>
            <a:round/>
            <a:headEnd len="sm" w="sm" type="none"/>
            <a:tailEnd len="sm" w="sm" type="none"/>
          </a:ln>
        </p:spPr>
      </p:cxnSp>
      <p:sp>
        <p:nvSpPr>
          <p:cNvPr id="705" name="Google Shape;705;p125"/>
          <p:cNvSpPr/>
          <p:nvPr/>
        </p:nvSpPr>
        <p:spPr>
          <a:xfrm>
            <a:off x="5907600" y="1645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25"/>
          <p:cNvSpPr/>
          <p:nvPr/>
        </p:nvSpPr>
        <p:spPr>
          <a:xfrm>
            <a:off x="5979600" y="150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25"/>
          <p:cNvSpPr/>
          <p:nvPr/>
        </p:nvSpPr>
        <p:spPr>
          <a:xfrm>
            <a:off x="6070320" y="135792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25"/>
          <p:cNvSpPr txBox="1"/>
          <p:nvPr/>
        </p:nvSpPr>
        <p:spPr>
          <a:xfrm>
            <a:off x="596304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709" name="Google Shape;709;p125"/>
          <p:cNvSpPr txBox="1"/>
          <p:nvPr/>
        </p:nvSpPr>
        <p:spPr>
          <a:xfrm>
            <a:off x="669492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710" name="Google Shape;710;p125"/>
          <p:cNvSpPr txBox="1"/>
          <p:nvPr/>
        </p:nvSpPr>
        <p:spPr>
          <a:xfrm>
            <a:off x="739080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711" name="Google Shape;711;p125"/>
          <p:cNvCxnSpPr/>
          <p:nvPr/>
        </p:nvCxnSpPr>
        <p:spPr>
          <a:xfrm>
            <a:off x="0" y="0"/>
            <a:ext cx="360" cy="360"/>
          </a:xfrm>
          <a:prstGeom prst="straightConnector1">
            <a:avLst/>
          </a:prstGeom>
          <a:noFill/>
          <a:ln cap="flat" cmpd="sng" w="9525">
            <a:solidFill>
              <a:srgbClr val="000000"/>
            </a:solidFill>
            <a:prstDash val="solid"/>
            <a:round/>
            <a:headEnd len="sm" w="sm" type="none"/>
            <a:tailEnd len="med" w="med" type="triangle"/>
          </a:ln>
        </p:spPr>
      </p:cxnSp>
      <p:sp>
        <p:nvSpPr>
          <p:cNvPr id="712" name="Google Shape;712;p125"/>
          <p:cNvSpPr txBox="1"/>
          <p:nvPr/>
        </p:nvSpPr>
        <p:spPr>
          <a:xfrm>
            <a:off x="1708920" y="1813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doTowers(2, 1, 3, 2)</a:t>
            </a:r>
            <a:endParaRPr b="0" sz="1800" strike="noStrike">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26"/>
          <p:cNvSpPr txBox="1"/>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4400" strike="noStrike">
                <a:solidFill>
                  <a:srgbClr val="000000"/>
                </a:solidFill>
                <a:latin typeface="Arial"/>
                <a:ea typeface="Arial"/>
                <a:cs typeface="Arial"/>
                <a:sym typeface="Arial"/>
              </a:rPr>
              <a:t>Working through an example</a:t>
            </a:r>
            <a:endParaRPr b="0" sz="4400" strike="noStrike">
              <a:solidFill>
                <a:srgbClr val="000000"/>
              </a:solidFill>
              <a:latin typeface="Arial"/>
              <a:ea typeface="Arial"/>
              <a:cs typeface="Arial"/>
              <a:sym typeface="Arial"/>
            </a:endParaRPr>
          </a:p>
        </p:txBody>
      </p:sp>
      <p:sp>
        <p:nvSpPr>
          <p:cNvPr id="718" name="Google Shape;718;p126"/>
          <p:cNvSpPr txBox="1"/>
          <p:nvPr/>
        </p:nvSpPr>
        <p:spPr>
          <a:xfrm>
            <a:off x="448560" y="1417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doTowers(3, 1, 2, 3)</a:t>
            </a:r>
            <a:endParaRPr b="0" sz="1800" strike="noStrike">
              <a:latin typeface="Arial"/>
              <a:ea typeface="Arial"/>
              <a:cs typeface="Arial"/>
              <a:sym typeface="Arial"/>
            </a:endParaRPr>
          </a:p>
        </p:txBody>
      </p:sp>
      <p:cxnSp>
        <p:nvCxnSpPr>
          <p:cNvPr id="719" name="Google Shape;719;p126"/>
          <p:cNvCxnSpPr/>
          <p:nvPr/>
        </p:nvCxnSpPr>
        <p:spPr>
          <a:xfrm>
            <a:off x="612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20" name="Google Shape;720;p126"/>
          <p:cNvCxnSpPr/>
          <p:nvPr/>
        </p:nvCxnSpPr>
        <p:spPr>
          <a:xfrm>
            <a:off x="585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721" name="Google Shape;721;p126"/>
          <p:cNvCxnSpPr/>
          <p:nvPr/>
        </p:nvCxnSpPr>
        <p:spPr>
          <a:xfrm>
            <a:off x="684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22" name="Google Shape;722;p126"/>
          <p:cNvCxnSpPr/>
          <p:nvPr/>
        </p:nvCxnSpPr>
        <p:spPr>
          <a:xfrm>
            <a:off x="657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723" name="Google Shape;723;p126"/>
          <p:cNvCxnSpPr/>
          <p:nvPr/>
        </p:nvCxnSpPr>
        <p:spPr>
          <a:xfrm>
            <a:off x="756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24" name="Google Shape;724;p126"/>
          <p:cNvCxnSpPr/>
          <p:nvPr/>
        </p:nvCxnSpPr>
        <p:spPr>
          <a:xfrm>
            <a:off x="7292160" y="1795680"/>
            <a:ext cx="548640" cy="0"/>
          </a:xfrm>
          <a:prstGeom prst="straightConnector1">
            <a:avLst/>
          </a:prstGeom>
          <a:noFill/>
          <a:ln cap="flat" cmpd="sng" w="9525">
            <a:solidFill>
              <a:srgbClr val="000000"/>
            </a:solidFill>
            <a:prstDash val="solid"/>
            <a:round/>
            <a:headEnd len="sm" w="sm" type="none"/>
            <a:tailEnd len="sm" w="sm" type="none"/>
          </a:ln>
        </p:spPr>
      </p:cxnSp>
      <p:sp>
        <p:nvSpPr>
          <p:cNvPr id="725" name="Google Shape;725;p126"/>
          <p:cNvSpPr/>
          <p:nvPr/>
        </p:nvSpPr>
        <p:spPr>
          <a:xfrm>
            <a:off x="5907600" y="1645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26"/>
          <p:cNvSpPr/>
          <p:nvPr/>
        </p:nvSpPr>
        <p:spPr>
          <a:xfrm>
            <a:off x="5979600" y="150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26"/>
          <p:cNvSpPr/>
          <p:nvPr/>
        </p:nvSpPr>
        <p:spPr>
          <a:xfrm>
            <a:off x="6070320" y="135792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26"/>
          <p:cNvSpPr txBox="1"/>
          <p:nvPr/>
        </p:nvSpPr>
        <p:spPr>
          <a:xfrm>
            <a:off x="596304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729" name="Google Shape;729;p126"/>
          <p:cNvSpPr txBox="1"/>
          <p:nvPr/>
        </p:nvSpPr>
        <p:spPr>
          <a:xfrm>
            <a:off x="669492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730" name="Google Shape;730;p126"/>
          <p:cNvSpPr txBox="1"/>
          <p:nvPr/>
        </p:nvSpPr>
        <p:spPr>
          <a:xfrm>
            <a:off x="739080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731" name="Google Shape;731;p126"/>
          <p:cNvCxnSpPr/>
          <p:nvPr/>
        </p:nvCxnSpPr>
        <p:spPr>
          <a:xfrm>
            <a:off x="0" y="0"/>
            <a:ext cx="360" cy="360"/>
          </a:xfrm>
          <a:prstGeom prst="straightConnector1">
            <a:avLst/>
          </a:prstGeom>
          <a:noFill/>
          <a:ln cap="flat" cmpd="sng" w="9525">
            <a:solidFill>
              <a:srgbClr val="000000"/>
            </a:solidFill>
            <a:prstDash val="solid"/>
            <a:round/>
            <a:headEnd len="sm" w="sm" type="none"/>
            <a:tailEnd len="med" w="med" type="triangle"/>
          </a:ln>
        </p:spPr>
      </p:cxnSp>
      <p:sp>
        <p:nvSpPr>
          <p:cNvPr id="732" name="Google Shape;732;p126"/>
          <p:cNvSpPr txBox="1"/>
          <p:nvPr/>
        </p:nvSpPr>
        <p:spPr>
          <a:xfrm>
            <a:off x="1708920" y="1813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doTowers(2, 1, 3, 2)</a:t>
            </a:r>
            <a:endParaRPr b="0" sz="1800" strike="noStrike">
              <a:latin typeface="Arial"/>
              <a:ea typeface="Arial"/>
              <a:cs typeface="Arial"/>
              <a:sym typeface="Arial"/>
            </a:endParaRPr>
          </a:p>
        </p:txBody>
      </p:sp>
      <p:cxnSp>
        <p:nvCxnSpPr>
          <p:cNvPr id="733" name="Google Shape;733;p126"/>
          <p:cNvCxnSpPr/>
          <p:nvPr/>
        </p:nvCxnSpPr>
        <p:spPr>
          <a:xfrm>
            <a:off x="0" y="0"/>
            <a:ext cx="360" cy="360"/>
          </a:xfrm>
          <a:prstGeom prst="straightConnector1">
            <a:avLst/>
          </a:prstGeom>
          <a:noFill/>
          <a:ln cap="flat" cmpd="sng" w="9525">
            <a:solidFill>
              <a:srgbClr val="000000"/>
            </a:solidFill>
            <a:prstDash val="solid"/>
            <a:round/>
            <a:headEnd len="sm" w="sm" type="none"/>
            <a:tailEnd len="med" w="med" type="triangle"/>
          </a:ln>
        </p:spPr>
      </p:cxnSp>
      <p:sp>
        <p:nvSpPr>
          <p:cNvPr id="734" name="Google Shape;734;p126"/>
          <p:cNvSpPr txBox="1"/>
          <p:nvPr/>
        </p:nvSpPr>
        <p:spPr>
          <a:xfrm>
            <a:off x="3113280" y="2173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doTowers(1, 1, 2, 3)</a:t>
            </a:r>
            <a:endParaRPr b="0" sz="1800" strike="noStrike">
              <a:latin typeface="Arial"/>
              <a:ea typeface="Arial"/>
              <a:cs typeface="Arial"/>
              <a:sym typeface="Arial"/>
            </a:endParaRPr>
          </a:p>
        </p:txBody>
      </p:sp>
      <p:cxnSp>
        <p:nvCxnSpPr>
          <p:cNvPr id="735" name="Google Shape;735;p126"/>
          <p:cNvCxnSpPr/>
          <p:nvPr/>
        </p:nvCxnSpPr>
        <p:spPr>
          <a:xfrm>
            <a:off x="609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36" name="Google Shape;736;p126"/>
          <p:cNvCxnSpPr/>
          <p:nvPr/>
        </p:nvCxnSpPr>
        <p:spPr>
          <a:xfrm>
            <a:off x="5816160" y="2587680"/>
            <a:ext cx="548640" cy="0"/>
          </a:xfrm>
          <a:prstGeom prst="straightConnector1">
            <a:avLst/>
          </a:prstGeom>
          <a:noFill/>
          <a:ln cap="flat" cmpd="sng" w="9525">
            <a:solidFill>
              <a:srgbClr val="000000"/>
            </a:solidFill>
            <a:prstDash val="solid"/>
            <a:round/>
            <a:headEnd len="sm" w="sm" type="none"/>
            <a:tailEnd len="sm" w="sm" type="none"/>
          </a:ln>
        </p:spPr>
      </p:cxnSp>
      <p:cxnSp>
        <p:nvCxnSpPr>
          <p:cNvPr id="737" name="Google Shape;737;p126"/>
          <p:cNvCxnSpPr/>
          <p:nvPr/>
        </p:nvCxnSpPr>
        <p:spPr>
          <a:xfrm>
            <a:off x="681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38" name="Google Shape;738;p126"/>
          <p:cNvCxnSpPr/>
          <p:nvPr/>
        </p:nvCxnSpPr>
        <p:spPr>
          <a:xfrm>
            <a:off x="6536160" y="2587680"/>
            <a:ext cx="548640" cy="0"/>
          </a:xfrm>
          <a:prstGeom prst="straightConnector1">
            <a:avLst/>
          </a:prstGeom>
          <a:noFill/>
          <a:ln cap="flat" cmpd="sng" w="9525">
            <a:solidFill>
              <a:srgbClr val="000000"/>
            </a:solidFill>
            <a:prstDash val="solid"/>
            <a:round/>
            <a:headEnd len="sm" w="sm" type="none"/>
            <a:tailEnd len="sm" w="sm" type="none"/>
          </a:ln>
        </p:spPr>
      </p:cxnSp>
      <p:cxnSp>
        <p:nvCxnSpPr>
          <p:cNvPr id="739" name="Google Shape;739;p126"/>
          <p:cNvCxnSpPr/>
          <p:nvPr/>
        </p:nvCxnSpPr>
        <p:spPr>
          <a:xfrm>
            <a:off x="753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40" name="Google Shape;740;p126"/>
          <p:cNvCxnSpPr/>
          <p:nvPr/>
        </p:nvCxnSpPr>
        <p:spPr>
          <a:xfrm>
            <a:off x="7256160" y="2587680"/>
            <a:ext cx="548640" cy="0"/>
          </a:xfrm>
          <a:prstGeom prst="straightConnector1">
            <a:avLst/>
          </a:prstGeom>
          <a:noFill/>
          <a:ln cap="flat" cmpd="sng" w="9525">
            <a:solidFill>
              <a:srgbClr val="000000"/>
            </a:solidFill>
            <a:prstDash val="solid"/>
            <a:round/>
            <a:headEnd len="sm" w="sm" type="none"/>
            <a:tailEnd len="sm" w="sm" type="none"/>
          </a:ln>
        </p:spPr>
      </p:cxnSp>
      <p:sp>
        <p:nvSpPr>
          <p:cNvPr id="741" name="Google Shape;741;p126"/>
          <p:cNvSpPr/>
          <p:nvPr/>
        </p:nvSpPr>
        <p:spPr>
          <a:xfrm>
            <a:off x="5871600" y="2437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26"/>
          <p:cNvSpPr/>
          <p:nvPr/>
        </p:nvSpPr>
        <p:spPr>
          <a:xfrm>
            <a:off x="5943600" y="2293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26"/>
          <p:cNvSpPr/>
          <p:nvPr/>
        </p:nvSpPr>
        <p:spPr>
          <a:xfrm>
            <a:off x="7475760" y="2430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26"/>
          <p:cNvSpPr txBox="1"/>
          <p:nvPr/>
        </p:nvSpPr>
        <p:spPr>
          <a:xfrm>
            <a:off x="592704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745" name="Google Shape;745;p126"/>
          <p:cNvSpPr txBox="1"/>
          <p:nvPr/>
        </p:nvSpPr>
        <p:spPr>
          <a:xfrm>
            <a:off x="665892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746" name="Google Shape;746;p126"/>
          <p:cNvSpPr txBox="1"/>
          <p:nvPr/>
        </p:nvSpPr>
        <p:spPr>
          <a:xfrm>
            <a:off x="735480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27"/>
          <p:cNvSpPr txBox="1"/>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4400" strike="noStrike">
                <a:solidFill>
                  <a:srgbClr val="000000"/>
                </a:solidFill>
                <a:latin typeface="Arial"/>
                <a:ea typeface="Arial"/>
                <a:cs typeface="Arial"/>
                <a:sym typeface="Arial"/>
              </a:rPr>
              <a:t>Working through an example</a:t>
            </a:r>
            <a:endParaRPr b="0" sz="4400" strike="noStrike">
              <a:solidFill>
                <a:srgbClr val="000000"/>
              </a:solidFill>
              <a:latin typeface="Arial"/>
              <a:ea typeface="Arial"/>
              <a:cs typeface="Arial"/>
              <a:sym typeface="Arial"/>
            </a:endParaRPr>
          </a:p>
        </p:txBody>
      </p:sp>
      <p:sp>
        <p:nvSpPr>
          <p:cNvPr id="752" name="Google Shape;752;p127"/>
          <p:cNvSpPr txBox="1"/>
          <p:nvPr/>
        </p:nvSpPr>
        <p:spPr>
          <a:xfrm>
            <a:off x="448560" y="1417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doTowers(3, 1, 2, 3)</a:t>
            </a:r>
            <a:endParaRPr b="0" sz="1800" strike="noStrike">
              <a:latin typeface="Arial"/>
              <a:ea typeface="Arial"/>
              <a:cs typeface="Arial"/>
              <a:sym typeface="Arial"/>
            </a:endParaRPr>
          </a:p>
        </p:txBody>
      </p:sp>
      <p:cxnSp>
        <p:nvCxnSpPr>
          <p:cNvPr id="753" name="Google Shape;753;p127"/>
          <p:cNvCxnSpPr/>
          <p:nvPr/>
        </p:nvCxnSpPr>
        <p:spPr>
          <a:xfrm>
            <a:off x="612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54" name="Google Shape;754;p127"/>
          <p:cNvCxnSpPr/>
          <p:nvPr/>
        </p:nvCxnSpPr>
        <p:spPr>
          <a:xfrm>
            <a:off x="585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755" name="Google Shape;755;p127"/>
          <p:cNvCxnSpPr/>
          <p:nvPr/>
        </p:nvCxnSpPr>
        <p:spPr>
          <a:xfrm>
            <a:off x="684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56" name="Google Shape;756;p127"/>
          <p:cNvCxnSpPr/>
          <p:nvPr/>
        </p:nvCxnSpPr>
        <p:spPr>
          <a:xfrm>
            <a:off x="657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757" name="Google Shape;757;p127"/>
          <p:cNvCxnSpPr/>
          <p:nvPr/>
        </p:nvCxnSpPr>
        <p:spPr>
          <a:xfrm>
            <a:off x="756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58" name="Google Shape;758;p127"/>
          <p:cNvCxnSpPr/>
          <p:nvPr/>
        </p:nvCxnSpPr>
        <p:spPr>
          <a:xfrm>
            <a:off x="7292160" y="1795680"/>
            <a:ext cx="548640" cy="0"/>
          </a:xfrm>
          <a:prstGeom prst="straightConnector1">
            <a:avLst/>
          </a:prstGeom>
          <a:noFill/>
          <a:ln cap="flat" cmpd="sng" w="9525">
            <a:solidFill>
              <a:srgbClr val="000000"/>
            </a:solidFill>
            <a:prstDash val="solid"/>
            <a:round/>
            <a:headEnd len="sm" w="sm" type="none"/>
            <a:tailEnd len="sm" w="sm" type="none"/>
          </a:ln>
        </p:spPr>
      </p:cxnSp>
      <p:sp>
        <p:nvSpPr>
          <p:cNvPr id="759" name="Google Shape;759;p127"/>
          <p:cNvSpPr/>
          <p:nvPr/>
        </p:nvSpPr>
        <p:spPr>
          <a:xfrm>
            <a:off x="5907600" y="1645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27"/>
          <p:cNvSpPr/>
          <p:nvPr/>
        </p:nvSpPr>
        <p:spPr>
          <a:xfrm>
            <a:off x="5979600" y="150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27"/>
          <p:cNvSpPr/>
          <p:nvPr/>
        </p:nvSpPr>
        <p:spPr>
          <a:xfrm>
            <a:off x="6070320" y="135792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27"/>
          <p:cNvSpPr txBox="1"/>
          <p:nvPr/>
        </p:nvSpPr>
        <p:spPr>
          <a:xfrm>
            <a:off x="596304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763" name="Google Shape;763;p127"/>
          <p:cNvSpPr txBox="1"/>
          <p:nvPr/>
        </p:nvSpPr>
        <p:spPr>
          <a:xfrm>
            <a:off x="669492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764" name="Google Shape;764;p127"/>
          <p:cNvSpPr txBox="1"/>
          <p:nvPr/>
        </p:nvSpPr>
        <p:spPr>
          <a:xfrm>
            <a:off x="739080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765" name="Google Shape;765;p127"/>
          <p:cNvCxnSpPr/>
          <p:nvPr/>
        </p:nvCxnSpPr>
        <p:spPr>
          <a:xfrm>
            <a:off x="0" y="0"/>
            <a:ext cx="360" cy="360"/>
          </a:xfrm>
          <a:prstGeom prst="straightConnector1">
            <a:avLst/>
          </a:prstGeom>
          <a:noFill/>
          <a:ln cap="flat" cmpd="sng" w="9525">
            <a:solidFill>
              <a:srgbClr val="000000"/>
            </a:solidFill>
            <a:prstDash val="solid"/>
            <a:round/>
            <a:headEnd len="sm" w="sm" type="none"/>
            <a:tailEnd len="med" w="med" type="triangle"/>
          </a:ln>
        </p:spPr>
      </p:cxnSp>
      <p:sp>
        <p:nvSpPr>
          <p:cNvPr id="766" name="Google Shape;766;p127"/>
          <p:cNvSpPr txBox="1"/>
          <p:nvPr/>
        </p:nvSpPr>
        <p:spPr>
          <a:xfrm>
            <a:off x="1708920" y="1813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doTowers(2, 1, 3, 2)</a:t>
            </a:r>
            <a:endParaRPr b="0" sz="1800" strike="noStrike">
              <a:latin typeface="Arial"/>
              <a:ea typeface="Arial"/>
              <a:cs typeface="Arial"/>
              <a:sym typeface="Arial"/>
            </a:endParaRPr>
          </a:p>
        </p:txBody>
      </p:sp>
      <p:cxnSp>
        <p:nvCxnSpPr>
          <p:cNvPr id="767" name="Google Shape;767;p127"/>
          <p:cNvCxnSpPr/>
          <p:nvPr/>
        </p:nvCxnSpPr>
        <p:spPr>
          <a:xfrm>
            <a:off x="0" y="0"/>
            <a:ext cx="360" cy="360"/>
          </a:xfrm>
          <a:prstGeom prst="straightConnector1">
            <a:avLst/>
          </a:prstGeom>
          <a:noFill/>
          <a:ln cap="flat" cmpd="sng" w="9525">
            <a:solidFill>
              <a:srgbClr val="000000"/>
            </a:solidFill>
            <a:prstDash val="solid"/>
            <a:round/>
            <a:headEnd len="sm" w="sm" type="none"/>
            <a:tailEnd len="med" w="med" type="triangle"/>
          </a:ln>
        </p:spPr>
      </p:cxnSp>
      <p:sp>
        <p:nvSpPr>
          <p:cNvPr id="768" name="Google Shape;768;p127"/>
          <p:cNvSpPr txBox="1"/>
          <p:nvPr/>
        </p:nvSpPr>
        <p:spPr>
          <a:xfrm>
            <a:off x="3113280" y="2173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doTowers(1, 1, 2, 3)</a:t>
            </a:r>
            <a:endParaRPr b="0" sz="1800" strike="noStrike">
              <a:latin typeface="Arial"/>
              <a:ea typeface="Arial"/>
              <a:cs typeface="Arial"/>
              <a:sym typeface="Arial"/>
            </a:endParaRPr>
          </a:p>
        </p:txBody>
      </p:sp>
      <p:cxnSp>
        <p:nvCxnSpPr>
          <p:cNvPr id="769" name="Google Shape;769;p127"/>
          <p:cNvCxnSpPr/>
          <p:nvPr/>
        </p:nvCxnSpPr>
        <p:spPr>
          <a:xfrm>
            <a:off x="609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70" name="Google Shape;770;p127"/>
          <p:cNvCxnSpPr/>
          <p:nvPr/>
        </p:nvCxnSpPr>
        <p:spPr>
          <a:xfrm>
            <a:off x="5816160" y="2587680"/>
            <a:ext cx="548640" cy="0"/>
          </a:xfrm>
          <a:prstGeom prst="straightConnector1">
            <a:avLst/>
          </a:prstGeom>
          <a:noFill/>
          <a:ln cap="flat" cmpd="sng" w="9525">
            <a:solidFill>
              <a:srgbClr val="000000"/>
            </a:solidFill>
            <a:prstDash val="solid"/>
            <a:round/>
            <a:headEnd len="sm" w="sm" type="none"/>
            <a:tailEnd len="sm" w="sm" type="none"/>
          </a:ln>
        </p:spPr>
      </p:cxnSp>
      <p:cxnSp>
        <p:nvCxnSpPr>
          <p:cNvPr id="771" name="Google Shape;771;p127"/>
          <p:cNvCxnSpPr/>
          <p:nvPr/>
        </p:nvCxnSpPr>
        <p:spPr>
          <a:xfrm>
            <a:off x="681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72" name="Google Shape;772;p127"/>
          <p:cNvCxnSpPr/>
          <p:nvPr/>
        </p:nvCxnSpPr>
        <p:spPr>
          <a:xfrm>
            <a:off x="6536160" y="2587680"/>
            <a:ext cx="548640" cy="0"/>
          </a:xfrm>
          <a:prstGeom prst="straightConnector1">
            <a:avLst/>
          </a:prstGeom>
          <a:noFill/>
          <a:ln cap="flat" cmpd="sng" w="9525">
            <a:solidFill>
              <a:srgbClr val="000000"/>
            </a:solidFill>
            <a:prstDash val="solid"/>
            <a:round/>
            <a:headEnd len="sm" w="sm" type="none"/>
            <a:tailEnd len="sm" w="sm" type="none"/>
          </a:ln>
        </p:spPr>
      </p:cxnSp>
      <p:cxnSp>
        <p:nvCxnSpPr>
          <p:cNvPr id="773" name="Google Shape;773;p127"/>
          <p:cNvCxnSpPr/>
          <p:nvPr/>
        </p:nvCxnSpPr>
        <p:spPr>
          <a:xfrm>
            <a:off x="753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74" name="Google Shape;774;p127"/>
          <p:cNvCxnSpPr/>
          <p:nvPr/>
        </p:nvCxnSpPr>
        <p:spPr>
          <a:xfrm>
            <a:off x="7256160" y="2587680"/>
            <a:ext cx="548640" cy="0"/>
          </a:xfrm>
          <a:prstGeom prst="straightConnector1">
            <a:avLst/>
          </a:prstGeom>
          <a:noFill/>
          <a:ln cap="flat" cmpd="sng" w="9525">
            <a:solidFill>
              <a:srgbClr val="000000"/>
            </a:solidFill>
            <a:prstDash val="solid"/>
            <a:round/>
            <a:headEnd len="sm" w="sm" type="none"/>
            <a:tailEnd len="sm" w="sm" type="none"/>
          </a:ln>
        </p:spPr>
      </p:cxnSp>
      <p:sp>
        <p:nvSpPr>
          <p:cNvPr id="775" name="Google Shape;775;p127"/>
          <p:cNvSpPr/>
          <p:nvPr/>
        </p:nvSpPr>
        <p:spPr>
          <a:xfrm>
            <a:off x="5871600" y="2437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27"/>
          <p:cNvSpPr/>
          <p:nvPr/>
        </p:nvSpPr>
        <p:spPr>
          <a:xfrm>
            <a:off x="5943600" y="2293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27"/>
          <p:cNvSpPr/>
          <p:nvPr/>
        </p:nvSpPr>
        <p:spPr>
          <a:xfrm>
            <a:off x="7475760" y="2430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27"/>
          <p:cNvSpPr txBox="1"/>
          <p:nvPr/>
        </p:nvSpPr>
        <p:spPr>
          <a:xfrm>
            <a:off x="592704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779" name="Google Shape;779;p127"/>
          <p:cNvSpPr txBox="1"/>
          <p:nvPr/>
        </p:nvSpPr>
        <p:spPr>
          <a:xfrm>
            <a:off x="665892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780" name="Google Shape;780;p127"/>
          <p:cNvSpPr txBox="1"/>
          <p:nvPr/>
        </p:nvSpPr>
        <p:spPr>
          <a:xfrm>
            <a:off x="735480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781" name="Google Shape;781;p127"/>
          <p:cNvCxnSpPr/>
          <p:nvPr/>
        </p:nvCxnSpPr>
        <p:spPr>
          <a:xfrm flipH="1">
            <a:off x="1828800" y="2098800"/>
            <a:ext cx="3600" cy="644400"/>
          </a:xfrm>
          <a:prstGeom prst="straightConnector1">
            <a:avLst/>
          </a:prstGeom>
          <a:noFill/>
          <a:ln cap="flat" cmpd="sng" w="9525">
            <a:solidFill>
              <a:srgbClr val="000000"/>
            </a:solidFill>
            <a:prstDash val="solid"/>
            <a:round/>
            <a:headEnd len="sm" w="sm" type="none"/>
            <a:tailEnd len="sm" w="sm" type="none"/>
          </a:ln>
        </p:spPr>
      </p:cxnSp>
      <p:cxnSp>
        <p:nvCxnSpPr>
          <p:cNvPr id="782" name="Google Shape;782;p127"/>
          <p:cNvCxnSpPr/>
          <p:nvPr/>
        </p:nvCxnSpPr>
        <p:spPr>
          <a:xfrm>
            <a:off x="1812240" y="2743200"/>
            <a:ext cx="1005840" cy="0"/>
          </a:xfrm>
          <a:prstGeom prst="straightConnector1">
            <a:avLst/>
          </a:prstGeom>
          <a:noFill/>
          <a:ln cap="flat" cmpd="sng" w="9525">
            <a:solidFill>
              <a:srgbClr val="000000"/>
            </a:solidFill>
            <a:prstDash val="solid"/>
            <a:round/>
            <a:headEnd len="sm" w="sm" type="none"/>
            <a:tailEnd len="sm" w="sm" type="none"/>
          </a:ln>
        </p:spPr>
      </p:cxnSp>
      <p:sp>
        <p:nvSpPr>
          <p:cNvPr id="783" name="Google Shape;783;p127"/>
          <p:cNvSpPr txBox="1"/>
          <p:nvPr/>
        </p:nvSpPr>
        <p:spPr>
          <a:xfrm>
            <a:off x="2798640" y="2579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2 to peg #2</a:t>
            </a:r>
            <a:endParaRPr b="0" sz="1800" strike="noStrike">
              <a:latin typeface="Arial"/>
              <a:ea typeface="Arial"/>
              <a:cs typeface="Arial"/>
              <a:sym typeface="Arial"/>
            </a:endParaRPr>
          </a:p>
        </p:txBody>
      </p:sp>
      <p:cxnSp>
        <p:nvCxnSpPr>
          <p:cNvPr id="784" name="Google Shape;784;p127"/>
          <p:cNvCxnSpPr/>
          <p:nvPr/>
        </p:nvCxnSpPr>
        <p:spPr>
          <a:xfrm>
            <a:off x="609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85" name="Google Shape;785;p127"/>
          <p:cNvCxnSpPr/>
          <p:nvPr/>
        </p:nvCxnSpPr>
        <p:spPr>
          <a:xfrm>
            <a:off x="681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86" name="Google Shape;786;p127"/>
          <p:cNvCxnSpPr/>
          <p:nvPr/>
        </p:nvCxnSpPr>
        <p:spPr>
          <a:xfrm>
            <a:off x="6536160" y="3271680"/>
            <a:ext cx="548640" cy="0"/>
          </a:xfrm>
          <a:prstGeom prst="straightConnector1">
            <a:avLst/>
          </a:prstGeom>
          <a:noFill/>
          <a:ln cap="flat" cmpd="sng" w="9525">
            <a:solidFill>
              <a:srgbClr val="000000"/>
            </a:solidFill>
            <a:prstDash val="solid"/>
            <a:round/>
            <a:headEnd len="sm" w="sm" type="none"/>
            <a:tailEnd len="sm" w="sm" type="none"/>
          </a:ln>
        </p:spPr>
      </p:cxnSp>
      <p:cxnSp>
        <p:nvCxnSpPr>
          <p:cNvPr id="787" name="Google Shape;787;p127"/>
          <p:cNvCxnSpPr/>
          <p:nvPr/>
        </p:nvCxnSpPr>
        <p:spPr>
          <a:xfrm>
            <a:off x="753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788" name="Google Shape;788;p127"/>
          <p:cNvCxnSpPr/>
          <p:nvPr/>
        </p:nvCxnSpPr>
        <p:spPr>
          <a:xfrm>
            <a:off x="7256160" y="3271680"/>
            <a:ext cx="548640" cy="0"/>
          </a:xfrm>
          <a:prstGeom prst="straightConnector1">
            <a:avLst/>
          </a:prstGeom>
          <a:noFill/>
          <a:ln cap="flat" cmpd="sng" w="9525">
            <a:solidFill>
              <a:srgbClr val="000000"/>
            </a:solidFill>
            <a:prstDash val="solid"/>
            <a:round/>
            <a:headEnd len="sm" w="sm" type="none"/>
            <a:tailEnd len="sm" w="sm" type="none"/>
          </a:ln>
        </p:spPr>
      </p:cxnSp>
      <p:sp>
        <p:nvSpPr>
          <p:cNvPr id="789" name="Google Shape;789;p127"/>
          <p:cNvSpPr/>
          <p:nvPr/>
        </p:nvSpPr>
        <p:spPr>
          <a:xfrm>
            <a:off x="5871600" y="3121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27"/>
          <p:cNvSpPr/>
          <p:nvPr/>
        </p:nvSpPr>
        <p:spPr>
          <a:xfrm>
            <a:off x="6663600" y="312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27"/>
          <p:cNvSpPr/>
          <p:nvPr/>
        </p:nvSpPr>
        <p:spPr>
          <a:xfrm>
            <a:off x="7475760" y="3114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27"/>
          <p:cNvSpPr txBox="1"/>
          <p:nvPr/>
        </p:nvSpPr>
        <p:spPr>
          <a:xfrm>
            <a:off x="592704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793" name="Google Shape;793;p127"/>
          <p:cNvSpPr txBox="1"/>
          <p:nvPr/>
        </p:nvSpPr>
        <p:spPr>
          <a:xfrm>
            <a:off x="665892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794" name="Google Shape;794;p127"/>
          <p:cNvSpPr txBox="1"/>
          <p:nvPr/>
        </p:nvSpPr>
        <p:spPr>
          <a:xfrm>
            <a:off x="735480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83"/>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Example: Calculate 4!</a:t>
            </a:r>
            <a:endParaRPr b="0" i="0" sz="4000" u="none" cap="none" strike="noStrike">
              <a:solidFill>
                <a:srgbClr val="000000"/>
              </a:solidFill>
              <a:latin typeface="Arial"/>
              <a:ea typeface="Arial"/>
              <a:cs typeface="Arial"/>
              <a:sym typeface="Arial"/>
            </a:endParaRPr>
          </a:p>
        </p:txBody>
      </p:sp>
      <p:pic>
        <p:nvPicPr>
          <p:cNvPr id="371" name="Google Shape;371;p83"/>
          <p:cNvPicPr preferRelativeResize="0"/>
          <p:nvPr/>
        </p:nvPicPr>
        <p:blipFill rotWithShape="1">
          <a:blip r:embed="rId3">
            <a:alphaModFix/>
          </a:blip>
          <a:srcRect b="0" l="0" r="0" t="0"/>
          <a:stretch/>
        </p:blipFill>
        <p:spPr>
          <a:xfrm>
            <a:off x="6172200" y="4290840"/>
            <a:ext cx="2133360" cy="1544400"/>
          </a:xfrm>
          <a:prstGeom prst="rect">
            <a:avLst/>
          </a:prstGeom>
          <a:noFill/>
          <a:ln>
            <a:noFill/>
          </a:ln>
        </p:spPr>
      </p:pic>
      <p:pic>
        <p:nvPicPr>
          <p:cNvPr id="372" name="Google Shape;372;p83"/>
          <p:cNvPicPr preferRelativeResize="0"/>
          <p:nvPr/>
        </p:nvPicPr>
        <p:blipFill rotWithShape="1">
          <a:blip r:embed="rId4">
            <a:alphaModFix/>
          </a:blip>
          <a:srcRect b="0" l="0" r="0" t="0"/>
          <a:stretch/>
        </p:blipFill>
        <p:spPr>
          <a:xfrm>
            <a:off x="990720" y="1863720"/>
            <a:ext cx="1676160" cy="1217160"/>
          </a:xfrm>
          <a:prstGeom prst="rect">
            <a:avLst/>
          </a:prstGeom>
          <a:noFill/>
          <a:ln>
            <a:noFill/>
          </a:ln>
        </p:spPr>
      </p:pic>
      <p:pic>
        <p:nvPicPr>
          <p:cNvPr id="373" name="Google Shape;373;p83"/>
          <p:cNvPicPr preferRelativeResize="0"/>
          <p:nvPr/>
        </p:nvPicPr>
        <p:blipFill rotWithShape="1">
          <a:blip r:embed="rId5">
            <a:alphaModFix/>
          </a:blip>
          <a:srcRect b="0" l="0" r="0" t="0"/>
          <a:stretch/>
        </p:blipFill>
        <p:spPr>
          <a:xfrm>
            <a:off x="3505320" y="3124080"/>
            <a:ext cx="1828440" cy="1328400"/>
          </a:xfrm>
          <a:prstGeom prst="rect">
            <a:avLst/>
          </a:prstGeom>
          <a:noFill/>
          <a:ln>
            <a:noFill/>
          </a:ln>
        </p:spPr>
      </p:pic>
      <p:sp>
        <p:nvSpPr>
          <p:cNvPr id="374" name="Google Shape;374;p83"/>
          <p:cNvSpPr/>
          <p:nvPr/>
        </p:nvSpPr>
        <p:spPr>
          <a:xfrm flipH="1" rot="10610400">
            <a:off x="1749600" y="3424320"/>
            <a:ext cx="685440" cy="609120"/>
          </a:xfrm>
          <a:custGeom>
            <a:rect b="b" l="l" r="r" t="t"/>
            <a:pathLst>
              <a:path extrusionOk="0" h="21600" w="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3"/>
          <p:cNvSpPr/>
          <p:nvPr/>
        </p:nvSpPr>
        <p:spPr>
          <a:xfrm flipH="1" rot="10610400">
            <a:off x="4229280" y="4724640"/>
            <a:ext cx="685440" cy="609120"/>
          </a:xfrm>
          <a:custGeom>
            <a:rect b="b" l="l" r="r" t="t"/>
            <a:pathLst>
              <a:path extrusionOk="0" h="21600" w="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3"/>
          <p:cNvSpPr txBox="1"/>
          <p:nvPr/>
        </p:nvSpPr>
        <p:spPr>
          <a:xfrm>
            <a:off x="182880" y="4297680"/>
            <a:ext cx="3200400" cy="172116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1800" u="none" cap="none" strike="noStrike">
                <a:solidFill>
                  <a:srgbClr val="000000"/>
                </a:solidFill>
                <a:latin typeface="Arial"/>
                <a:ea typeface="Arial"/>
                <a:cs typeface="Arial"/>
                <a:sym typeface="Arial"/>
              </a:rPr>
              <a:t>=  1                 if n = 0</a:t>
            </a:r>
            <a:endParaRPr b="0" i="0" sz="1800" u="none" cap="none" strike="noStrike">
              <a:latin typeface="Arial"/>
              <a:ea typeface="Arial"/>
              <a:cs typeface="Arial"/>
              <a:sym typeface="Arial"/>
            </a:endParaRPr>
          </a:p>
          <a:p>
            <a:pPr indent="0" lvl="0" marL="0" marR="0" rtl="0" algn="l">
              <a:lnSpc>
                <a:spcPct val="90000"/>
              </a:lnSpc>
              <a:spcBef>
                <a:spcPts val="479"/>
              </a:spcBef>
              <a:spcAft>
                <a:spcPts val="0"/>
              </a:spcAft>
              <a:buNone/>
            </a:pPr>
            <a:r>
              <a:rPr b="0" i="0" lang="en-US" sz="1800" u="none" cap="none" strike="noStrike">
                <a:solidFill>
                  <a:srgbClr val="000000"/>
                </a:solidFill>
                <a:latin typeface="Arial"/>
                <a:ea typeface="Arial"/>
                <a:cs typeface="Arial"/>
                <a:sym typeface="Arial"/>
              </a:rPr>
              <a:t>=  n x (n – 1)!  if n &gt; 0</a:t>
            </a:r>
            <a:endParaRPr b="0" i="0" sz="1800" u="none" cap="none" strike="noStrike">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28"/>
          <p:cNvSpPr txBox="1"/>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4400" strike="noStrike">
                <a:solidFill>
                  <a:srgbClr val="000000"/>
                </a:solidFill>
                <a:latin typeface="Arial"/>
                <a:ea typeface="Arial"/>
                <a:cs typeface="Arial"/>
                <a:sym typeface="Arial"/>
              </a:rPr>
              <a:t>Working through an example</a:t>
            </a:r>
            <a:endParaRPr b="0" sz="4400" strike="noStrike">
              <a:solidFill>
                <a:srgbClr val="000000"/>
              </a:solidFill>
              <a:latin typeface="Arial"/>
              <a:ea typeface="Arial"/>
              <a:cs typeface="Arial"/>
              <a:sym typeface="Arial"/>
            </a:endParaRPr>
          </a:p>
        </p:txBody>
      </p:sp>
      <p:sp>
        <p:nvSpPr>
          <p:cNvPr id="800" name="Google Shape;800;p128"/>
          <p:cNvSpPr txBox="1"/>
          <p:nvPr/>
        </p:nvSpPr>
        <p:spPr>
          <a:xfrm>
            <a:off x="448560" y="1417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doTowers(3, 1, 2, 3)</a:t>
            </a:r>
            <a:endParaRPr b="0" sz="1800" strike="noStrike">
              <a:latin typeface="Arial"/>
              <a:ea typeface="Arial"/>
              <a:cs typeface="Arial"/>
              <a:sym typeface="Arial"/>
            </a:endParaRPr>
          </a:p>
        </p:txBody>
      </p:sp>
      <p:cxnSp>
        <p:nvCxnSpPr>
          <p:cNvPr id="801" name="Google Shape;801;p128"/>
          <p:cNvCxnSpPr/>
          <p:nvPr/>
        </p:nvCxnSpPr>
        <p:spPr>
          <a:xfrm>
            <a:off x="612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02" name="Google Shape;802;p128"/>
          <p:cNvCxnSpPr/>
          <p:nvPr/>
        </p:nvCxnSpPr>
        <p:spPr>
          <a:xfrm>
            <a:off x="585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803" name="Google Shape;803;p128"/>
          <p:cNvCxnSpPr/>
          <p:nvPr/>
        </p:nvCxnSpPr>
        <p:spPr>
          <a:xfrm>
            <a:off x="684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04" name="Google Shape;804;p128"/>
          <p:cNvCxnSpPr/>
          <p:nvPr/>
        </p:nvCxnSpPr>
        <p:spPr>
          <a:xfrm>
            <a:off x="657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805" name="Google Shape;805;p128"/>
          <p:cNvCxnSpPr/>
          <p:nvPr/>
        </p:nvCxnSpPr>
        <p:spPr>
          <a:xfrm>
            <a:off x="756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06" name="Google Shape;806;p128"/>
          <p:cNvCxnSpPr/>
          <p:nvPr/>
        </p:nvCxnSpPr>
        <p:spPr>
          <a:xfrm>
            <a:off x="7292160" y="1795680"/>
            <a:ext cx="548640" cy="0"/>
          </a:xfrm>
          <a:prstGeom prst="straightConnector1">
            <a:avLst/>
          </a:prstGeom>
          <a:noFill/>
          <a:ln cap="flat" cmpd="sng" w="9525">
            <a:solidFill>
              <a:srgbClr val="000000"/>
            </a:solidFill>
            <a:prstDash val="solid"/>
            <a:round/>
            <a:headEnd len="sm" w="sm" type="none"/>
            <a:tailEnd len="sm" w="sm" type="none"/>
          </a:ln>
        </p:spPr>
      </p:cxnSp>
      <p:sp>
        <p:nvSpPr>
          <p:cNvPr id="807" name="Google Shape;807;p128"/>
          <p:cNvSpPr/>
          <p:nvPr/>
        </p:nvSpPr>
        <p:spPr>
          <a:xfrm>
            <a:off x="5907600" y="1645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28"/>
          <p:cNvSpPr/>
          <p:nvPr/>
        </p:nvSpPr>
        <p:spPr>
          <a:xfrm>
            <a:off x="5979600" y="150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28"/>
          <p:cNvSpPr/>
          <p:nvPr/>
        </p:nvSpPr>
        <p:spPr>
          <a:xfrm>
            <a:off x="6070320" y="135792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28"/>
          <p:cNvSpPr txBox="1"/>
          <p:nvPr/>
        </p:nvSpPr>
        <p:spPr>
          <a:xfrm>
            <a:off x="596304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811" name="Google Shape;811;p128"/>
          <p:cNvSpPr txBox="1"/>
          <p:nvPr/>
        </p:nvSpPr>
        <p:spPr>
          <a:xfrm>
            <a:off x="669492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812" name="Google Shape;812;p128"/>
          <p:cNvSpPr txBox="1"/>
          <p:nvPr/>
        </p:nvSpPr>
        <p:spPr>
          <a:xfrm>
            <a:off x="739080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813" name="Google Shape;813;p128"/>
          <p:cNvCxnSpPr/>
          <p:nvPr/>
        </p:nvCxnSpPr>
        <p:spPr>
          <a:xfrm>
            <a:off x="0" y="0"/>
            <a:ext cx="360" cy="360"/>
          </a:xfrm>
          <a:prstGeom prst="straightConnector1">
            <a:avLst/>
          </a:prstGeom>
          <a:noFill/>
          <a:ln cap="flat" cmpd="sng" w="9525">
            <a:solidFill>
              <a:srgbClr val="000000"/>
            </a:solidFill>
            <a:prstDash val="solid"/>
            <a:round/>
            <a:headEnd len="sm" w="sm" type="none"/>
            <a:tailEnd len="med" w="med" type="triangle"/>
          </a:ln>
        </p:spPr>
      </p:cxnSp>
      <p:sp>
        <p:nvSpPr>
          <p:cNvPr id="814" name="Google Shape;814;p128"/>
          <p:cNvSpPr txBox="1"/>
          <p:nvPr/>
        </p:nvSpPr>
        <p:spPr>
          <a:xfrm>
            <a:off x="1708920" y="1813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doTowers(2, 1, 3, 2)</a:t>
            </a:r>
            <a:endParaRPr b="0" sz="1800" strike="noStrike">
              <a:latin typeface="Arial"/>
              <a:ea typeface="Arial"/>
              <a:cs typeface="Arial"/>
              <a:sym typeface="Arial"/>
            </a:endParaRPr>
          </a:p>
        </p:txBody>
      </p:sp>
      <p:cxnSp>
        <p:nvCxnSpPr>
          <p:cNvPr id="815" name="Google Shape;815;p128"/>
          <p:cNvCxnSpPr/>
          <p:nvPr/>
        </p:nvCxnSpPr>
        <p:spPr>
          <a:xfrm>
            <a:off x="0" y="0"/>
            <a:ext cx="360" cy="360"/>
          </a:xfrm>
          <a:prstGeom prst="straightConnector1">
            <a:avLst/>
          </a:prstGeom>
          <a:noFill/>
          <a:ln cap="flat" cmpd="sng" w="9525">
            <a:solidFill>
              <a:srgbClr val="000000"/>
            </a:solidFill>
            <a:prstDash val="solid"/>
            <a:round/>
            <a:headEnd len="sm" w="sm" type="none"/>
            <a:tailEnd len="med" w="med" type="triangle"/>
          </a:ln>
        </p:spPr>
      </p:cxnSp>
      <p:sp>
        <p:nvSpPr>
          <p:cNvPr id="816" name="Google Shape;816;p128"/>
          <p:cNvSpPr txBox="1"/>
          <p:nvPr/>
        </p:nvSpPr>
        <p:spPr>
          <a:xfrm>
            <a:off x="3113280" y="2173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doTowers(1, 1, 2, 3)</a:t>
            </a:r>
            <a:endParaRPr b="0" sz="1800" strike="noStrike">
              <a:latin typeface="Arial"/>
              <a:ea typeface="Arial"/>
              <a:cs typeface="Arial"/>
              <a:sym typeface="Arial"/>
            </a:endParaRPr>
          </a:p>
        </p:txBody>
      </p:sp>
      <p:cxnSp>
        <p:nvCxnSpPr>
          <p:cNvPr id="817" name="Google Shape;817;p128"/>
          <p:cNvCxnSpPr/>
          <p:nvPr/>
        </p:nvCxnSpPr>
        <p:spPr>
          <a:xfrm>
            <a:off x="609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18" name="Google Shape;818;p128"/>
          <p:cNvCxnSpPr/>
          <p:nvPr/>
        </p:nvCxnSpPr>
        <p:spPr>
          <a:xfrm>
            <a:off x="5816160" y="2587680"/>
            <a:ext cx="548640" cy="0"/>
          </a:xfrm>
          <a:prstGeom prst="straightConnector1">
            <a:avLst/>
          </a:prstGeom>
          <a:noFill/>
          <a:ln cap="flat" cmpd="sng" w="9525">
            <a:solidFill>
              <a:srgbClr val="000000"/>
            </a:solidFill>
            <a:prstDash val="solid"/>
            <a:round/>
            <a:headEnd len="sm" w="sm" type="none"/>
            <a:tailEnd len="sm" w="sm" type="none"/>
          </a:ln>
        </p:spPr>
      </p:cxnSp>
      <p:cxnSp>
        <p:nvCxnSpPr>
          <p:cNvPr id="819" name="Google Shape;819;p128"/>
          <p:cNvCxnSpPr/>
          <p:nvPr/>
        </p:nvCxnSpPr>
        <p:spPr>
          <a:xfrm>
            <a:off x="681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20" name="Google Shape;820;p128"/>
          <p:cNvCxnSpPr/>
          <p:nvPr/>
        </p:nvCxnSpPr>
        <p:spPr>
          <a:xfrm>
            <a:off x="6536160" y="2587680"/>
            <a:ext cx="548640" cy="0"/>
          </a:xfrm>
          <a:prstGeom prst="straightConnector1">
            <a:avLst/>
          </a:prstGeom>
          <a:noFill/>
          <a:ln cap="flat" cmpd="sng" w="9525">
            <a:solidFill>
              <a:srgbClr val="000000"/>
            </a:solidFill>
            <a:prstDash val="solid"/>
            <a:round/>
            <a:headEnd len="sm" w="sm" type="none"/>
            <a:tailEnd len="sm" w="sm" type="none"/>
          </a:ln>
        </p:spPr>
      </p:cxnSp>
      <p:cxnSp>
        <p:nvCxnSpPr>
          <p:cNvPr id="821" name="Google Shape;821;p128"/>
          <p:cNvCxnSpPr/>
          <p:nvPr/>
        </p:nvCxnSpPr>
        <p:spPr>
          <a:xfrm>
            <a:off x="753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22" name="Google Shape;822;p128"/>
          <p:cNvCxnSpPr/>
          <p:nvPr/>
        </p:nvCxnSpPr>
        <p:spPr>
          <a:xfrm>
            <a:off x="7256160" y="2587680"/>
            <a:ext cx="548640" cy="0"/>
          </a:xfrm>
          <a:prstGeom prst="straightConnector1">
            <a:avLst/>
          </a:prstGeom>
          <a:noFill/>
          <a:ln cap="flat" cmpd="sng" w="9525">
            <a:solidFill>
              <a:srgbClr val="000000"/>
            </a:solidFill>
            <a:prstDash val="solid"/>
            <a:round/>
            <a:headEnd len="sm" w="sm" type="none"/>
            <a:tailEnd len="sm" w="sm" type="none"/>
          </a:ln>
        </p:spPr>
      </p:cxnSp>
      <p:sp>
        <p:nvSpPr>
          <p:cNvPr id="823" name="Google Shape;823;p128"/>
          <p:cNvSpPr/>
          <p:nvPr/>
        </p:nvSpPr>
        <p:spPr>
          <a:xfrm>
            <a:off x="5871600" y="2437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28"/>
          <p:cNvSpPr/>
          <p:nvPr/>
        </p:nvSpPr>
        <p:spPr>
          <a:xfrm>
            <a:off x="5943600" y="2293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28"/>
          <p:cNvSpPr/>
          <p:nvPr/>
        </p:nvSpPr>
        <p:spPr>
          <a:xfrm>
            <a:off x="7475760" y="2430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28"/>
          <p:cNvSpPr txBox="1"/>
          <p:nvPr/>
        </p:nvSpPr>
        <p:spPr>
          <a:xfrm>
            <a:off x="592704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827" name="Google Shape;827;p128"/>
          <p:cNvSpPr txBox="1"/>
          <p:nvPr/>
        </p:nvSpPr>
        <p:spPr>
          <a:xfrm>
            <a:off x="665892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828" name="Google Shape;828;p128"/>
          <p:cNvSpPr txBox="1"/>
          <p:nvPr/>
        </p:nvSpPr>
        <p:spPr>
          <a:xfrm>
            <a:off x="735480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829" name="Google Shape;829;p128"/>
          <p:cNvCxnSpPr/>
          <p:nvPr/>
        </p:nvCxnSpPr>
        <p:spPr>
          <a:xfrm flipH="1">
            <a:off x="1828800" y="2098800"/>
            <a:ext cx="3600" cy="1101600"/>
          </a:xfrm>
          <a:prstGeom prst="straightConnector1">
            <a:avLst/>
          </a:prstGeom>
          <a:noFill/>
          <a:ln cap="flat" cmpd="sng" w="9525">
            <a:solidFill>
              <a:srgbClr val="000000"/>
            </a:solidFill>
            <a:prstDash val="solid"/>
            <a:round/>
            <a:headEnd len="sm" w="sm" type="none"/>
            <a:tailEnd len="sm" w="sm" type="none"/>
          </a:ln>
        </p:spPr>
      </p:cxnSp>
      <p:cxnSp>
        <p:nvCxnSpPr>
          <p:cNvPr id="830" name="Google Shape;830;p128"/>
          <p:cNvCxnSpPr/>
          <p:nvPr/>
        </p:nvCxnSpPr>
        <p:spPr>
          <a:xfrm>
            <a:off x="1812240" y="2743200"/>
            <a:ext cx="1005840" cy="0"/>
          </a:xfrm>
          <a:prstGeom prst="straightConnector1">
            <a:avLst/>
          </a:prstGeom>
          <a:noFill/>
          <a:ln cap="flat" cmpd="sng" w="9525">
            <a:solidFill>
              <a:srgbClr val="000000"/>
            </a:solidFill>
            <a:prstDash val="solid"/>
            <a:round/>
            <a:headEnd len="sm" w="sm" type="none"/>
            <a:tailEnd len="sm" w="sm" type="none"/>
          </a:ln>
        </p:spPr>
      </p:cxnSp>
      <p:sp>
        <p:nvSpPr>
          <p:cNvPr id="831" name="Google Shape;831;p128"/>
          <p:cNvSpPr txBox="1"/>
          <p:nvPr/>
        </p:nvSpPr>
        <p:spPr>
          <a:xfrm>
            <a:off x="2798640" y="2579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2 to peg #2</a:t>
            </a:r>
            <a:endParaRPr b="0" sz="1800" strike="noStrike">
              <a:latin typeface="Arial"/>
              <a:ea typeface="Arial"/>
              <a:cs typeface="Arial"/>
              <a:sym typeface="Arial"/>
            </a:endParaRPr>
          </a:p>
        </p:txBody>
      </p:sp>
      <p:cxnSp>
        <p:nvCxnSpPr>
          <p:cNvPr id="832" name="Google Shape;832;p128"/>
          <p:cNvCxnSpPr/>
          <p:nvPr/>
        </p:nvCxnSpPr>
        <p:spPr>
          <a:xfrm>
            <a:off x="609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33" name="Google Shape;833;p128"/>
          <p:cNvCxnSpPr/>
          <p:nvPr/>
        </p:nvCxnSpPr>
        <p:spPr>
          <a:xfrm>
            <a:off x="681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34" name="Google Shape;834;p128"/>
          <p:cNvCxnSpPr/>
          <p:nvPr/>
        </p:nvCxnSpPr>
        <p:spPr>
          <a:xfrm>
            <a:off x="6536160" y="3271680"/>
            <a:ext cx="548640" cy="0"/>
          </a:xfrm>
          <a:prstGeom prst="straightConnector1">
            <a:avLst/>
          </a:prstGeom>
          <a:noFill/>
          <a:ln cap="flat" cmpd="sng" w="9525">
            <a:solidFill>
              <a:srgbClr val="000000"/>
            </a:solidFill>
            <a:prstDash val="solid"/>
            <a:round/>
            <a:headEnd len="sm" w="sm" type="none"/>
            <a:tailEnd len="sm" w="sm" type="none"/>
          </a:ln>
        </p:spPr>
      </p:cxnSp>
      <p:cxnSp>
        <p:nvCxnSpPr>
          <p:cNvPr id="835" name="Google Shape;835;p128"/>
          <p:cNvCxnSpPr/>
          <p:nvPr/>
        </p:nvCxnSpPr>
        <p:spPr>
          <a:xfrm>
            <a:off x="753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36" name="Google Shape;836;p128"/>
          <p:cNvCxnSpPr/>
          <p:nvPr/>
        </p:nvCxnSpPr>
        <p:spPr>
          <a:xfrm>
            <a:off x="7256160" y="3271680"/>
            <a:ext cx="548640" cy="0"/>
          </a:xfrm>
          <a:prstGeom prst="straightConnector1">
            <a:avLst/>
          </a:prstGeom>
          <a:noFill/>
          <a:ln cap="flat" cmpd="sng" w="9525">
            <a:solidFill>
              <a:srgbClr val="000000"/>
            </a:solidFill>
            <a:prstDash val="solid"/>
            <a:round/>
            <a:headEnd len="sm" w="sm" type="none"/>
            <a:tailEnd len="sm" w="sm" type="none"/>
          </a:ln>
        </p:spPr>
      </p:cxnSp>
      <p:sp>
        <p:nvSpPr>
          <p:cNvPr id="837" name="Google Shape;837;p128"/>
          <p:cNvSpPr/>
          <p:nvPr/>
        </p:nvSpPr>
        <p:spPr>
          <a:xfrm>
            <a:off x="5871600" y="3121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28"/>
          <p:cNvSpPr/>
          <p:nvPr/>
        </p:nvSpPr>
        <p:spPr>
          <a:xfrm>
            <a:off x="6663600" y="312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28"/>
          <p:cNvSpPr/>
          <p:nvPr/>
        </p:nvSpPr>
        <p:spPr>
          <a:xfrm>
            <a:off x="7475760" y="3114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28"/>
          <p:cNvSpPr txBox="1"/>
          <p:nvPr/>
        </p:nvSpPr>
        <p:spPr>
          <a:xfrm>
            <a:off x="592704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841" name="Google Shape;841;p128"/>
          <p:cNvSpPr txBox="1"/>
          <p:nvPr/>
        </p:nvSpPr>
        <p:spPr>
          <a:xfrm>
            <a:off x="665892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842" name="Google Shape;842;p128"/>
          <p:cNvSpPr txBox="1"/>
          <p:nvPr/>
        </p:nvSpPr>
        <p:spPr>
          <a:xfrm>
            <a:off x="735480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843" name="Google Shape;843;p128"/>
          <p:cNvCxnSpPr/>
          <p:nvPr/>
        </p:nvCxnSpPr>
        <p:spPr>
          <a:xfrm>
            <a:off x="1812240" y="3175200"/>
            <a:ext cx="1005840" cy="0"/>
          </a:xfrm>
          <a:prstGeom prst="straightConnector1">
            <a:avLst/>
          </a:prstGeom>
          <a:noFill/>
          <a:ln cap="flat" cmpd="sng" w="9525">
            <a:solidFill>
              <a:srgbClr val="000000"/>
            </a:solidFill>
            <a:prstDash val="solid"/>
            <a:round/>
            <a:headEnd len="sm" w="sm" type="none"/>
            <a:tailEnd len="sm" w="sm" type="none"/>
          </a:ln>
        </p:spPr>
      </p:cxnSp>
      <p:sp>
        <p:nvSpPr>
          <p:cNvPr id="844" name="Google Shape;844;p128"/>
          <p:cNvSpPr txBox="1"/>
          <p:nvPr/>
        </p:nvSpPr>
        <p:spPr>
          <a:xfrm>
            <a:off x="2825640" y="2965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doTowers(1, 3, 1, 2)</a:t>
            </a:r>
            <a:endParaRPr b="0" sz="1800" strike="noStrike">
              <a:latin typeface="Arial"/>
              <a:ea typeface="Arial"/>
              <a:cs typeface="Arial"/>
              <a:sym typeface="Arial"/>
            </a:endParaRPr>
          </a:p>
        </p:txBody>
      </p:sp>
      <p:sp>
        <p:nvSpPr>
          <p:cNvPr id="845" name="Google Shape;845;p128"/>
          <p:cNvSpPr txBox="1"/>
          <p:nvPr/>
        </p:nvSpPr>
        <p:spPr>
          <a:xfrm>
            <a:off x="2834640" y="3263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1 to peg #2</a:t>
            </a:r>
            <a:endParaRPr b="0" sz="1800" strike="noStrike">
              <a:latin typeface="Arial"/>
              <a:ea typeface="Arial"/>
              <a:cs typeface="Arial"/>
              <a:sym typeface="Arial"/>
            </a:endParaRPr>
          </a:p>
        </p:txBody>
      </p:sp>
      <p:cxnSp>
        <p:nvCxnSpPr>
          <p:cNvPr id="846" name="Google Shape;846;p128"/>
          <p:cNvCxnSpPr/>
          <p:nvPr/>
        </p:nvCxnSpPr>
        <p:spPr>
          <a:xfrm>
            <a:off x="6090480" y="362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47" name="Google Shape;847;p128"/>
          <p:cNvCxnSpPr/>
          <p:nvPr/>
        </p:nvCxnSpPr>
        <p:spPr>
          <a:xfrm>
            <a:off x="6810480" y="362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48" name="Google Shape;848;p128"/>
          <p:cNvCxnSpPr/>
          <p:nvPr/>
        </p:nvCxnSpPr>
        <p:spPr>
          <a:xfrm>
            <a:off x="6536160" y="3991680"/>
            <a:ext cx="548640" cy="0"/>
          </a:xfrm>
          <a:prstGeom prst="straightConnector1">
            <a:avLst/>
          </a:prstGeom>
          <a:noFill/>
          <a:ln cap="flat" cmpd="sng" w="9525">
            <a:solidFill>
              <a:srgbClr val="000000"/>
            </a:solidFill>
            <a:prstDash val="solid"/>
            <a:round/>
            <a:headEnd len="sm" w="sm" type="none"/>
            <a:tailEnd len="sm" w="sm" type="none"/>
          </a:ln>
        </p:spPr>
      </p:cxnSp>
      <p:cxnSp>
        <p:nvCxnSpPr>
          <p:cNvPr id="849" name="Google Shape;849;p128"/>
          <p:cNvCxnSpPr/>
          <p:nvPr/>
        </p:nvCxnSpPr>
        <p:spPr>
          <a:xfrm>
            <a:off x="7530480" y="362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50" name="Google Shape;850;p128"/>
          <p:cNvCxnSpPr/>
          <p:nvPr/>
        </p:nvCxnSpPr>
        <p:spPr>
          <a:xfrm>
            <a:off x="7256160" y="3991680"/>
            <a:ext cx="548640" cy="0"/>
          </a:xfrm>
          <a:prstGeom prst="straightConnector1">
            <a:avLst/>
          </a:prstGeom>
          <a:noFill/>
          <a:ln cap="flat" cmpd="sng" w="9525">
            <a:solidFill>
              <a:srgbClr val="000000"/>
            </a:solidFill>
            <a:prstDash val="solid"/>
            <a:round/>
            <a:headEnd len="sm" w="sm" type="none"/>
            <a:tailEnd len="sm" w="sm" type="none"/>
          </a:ln>
        </p:spPr>
      </p:cxnSp>
      <p:sp>
        <p:nvSpPr>
          <p:cNvPr id="851" name="Google Shape;851;p128"/>
          <p:cNvSpPr/>
          <p:nvPr/>
        </p:nvSpPr>
        <p:spPr>
          <a:xfrm>
            <a:off x="5871600" y="3841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28"/>
          <p:cNvSpPr/>
          <p:nvPr/>
        </p:nvSpPr>
        <p:spPr>
          <a:xfrm>
            <a:off x="6663600" y="384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28"/>
          <p:cNvSpPr/>
          <p:nvPr/>
        </p:nvSpPr>
        <p:spPr>
          <a:xfrm>
            <a:off x="6755760" y="3690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28"/>
          <p:cNvSpPr txBox="1"/>
          <p:nvPr/>
        </p:nvSpPr>
        <p:spPr>
          <a:xfrm>
            <a:off x="5927040" y="399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855" name="Google Shape;855;p128"/>
          <p:cNvSpPr txBox="1"/>
          <p:nvPr/>
        </p:nvSpPr>
        <p:spPr>
          <a:xfrm>
            <a:off x="6658920" y="399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856" name="Google Shape;856;p128"/>
          <p:cNvSpPr txBox="1"/>
          <p:nvPr/>
        </p:nvSpPr>
        <p:spPr>
          <a:xfrm>
            <a:off x="7354800" y="399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29"/>
          <p:cNvSpPr txBox="1"/>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4400" strike="noStrike">
                <a:solidFill>
                  <a:srgbClr val="000000"/>
                </a:solidFill>
                <a:latin typeface="Arial"/>
                <a:ea typeface="Arial"/>
                <a:cs typeface="Arial"/>
                <a:sym typeface="Arial"/>
              </a:rPr>
              <a:t>Working through an example</a:t>
            </a:r>
            <a:endParaRPr b="0" sz="4400" strike="noStrike">
              <a:solidFill>
                <a:srgbClr val="000000"/>
              </a:solidFill>
              <a:latin typeface="Arial"/>
              <a:ea typeface="Arial"/>
              <a:cs typeface="Arial"/>
              <a:sym typeface="Arial"/>
            </a:endParaRPr>
          </a:p>
        </p:txBody>
      </p:sp>
      <p:sp>
        <p:nvSpPr>
          <p:cNvPr id="862" name="Google Shape;862;p129"/>
          <p:cNvSpPr txBox="1"/>
          <p:nvPr/>
        </p:nvSpPr>
        <p:spPr>
          <a:xfrm>
            <a:off x="448560" y="1417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doTowers(3, 1, 2, 3)</a:t>
            </a:r>
            <a:endParaRPr b="0" sz="1800" strike="noStrike">
              <a:latin typeface="Arial"/>
              <a:ea typeface="Arial"/>
              <a:cs typeface="Arial"/>
              <a:sym typeface="Arial"/>
            </a:endParaRPr>
          </a:p>
        </p:txBody>
      </p:sp>
      <p:cxnSp>
        <p:nvCxnSpPr>
          <p:cNvPr id="863" name="Google Shape;863;p129"/>
          <p:cNvCxnSpPr/>
          <p:nvPr/>
        </p:nvCxnSpPr>
        <p:spPr>
          <a:xfrm>
            <a:off x="612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64" name="Google Shape;864;p129"/>
          <p:cNvCxnSpPr/>
          <p:nvPr/>
        </p:nvCxnSpPr>
        <p:spPr>
          <a:xfrm>
            <a:off x="585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865" name="Google Shape;865;p129"/>
          <p:cNvCxnSpPr/>
          <p:nvPr/>
        </p:nvCxnSpPr>
        <p:spPr>
          <a:xfrm>
            <a:off x="684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66" name="Google Shape;866;p129"/>
          <p:cNvCxnSpPr/>
          <p:nvPr/>
        </p:nvCxnSpPr>
        <p:spPr>
          <a:xfrm>
            <a:off x="657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867" name="Google Shape;867;p129"/>
          <p:cNvCxnSpPr/>
          <p:nvPr/>
        </p:nvCxnSpPr>
        <p:spPr>
          <a:xfrm>
            <a:off x="756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68" name="Google Shape;868;p129"/>
          <p:cNvCxnSpPr/>
          <p:nvPr/>
        </p:nvCxnSpPr>
        <p:spPr>
          <a:xfrm>
            <a:off x="7292160" y="1795680"/>
            <a:ext cx="548640" cy="0"/>
          </a:xfrm>
          <a:prstGeom prst="straightConnector1">
            <a:avLst/>
          </a:prstGeom>
          <a:noFill/>
          <a:ln cap="flat" cmpd="sng" w="9525">
            <a:solidFill>
              <a:srgbClr val="000000"/>
            </a:solidFill>
            <a:prstDash val="solid"/>
            <a:round/>
            <a:headEnd len="sm" w="sm" type="none"/>
            <a:tailEnd len="sm" w="sm" type="none"/>
          </a:ln>
        </p:spPr>
      </p:cxnSp>
      <p:sp>
        <p:nvSpPr>
          <p:cNvPr id="869" name="Google Shape;869;p129"/>
          <p:cNvSpPr/>
          <p:nvPr/>
        </p:nvSpPr>
        <p:spPr>
          <a:xfrm>
            <a:off x="5907600" y="1645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29"/>
          <p:cNvSpPr/>
          <p:nvPr/>
        </p:nvSpPr>
        <p:spPr>
          <a:xfrm>
            <a:off x="5979600" y="150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29"/>
          <p:cNvSpPr/>
          <p:nvPr/>
        </p:nvSpPr>
        <p:spPr>
          <a:xfrm>
            <a:off x="6070320" y="135792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29"/>
          <p:cNvSpPr txBox="1"/>
          <p:nvPr/>
        </p:nvSpPr>
        <p:spPr>
          <a:xfrm>
            <a:off x="596304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873" name="Google Shape;873;p129"/>
          <p:cNvSpPr txBox="1"/>
          <p:nvPr/>
        </p:nvSpPr>
        <p:spPr>
          <a:xfrm>
            <a:off x="669492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874" name="Google Shape;874;p129"/>
          <p:cNvSpPr txBox="1"/>
          <p:nvPr/>
        </p:nvSpPr>
        <p:spPr>
          <a:xfrm>
            <a:off x="739080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875" name="Google Shape;875;p129"/>
          <p:cNvCxnSpPr/>
          <p:nvPr/>
        </p:nvCxnSpPr>
        <p:spPr>
          <a:xfrm>
            <a:off x="0" y="0"/>
            <a:ext cx="360" cy="360"/>
          </a:xfrm>
          <a:prstGeom prst="straightConnector1">
            <a:avLst/>
          </a:prstGeom>
          <a:noFill/>
          <a:ln cap="flat" cmpd="sng" w="9525">
            <a:solidFill>
              <a:srgbClr val="000000"/>
            </a:solidFill>
            <a:prstDash val="solid"/>
            <a:round/>
            <a:headEnd len="sm" w="sm" type="none"/>
            <a:tailEnd len="med" w="med" type="triangle"/>
          </a:ln>
        </p:spPr>
      </p:cxnSp>
      <p:sp>
        <p:nvSpPr>
          <p:cNvPr id="876" name="Google Shape;876;p129"/>
          <p:cNvSpPr txBox="1"/>
          <p:nvPr/>
        </p:nvSpPr>
        <p:spPr>
          <a:xfrm>
            <a:off x="1708920" y="1813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doTowers(2, 1, 3, 2)</a:t>
            </a:r>
            <a:endParaRPr b="0" sz="1800" strike="noStrike">
              <a:latin typeface="Arial"/>
              <a:ea typeface="Arial"/>
              <a:cs typeface="Arial"/>
              <a:sym typeface="Arial"/>
            </a:endParaRPr>
          </a:p>
        </p:txBody>
      </p:sp>
      <p:cxnSp>
        <p:nvCxnSpPr>
          <p:cNvPr id="877" name="Google Shape;877;p129"/>
          <p:cNvCxnSpPr/>
          <p:nvPr/>
        </p:nvCxnSpPr>
        <p:spPr>
          <a:xfrm>
            <a:off x="0" y="0"/>
            <a:ext cx="360" cy="360"/>
          </a:xfrm>
          <a:prstGeom prst="straightConnector1">
            <a:avLst/>
          </a:prstGeom>
          <a:noFill/>
          <a:ln cap="flat" cmpd="sng" w="9525">
            <a:solidFill>
              <a:srgbClr val="000000"/>
            </a:solidFill>
            <a:prstDash val="solid"/>
            <a:round/>
            <a:headEnd len="sm" w="sm" type="none"/>
            <a:tailEnd len="med" w="med" type="triangle"/>
          </a:ln>
        </p:spPr>
      </p:cxnSp>
      <p:sp>
        <p:nvSpPr>
          <p:cNvPr id="878" name="Google Shape;878;p129"/>
          <p:cNvSpPr txBox="1"/>
          <p:nvPr/>
        </p:nvSpPr>
        <p:spPr>
          <a:xfrm>
            <a:off x="3113280" y="2173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doTowers(1, 1, 2, 3)</a:t>
            </a:r>
            <a:endParaRPr b="0" sz="1800" strike="noStrike">
              <a:latin typeface="Arial"/>
              <a:ea typeface="Arial"/>
              <a:cs typeface="Arial"/>
              <a:sym typeface="Arial"/>
            </a:endParaRPr>
          </a:p>
        </p:txBody>
      </p:sp>
      <p:cxnSp>
        <p:nvCxnSpPr>
          <p:cNvPr id="879" name="Google Shape;879;p129"/>
          <p:cNvCxnSpPr/>
          <p:nvPr/>
        </p:nvCxnSpPr>
        <p:spPr>
          <a:xfrm>
            <a:off x="609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80" name="Google Shape;880;p129"/>
          <p:cNvCxnSpPr/>
          <p:nvPr/>
        </p:nvCxnSpPr>
        <p:spPr>
          <a:xfrm>
            <a:off x="5816160" y="2587680"/>
            <a:ext cx="548640" cy="0"/>
          </a:xfrm>
          <a:prstGeom prst="straightConnector1">
            <a:avLst/>
          </a:prstGeom>
          <a:noFill/>
          <a:ln cap="flat" cmpd="sng" w="9525">
            <a:solidFill>
              <a:srgbClr val="000000"/>
            </a:solidFill>
            <a:prstDash val="solid"/>
            <a:round/>
            <a:headEnd len="sm" w="sm" type="none"/>
            <a:tailEnd len="sm" w="sm" type="none"/>
          </a:ln>
        </p:spPr>
      </p:cxnSp>
      <p:cxnSp>
        <p:nvCxnSpPr>
          <p:cNvPr id="881" name="Google Shape;881;p129"/>
          <p:cNvCxnSpPr/>
          <p:nvPr/>
        </p:nvCxnSpPr>
        <p:spPr>
          <a:xfrm>
            <a:off x="681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82" name="Google Shape;882;p129"/>
          <p:cNvCxnSpPr/>
          <p:nvPr/>
        </p:nvCxnSpPr>
        <p:spPr>
          <a:xfrm>
            <a:off x="6536160" y="2587680"/>
            <a:ext cx="548640" cy="0"/>
          </a:xfrm>
          <a:prstGeom prst="straightConnector1">
            <a:avLst/>
          </a:prstGeom>
          <a:noFill/>
          <a:ln cap="flat" cmpd="sng" w="9525">
            <a:solidFill>
              <a:srgbClr val="000000"/>
            </a:solidFill>
            <a:prstDash val="solid"/>
            <a:round/>
            <a:headEnd len="sm" w="sm" type="none"/>
            <a:tailEnd len="sm" w="sm" type="none"/>
          </a:ln>
        </p:spPr>
      </p:cxnSp>
      <p:cxnSp>
        <p:nvCxnSpPr>
          <p:cNvPr id="883" name="Google Shape;883;p129"/>
          <p:cNvCxnSpPr/>
          <p:nvPr/>
        </p:nvCxnSpPr>
        <p:spPr>
          <a:xfrm>
            <a:off x="753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84" name="Google Shape;884;p129"/>
          <p:cNvCxnSpPr/>
          <p:nvPr/>
        </p:nvCxnSpPr>
        <p:spPr>
          <a:xfrm>
            <a:off x="7256160" y="2587680"/>
            <a:ext cx="548640" cy="0"/>
          </a:xfrm>
          <a:prstGeom prst="straightConnector1">
            <a:avLst/>
          </a:prstGeom>
          <a:noFill/>
          <a:ln cap="flat" cmpd="sng" w="9525">
            <a:solidFill>
              <a:srgbClr val="000000"/>
            </a:solidFill>
            <a:prstDash val="solid"/>
            <a:round/>
            <a:headEnd len="sm" w="sm" type="none"/>
            <a:tailEnd len="sm" w="sm" type="none"/>
          </a:ln>
        </p:spPr>
      </p:cxnSp>
      <p:sp>
        <p:nvSpPr>
          <p:cNvPr id="885" name="Google Shape;885;p129"/>
          <p:cNvSpPr/>
          <p:nvPr/>
        </p:nvSpPr>
        <p:spPr>
          <a:xfrm>
            <a:off x="5871600" y="2437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29"/>
          <p:cNvSpPr/>
          <p:nvPr/>
        </p:nvSpPr>
        <p:spPr>
          <a:xfrm>
            <a:off x="5943600" y="2293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29"/>
          <p:cNvSpPr/>
          <p:nvPr/>
        </p:nvSpPr>
        <p:spPr>
          <a:xfrm>
            <a:off x="7475760" y="2430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29"/>
          <p:cNvSpPr txBox="1"/>
          <p:nvPr/>
        </p:nvSpPr>
        <p:spPr>
          <a:xfrm>
            <a:off x="592704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889" name="Google Shape;889;p129"/>
          <p:cNvSpPr txBox="1"/>
          <p:nvPr/>
        </p:nvSpPr>
        <p:spPr>
          <a:xfrm>
            <a:off x="665892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890" name="Google Shape;890;p129"/>
          <p:cNvSpPr txBox="1"/>
          <p:nvPr/>
        </p:nvSpPr>
        <p:spPr>
          <a:xfrm>
            <a:off x="735480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891" name="Google Shape;891;p129"/>
          <p:cNvCxnSpPr/>
          <p:nvPr/>
        </p:nvCxnSpPr>
        <p:spPr>
          <a:xfrm flipH="1">
            <a:off x="1828800" y="2098800"/>
            <a:ext cx="3600" cy="1101600"/>
          </a:xfrm>
          <a:prstGeom prst="straightConnector1">
            <a:avLst/>
          </a:prstGeom>
          <a:noFill/>
          <a:ln cap="flat" cmpd="sng" w="9525">
            <a:solidFill>
              <a:srgbClr val="000000"/>
            </a:solidFill>
            <a:prstDash val="solid"/>
            <a:round/>
            <a:headEnd len="sm" w="sm" type="none"/>
            <a:tailEnd len="sm" w="sm" type="none"/>
          </a:ln>
        </p:spPr>
      </p:cxnSp>
      <p:cxnSp>
        <p:nvCxnSpPr>
          <p:cNvPr id="892" name="Google Shape;892;p129"/>
          <p:cNvCxnSpPr/>
          <p:nvPr/>
        </p:nvCxnSpPr>
        <p:spPr>
          <a:xfrm>
            <a:off x="1812240" y="2743200"/>
            <a:ext cx="1005840" cy="0"/>
          </a:xfrm>
          <a:prstGeom prst="straightConnector1">
            <a:avLst/>
          </a:prstGeom>
          <a:noFill/>
          <a:ln cap="flat" cmpd="sng" w="9525">
            <a:solidFill>
              <a:srgbClr val="000000"/>
            </a:solidFill>
            <a:prstDash val="solid"/>
            <a:round/>
            <a:headEnd len="sm" w="sm" type="none"/>
            <a:tailEnd len="sm" w="sm" type="none"/>
          </a:ln>
        </p:spPr>
      </p:cxnSp>
      <p:sp>
        <p:nvSpPr>
          <p:cNvPr id="893" name="Google Shape;893;p129"/>
          <p:cNvSpPr txBox="1"/>
          <p:nvPr/>
        </p:nvSpPr>
        <p:spPr>
          <a:xfrm>
            <a:off x="2798640" y="2579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2 to peg #2</a:t>
            </a:r>
            <a:endParaRPr b="0" sz="1800" strike="noStrike">
              <a:latin typeface="Arial"/>
              <a:ea typeface="Arial"/>
              <a:cs typeface="Arial"/>
              <a:sym typeface="Arial"/>
            </a:endParaRPr>
          </a:p>
        </p:txBody>
      </p:sp>
      <p:cxnSp>
        <p:nvCxnSpPr>
          <p:cNvPr id="894" name="Google Shape;894;p129"/>
          <p:cNvCxnSpPr/>
          <p:nvPr/>
        </p:nvCxnSpPr>
        <p:spPr>
          <a:xfrm>
            <a:off x="609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95" name="Google Shape;895;p129"/>
          <p:cNvCxnSpPr/>
          <p:nvPr/>
        </p:nvCxnSpPr>
        <p:spPr>
          <a:xfrm>
            <a:off x="681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96" name="Google Shape;896;p129"/>
          <p:cNvCxnSpPr/>
          <p:nvPr/>
        </p:nvCxnSpPr>
        <p:spPr>
          <a:xfrm>
            <a:off x="6536160" y="3271680"/>
            <a:ext cx="548640" cy="0"/>
          </a:xfrm>
          <a:prstGeom prst="straightConnector1">
            <a:avLst/>
          </a:prstGeom>
          <a:noFill/>
          <a:ln cap="flat" cmpd="sng" w="9525">
            <a:solidFill>
              <a:srgbClr val="000000"/>
            </a:solidFill>
            <a:prstDash val="solid"/>
            <a:round/>
            <a:headEnd len="sm" w="sm" type="none"/>
            <a:tailEnd len="sm" w="sm" type="none"/>
          </a:ln>
        </p:spPr>
      </p:cxnSp>
      <p:cxnSp>
        <p:nvCxnSpPr>
          <p:cNvPr id="897" name="Google Shape;897;p129"/>
          <p:cNvCxnSpPr/>
          <p:nvPr/>
        </p:nvCxnSpPr>
        <p:spPr>
          <a:xfrm>
            <a:off x="753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898" name="Google Shape;898;p129"/>
          <p:cNvCxnSpPr/>
          <p:nvPr/>
        </p:nvCxnSpPr>
        <p:spPr>
          <a:xfrm>
            <a:off x="7256160" y="3271680"/>
            <a:ext cx="548640" cy="0"/>
          </a:xfrm>
          <a:prstGeom prst="straightConnector1">
            <a:avLst/>
          </a:prstGeom>
          <a:noFill/>
          <a:ln cap="flat" cmpd="sng" w="9525">
            <a:solidFill>
              <a:srgbClr val="000000"/>
            </a:solidFill>
            <a:prstDash val="solid"/>
            <a:round/>
            <a:headEnd len="sm" w="sm" type="none"/>
            <a:tailEnd len="sm" w="sm" type="none"/>
          </a:ln>
        </p:spPr>
      </p:cxnSp>
      <p:sp>
        <p:nvSpPr>
          <p:cNvPr id="899" name="Google Shape;899;p129"/>
          <p:cNvSpPr/>
          <p:nvPr/>
        </p:nvSpPr>
        <p:spPr>
          <a:xfrm>
            <a:off x="5871600" y="3121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29"/>
          <p:cNvSpPr/>
          <p:nvPr/>
        </p:nvSpPr>
        <p:spPr>
          <a:xfrm>
            <a:off x="6663600" y="312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29"/>
          <p:cNvSpPr/>
          <p:nvPr/>
        </p:nvSpPr>
        <p:spPr>
          <a:xfrm>
            <a:off x="7475760" y="3114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29"/>
          <p:cNvSpPr txBox="1"/>
          <p:nvPr/>
        </p:nvSpPr>
        <p:spPr>
          <a:xfrm>
            <a:off x="592704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903" name="Google Shape;903;p129"/>
          <p:cNvSpPr txBox="1"/>
          <p:nvPr/>
        </p:nvSpPr>
        <p:spPr>
          <a:xfrm>
            <a:off x="665892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904" name="Google Shape;904;p129"/>
          <p:cNvSpPr txBox="1"/>
          <p:nvPr/>
        </p:nvSpPr>
        <p:spPr>
          <a:xfrm>
            <a:off x="735480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905" name="Google Shape;905;p129"/>
          <p:cNvCxnSpPr/>
          <p:nvPr/>
        </p:nvCxnSpPr>
        <p:spPr>
          <a:xfrm>
            <a:off x="1812240" y="3175200"/>
            <a:ext cx="1005840" cy="0"/>
          </a:xfrm>
          <a:prstGeom prst="straightConnector1">
            <a:avLst/>
          </a:prstGeom>
          <a:noFill/>
          <a:ln cap="flat" cmpd="sng" w="9525">
            <a:solidFill>
              <a:srgbClr val="000000"/>
            </a:solidFill>
            <a:prstDash val="solid"/>
            <a:round/>
            <a:headEnd len="sm" w="sm" type="none"/>
            <a:tailEnd len="sm" w="sm" type="none"/>
          </a:ln>
        </p:spPr>
      </p:cxnSp>
      <p:sp>
        <p:nvSpPr>
          <p:cNvPr id="906" name="Google Shape;906;p129"/>
          <p:cNvSpPr txBox="1"/>
          <p:nvPr/>
        </p:nvSpPr>
        <p:spPr>
          <a:xfrm>
            <a:off x="2825640" y="2965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doTowers(1, 3, 1, 2)</a:t>
            </a:r>
            <a:endParaRPr b="0" sz="1800" strike="noStrike">
              <a:latin typeface="Arial"/>
              <a:ea typeface="Arial"/>
              <a:cs typeface="Arial"/>
              <a:sym typeface="Arial"/>
            </a:endParaRPr>
          </a:p>
        </p:txBody>
      </p:sp>
      <p:sp>
        <p:nvSpPr>
          <p:cNvPr id="907" name="Google Shape;907;p129"/>
          <p:cNvSpPr txBox="1"/>
          <p:nvPr/>
        </p:nvSpPr>
        <p:spPr>
          <a:xfrm>
            <a:off x="2834640" y="3263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1 to peg #2</a:t>
            </a:r>
            <a:endParaRPr b="0" sz="1800" strike="noStrike">
              <a:latin typeface="Arial"/>
              <a:ea typeface="Arial"/>
              <a:cs typeface="Arial"/>
              <a:sym typeface="Arial"/>
            </a:endParaRPr>
          </a:p>
        </p:txBody>
      </p:sp>
      <p:cxnSp>
        <p:nvCxnSpPr>
          <p:cNvPr id="908" name="Google Shape;908;p129"/>
          <p:cNvCxnSpPr/>
          <p:nvPr/>
        </p:nvCxnSpPr>
        <p:spPr>
          <a:xfrm>
            <a:off x="6090480" y="362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09" name="Google Shape;909;p129"/>
          <p:cNvCxnSpPr/>
          <p:nvPr/>
        </p:nvCxnSpPr>
        <p:spPr>
          <a:xfrm>
            <a:off x="6810480" y="362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10" name="Google Shape;910;p129"/>
          <p:cNvCxnSpPr/>
          <p:nvPr/>
        </p:nvCxnSpPr>
        <p:spPr>
          <a:xfrm>
            <a:off x="6536160" y="3991680"/>
            <a:ext cx="548640" cy="0"/>
          </a:xfrm>
          <a:prstGeom prst="straightConnector1">
            <a:avLst/>
          </a:prstGeom>
          <a:noFill/>
          <a:ln cap="flat" cmpd="sng" w="9525">
            <a:solidFill>
              <a:srgbClr val="000000"/>
            </a:solidFill>
            <a:prstDash val="solid"/>
            <a:round/>
            <a:headEnd len="sm" w="sm" type="none"/>
            <a:tailEnd len="sm" w="sm" type="none"/>
          </a:ln>
        </p:spPr>
      </p:cxnSp>
      <p:cxnSp>
        <p:nvCxnSpPr>
          <p:cNvPr id="911" name="Google Shape;911;p129"/>
          <p:cNvCxnSpPr/>
          <p:nvPr/>
        </p:nvCxnSpPr>
        <p:spPr>
          <a:xfrm>
            <a:off x="7530480" y="362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12" name="Google Shape;912;p129"/>
          <p:cNvCxnSpPr/>
          <p:nvPr/>
        </p:nvCxnSpPr>
        <p:spPr>
          <a:xfrm>
            <a:off x="7256160" y="3991680"/>
            <a:ext cx="548640" cy="0"/>
          </a:xfrm>
          <a:prstGeom prst="straightConnector1">
            <a:avLst/>
          </a:prstGeom>
          <a:noFill/>
          <a:ln cap="flat" cmpd="sng" w="9525">
            <a:solidFill>
              <a:srgbClr val="000000"/>
            </a:solidFill>
            <a:prstDash val="solid"/>
            <a:round/>
            <a:headEnd len="sm" w="sm" type="none"/>
            <a:tailEnd len="sm" w="sm" type="none"/>
          </a:ln>
        </p:spPr>
      </p:cxnSp>
      <p:sp>
        <p:nvSpPr>
          <p:cNvPr id="913" name="Google Shape;913;p129"/>
          <p:cNvSpPr/>
          <p:nvPr/>
        </p:nvSpPr>
        <p:spPr>
          <a:xfrm>
            <a:off x="5871600" y="3841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29"/>
          <p:cNvSpPr/>
          <p:nvPr/>
        </p:nvSpPr>
        <p:spPr>
          <a:xfrm>
            <a:off x="6663600" y="384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29"/>
          <p:cNvSpPr/>
          <p:nvPr/>
        </p:nvSpPr>
        <p:spPr>
          <a:xfrm>
            <a:off x="6755760" y="3690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29"/>
          <p:cNvSpPr txBox="1"/>
          <p:nvPr/>
        </p:nvSpPr>
        <p:spPr>
          <a:xfrm>
            <a:off x="5927040" y="399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917" name="Google Shape;917;p129"/>
          <p:cNvSpPr txBox="1"/>
          <p:nvPr/>
        </p:nvSpPr>
        <p:spPr>
          <a:xfrm>
            <a:off x="6658920" y="399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918" name="Google Shape;918;p129"/>
          <p:cNvSpPr txBox="1"/>
          <p:nvPr/>
        </p:nvSpPr>
        <p:spPr>
          <a:xfrm>
            <a:off x="7354800" y="399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919" name="Google Shape;919;p129"/>
          <p:cNvCxnSpPr/>
          <p:nvPr/>
        </p:nvCxnSpPr>
        <p:spPr>
          <a:xfrm>
            <a:off x="548640" y="1711800"/>
            <a:ext cx="0" cy="2220120"/>
          </a:xfrm>
          <a:prstGeom prst="straightConnector1">
            <a:avLst/>
          </a:prstGeom>
          <a:noFill/>
          <a:ln cap="flat" cmpd="sng" w="9525">
            <a:solidFill>
              <a:srgbClr val="000000"/>
            </a:solidFill>
            <a:prstDash val="solid"/>
            <a:round/>
            <a:headEnd len="sm" w="sm" type="none"/>
            <a:tailEnd len="sm" w="sm" type="none"/>
          </a:ln>
        </p:spPr>
      </p:cxnSp>
      <p:cxnSp>
        <p:nvCxnSpPr>
          <p:cNvPr id="920" name="Google Shape;920;p129"/>
          <p:cNvCxnSpPr/>
          <p:nvPr/>
        </p:nvCxnSpPr>
        <p:spPr>
          <a:xfrm>
            <a:off x="532080" y="3931920"/>
            <a:ext cx="1296720" cy="0"/>
          </a:xfrm>
          <a:prstGeom prst="straightConnector1">
            <a:avLst/>
          </a:prstGeom>
          <a:noFill/>
          <a:ln cap="flat" cmpd="sng" w="9525">
            <a:solidFill>
              <a:srgbClr val="000000"/>
            </a:solidFill>
            <a:prstDash val="solid"/>
            <a:round/>
            <a:headEnd len="sm" w="sm" type="none"/>
            <a:tailEnd len="sm" w="sm" type="none"/>
          </a:ln>
        </p:spPr>
      </p:cxnSp>
      <p:sp>
        <p:nvSpPr>
          <p:cNvPr id="921" name="Google Shape;921;p129"/>
          <p:cNvSpPr txBox="1"/>
          <p:nvPr/>
        </p:nvSpPr>
        <p:spPr>
          <a:xfrm>
            <a:off x="1754640" y="3731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3 to peg #3</a:t>
            </a:r>
            <a:endParaRPr b="0" sz="1800" strike="noStrike">
              <a:latin typeface="Arial"/>
              <a:ea typeface="Arial"/>
              <a:cs typeface="Arial"/>
              <a:sym typeface="Arial"/>
            </a:endParaRPr>
          </a:p>
        </p:txBody>
      </p:sp>
      <p:cxnSp>
        <p:nvCxnSpPr>
          <p:cNvPr id="922" name="Google Shape;922;p129"/>
          <p:cNvCxnSpPr/>
          <p:nvPr/>
        </p:nvCxnSpPr>
        <p:spPr>
          <a:xfrm>
            <a:off x="6090480" y="4273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23" name="Google Shape;923;p129"/>
          <p:cNvCxnSpPr/>
          <p:nvPr/>
        </p:nvCxnSpPr>
        <p:spPr>
          <a:xfrm>
            <a:off x="6810480" y="4273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24" name="Google Shape;924;p129"/>
          <p:cNvCxnSpPr/>
          <p:nvPr/>
        </p:nvCxnSpPr>
        <p:spPr>
          <a:xfrm>
            <a:off x="6536160" y="4639680"/>
            <a:ext cx="548640" cy="0"/>
          </a:xfrm>
          <a:prstGeom prst="straightConnector1">
            <a:avLst/>
          </a:prstGeom>
          <a:noFill/>
          <a:ln cap="flat" cmpd="sng" w="9525">
            <a:solidFill>
              <a:srgbClr val="000000"/>
            </a:solidFill>
            <a:prstDash val="solid"/>
            <a:round/>
            <a:headEnd len="sm" w="sm" type="none"/>
            <a:tailEnd len="sm" w="sm" type="none"/>
          </a:ln>
        </p:spPr>
      </p:cxnSp>
      <p:cxnSp>
        <p:nvCxnSpPr>
          <p:cNvPr id="925" name="Google Shape;925;p129"/>
          <p:cNvCxnSpPr/>
          <p:nvPr/>
        </p:nvCxnSpPr>
        <p:spPr>
          <a:xfrm>
            <a:off x="7530480" y="4273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26" name="Google Shape;926;p129"/>
          <p:cNvCxnSpPr/>
          <p:nvPr/>
        </p:nvCxnSpPr>
        <p:spPr>
          <a:xfrm>
            <a:off x="7256160" y="4639680"/>
            <a:ext cx="548640" cy="0"/>
          </a:xfrm>
          <a:prstGeom prst="straightConnector1">
            <a:avLst/>
          </a:prstGeom>
          <a:noFill/>
          <a:ln cap="flat" cmpd="sng" w="9525">
            <a:solidFill>
              <a:srgbClr val="000000"/>
            </a:solidFill>
            <a:prstDash val="solid"/>
            <a:round/>
            <a:headEnd len="sm" w="sm" type="none"/>
            <a:tailEnd len="sm" w="sm" type="none"/>
          </a:ln>
        </p:spPr>
      </p:cxnSp>
      <p:sp>
        <p:nvSpPr>
          <p:cNvPr id="927" name="Google Shape;927;p129"/>
          <p:cNvSpPr/>
          <p:nvPr/>
        </p:nvSpPr>
        <p:spPr>
          <a:xfrm>
            <a:off x="7311600" y="4489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29"/>
          <p:cNvSpPr/>
          <p:nvPr/>
        </p:nvSpPr>
        <p:spPr>
          <a:xfrm>
            <a:off x="6663600" y="4489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29"/>
          <p:cNvSpPr/>
          <p:nvPr/>
        </p:nvSpPr>
        <p:spPr>
          <a:xfrm>
            <a:off x="6755760" y="4338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29"/>
          <p:cNvSpPr txBox="1"/>
          <p:nvPr/>
        </p:nvSpPr>
        <p:spPr>
          <a:xfrm>
            <a:off x="5927040" y="4639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931" name="Google Shape;931;p129"/>
          <p:cNvSpPr txBox="1"/>
          <p:nvPr/>
        </p:nvSpPr>
        <p:spPr>
          <a:xfrm>
            <a:off x="6658920" y="4639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932" name="Google Shape;932;p129"/>
          <p:cNvSpPr txBox="1"/>
          <p:nvPr/>
        </p:nvSpPr>
        <p:spPr>
          <a:xfrm>
            <a:off x="7354800" y="4639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30"/>
          <p:cNvSpPr txBox="1"/>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4400" strike="noStrike">
                <a:solidFill>
                  <a:srgbClr val="000000"/>
                </a:solidFill>
                <a:latin typeface="Arial"/>
                <a:ea typeface="Arial"/>
                <a:cs typeface="Arial"/>
                <a:sym typeface="Arial"/>
              </a:rPr>
              <a:t>Working through an example</a:t>
            </a:r>
            <a:endParaRPr b="0" sz="4400" strike="noStrike">
              <a:solidFill>
                <a:srgbClr val="000000"/>
              </a:solidFill>
              <a:latin typeface="Arial"/>
              <a:ea typeface="Arial"/>
              <a:cs typeface="Arial"/>
              <a:sym typeface="Arial"/>
            </a:endParaRPr>
          </a:p>
        </p:txBody>
      </p:sp>
      <p:sp>
        <p:nvSpPr>
          <p:cNvPr id="938" name="Google Shape;938;p130"/>
          <p:cNvSpPr txBox="1"/>
          <p:nvPr/>
        </p:nvSpPr>
        <p:spPr>
          <a:xfrm>
            <a:off x="448560" y="1417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doTowers(3, 1, 2, 3)</a:t>
            </a:r>
            <a:endParaRPr b="0" sz="1800" strike="noStrike">
              <a:latin typeface="Arial"/>
              <a:ea typeface="Arial"/>
              <a:cs typeface="Arial"/>
              <a:sym typeface="Arial"/>
            </a:endParaRPr>
          </a:p>
        </p:txBody>
      </p:sp>
      <p:cxnSp>
        <p:nvCxnSpPr>
          <p:cNvPr id="939" name="Google Shape;939;p130"/>
          <p:cNvCxnSpPr/>
          <p:nvPr/>
        </p:nvCxnSpPr>
        <p:spPr>
          <a:xfrm>
            <a:off x="612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40" name="Google Shape;940;p130"/>
          <p:cNvCxnSpPr/>
          <p:nvPr/>
        </p:nvCxnSpPr>
        <p:spPr>
          <a:xfrm>
            <a:off x="585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941" name="Google Shape;941;p130"/>
          <p:cNvCxnSpPr/>
          <p:nvPr/>
        </p:nvCxnSpPr>
        <p:spPr>
          <a:xfrm>
            <a:off x="684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42" name="Google Shape;942;p130"/>
          <p:cNvCxnSpPr/>
          <p:nvPr/>
        </p:nvCxnSpPr>
        <p:spPr>
          <a:xfrm>
            <a:off x="657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943" name="Google Shape;943;p130"/>
          <p:cNvCxnSpPr/>
          <p:nvPr/>
        </p:nvCxnSpPr>
        <p:spPr>
          <a:xfrm>
            <a:off x="756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44" name="Google Shape;944;p130"/>
          <p:cNvCxnSpPr/>
          <p:nvPr/>
        </p:nvCxnSpPr>
        <p:spPr>
          <a:xfrm>
            <a:off x="7292160" y="1795680"/>
            <a:ext cx="548640" cy="0"/>
          </a:xfrm>
          <a:prstGeom prst="straightConnector1">
            <a:avLst/>
          </a:prstGeom>
          <a:noFill/>
          <a:ln cap="flat" cmpd="sng" w="9525">
            <a:solidFill>
              <a:srgbClr val="000000"/>
            </a:solidFill>
            <a:prstDash val="solid"/>
            <a:round/>
            <a:headEnd len="sm" w="sm" type="none"/>
            <a:tailEnd len="sm" w="sm" type="none"/>
          </a:ln>
        </p:spPr>
      </p:cxnSp>
      <p:sp>
        <p:nvSpPr>
          <p:cNvPr id="945" name="Google Shape;945;p130"/>
          <p:cNvSpPr/>
          <p:nvPr/>
        </p:nvSpPr>
        <p:spPr>
          <a:xfrm>
            <a:off x="5907600" y="1645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30"/>
          <p:cNvSpPr/>
          <p:nvPr/>
        </p:nvSpPr>
        <p:spPr>
          <a:xfrm>
            <a:off x="5979600" y="150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30"/>
          <p:cNvSpPr/>
          <p:nvPr/>
        </p:nvSpPr>
        <p:spPr>
          <a:xfrm>
            <a:off x="6070320" y="135792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30"/>
          <p:cNvSpPr txBox="1"/>
          <p:nvPr/>
        </p:nvSpPr>
        <p:spPr>
          <a:xfrm>
            <a:off x="596304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949" name="Google Shape;949;p130"/>
          <p:cNvSpPr txBox="1"/>
          <p:nvPr/>
        </p:nvSpPr>
        <p:spPr>
          <a:xfrm>
            <a:off x="669492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950" name="Google Shape;950;p130"/>
          <p:cNvSpPr txBox="1"/>
          <p:nvPr/>
        </p:nvSpPr>
        <p:spPr>
          <a:xfrm>
            <a:off x="739080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951" name="Google Shape;951;p130"/>
          <p:cNvCxnSpPr/>
          <p:nvPr/>
        </p:nvCxnSpPr>
        <p:spPr>
          <a:xfrm>
            <a:off x="0" y="0"/>
            <a:ext cx="360" cy="360"/>
          </a:xfrm>
          <a:prstGeom prst="straightConnector1">
            <a:avLst/>
          </a:prstGeom>
          <a:noFill/>
          <a:ln cap="flat" cmpd="sng" w="9525">
            <a:solidFill>
              <a:srgbClr val="000000"/>
            </a:solidFill>
            <a:prstDash val="solid"/>
            <a:round/>
            <a:headEnd len="sm" w="sm" type="none"/>
            <a:tailEnd len="med" w="med" type="triangle"/>
          </a:ln>
        </p:spPr>
      </p:cxnSp>
      <p:sp>
        <p:nvSpPr>
          <p:cNvPr id="952" name="Google Shape;952;p130"/>
          <p:cNvSpPr txBox="1"/>
          <p:nvPr/>
        </p:nvSpPr>
        <p:spPr>
          <a:xfrm>
            <a:off x="1708920" y="1813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doTowers(2, 1, 3, 2)</a:t>
            </a:r>
            <a:endParaRPr b="0" sz="1800" strike="noStrike">
              <a:latin typeface="Arial"/>
              <a:ea typeface="Arial"/>
              <a:cs typeface="Arial"/>
              <a:sym typeface="Arial"/>
            </a:endParaRPr>
          </a:p>
        </p:txBody>
      </p:sp>
      <p:cxnSp>
        <p:nvCxnSpPr>
          <p:cNvPr id="953" name="Google Shape;953;p130"/>
          <p:cNvCxnSpPr/>
          <p:nvPr/>
        </p:nvCxnSpPr>
        <p:spPr>
          <a:xfrm>
            <a:off x="0" y="0"/>
            <a:ext cx="360" cy="360"/>
          </a:xfrm>
          <a:prstGeom prst="straightConnector1">
            <a:avLst/>
          </a:prstGeom>
          <a:noFill/>
          <a:ln cap="flat" cmpd="sng" w="9525">
            <a:solidFill>
              <a:srgbClr val="000000"/>
            </a:solidFill>
            <a:prstDash val="solid"/>
            <a:round/>
            <a:headEnd len="sm" w="sm" type="none"/>
            <a:tailEnd len="med" w="med" type="triangle"/>
          </a:ln>
        </p:spPr>
      </p:cxnSp>
      <p:sp>
        <p:nvSpPr>
          <p:cNvPr id="954" name="Google Shape;954;p130"/>
          <p:cNvSpPr txBox="1"/>
          <p:nvPr/>
        </p:nvSpPr>
        <p:spPr>
          <a:xfrm>
            <a:off x="3113280" y="2173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doTowers(1, 1, 2, 3)</a:t>
            </a:r>
            <a:endParaRPr b="0" sz="1800" strike="noStrike">
              <a:latin typeface="Arial"/>
              <a:ea typeface="Arial"/>
              <a:cs typeface="Arial"/>
              <a:sym typeface="Arial"/>
            </a:endParaRPr>
          </a:p>
        </p:txBody>
      </p:sp>
      <p:cxnSp>
        <p:nvCxnSpPr>
          <p:cNvPr id="955" name="Google Shape;955;p130"/>
          <p:cNvCxnSpPr/>
          <p:nvPr/>
        </p:nvCxnSpPr>
        <p:spPr>
          <a:xfrm>
            <a:off x="609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56" name="Google Shape;956;p130"/>
          <p:cNvCxnSpPr/>
          <p:nvPr/>
        </p:nvCxnSpPr>
        <p:spPr>
          <a:xfrm>
            <a:off x="5816160" y="2587680"/>
            <a:ext cx="548640" cy="0"/>
          </a:xfrm>
          <a:prstGeom prst="straightConnector1">
            <a:avLst/>
          </a:prstGeom>
          <a:noFill/>
          <a:ln cap="flat" cmpd="sng" w="9525">
            <a:solidFill>
              <a:srgbClr val="000000"/>
            </a:solidFill>
            <a:prstDash val="solid"/>
            <a:round/>
            <a:headEnd len="sm" w="sm" type="none"/>
            <a:tailEnd len="sm" w="sm" type="none"/>
          </a:ln>
        </p:spPr>
      </p:cxnSp>
      <p:cxnSp>
        <p:nvCxnSpPr>
          <p:cNvPr id="957" name="Google Shape;957;p130"/>
          <p:cNvCxnSpPr/>
          <p:nvPr/>
        </p:nvCxnSpPr>
        <p:spPr>
          <a:xfrm>
            <a:off x="681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58" name="Google Shape;958;p130"/>
          <p:cNvCxnSpPr/>
          <p:nvPr/>
        </p:nvCxnSpPr>
        <p:spPr>
          <a:xfrm>
            <a:off x="6536160" y="2587680"/>
            <a:ext cx="548640" cy="0"/>
          </a:xfrm>
          <a:prstGeom prst="straightConnector1">
            <a:avLst/>
          </a:prstGeom>
          <a:noFill/>
          <a:ln cap="flat" cmpd="sng" w="9525">
            <a:solidFill>
              <a:srgbClr val="000000"/>
            </a:solidFill>
            <a:prstDash val="solid"/>
            <a:round/>
            <a:headEnd len="sm" w="sm" type="none"/>
            <a:tailEnd len="sm" w="sm" type="none"/>
          </a:ln>
        </p:spPr>
      </p:cxnSp>
      <p:cxnSp>
        <p:nvCxnSpPr>
          <p:cNvPr id="959" name="Google Shape;959;p130"/>
          <p:cNvCxnSpPr/>
          <p:nvPr/>
        </p:nvCxnSpPr>
        <p:spPr>
          <a:xfrm>
            <a:off x="753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60" name="Google Shape;960;p130"/>
          <p:cNvCxnSpPr/>
          <p:nvPr/>
        </p:nvCxnSpPr>
        <p:spPr>
          <a:xfrm>
            <a:off x="7256160" y="2587680"/>
            <a:ext cx="548640" cy="0"/>
          </a:xfrm>
          <a:prstGeom prst="straightConnector1">
            <a:avLst/>
          </a:prstGeom>
          <a:noFill/>
          <a:ln cap="flat" cmpd="sng" w="9525">
            <a:solidFill>
              <a:srgbClr val="000000"/>
            </a:solidFill>
            <a:prstDash val="solid"/>
            <a:round/>
            <a:headEnd len="sm" w="sm" type="none"/>
            <a:tailEnd len="sm" w="sm" type="none"/>
          </a:ln>
        </p:spPr>
      </p:cxnSp>
      <p:sp>
        <p:nvSpPr>
          <p:cNvPr id="961" name="Google Shape;961;p130"/>
          <p:cNvSpPr/>
          <p:nvPr/>
        </p:nvSpPr>
        <p:spPr>
          <a:xfrm>
            <a:off x="5871600" y="2437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30"/>
          <p:cNvSpPr/>
          <p:nvPr/>
        </p:nvSpPr>
        <p:spPr>
          <a:xfrm>
            <a:off x="5943600" y="2293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30"/>
          <p:cNvSpPr/>
          <p:nvPr/>
        </p:nvSpPr>
        <p:spPr>
          <a:xfrm>
            <a:off x="7475760" y="2430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30"/>
          <p:cNvSpPr txBox="1"/>
          <p:nvPr/>
        </p:nvSpPr>
        <p:spPr>
          <a:xfrm>
            <a:off x="592704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965" name="Google Shape;965;p130"/>
          <p:cNvSpPr txBox="1"/>
          <p:nvPr/>
        </p:nvSpPr>
        <p:spPr>
          <a:xfrm>
            <a:off x="665892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966" name="Google Shape;966;p130"/>
          <p:cNvSpPr txBox="1"/>
          <p:nvPr/>
        </p:nvSpPr>
        <p:spPr>
          <a:xfrm>
            <a:off x="735480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967" name="Google Shape;967;p130"/>
          <p:cNvCxnSpPr/>
          <p:nvPr/>
        </p:nvCxnSpPr>
        <p:spPr>
          <a:xfrm flipH="1">
            <a:off x="1828800" y="2098800"/>
            <a:ext cx="3600" cy="1101600"/>
          </a:xfrm>
          <a:prstGeom prst="straightConnector1">
            <a:avLst/>
          </a:prstGeom>
          <a:noFill/>
          <a:ln cap="flat" cmpd="sng" w="9525">
            <a:solidFill>
              <a:srgbClr val="000000"/>
            </a:solidFill>
            <a:prstDash val="solid"/>
            <a:round/>
            <a:headEnd len="sm" w="sm" type="none"/>
            <a:tailEnd len="sm" w="sm" type="none"/>
          </a:ln>
        </p:spPr>
      </p:cxnSp>
      <p:cxnSp>
        <p:nvCxnSpPr>
          <p:cNvPr id="968" name="Google Shape;968;p130"/>
          <p:cNvCxnSpPr/>
          <p:nvPr/>
        </p:nvCxnSpPr>
        <p:spPr>
          <a:xfrm>
            <a:off x="1812240" y="2743200"/>
            <a:ext cx="1005840" cy="0"/>
          </a:xfrm>
          <a:prstGeom prst="straightConnector1">
            <a:avLst/>
          </a:prstGeom>
          <a:noFill/>
          <a:ln cap="flat" cmpd="sng" w="9525">
            <a:solidFill>
              <a:srgbClr val="000000"/>
            </a:solidFill>
            <a:prstDash val="solid"/>
            <a:round/>
            <a:headEnd len="sm" w="sm" type="none"/>
            <a:tailEnd len="sm" w="sm" type="none"/>
          </a:ln>
        </p:spPr>
      </p:cxnSp>
      <p:sp>
        <p:nvSpPr>
          <p:cNvPr id="969" name="Google Shape;969;p130"/>
          <p:cNvSpPr txBox="1"/>
          <p:nvPr/>
        </p:nvSpPr>
        <p:spPr>
          <a:xfrm>
            <a:off x="2798640" y="2579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2 to peg #2</a:t>
            </a:r>
            <a:endParaRPr b="0" sz="1800" strike="noStrike">
              <a:latin typeface="Arial"/>
              <a:ea typeface="Arial"/>
              <a:cs typeface="Arial"/>
              <a:sym typeface="Arial"/>
            </a:endParaRPr>
          </a:p>
        </p:txBody>
      </p:sp>
      <p:cxnSp>
        <p:nvCxnSpPr>
          <p:cNvPr id="970" name="Google Shape;970;p130"/>
          <p:cNvCxnSpPr/>
          <p:nvPr/>
        </p:nvCxnSpPr>
        <p:spPr>
          <a:xfrm>
            <a:off x="609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71" name="Google Shape;971;p130"/>
          <p:cNvCxnSpPr/>
          <p:nvPr/>
        </p:nvCxnSpPr>
        <p:spPr>
          <a:xfrm>
            <a:off x="681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72" name="Google Shape;972;p130"/>
          <p:cNvCxnSpPr/>
          <p:nvPr/>
        </p:nvCxnSpPr>
        <p:spPr>
          <a:xfrm>
            <a:off x="6536160" y="3271680"/>
            <a:ext cx="548640" cy="0"/>
          </a:xfrm>
          <a:prstGeom prst="straightConnector1">
            <a:avLst/>
          </a:prstGeom>
          <a:noFill/>
          <a:ln cap="flat" cmpd="sng" w="9525">
            <a:solidFill>
              <a:srgbClr val="000000"/>
            </a:solidFill>
            <a:prstDash val="solid"/>
            <a:round/>
            <a:headEnd len="sm" w="sm" type="none"/>
            <a:tailEnd len="sm" w="sm" type="none"/>
          </a:ln>
        </p:spPr>
      </p:cxnSp>
      <p:cxnSp>
        <p:nvCxnSpPr>
          <p:cNvPr id="973" name="Google Shape;973;p130"/>
          <p:cNvCxnSpPr/>
          <p:nvPr/>
        </p:nvCxnSpPr>
        <p:spPr>
          <a:xfrm>
            <a:off x="753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74" name="Google Shape;974;p130"/>
          <p:cNvCxnSpPr/>
          <p:nvPr/>
        </p:nvCxnSpPr>
        <p:spPr>
          <a:xfrm>
            <a:off x="7256160" y="3271680"/>
            <a:ext cx="548640" cy="0"/>
          </a:xfrm>
          <a:prstGeom prst="straightConnector1">
            <a:avLst/>
          </a:prstGeom>
          <a:noFill/>
          <a:ln cap="flat" cmpd="sng" w="9525">
            <a:solidFill>
              <a:srgbClr val="000000"/>
            </a:solidFill>
            <a:prstDash val="solid"/>
            <a:round/>
            <a:headEnd len="sm" w="sm" type="none"/>
            <a:tailEnd len="sm" w="sm" type="none"/>
          </a:ln>
        </p:spPr>
      </p:cxnSp>
      <p:sp>
        <p:nvSpPr>
          <p:cNvPr id="975" name="Google Shape;975;p130"/>
          <p:cNvSpPr/>
          <p:nvPr/>
        </p:nvSpPr>
        <p:spPr>
          <a:xfrm>
            <a:off x="5871600" y="3121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30"/>
          <p:cNvSpPr/>
          <p:nvPr/>
        </p:nvSpPr>
        <p:spPr>
          <a:xfrm>
            <a:off x="6663600" y="312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30"/>
          <p:cNvSpPr/>
          <p:nvPr/>
        </p:nvSpPr>
        <p:spPr>
          <a:xfrm>
            <a:off x="7475760" y="3114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30"/>
          <p:cNvSpPr txBox="1"/>
          <p:nvPr/>
        </p:nvSpPr>
        <p:spPr>
          <a:xfrm>
            <a:off x="592704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979" name="Google Shape;979;p130"/>
          <p:cNvSpPr txBox="1"/>
          <p:nvPr/>
        </p:nvSpPr>
        <p:spPr>
          <a:xfrm>
            <a:off x="665892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980" name="Google Shape;980;p130"/>
          <p:cNvSpPr txBox="1"/>
          <p:nvPr/>
        </p:nvSpPr>
        <p:spPr>
          <a:xfrm>
            <a:off x="735480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981" name="Google Shape;981;p130"/>
          <p:cNvCxnSpPr/>
          <p:nvPr/>
        </p:nvCxnSpPr>
        <p:spPr>
          <a:xfrm>
            <a:off x="1812240" y="3175200"/>
            <a:ext cx="1005840" cy="0"/>
          </a:xfrm>
          <a:prstGeom prst="straightConnector1">
            <a:avLst/>
          </a:prstGeom>
          <a:noFill/>
          <a:ln cap="flat" cmpd="sng" w="9525">
            <a:solidFill>
              <a:srgbClr val="000000"/>
            </a:solidFill>
            <a:prstDash val="solid"/>
            <a:round/>
            <a:headEnd len="sm" w="sm" type="none"/>
            <a:tailEnd len="sm" w="sm" type="none"/>
          </a:ln>
        </p:spPr>
      </p:cxnSp>
      <p:sp>
        <p:nvSpPr>
          <p:cNvPr id="982" name="Google Shape;982;p130"/>
          <p:cNvSpPr txBox="1"/>
          <p:nvPr/>
        </p:nvSpPr>
        <p:spPr>
          <a:xfrm>
            <a:off x="2825640" y="2965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doTowers(1, 3, 1, 2)</a:t>
            </a:r>
            <a:endParaRPr b="0" sz="1800" strike="noStrike">
              <a:latin typeface="Arial"/>
              <a:ea typeface="Arial"/>
              <a:cs typeface="Arial"/>
              <a:sym typeface="Arial"/>
            </a:endParaRPr>
          </a:p>
        </p:txBody>
      </p:sp>
      <p:sp>
        <p:nvSpPr>
          <p:cNvPr id="983" name="Google Shape;983;p130"/>
          <p:cNvSpPr txBox="1"/>
          <p:nvPr/>
        </p:nvSpPr>
        <p:spPr>
          <a:xfrm>
            <a:off x="2834640" y="3263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1 to peg #2</a:t>
            </a:r>
            <a:endParaRPr b="0" sz="1800" strike="noStrike">
              <a:latin typeface="Arial"/>
              <a:ea typeface="Arial"/>
              <a:cs typeface="Arial"/>
              <a:sym typeface="Arial"/>
            </a:endParaRPr>
          </a:p>
        </p:txBody>
      </p:sp>
      <p:cxnSp>
        <p:nvCxnSpPr>
          <p:cNvPr id="984" name="Google Shape;984;p130"/>
          <p:cNvCxnSpPr/>
          <p:nvPr/>
        </p:nvCxnSpPr>
        <p:spPr>
          <a:xfrm>
            <a:off x="6090480" y="362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85" name="Google Shape;985;p130"/>
          <p:cNvCxnSpPr/>
          <p:nvPr/>
        </p:nvCxnSpPr>
        <p:spPr>
          <a:xfrm>
            <a:off x="6810480" y="362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86" name="Google Shape;986;p130"/>
          <p:cNvCxnSpPr/>
          <p:nvPr/>
        </p:nvCxnSpPr>
        <p:spPr>
          <a:xfrm>
            <a:off x="6536160" y="3991680"/>
            <a:ext cx="548640" cy="0"/>
          </a:xfrm>
          <a:prstGeom prst="straightConnector1">
            <a:avLst/>
          </a:prstGeom>
          <a:noFill/>
          <a:ln cap="flat" cmpd="sng" w="9525">
            <a:solidFill>
              <a:srgbClr val="000000"/>
            </a:solidFill>
            <a:prstDash val="solid"/>
            <a:round/>
            <a:headEnd len="sm" w="sm" type="none"/>
            <a:tailEnd len="sm" w="sm" type="none"/>
          </a:ln>
        </p:spPr>
      </p:cxnSp>
      <p:cxnSp>
        <p:nvCxnSpPr>
          <p:cNvPr id="987" name="Google Shape;987;p130"/>
          <p:cNvCxnSpPr/>
          <p:nvPr/>
        </p:nvCxnSpPr>
        <p:spPr>
          <a:xfrm>
            <a:off x="7530480" y="362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88" name="Google Shape;988;p130"/>
          <p:cNvCxnSpPr/>
          <p:nvPr/>
        </p:nvCxnSpPr>
        <p:spPr>
          <a:xfrm>
            <a:off x="7256160" y="3991680"/>
            <a:ext cx="548640" cy="0"/>
          </a:xfrm>
          <a:prstGeom prst="straightConnector1">
            <a:avLst/>
          </a:prstGeom>
          <a:noFill/>
          <a:ln cap="flat" cmpd="sng" w="9525">
            <a:solidFill>
              <a:srgbClr val="000000"/>
            </a:solidFill>
            <a:prstDash val="solid"/>
            <a:round/>
            <a:headEnd len="sm" w="sm" type="none"/>
            <a:tailEnd len="sm" w="sm" type="none"/>
          </a:ln>
        </p:spPr>
      </p:cxnSp>
      <p:sp>
        <p:nvSpPr>
          <p:cNvPr id="989" name="Google Shape;989;p130"/>
          <p:cNvSpPr/>
          <p:nvPr/>
        </p:nvSpPr>
        <p:spPr>
          <a:xfrm>
            <a:off x="5871600" y="3841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30"/>
          <p:cNvSpPr/>
          <p:nvPr/>
        </p:nvSpPr>
        <p:spPr>
          <a:xfrm>
            <a:off x="6663600" y="384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30"/>
          <p:cNvSpPr/>
          <p:nvPr/>
        </p:nvSpPr>
        <p:spPr>
          <a:xfrm>
            <a:off x="6755760" y="3690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30"/>
          <p:cNvSpPr txBox="1"/>
          <p:nvPr/>
        </p:nvSpPr>
        <p:spPr>
          <a:xfrm>
            <a:off x="5927040" y="399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993" name="Google Shape;993;p130"/>
          <p:cNvSpPr txBox="1"/>
          <p:nvPr/>
        </p:nvSpPr>
        <p:spPr>
          <a:xfrm>
            <a:off x="6658920" y="399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994" name="Google Shape;994;p130"/>
          <p:cNvSpPr txBox="1"/>
          <p:nvPr/>
        </p:nvSpPr>
        <p:spPr>
          <a:xfrm>
            <a:off x="7354800" y="399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995" name="Google Shape;995;p130"/>
          <p:cNvCxnSpPr/>
          <p:nvPr/>
        </p:nvCxnSpPr>
        <p:spPr>
          <a:xfrm>
            <a:off x="548640" y="1711800"/>
            <a:ext cx="0" cy="2768760"/>
          </a:xfrm>
          <a:prstGeom prst="straightConnector1">
            <a:avLst/>
          </a:prstGeom>
          <a:noFill/>
          <a:ln cap="flat" cmpd="sng" w="9525">
            <a:solidFill>
              <a:srgbClr val="000000"/>
            </a:solidFill>
            <a:prstDash val="solid"/>
            <a:round/>
            <a:headEnd len="sm" w="sm" type="none"/>
            <a:tailEnd len="sm" w="sm" type="none"/>
          </a:ln>
        </p:spPr>
      </p:cxnSp>
      <p:cxnSp>
        <p:nvCxnSpPr>
          <p:cNvPr id="996" name="Google Shape;996;p130"/>
          <p:cNvCxnSpPr/>
          <p:nvPr/>
        </p:nvCxnSpPr>
        <p:spPr>
          <a:xfrm>
            <a:off x="532080" y="3931920"/>
            <a:ext cx="1296720" cy="0"/>
          </a:xfrm>
          <a:prstGeom prst="straightConnector1">
            <a:avLst/>
          </a:prstGeom>
          <a:noFill/>
          <a:ln cap="flat" cmpd="sng" w="9525">
            <a:solidFill>
              <a:srgbClr val="000000"/>
            </a:solidFill>
            <a:prstDash val="solid"/>
            <a:round/>
            <a:headEnd len="sm" w="sm" type="none"/>
            <a:tailEnd len="sm" w="sm" type="none"/>
          </a:ln>
        </p:spPr>
      </p:cxnSp>
      <p:sp>
        <p:nvSpPr>
          <p:cNvPr id="997" name="Google Shape;997;p130"/>
          <p:cNvSpPr txBox="1"/>
          <p:nvPr/>
        </p:nvSpPr>
        <p:spPr>
          <a:xfrm>
            <a:off x="1754640" y="3731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3 to peg #3</a:t>
            </a:r>
            <a:endParaRPr b="0" sz="1800" strike="noStrike">
              <a:latin typeface="Arial"/>
              <a:ea typeface="Arial"/>
              <a:cs typeface="Arial"/>
              <a:sym typeface="Arial"/>
            </a:endParaRPr>
          </a:p>
        </p:txBody>
      </p:sp>
      <p:cxnSp>
        <p:nvCxnSpPr>
          <p:cNvPr id="998" name="Google Shape;998;p130"/>
          <p:cNvCxnSpPr/>
          <p:nvPr/>
        </p:nvCxnSpPr>
        <p:spPr>
          <a:xfrm>
            <a:off x="6090480" y="4273920"/>
            <a:ext cx="0" cy="365760"/>
          </a:xfrm>
          <a:prstGeom prst="straightConnector1">
            <a:avLst/>
          </a:prstGeom>
          <a:noFill/>
          <a:ln cap="flat" cmpd="sng" w="9525">
            <a:solidFill>
              <a:srgbClr val="000000"/>
            </a:solidFill>
            <a:prstDash val="solid"/>
            <a:round/>
            <a:headEnd len="sm" w="sm" type="none"/>
            <a:tailEnd len="sm" w="sm" type="none"/>
          </a:ln>
        </p:spPr>
      </p:cxnSp>
      <p:cxnSp>
        <p:nvCxnSpPr>
          <p:cNvPr id="999" name="Google Shape;999;p130"/>
          <p:cNvCxnSpPr/>
          <p:nvPr/>
        </p:nvCxnSpPr>
        <p:spPr>
          <a:xfrm>
            <a:off x="6810480" y="4273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00" name="Google Shape;1000;p130"/>
          <p:cNvCxnSpPr/>
          <p:nvPr/>
        </p:nvCxnSpPr>
        <p:spPr>
          <a:xfrm>
            <a:off x="6536160" y="4639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001" name="Google Shape;1001;p130"/>
          <p:cNvCxnSpPr/>
          <p:nvPr/>
        </p:nvCxnSpPr>
        <p:spPr>
          <a:xfrm>
            <a:off x="7530480" y="4273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02" name="Google Shape;1002;p130"/>
          <p:cNvCxnSpPr/>
          <p:nvPr/>
        </p:nvCxnSpPr>
        <p:spPr>
          <a:xfrm>
            <a:off x="7256160" y="4639680"/>
            <a:ext cx="548640" cy="0"/>
          </a:xfrm>
          <a:prstGeom prst="straightConnector1">
            <a:avLst/>
          </a:prstGeom>
          <a:noFill/>
          <a:ln cap="flat" cmpd="sng" w="9525">
            <a:solidFill>
              <a:srgbClr val="000000"/>
            </a:solidFill>
            <a:prstDash val="solid"/>
            <a:round/>
            <a:headEnd len="sm" w="sm" type="none"/>
            <a:tailEnd len="sm" w="sm" type="none"/>
          </a:ln>
        </p:spPr>
      </p:cxnSp>
      <p:sp>
        <p:nvSpPr>
          <p:cNvPr id="1003" name="Google Shape;1003;p130"/>
          <p:cNvSpPr/>
          <p:nvPr/>
        </p:nvSpPr>
        <p:spPr>
          <a:xfrm>
            <a:off x="7311600" y="4489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30"/>
          <p:cNvSpPr/>
          <p:nvPr/>
        </p:nvSpPr>
        <p:spPr>
          <a:xfrm>
            <a:off x="6663600" y="4489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30"/>
          <p:cNvSpPr/>
          <p:nvPr/>
        </p:nvSpPr>
        <p:spPr>
          <a:xfrm>
            <a:off x="6755760" y="4338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30"/>
          <p:cNvSpPr txBox="1"/>
          <p:nvPr/>
        </p:nvSpPr>
        <p:spPr>
          <a:xfrm>
            <a:off x="5927040" y="4639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1007" name="Google Shape;1007;p130"/>
          <p:cNvSpPr txBox="1"/>
          <p:nvPr/>
        </p:nvSpPr>
        <p:spPr>
          <a:xfrm>
            <a:off x="6658920" y="4639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1008" name="Google Shape;1008;p130"/>
          <p:cNvSpPr txBox="1"/>
          <p:nvPr/>
        </p:nvSpPr>
        <p:spPr>
          <a:xfrm>
            <a:off x="7354800" y="4639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1009" name="Google Shape;1009;p130"/>
          <p:cNvCxnSpPr/>
          <p:nvPr/>
        </p:nvCxnSpPr>
        <p:spPr>
          <a:xfrm>
            <a:off x="532080" y="4471920"/>
            <a:ext cx="1296720" cy="0"/>
          </a:xfrm>
          <a:prstGeom prst="straightConnector1">
            <a:avLst/>
          </a:prstGeom>
          <a:noFill/>
          <a:ln cap="flat" cmpd="sng" w="9525">
            <a:solidFill>
              <a:srgbClr val="000000"/>
            </a:solidFill>
            <a:prstDash val="solid"/>
            <a:round/>
            <a:headEnd len="sm" w="sm" type="none"/>
            <a:tailEnd len="sm" w="sm" type="none"/>
          </a:ln>
        </p:spPr>
      </p:cxnSp>
      <p:sp>
        <p:nvSpPr>
          <p:cNvPr id="1010" name="Google Shape;1010;p130"/>
          <p:cNvSpPr txBox="1"/>
          <p:nvPr/>
        </p:nvSpPr>
        <p:spPr>
          <a:xfrm>
            <a:off x="1745280" y="4297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doTowers(2, 2, 1, 3)</a:t>
            </a:r>
            <a:endParaRPr b="0" sz="1800" strike="noStrike">
              <a:latin typeface="Arial"/>
              <a:ea typeface="Arial"/>
              <a:cs typeface="Arial"/>
              <a:sym typeface="Arial"/>
            </a:endParaRPr>
          </a:p>
        </p:txBody>
      </p:sp>
      <p:cxnSp>
        <p:nvCxnSpPr>
          <p:cNvPr id="1011" name="Google Shape;1011;p130"/>
          <p:cNvCxnSpPr/>
          <p:nvPr/>
        </p:nvCxnSpPr>
        <p:spPr>
          <a:xfrm>
            <a:off x="5816160" y="4639680"/>
            <a:ext cx="548640" cy="0"/>
          </a:xfrm>
          <a:prstGeom prst="straightConnector1">
            <a:avLst/>
          </a:prstGeom>
          <a:noFill/>
          <a:ln cap="flat" cmpd="sng" w="9525">
            <a:solidFill>
              <a:srgbClr val="000000"/>
            </a:solidFill>
            <a:prstDash val="solid"/>
            <a:round/>
            <a:headEnd len="sm" w="sm" type="none"/>
            <a:tailEnd len="sm" w="sm" type="non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131"/>
          <p:cNvSpPr txBox="1"/>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4400" strike="noStrike">
                <a:solidFill>
                  <a:srgbClr val="000000"/>
                </a:solidFill>
                <a:latin typeface="Arial"/>
                <a:ea typeface="Arial"/>
                <a:cs typeface="Arial"/>
                <a:sym typeface="Arial"/>
              </a:rPr>
              <a:t>Working through an example</a:t>
            </a:r>
            <a:endParaRPr b="0" sz="4400" strike="noStrike">
              <a:solidFill>
                <a:srgbClr val="000000"/>
              </a:solidFill>
              <a:latin typeface="Arial"/>
              <a:ea typeface="Arial"/>
              <a:cs typeface="Arial"/>
              <a:sym typeface="Arial"/>
            </a:endParaRPr>
          </a:p>
        </p:txBody>
      </p:sp>
      <p:sp>
        <p:nvSpPr>
          <p:cNvPr id="1017" name="Google Shape;1017;p131"/>
          <p:cNvSpPr txBox="1"/>
          <p:nvPr/>
        </p:nvSpPr>
        <p:spPr>
          <a:xfrm>
            <a:off x="448560" y="1417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doTowers(3, 1, 2, 3)</a:t>
            </a:r>
            <a:endParaRPr b="0" sz="1800" strike="noStrike">
              <a:latin typeface="Arial"/>
              <a:ea typeface="Arial"/>
              <a:cs typeface="Arial"/>
              <a:sym typeface="Arial"/>
            </a:endParaRPr>
          </a:p>
        </p:txBody>
      </p:sp>
      <p:cxnSp>
        <p:nvCxnSpPr>
          <p:cNvPr id="1018" name="Google Shape;1018;p131"/>
          <p:cNvCxnSpPr/>
          <p:nvPr/>
        </p:nvCxnSpPr>
        <p:spPr>
          <a:xfrm>
            <a:off x="612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19" name="Google Shape;1019;p131"/>
          <p:cNvCxnSpPr/>
          <p:nvPr/>
        </p:nvCxnSpPr>
        <p:spPr>
          <a:xfrm>
            <a:off x="585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020" name="Google Shape;1020;p131"/>
          <p:cNvCxnSpPr/>
          <p:nvPr/>
        </p:nvCxnSpPr>
        <p:spPr>
          <a:xfrm>
            <a:off x="684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21" name="Google Shape;1021;p131"/>
          <p:cNvCxnSpPr/>
          <p:nvPr/>
        </p:nvCxnSpPr>
        <p:spPr>
          <a:xfrm>
            <a:off x="657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022" name="Google Shape;1022;p131"/>
          <p:cNvCxnSpPr/>
          <p:nvPr/>
        </p:nvCxnSpPr>
        <p:spPr>
          <a:xfrm>
            <a:off x="756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23" name="Google Shape;1023;p131"/>
          <p:cNvCxnSpPr/>
          <p:nvPr/>
        </p:nvCxnSpPr>
        <p:spPr>
          <a:xfrm>
            <a:off x="7292160" y="1795680"/>
            <a:ext cx="548640" cy="0"/>
          </a:xfrm>
          <a:prstGeom prst="straightConnector1">
            <a:avLst/>
          </a:prstGeom>
          <a:noFill/>
          <a:ln cap="flat" cmpd="sng" w="9525">
            <a:solidFill>
              <a:srgbClr val="000000"/>
            </a:solidFill>
            <a:prstDash val="solid"/>
            <a:round/>
            <a:headEnd len="sm" w="sm" type="none"/>
            <a:tailEnd len="sm" w="sm" type="none"/>
          </a:ln>
        </p:spPr>
      </p:cxnSp>
      <p:sp>
        <p:nvSpPr>
          <p:cNvPr id="1024" name="Google Shape;1024;p131"/>
          <p:cNvSpPr/>
          <p:nvPr/>
        </p:nvSpPr>
        <p:spPr>
          <a:xfrm>
            <a:off x="5907600" y="1645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31"/>
          <p:cNvSpPr/>
          <p:nvPr/>
        </p:nvSpPr>
        <p:spPr>
          <a:xfrm>
            <a:off x="5979600" y="150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131"/>
          <p:cNvSpPr/>
          <p:nvPr/>
        </p:nvSpPr>
        <p:spPr>
          <a:xfrm>
            <a:off x="6070320" y="135792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31"/>
          <p:cNvSpPr txBox="1"/>
          <p:nvPr/>
        </p:nvSpPr>
        <p:spPr>
          <a:xfrm>
            <a:off x="596304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1028" name="Google Shape;1028;p131"/>
          <p:cNvSpPr txBox="1"/>
          <p:nvPr/>
        </p:nvSpPr>
        <p:spPr>
          <a:xfrm>
            <a:off x="669492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1029" name="Google Shape;1029;p131"/>
          <p:cNvSpPr txBox="1"/>
          <p:nvPr/>
        </p:nvSpPr>
        <p:spPr>
          <a:xfrm>
            <a:off x="739080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1030" name="Google Shape;1030;p131"/>
          <p:cNvCxnSpPr/>
          <p:nvPr/>
        </p:nvCxnSpPr>
        <p:spPr>
          <a:xfrm>
            <a:off x="0" y="0"/>
            <a:ext cx="360" cy="360"/>
          </a:xfrm>
          <a:prstGeom prst="straightConnector1">
            <a:avLst/>
          </a:prstGeom>
          <a:noFill/>
          <a:ln cap="flat" cmpd="sng" w="9525">
            <a:solidFill>
              <a:srgbClr val="000000"/>
            </a:solidFill>
            <a:prstDash val="solid"/>
            <a:round/>
            <a:headEnd len="sm" w="sm" type="none"/>
            <a:tailEnd len="med" w="med" type="triangle"/>
          </a:ln>
        </p:spPr>
      </p:cxnSp>
      <p:sp>
        <p:nvSpPr>
          <p:cNvPr id="1031" name="Google Shape;1031;p131"/>
          <p:cNvSpPr txBox="1"/>
          <p:nvPr/>
        </p:nvSpPr>
        <p:spPr>
          <a:xfrm>
            <a:off x="1708920" y="1813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doTowers(2, 1, 3, 2)</a:t>
            </a:r>
            <a:endParaRPr b="0" sz="1800" strike="noStrike">
              <a:latin typeface="Arial"/>
              <a:ea typeface="Arial"/>
              <a:cs typeface="Arial"/>
              <a:sym typeface="Arial"/>
            </a:endParaRPr>
          </a:p>
        </p:txBody>
      </p:sp>
      <p:cxnSp>
        <p:nvCxnSpPr>
          <p:cNvPr id="1032" name="Google Shape;1032;p131"/>
          <p:cNvCxnSpPr/>
          <p:nvPr/>
        </p:nvCxnSpPr>
        <p:spPr>
          <a:xfrm>
            <a:off x="0" y="0"/>
            <a:ext cx="360" cy="360"/>
          </a:xfrm>
          <a:prstGeom prst="straightConnector1">
            <a:avLst/>
          </a:prstGeom>
          <a:noFill/>
          <a:ln cap="flat" cmpd="sng" w="9525">
            <a:solidFill>
              <a:srgbClr val="000000"/>
            </a:solidFill>
            <a:prstDash val="solid"/>
            <a:round/>
            <a:headEnd len="sm" w="sm" type="none"/>
            <a:tailEnd len="med" w="med" type="triangle"/>
          </a:ln>
        </p:spPr>
      </p:cxnSp>
      <p:sp>
        <p:nvSpPr>
          <p:cNvPr id="1033" name="Google Shape;1033;p131"/>
          <p:cNvSpPr txBox="1"/>
          <p:nvPr/>
        </p:nvSpPr>
        <p:spPr>
          <a:xfrm>
            <a:off x="3113280" y="2173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doTowers(1, 1, 2, 3)</a:t>
            </a:r>
            <a:endParaRPr b="0" sz="1800" strike="noStrike">
              <a:latin typeface="Arial"/>
              <a:ea typeface="Arial"/>
              <a:cs typeface="Arial"/>
              <a:sym typeface="Arial"/>
            </a:endParaRPr>
          </a:p>
        </p:txBody>
      </p:sp>
      <p:cxnSp>
        <p:nvCxnSpPr>
          <p:cNvPr id="1034" name="Google Shape;1034;p131"/>
          <p:cNvCxnSpPr/>
          <p:nvPr/>
        </p:nvCxnSpPr>
        <p:spPr>
          <a:xfrm>
            <a:off x="609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35" name="Google Shape;1035;p131"/>
          <p:cNvCxnSpPr/>
          <p:nvPr/>
        </p:nvCxnSpPr>
        <p:spPr>
          <a:xfrm>
            <a:off x="5816160" y="2587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036" name="Google Shape;1036;p131"/>
          <p:cNvCxnSpPr/>
          <p:nvPr/>
        </p:nvCxnSpPr>
        <p:spPr>
          <a:xfrm>
            <a:off x="681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37" name="Google Shape;1037;p131"/>
          <p:cNvCxnSpPr/>
          <p:nvPr/>
        </p:nvCxnSpPr>
        <p:spPr>
          <a:xfrm>
            <a:off x="6536160" y="2587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038" name="Google Shape;1038;p131"/>
          <p:cNvCxnSpPr/>
          <p:nvPr/>
        </p:nvCxnSpPr>
        <p:spPr>
          <a:xfrm>
            <a:off x="753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39" name="Google Shape;1039;p131"/>
          <p:cNvCxnSpPr/>
          <p:nvPr/>
        </p:nvCxnSpPr>
        <p:spPr>
          <a:xfrm>
            <a:off x="7256160" y="2587680"/>
            <a:ext cx="548640" cy="0"/>
          </a:xfrm>
          <a:prstGeom prst="straightConnector1">
            <a:avLst/>
          </a:prstGeom>
          <a:noFill/>
          <a:ln cap="flat" cmpd="sng" w="9525">
            <a:solidFill>
              <a:srgbClr val="000000"/>
            </a:solidFill>
            <a:prstDash val="solid"/>
            <a:round/>
            <a:headEnd len="sm" w="sm" type="none"/>
            <a:tailEnd len="sm" w="sm" type="none"/>
          </a:ln>
        </p:spPr>
      </p:cxnSp>
      <p:sp>
        <p:nvSpPr>
          <p:cNvPr id="1040" name="Google Shape;1040;p131"/>
          <p:cNvSpPr/>
          <p:nvPr/>
        </p:nvSpPr>
        <p:spPr>
          <a:xfrm>
            <a:off x="5871600" y="2437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31"/>
          <p:cNvSpPr/>
          <p:nvPr/>
        </p:nvSpPr>
        <p:spPr>
          <a:xfrm>
            <a:off x="5943600" y="2293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31"/>
          <p:cNvSpPr/>
          <p:nvPr/>
        </p:nvSpPr>
        <p:spPr>
          <a:xfrm>
            <a:off x="7475760" y="2430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31"/>
          <p:cNvSpPr txBox="1"/>
          <p:nvPr/>
        </p:nvSpPr>
        <p:spPr>
          <a:xfrm>
            <a:off x="592704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1044" name="Google Shape;1044;p131"/>
          <p:cNvSpPr txBox="1"/>
          <p:nvPr/>
        </p:nvSpPr>
        <p:spPr>
          <a:xfrm>
            <a:off x="665892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1045" name="Google Shape;1045;p131"/>
          <p:cNvSpPr txBox="1"/>
          <p:nvPr/>
        </p:nvSpPr>
        <p:spPr>
          <a:xfrm>
            <a:off x="735480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1046" name="Google Shape;1046;p131"/>
          <p:cNvCxnSpPr/>
          <p:nvPr/>
        </p:nvCxnSpPr>
        <p:spPr>
          <a:xfrm flipH="1">
            <a:off x="1828800" y="2098800"/>
            <a:ext cx="3600" cy="1101600"/>
          </a:xfrm>
          <a:prstGeom prst="straightConnector1">
            <a:avLst/>
          </a:prstGeom>
          <a:noFill/>
          <a:ln cap="flat" cmpd="sng" w="9525">
            <a:solidFill>
              <a:srgbClr val="000000"/>
            </a:solidFill>
            <a:prstDash val="solid"/>
            <a:round/>
            <a:headEnd len="sm" w="sm" type="none"/>
            <a:tailEnd len="sm" w="sm" type="none"/>
          </a:ln>
        </p:spPr>
      </p:cxnSp>
      <p:cxnSp>
        <p:nvCxnSpPr>
          <p:cNvPr id="1047" name="Google Shape;1047;p131"/>
          <p:cNvCxnSpPr/>
          <p:nvPr/>
        </p:nvCxnSpPr>
        <p:spPr>
          <a:xfrm>
            <a:off x="1812240" y="2743200"/>
            <a:ext cx="1005840" cy="0"/>
          </a:xfrm>
          <a:prstGeom prst="straightConnector1">
            <a:avLst/>
          </a:prstGeom>
          <a:noFill/>
          <a:ln cap="flat" cmpd="sng" w="9525">
            <a:solidFill>
              <a:srgbClr val="000000"/>
            </a:solidFill>
            <a:prstDash val="solid"/>
            <a:round/>
            <a:headEnd len="sm" w="sm" type="none"/>
            <a:tailEnd len="sm" w="sm" type="none"/>
          </a:ln>
        </p:spPr>
      </p:cxnSp>
      <p:sp>
        <p:nvSpPr>
          <p:cNvPr id="1048" name="Google Shape;1048;p131"/>
          <p:cNvSpPr txBox="1"/>
          <p:nvPr/>
        </p:nvSpPr>
        <p:spPr>
          <a:xfrm>
            <a:off x="2798640" y="2579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2 to peg #2</a:t>
            </a:r>
            <a:endParaRPr b="0" sz="1800" strike="noStrike">
              <a:latin typeface="Arial"/>
              <a:ea typeface="Arial"/>
              <a:cs typeface="Arial"/>
              <a:sym typeface="Arial"/>
            </a:endParaRPr>
          </a:p>
        </p:txBody>
      </p:sp>
      <p:cxnSp>
        <p:nvCxnSpPr>
          <p:cNvPr id="1049" name="Google Shape;1049;p131"/>
          <p:cNvCxnSpPr/>
          <p:nvPr/>
        </p:nvCxnSpPr>
        <p:spPr>
          <a:xfrm>
            <a:off x="609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50" name="Google Shape;1050;p131"/>
          <p:cNvCxnSpPr/>
          <p:nvPr/>
        </p:nvCxnSpPr>
        <p:spPr>
          <a:xfrm>
            <a:off x="681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51" name="Google Shape;1051;p131"/>
          <p:cNvCxnSpPr/>
          <p:nvPr/>
        </p:nvCxnSpPr>
        <p:spPr>
          <a:xfrm>
            <a:off x="6536160" y="3271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052" name="Google Shape;1052;p131"/>
          <p:cNvCxnSpPr/>
          <p:nvPr/>
        </p:nvCxnSpPr>
        <p:spPr>
          <a:xfrm>
            <a:off x="753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53" name="Google Shape;1053;p131"/>
          <p:cNvCxnSpPr/>
          <p:nvPr/>
        </p:nvCxnSpPr>
        <p:spPr>
          <a:xfrm>
            <a:off x="7256160" y="3271680"/>
            <a:ext cx="548640" cy="0"/>
          </a:xfrm>
          <a:prstGeom prst="straightConnector1">
            <a:avLst/>
          </a:prstGeom>
          <a:noFill/>
          <a:ln cap="flat" cmpd="sng" w="9525">
            <a:solidFill>
              <a:srgbClr val="000000"/>
            </a:solidFill>
            <a:prstDash val="solid"/>
            <a:round/>
            <a:headEnd len="sm" w="sm" type="none"/>
            <a:tailEnd len="sm" w="sm" type="none"/>
          </a:ln>
        </p:spPr>
      </p:cxnSp>
      <p:sp>
        <p:nvSpPr>
          <p:cNvPr id="1054" name="Google Shape;1054;p131"/>
          <p:cNvSpPr/>
          <p:nvPr/>
        </p:nvSpPr>
        <p:spPr>
          <a:xfrm>
            <a:off x="5871600" y="3121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31"/>
          <p:cNvSpPr/>
          <p:nvPr/>
        </p:nvSpPr>
        <p:spPr>
          <a:xfrm>
            <a:off x="6663600" y="312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31"/>
          <p:cNvSpPr/>
          <p:nvPr/>
        </p:nvSpPr>
        <p:spPr>
          <a:xfrm>
            <a:off x="7475760" y="3114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1"/>
          <p:cNvSpPr txBox="1"/>
          <p:nvPr/>
        </p:nvSpPr>
        <p:spPr>
          <a:xfrm>
            <a:off x="592704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1058" name="Google Shape;1058;p131"/>
          <p:cNvSpPr txBox="1"/>
          <p:nvPr/>
        </p:nvSpPr>
        <p:spPr>
          <a:xfrm>
            <a:off x="665892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1059" name="Google Shape;1059;p131"/>
          <p:cNvSpPr txBox="1"/>
          <p:nvPr/>
        </p:nvSpPr>
        <p:spPr>
          <a:xfrm>
            <a:off x="735480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1060" name="Google Shape;1060;p131"/>
          <p:cNvCxnSpPr/>
          <p:nvPr/>
        </p:nvCxnSpPr>
        <p:spPr>
          <a:xfrm>
            <a:off x="1812240" y="3175200"/>
            <a:ext cx="1005840" cy="0"/>
          </a:xfrm>
          <a:prstGeom prst="straightConnector1">
            <a:avLst/>
          </a:prstGeom>
          <a:noFill/>
          <a:ln cap="flat" cmpd="sng" w="9525">
            <a:solidFill>
              <a:srgbClr val="000000"/>
            </a:solidFill>
            <a:prstDash val="solid"/>
            <a:round/>
            <a:headEnd len="sm" w="sm" type="none"/>
            <a:tailEnd len="sm" w="sm" type="none"/>
          </a:ln>
        </p:spPr>
      </p:cxnSp>
      <p:sp>
        <p:nvSpPr>
          <p:cNvPr id="1061" name="Google Shape;1061;p131"/>
          <p:cNvSpPr txBox="1"/>
          <p:nvPr/>
        </p:nvSpPr>
        <p:spPr>
          <a:xfrm>
            <a:off x="2825640" y="2965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doTowers(1, 3, 1, 2)</a:t>
            </a:r>
            <a:endParaRPr b="0" sz="1800" strike="noStrike">
              <a:latin typeface="Arial"/>
              <a:ea typeface="Arial"/>
              <a:cs typeface="Arial"/>
              <a:sym typeface="Arial"/>
            </a:endParaRPr>
          </a:p>
        </p:txBody>
      </p:sp>
      <p:sp>
        <p:nvSpPr>
          <p:cNvPr id="1062" name="Google Shape;1062;p131"/>
          <p:cNvSpPr txBox="1"/>
          <p:nvPr/>
        </p:nvSpPr>
        <p:spPr>
          <a:xfrm>
            <a:off x="2834640" y="3263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1 to peg #2</a:t>
            </a:r>
            <a:endParaRPr b="0" sz="1800" strike="noStrike">
              <a:latin typeface="Arial"/>
              <a:ea typeface="Arial"/>
              <a:cs typeface="Arial"/>
              <a:sym typeface="Arial"/>
            </a:endParaRPr>
          </a:p>
        </p:txBody>
      </p:sp>
      <p:cxnSp>
        <p:nvCxnSpPr>
          <p:cNvPr id="1063" name="Google Shape;1063;p131"/>
          <p:cNvCxnSpPr/>
          <p:nvPr/>
        </p:nvCxnSpPr>
        <p:spPr>
          <a:xfrm>
            <a:off x="6090480" y="362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64" name="Google Shape;1064;p131"/>
          <p:cNvCxnSpPr/>
          <p:nvPr/>
        </p:nvCxnSpPr>
        <p:spPr>
          <a:xfrm>
            <a:off x="6810480" y="362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65" name="Google Shape;1065;p131"/>
          <p:cNvCxnSpPr/>
          <p:nvPr/>
        </p:nvCxnSpPr>
        <p:spPr>
          <a:xfrm>
            <a:off x="6536160" y="3991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066" name="Google Shape;1066;p131"/>
          <p:cNvCxnSpPr/>
          <p:nvPr/>
        </p:nvCxnSpPr>
        <p:spPr>
          <a:xfrm>
            <a:off x="7530480" y="362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67" name="Google Shape;1067;p131"/>
          <p:cNvCxnSpPr/>
          <p:nvPr/>
        </p:nvCxnSpPr>
        <p:spPr>
          <a:xfrm>
            <a:off x="7256160" y="3991680"/>
            <a:ext cx="548640" cy="0"/>
          </a:xfrm>
          <a:prstGeom prst="straightConnector1">
            <a:avLst/>
          </a:prstGeom>
          <a:noFill/>
          <a:ln cap="flat" cmpd="sng" w="9525">
            <a:solidFill>
              <a:srgbClr val="000000"/>
            </a:solidFill>
            <a:prstDash val="solid"/>
            <a:round/>
            <a:headEnd len="sm" w="sm" type="none"/>
            <a:tailEnd len="sm" w="sm" type="none"/>
          </a:ln>
        </p:spPr>
      </p:cxnSp>
      <p:sp>
        <p:nvSpPr>
          <p:cNvPr id="1068" name="Google Shape;1068;p131"/>
          <p:cNvSpPr/>
          <p:nvPr/>
        </p:nvSpPr>
        <p:spPr>
          <a:xfrm>
            <a:off x="5871600" y="3841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31"/>
          <p:cNvSpPr/>
          <p:nvPr/>
        </p:nvSpPr>
        <p:spPr>
          <a:xfrm>
            <a:off x="6663600" y="384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31"/>
          <p:cNvSpPr/>
          <p:nvPr/>
        </p:nvSpPr>
        <p:spPr>
          <a:xfrm>
            <a:off x="6755760" y="3690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31"/>
          <p:cNvSpPr txBox="1"/>
          <p:nvPr/>
        </p:nvSpPr>
        <p:spPr>
          <a:xfrm>
            <a:off x="5927040" y="399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1072" name="Google Shape;1072;p131"/>
          <p:cNvSpPr txBox="1"/>
          <p:nvPr/>
        </p:nvSpPr>
        <p:spPr>
          <a:xfrm>
            <a:off x="6658920" y="399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1073" name="Google Shape;1073;p131"/>
          <p:cNvSpPr txBox="1"/>
          <p:nvPr/>
        </p:nvSpPr>
        <p:spPr>
          <a:xfrm>
            <a:off x="7354800" y="399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1074" name="Google Shape;1074;p131"/>
          <p:cNvCxnSpPr/>
          <p:nvPr/>
        </p:nvCxnSpPr>
        <p:spPr>
          <a:xfrm>
            <a:off x="548640" y="1711800"/>
            <a:ext cx="0" cy="2768760"/>
          </a:xfrm>
          <a:prstGeom prst="straightConnector1">
            <a:avLst/>
          </a:prstGeom>
          <a:noFill/>
          <a:ln cap="flat" cmpd="sng" w="9525">
            <a:solidFill>
              <a:srgbClr val="000000"/>
            </a:solidFill>
            <a:prstDash val="solid"/>
            <a:round/>
            <a:headEnd len="sm" w="sm" type="none"/>
            <a:tailEnd len="sm" w="sm" type="none"/>
          </a:ln>
        </p:spPr>
      </p:cxnSp>
      <p:cxnSp>
        <p:nvCxnSpPr>
          <p:cNvPr id="1075" name="Google Shape;1075;p131"/>
          <p:cNvCxnSpPr/>
          <p:nvPr/>
        </p:nvCxnSpPr>
        <p:spPr>
          <a:xfrm>
            <a:off x="532080" y="3931920"/>
            <a:ext cx="1296720" cy="0"/>
          </a:xfrm>
          <a:prstGeom prst="straightConnector1">
            <a:avLst/>
          </a:prstGeom>
          <a:noFill/>
          <a:ln cap="flat" cmpd="sng" w="9525">
            <a:solidFill>
              <a:srgbClr val="000000"/>
            </a:solidFill>
            <a:prstDash val="solid"/>
            <a:round/>
            <a:headEnd len="sm" w="sm" type="none"/>
            <a:tailEnd len="sm" w="sm" type="none"/>
          </a:ln>
        </p:spPr>
      </p:cxnSp>
      <p:sp>
        <p:nvSpPr>
          <p:cNvPr id="1076" name="Google Shape;1076;p131"/>
          <p:cNvSpPr txBox="1"/>
          <p:nvPr/>
        </p:nvSpPr>
        <p:spPr>
          <a:xfrm>
            <a:off x="1754640" y="3731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3 to peg #3</a:t>
            </a:r>
            <a:endParaRPr b="0" sz="1800" strike="noStrike">
              <a:latin typeface="Arial"/>
              <a:ea typeface="Arial"/>
              <a:cs typeface="Arial"/>
              <a:sym typeface="Arial"/>
            </a:endParaRPr>
          </a:p>
        </p:txBody>
      </p:sp>
      <p:cxnSp>
        <p:nvCxnSpPr>
          <p:cNvPr id="1077" name="Google Shape;1077;p131"/>
          <p:cNvCxnSpPr/>
          <p:nvPr/>
        </p:nvCxnSpPr>
        <p:spPr>
          <a:xfrm>
            <a:off x="6090480" y="4273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78" name="Google Shape;1078;p131"/>
          <p:cNvCxnSpPr/>
          <p:nvPr/>
        </p:nvCxnSpPr>
        <p:spPr>
          <a:xfrm>
            <a:off x="6810480" y="4273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79" name="Google Shape;1079;p131"/>
          <p:cNvCxnSpPr/>
          <p:nvPr/>
        </p:nvCxnSpPr>
        <p:spPr>
          <a:xfrm>
            <a:off x="6536160" y="4639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080" name="Google Shape;1080;p131"/>
          <p:cNvCxnSpPr/>
          <p:nvPr/>
        </p:nvCxnSpPr>
        <p:spPr>
          <a:xfrm>
            <a:off x="7530480" y="4273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81" name="Google Shape;1081;p131"/>
          <p:cNvCxnSpPr/>
          <p:nvPr/>
        </p:nvCxnSpPr>
        <p:spPr>
          <a:xfrm>
            <a:off x="7256160" y="4639680"/>
            <a:ext cx="548640" cy="0"/>
          </a:xfrm>
          <a:prstGeom prst="straightConnector1">
            <a:avLst/>
          </a:prstGeom>
          <a:noFill/>
          <a:ln cap="flat" cmpd="sng" w="9525">
            <a:solidFill>
              <a:srgbClr val="000000"/>
            </a:solidFill>
            <a:prstDash val="solid"/>
            <a:round/>
            <a:headEnd len="sm" w="sm" type="none"/>
            <a:tailEnd len="sm" w="sm" type="none"/>
          </a:ln>
        </p:spPr>
      </p:cxnSp>
      <p:sp>
        <p:nvSpPr>
          <p:cNvPr id="1082" name="Google Shape;1082;p131"/>
          <p:cNvSpPr/>
          <p:nvPr/>
        </p:nvSpPr>
        <p:spPr>
          <a:xfrm>
            <a:off x="7311600" y="4489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31"/>
          <p:cNvSpPr/>
          <p:nvPr/>
        </p:nvSpPr>
        <p:spPr>
          <a:xfrm>
            <a:off x="6663600" y="4489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31"/>
          <p:cNvSpPr/>
          <p:nvPr/>
        </p:nvSpPr>
        <p:spPr>
          <a:xfrm>
            <a:off x="6755760" y="4338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31"/>
          <p:cNvSpPr txBox="1"/>
          <p:nvPr/>
        </p:nvSpPr>
        <p:spPr>
          <a:xfrm>
            <a:off x="5927040" y="4639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1086" name="Google Shape;1086;p131"/>
          <p:cNvSpPr txBox="1"/>
          <p:nvPr/>
        </p:nvSpPr>
        <p:spPr>
          <a:xfrm>
            <a:off x="6658920" y="4639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1087" name="Google Shape;1087;p131"/>
          <p:cNvSpPr txBox="1"/>
          <p:nvPr/>
        </p:nvSpPr>
        <p:spPr>
          <a:xfrm>
            <a:off x="7354800" y="4639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1088" name="Google Shape;1088;p131"/>
          <p:cNvCxnSpPr/>
          <p:nvPr/>
        </p:nvCxnSpPr>
        <p:spPr>
          <a:xfrm>
            <a:off x="532080" y="4471920"/>
            <a:ext cx="1296720" cy="0"/>
          </a:xfrm>
          <a:prstGeom prst="straightConnector1">
            <a:avLst/>
          </a:prstGeom>
          <a:noFill/>
          <a:ln cap="flat" cmpd="sng" w="9525">
            <a:solidFill>
              <a:srgbClr val="000000"/>
            </a:solidFill>
            <a:prstDash val="solid"/>
            <a:round/>
            <a:headEnd len="sm" w="sm" type="none"/>
            <a:tailEnd len="sm" w="sm" type="none"/>
          </a:ln>
        </p:spPr>
      </p:cxnSp>
      <p:sp>
        <p:nvSpPr>
          <p:cNvPr id="1089" name="Google Shape;1089;p131"/>
          <p:cNvSpPr txBox="1"/>
          <p:nvPr/>
        </p:nvSpPr>
        <p:spPr>
          <a:xfrm>
            <a:off x="1745280" y="4297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doTowers(2, 2, 1, 3)</a:t>
            </a:r>
            <a:endParaRPr b="0" sz="1800" strike="noStrike">
              <a:latin typeface="Arial"/>
              <a:ea typeface="Arial"/>
              <a:cs typeface="Arial"/>
              <a:sym typeface="Arial"/>
            </a:endParaRPr>
          </a:p>
        </p:txBody>
      </p:sp>
      <p:cxnSp>
        <p:nvCxnSpPr>
          <p:cNvPr id="1090" name="Google Shape;1090;p131"/>
          <p:cNvCxnSpPr/>
          <p:nvPr/>
        </p:nvCxnSpPr>
        <p:spPr>
          <a:xfrm>
            <a:off x="5816160" y="4639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091" name="Google Shape;1091;p131"/>
          <p:cNvCxnSpPr/>
          <p:nvPr/>
        </p:nvCxnSpPr>
        <p:spPr>
          <a:xfrm>
            <a:off x="0" y="0"/>
            <a:ext cx="360" cy="360"/>
          </a:xfrm>
          <a:prstGeom prst="straightConnector1">
            <a:avLst/>
          </a:prstGeom>
          <a:noFill/>
          <a:ln cap="flat" cmpd="sng" w="9525">
            <a:solidFill>
              <a:srgbClr val="000000"/>
            </a:solidFill>
            <a:prstDash val="solid"/>
            <a:round/>
            <a:headEnd len="sm" w="sm" type="none"/>
            <a:tailEnd len="med" w="med" type="triangle"/>
          </a:ln>
        </p:spPr>
      </p:cxnSp>
      <p:sp>
        <p:nvSpPr>
          <p:cNvPr id="1092" name="Google Shape;1092;p131"/>
          <p:cNvSpPr txBox="1"/>
          <p:nvPr/>
        </p:nvSpPr>
        <p:spPr>
          <a:xfrm>
            <a:off x="3113640" y="4657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doTowers(1, 2, 3, 1)</a:t>
            </a:r>
            <a:endParaRPr b="0" sz="1800" strike="noStrike">
              <a:latin typeface="Arial"/>
              <a:ea typeface="Arial"/>
              <a:cs typeface="Arial"/>
              <a:sym typeface="Arial"/>
            </a:endParaRPr>
          </a:p>
        </p:txBody>
      </p:sp>
      <p:sp>
        <p:nvSpPr>
          <p:cNvPr id="1093" name="Google Shape;1093;p131"/>
          <p:cNvSpPr txBox="1"/>
          <p:nvPr/>
        </p:nvSpPr>
        <p:spPr>
          <a:xfrm>
            <a:off x="3086640" y="4883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1 to peg #1</a:t>
            </a:r>
            <a:endParaRPr b="0" sz="1800" strike="noStrike">
              <a:latin typeface="Arial"/>
              <a:ea typeface="Arial"/>
              <a:cs typeface="Arial"/>
              <a:sym typeface="Arial"/>
            </a:endParaRPr>
          </a:p>
        </p:txBody>
      </p:sp>
      <p:cxnSp>
        <p:nvCxnSpPr>
          <p:cNvPr id="1094" name="Google Shape;1094;p131"/>
          <p:cNvCxnSpPr/>
          <p:nvPr/>
        </p:nvCxnSpPr>
        <p:spPr>
          <a:xfrm>
            <a:off x="6090840" y="4957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95" name="Google Shape;1095;p131"/>
          <p:cNvCxnSpPr/>
          <p:nvPr/>
        </p:nvCxnSpPr>
        <p:spPr>
          <a:xfrm>
            <a:off x="6810840" y="4957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96" name="Google Shape;1096;p131"/>
          <p:cNvCxnSpPr/>
          <p:nvPr/>
        </p:nvCxnSpPr>
        <p:spPr>
          <a:xfrm>
            <a:off x="6536520" y="5323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097" name="Google Shape;1097;p131"/>
          <p:cNvCxnSpPr/>
          <p:nvPr/>
        </p:nvCxnSpPr>
        <p:spPr>
          <a:xfrm>
            <a:off x="7530840" y="4957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098" name="Google Shape;1098;p131"/>
          <p:cNvCxnSpPr/>
          <p:nvPr/>
        </p:nvCxnSpPr>
        <p:spPr>
          <a:xfrm>
            <a:off x="7256520" y="5323680"/>
            <a:ext cx="548640" cy="0"/>
          </a:xfrm>
          <a:prstGeom prst="straightConnector1">
            <a:avLst/>
          </a:prstGeom>
          <a:noFill/>
          <a:ln cap="flat" cmpd="sng" w="9525">
            <a:solidFill>
              <a:srgbClr val="000000"/>
            </a:solidFill>
            <a:prstDash val="solid"/>
            <a:round/>
            <a:headEnd len="sm" w="sm" type="none"/>
            <a:tailEnd len="sm" w="sm" type="none"/>
          </a:ln>
        </p:spPr>
      </p:cxnSp>
      <p:sp>
        <p:nvSpPr>
          <p:cNvPr id="1099" name="Google Shape;1099;p131"/>
          <p:cNvSpPr/>
          <p:nvPr/>
        </p:nvSpPr>
        <p:spPr>
          <a:xfrm>
            <a:off x="7311960" y="5173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31"/>
          <p:cNvSpPr/>
          <p:nvPr/>
        </p:nvSpPr>
        <p:spPr>
          <a:xfrm>
            <a:off x="6663960" y="5173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31"/>
          <p:cNvSpPr/>
          <p:nvPr/>
        </p:nvSpPr>
        <p:spPr>
          <a:xfrm>
            <a:off x="6036120" y="5166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31"/>
          <p:cNvSpPr txBox="1"/>
          <p:nvPr/>
        </p:nvSpPr>
        <p:spPr>
          <a:xfrm>
            <a:off x="5927400" y="5323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1103" name="Google Shape;1103;p131"/>
          <p:cNvSpPr txBox="1"/>
          <p:nvPr/>
        </p:nvSpPr>
        <p:spPr>
          <a:xfrm>
            <a:off x="6659280" y="5323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1104" name="Google Shape;1104;p131"/>
          <p:cNvSpPr txBox="1"/>
          <p:nvPr/>
        </p:nvSpPr>
        <p:spPr>
          <a:xfrm>
            <a:off x="7355160" y="5323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1105" name="Google Shape;1105;p131"/>
          <p:cNvCxnSpPr/>
          <p:nvPr/>
        </p:nvCxnSpPr>
        <p:spPr>
          <a:xfrm>
            <a:off x="5816160" y="5323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106" name="Google Shape;1106;p131"/>
          <p:cNvCxnSpPr/>
          <p:nvPr/>
        </p:nvCxnSpPr>
        <p:spPr>
          <a:xfrm>
            <a:off x="1812240" y="5335200"/>
            <a:ext cx="1005840" cy="0"/>
          </a:xfrm>
          <a:prstGeom prst="straightConnector1">
            <a:avLst/>
          </a:prstGeom>
          <a:noFill/>
          <a:ln cap="flat" cmpd="sng" w="9525">
            <a:solidFill>
              <a:srgbClr val="000000"/>
            </a:solidFill>
            <a:prstDash val="solid"/>
            <a:round/>
            <a:headEnd len="sm" w="sm" type="none"/>
            <a:tailEnd len="sm" w="sm" type="none"/>
          </a:ln>
        </p:spPr>
      </p:cxnSp>
      <p:cxnSp>
        <p:nvCxnSpPr>
          <p:cNvPr id="1107" name="Google Shape;1107;p131"/>
          <p:cNvCxnSpPr/>
          <p:nvPr/>
        </p:nvCxnSpPr>
        <p:spPr>
          <a:xfrm flipH="1">
            <a:off x="1828800" y="4582800"/>
            <a:ext cx="3600" cy="752400"/>
          </a:xfrm>
          <a:prstGeom prst="straightConnector1">
            <a:avLst/>
          </a:prstGeom>
          <a:noFill/>
          <a:ln cap="flat" cmpd="sng" w="9525">
            <a:solidFill>
              <a:srgbClr val="000000"/>
            </a:solidFill>
            <a:prstDash val="solid"/>
            <a:round/>
            <a:headEnd len="sm" w="sm" type="none"/>
            <a:tailEnd len="sm" w="sm" type="none"/>
          </a:ln>
        </p:spPr>
      </p:cxnSp>
      <p:sp>
        <p:nvSpPr>
          <p:cNvPr id="1108" name="Google Shape;1108;p131"/>
          <p:cNvSpPr txBox="1"/>
          <p:nvPr/>
        </p:nvSpPr>
        <p:spPr>
          <a:xfrm>
            <a:off x="2798640" y="5171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2 to peg #3</a:t>
            </a:r>
            <a:endParaRPr b="0" sz="1800" strike="noStrike">
              <a:latin typeface="Arial"/>
              <a:ea typeface="Arial"/>
              <a:cs typeface="Arial"/>
              <a:sym typeface="Arial"/>
            </a:endParaRPr>
          </a:p>
        </p:txBody>
      </p:sp>
      <p:cxnSp>
        <p:nvCxnSpPr>
          <p:cNvPr id="1109" name="Google Shape;1109;p131"/>
          <p:cNvCxnSpPr/>
          <p:nvPr/>
        </p:nvCxnSpPr>
        <p:spPr>
          <a:xfrm>
            <a:off x="6091200" y="5677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10" name="Google Shape;1110;p131"/>
          <p:cNvCxnSpPr/>
          <p:nvPr/>
        </p:nvCxnSpPr>
        <p:spPr>
          <a:xfrm>
            <a:off x="6811200" y="5677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11" name="Google Shape;1111;p131"/>
          <p:cNvCxnSpPr/>
          <p:nvPr/>
        </p:nvCxnSpPr>
        <p:spPr>
          <a:xfrm>
            <a:off x="6536880" y="6043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112" name="Google Shape;1112;p131"/>
          <p:cNvCxnSpPr/>
          <p:nvPr/>
        </p:nvCxnSpPr>
        <p:spPr>
          <a:xfrm>
            <a:off x="7531200" y="5677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13" name="Google Shape;1113;p131"/>
          <p:cNvCxnSpPr/>
          <p:nvPr/>
        </p:nvCxnSpPr>
        <p:spPr>
          <a:xfrm>
            <a:off x="7256880" y="6043680"/>
            <a:ext cx="548640" cy="0"/>
          </a:xfrm>
          <a:prstGeom prst="straightConnector1">
            <a:avLst/>
          </a:prstGeom>
          <a:noFill/>
          <a:ln cap="flat" cmpd="sng" w="9525">
            <a:solidFill>
              <a:srgbClr val="000000"/>
            </a:solidFill>
            <a:prstDash val="solid"/>
            <a:round/>
            <a:headEnd len="sm" w="sm" type="none"/>
            <a:tailEnd len="sm" w="sm" type="none"/>
          </a:ln>
        </p:spPr>
      </p:cxnSp>
      <p:sp>
        <p:nvSpPr>
          <p:cNvPr id="1114" name="Google Shape;1114;p131"/>
          <p:cNvSpPr/>
          <p:nvPr/>
        </p:nvSpPr>
        <p:spPr>
          <a:xfrm>
            <a:off x="7312320" y="5893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31"/>
          <p:cNvSpPr/>
          <p:nvPr/>
        </p:nvSpPr>
        <p:spPr>
          <a:xfrm>
            <a:off x="7384320" y="5749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31"/>
          <p:cNvSpPr/>
          <p:nvPr/>
        </p:nvSpPr>
        <p:spPr>
          <a:xfrm>
            <a:off x="6036480" y="5886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31"/>
          <p:cNvSpPr txBox="1"/>
          <p:nvPr/>
        </p:nvSpPr>
        <p:spPr>
          <a:xfrm>
            <a:off x="5927760" y="6043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1118" name="Google Shape;1118;p131"/>
          <p:cNvSpPr txBox="1"/>
          <p:nvPr/>
        </p:nvSpPr>
        <p:spPr>
          <a:xfrm>
            <a:off x="6659640" y="6043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1119" name="Google Shape;1119;p131"/>
          <p:cNvSpPr txBox="1"/>
          <p:nvPr/>
        </p:nvSpPr>
        <p:spPr>
          <a:xfrm>
            <a:off x="7355520" y="6043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1120" name="Google Shape;1120;p131"/>
          <p:cNvCxnSpPr/>
          <p:nvPr/>
        </p:nvCxnSpPr>
        <p:spPr>
          <a:xfrm>
            <a:off x="5816520" y="6043680"/>
            <a:ext cx="548640" cy="0"/>
          </a:xfrm>
          <a:prstGeom prst="straightConnector1">
            <a:avLst/>
          </a:prstGeom>
          <a:noFill/>
          <a:ln cap="flat" cmpd="sng" w="9525">
            <a:solidFill>
              <a:srgbClr val="000000"/>
            </a:solidFill>
            <a:prstDash val="solid"/>
            <a:round/>
            <a:headEnd len="sm" w="sm" type="none"/>
            <a:tailEnd len="sm" w="sm"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132"/>
          <p:cNvSpPr txBox="1"/>
          <p:nvPr/>
        </p:nvSpPr>
        <p:spPr>
          <a:xfrm>
            <a:off x="457200" y="274680"/>
            <a:ext cx="8229240" cy="11426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4400" strike="noStrike">
                <a:solidFill>
                  <a:srgbClr val="000000"/>
                </a:solidFill>
                <a:latin typeface="Arial"/>
                <a:ea typeface="Arial"/>
                <a:cs typeface="Arial"/>
                <a:sym typeface="Arial"/>
              </a:rPr>
              <a:t>Working through an example</a:t>
            </a:r>
            <a:endParaRPr b="0" sz="4400" strike="noStrike">
              <a:solidFill>
                <a:srgbClr val="000000"/>
              </a:solidFill>
              <a:latin typeface="Arial"/>
              <a:ea typeface="Arial"/>
              <a:cs typeface="Arial"/>
              <a:sym typeface="Arial"/>
            </a:endParaRPr>
          </a:p>
        </p:txBody>
      </p:sp>
      <p:sp>
        <p:nvSpPr>
          <p:cNvPr id="1126" name="Google Shape;1126;p132"/>
          <p:cNvSpPr txBox="1"/>
          <p:nvPr/>
        </p:nvSpPr>
        <p:spPr>
          <a:xfrm>
            <a:off x="448560" y="1417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doTowers(3, 1, 2, 3)</a:t>
            </a:r>
            <a:endParaRPr b="0" sz="1800" strike="noStrike">
              <a:latin typeface="Arial"/>
              <a:ea typeface="Arial"/>
              <a:cs typeface="Arial"/>
              <a:sym typeface="Arial"/>
            </a:endParaRPr>
          </a:p>
        </p:txBody>
      </p:sp>
      <p:cxnSp>
        <p:nvCxnSpPr>
          <p:cNvPr id="1127" name="Google Shape;1127;p132"/>
          <p:cNvCxnSpPr/>
          <p:nvPr/>
        </p:nvCxnSpPr>
        <p:spPr>
          <a:xfrm>
            <a:off x="612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28" name="Google Shape;1128;p132"/>
          <p:cNvCxnSpPr/>
          <p:nvPr/>
        </p:nvCxnSpPr>
        <p:spPr>
          <a:xfrm>
            <a:off x="585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129" name="Google Shape;1129;p132"/>
          <p:cNvCxnSpPr/>
          <p:nvPr/>
        </p:nvCxnSpPr>
        <p:spPr>
          <a:xfrm>
            <a:off x="684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30" name="Google Shape;1130;p132"/>
          <p:cNvCxnSpPr/>
          <p:nvPr/>
        </p:nvCxnSpPr>
        <p:spPr>
          <a:xfrm>
            <a:off x="6572160" y="1795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131" name="Google Shape;1131;p132"/>
          <p:cNvCxnSpPr/>
          <p:nvPr/>
        </p:nvCxnSpPr>
        <p:spPr>
          <a:xfrm>
            <a:off x="7566480" y="1429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32" name="Google Shape;1132;p132"/>
          <p:cNvCxnSpPr/>
          <p:nvPr/>
        </p:nvCxnSpPr>
        <p:spPr>
          <a:xfrm>
            <a:off x="7292160" y="1795680"/>
            <a:ext cx="548640" cy="0"/>
          </a:xfrm>
          <a:prstGeom prst="straightConnector1">
            <a:avLst/>
          </a:prstGeom>
          <a:noFill/>
          <a:ln cap="flat" cmpd="sng" w="9525">
            <a:solidFill>
              <a:srgbClr val="000000"/>
            </a:solidFill>
            <a:prstDash val="solid"/>
            <a:round/>
            <a:headEnd len="sm" w="sm" type="none"/>
            <a:tailEnd len="sm" w="sm" type="none"/>
          </a:ln>
        </p:spPr>
      </p:cxnSp>
      <p:sp>
        <p:nvSpPr>
          <p:cNvPr id="1133" name="Google Shape;1133;p132"/>
          <p:cNvSpPr/>
          <p:nvPr/>
        </p:nvSpPr>
        <p:spPr>
          <a:xfrm>
            <a:off x="5907600" y="1645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32"/>
          <p:cNvSpPr/>
          <p:nvPr/>
        </p:nvSpPr>
        <p:spPr>
          <a:xfrm>
            <a:off x="5979600" y="150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32"/>
          <p:cNvSpPr/>
          <p:nvPr/>
        </p:nvSpPr>
        <p:spPr>
          <a:xfrm>
            <a:off x="6070320" y="135792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32"/>
          <p:cNvSpPr txBox="1"/>
          <p:nvPr/>
        </p:nvSpPr>
        <p:spPr>
          <a:xfrm>
            <a:off x="596304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1137" name="Google Shape;1137;p132"/>
          <p:cNvSpPr txBox="1"/>
          <p:nvPr/>
        </p:nvSpPr>
        <p:spPr>
          <a:xfrm>
            <a:off x="669492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1138" name="Google Shape;1138;p132"/>
          <p:cNvSpPr txBox="1"/>
          <p:nvPr/>
        </p:nvSpPr>
        <p:spPr>
          <a:xfrm>
            <a:off x="7390800" y="1795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1139" name="Google Shape;1139;p132"/>
          <p:cNvCxnSpPr/>
          <p:nvPr/>
        </p:nvCxnSpPr>
        <p:spPr>
          <a:xfrm>
            <a:off x="0" y="0"/>
            <a:ext cx="360" cy="360"/>
          </a:xfrm>
          <a:prstGeom prst="straightConnector1">
            <a:avLst/>
          </a:prstGeom>
          <a:noFill/>
          <a:ln cap="flat" cmpd="sng" w="9525">
            <a:solidFill>
              <a:srgbClr val="000000"/>
            </a:solidFill>
            <a:prstDash val="solid"/>
            <a:round/>
            <a:headEnd len="sm" w="sm" type="none"/>
            <a:tailEnd len="med" w="med" type="triangle"/>
          </a:ln>
        </p:spPr>
      </p:cxnSp>
      <p:sp>
        <p:nvSpPr>
          <p:cNvPr id="1140" name="Google Shape;1140;p132"/>
          <p:cNvSpPr txBox="1"/>
          <p:nvPr/>
        </p:nvSpPr>
        <p:spPr>
          <a:xfrm>
            <a:off x="1708920" y="1813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doTowers(2, 1, 3, 2)</a:t>
            </a:r>
            <a:endParaRPr b="0" sz="1800" strike="noStrike">
              <a:latin typeface="Arial"/>
              <a:ea typeface="Arial"/>
              <a:cs typeface="Arial"/>
              <a:sym typeface="Arial"/>
            </a:endParaRPr>
          </a:p>
        </p:txBody>
      </p:sp>
      <p:cxnSp>
        <p:nvCxnSpPr>
          <p:cNvPr id="1141" name="Google Shape;1141;p132"/>
          <p:cNvCxnSpPr/>
          <p:nvPr/>
        </p:nvCxnSpPr>
        <p:spPr>
          <a:xfrm>
            <a:off x="0" y="0"/>
            <a:ext cx="360" cy="360"/>
          </a:xfrm>
          <a:prstGeom prst="straightConnector1">
            <a:avLst/>
          </a:prstGeom>
          <a:noFill/>
          <a:ln cap="flat" cmpd="sng" w="9525">
            <a:solidFill>
              <a:srgbClr val="000000"/>
            </a:solidFill>
            <a:prstDash val="solid"/>
            <a:round/>
            <a:headEnd len="sm" w="sm" type="none"/>
            <a:tailEnd len="med" w="med" type="triangle"/>
          </a:ln>
        </p:spPr>
      </p:cxnSp>
      <p:sp>
        <p:nvSpPr>
          <p:cNvPr id="1142" name="Google Shape;1142;p132"/>
          <p:cNvSpPr txBox="1"/>
          <p:nvPr/>
        </p:nvSpPr>
        <p:spPr>
          <a:xfrm>
            <a:off x="3113280" y="2173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doTowers(1, 1, 2, 3)</a:t>
            </a:r>
            <a:endParaRPr b="0" sz="1800" strike="noStrike">
              <a:latin typeface="Arial"/>
              <a:ea typeface="Arial"/>
              <a:cs typeface="Arial"/>
              <a:sym typeface="Arial"/>
            </a:endParaRPr>
          </a:p>
        </p:txBody>
      </p:sp>
      <p:cxnSp>
        <p:nvCxnSpPr>
          <p:cNvPr id="1143" name="Google Shape;1143;p132"/>
          <p:cNvCxnSpPr/>
          <p:nvPr/>
        </p:nvCxnSpPr>
        <p:spPr>
          <a:xfrm>
            <a:off x="609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44" name="Google Shape;1144;p132"/>
          <p:cNvCxnSpPr/>
          <p:nvPr/>
        </p:nvCxnSpPr>
        <p:spPr>
          <a:xfrm>
            <a:off x="5816160" y="2587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145" name="Google Shape;1145;p132"/>
          <p:cNvCxnSpPr/>
          <p:nvPr/>
        </p:nvCxnSpPr>
        <p:spPr>
          <a:xfrm>
            <a:off x="681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46" name="Google Shape;1146;p132"/>
          <p:cNvCxnSpPr/>
          <p:nvPr/>
        </p:nvCxnSpPr>
        <p:spPr>
          <a:xfrm>
            <a:off x="6536160" y="2587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147" name="Google Shape;1147;p132"/>
          <p:cNvCxnSpPr/>
          <p:nvPr/>
        </p:nvCxnSpPr>
        <p:spPr>
          <a:xfrm>
            <a:off x="7530480" y="2221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48" name="Google Shape;1148;p132"/>
          <p:cNvCxnSpPr/>
          <p:nvPr/>
        </p:nvCxnSpPr>
        <p:spPr>
          <a:xfrm>
            <a:off x="7256160" y="2587680"/>
            <a:ext cx="548640" cy="0"/>
          </a:xfrm>
          <a:prstGeom prst="straightConnector1">
            <a:avLst/>
          </a:prstGeom>
          <a:noFill/>
          <a:ln cap="flat" cmpd="sng" w="9525">
            <a:solidFill>
              <a:srgbClr val="000000"/>
            </a:solidFill>
            <a:prstDash val="solid"/>
            <a:round/>
            <a:headEnd len="sm" w="sm" type="none"/>
            <a:tailEnd len="sm" w="sm" type="none"/>
          </a:ln>
        </p:spPr>
      </p:cxnSp>
      <p:sp>
        <p:nvSpPr>
          <p:cNvPr id="1149" name="Google Shape;1149;p132"/>
          <p:cNvSpPr/>
          <p:nvPr/>
        </p:nvSpPr>
        <p:spPr>
          <a:xfrm>
            <a:off x="5871600" y="2437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32"/>
          <p:cNvSpPr/>
          <p:nvPr/>
        </p:nvSpPr>
        <p:spPr>
          <a:xfrm>
            <a:off x="5943600" y="2293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32"/>
          <p:cNvSpPr/>
          <p:nvPr/>
        </p:nvSpPr>
        <p:spPr>
          <a:xfrm>
            <a:off x="7475760" y="2430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32"/>
          <p:cNvSpPr txBox="1"/>
          <p:nvPr/>
        </p:nvSpPr>
        <p:spPr>
          <a:xfrm>
            <a:off x="592704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1153" name="Google Shape;1153;p132"/>
          <p:cNvSpPr txBox="1"/>
          <p:nvPr/>
        </p:nvSpPr>
        <p:spPr>
          <a:xfrm>
            <a:off x="665892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1154" name="Google Shape;1154;p132"/>
          <p:cNvSpPr txBox="1"/>
          <p:nvPr/>
        </p:nvSpPr>
        <p:spPr>
          <a:xfrm>
            <a:off x="7354800" y="2587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1155" name="Google Shape;1155;p132"/>
          <p:cNvCxnSpPr/>
          <p:nvPr/>
        </p:nvCxnSpPr>
        <p:spPr>
          <a:xfrm flipH="1">
            <a:off x="1828800" y="2098800"/>
            <a:ext cx="3600" cy="1101600"/>
          </a:xfrm>
          <a:prstGeom prst="straightConnector1">
            <a:avLst/>
          </a:prstGeom>
          <a:noFill/>
          <a:ln cap="flat" cmpd="sng" w="9525">
            <a:solidFill>
              <a:srgbClr val="000000"/>
            </a:solidFill>
            <a:prstDash val="solid"/>
            <a:round/>
            <a:headEnd len="sm" w="sm" type="none"/>
            <a:tailEnd len="sm" w="sm" type="none"/>
          </a:ln>
        </p:spPr>
      </p:cxnSp>
      <p:cxnSp>
        <p:nvCxnSpPr>
          <p:cNvPr id="1156" name="Google Shape;1156;p132"/>
          <p:cNvCxnSpPr/>
          <p:nvPr/>
        </p:nvCxnSpPr>
        <p:spPr>
          <a:xfrm>
            <a:off x="1812240" y="2743200"/>
            <a:ext cx="1005840" cy="0"/>
          </a:xfrm>
          <a:prstGeom prst="straightConnector1">
            <a:avLst/>
          </a:prstGeom>
          <a:noFill/>
          <a:ln cap="flat" cmpd="sng" w="9525">
            <a:solidFill>
              <a:srgbClr val="000000"/>
            </a:solidFill>
            <a:prstDash val="solid"/>
            <a:round/>
            <a:headEnd len="sm" w="sm" type="none"/>
            <a:tailEnd len="sm" w="sm" type="none"/>
          </a:ln>
        </p:spPr>
      </p:cxnSp>
      <p:sp>
        <p:nvSpPr>
          <p:cNvPr id="1157" name="Google Shape;1157;p132"/>
          <p:cNvSpPr txBox="1"/>
          <p:nvPr/>
        </p:nvSpPr>
        <p:spPr>
          <a:xfrm>
            <a:off x="2798640" y="2579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2 to peg #2</a:t>
            </a:r>
            <a:endParaRPr b="0" sz="1800" strike="noStrike">
              <a:latin typeface="Arial"/>
              <a:ea typeface="Arial"/>
              <a:cs typeface="Arial"/>
              <a:sym typeface="Arial"/>
            </a:endParaRPr>
          </a:p>
        </p:txBody>
      </p:sp>
      <p:cxnSp>
        <p:nvCxnSpPr>
          <p:cNvPr id="1158" name="Google Shape;1158;p132"/>
          <p:cNvCxnSpPr/>
          <p:nvPr/>
        </p:nvCxnSpPr>
        <p:spPr>
          <a:xfrm>
            <a:off x="609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59" name="Google Shape;1159;p132"/>
          <p:cNvCxnSpPr/>
          <p:nvPr/>
        </p:nvCxnSpPr>
        <p:spPr>
          <a:xfrm>
            <a:off x="681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60" name="Google Shape;1160;p132"/>
          <p:cNvCxnSpPr/>
          <p:nvPr/>
        </p:nvCxnSpPr>
        <p:spPr>
          <a:xfrm>
            <a:off x="6536160" y="3271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161" name="Google Shape;1161;p132"/>
          <p:cNvCxnSpPr/>
          <p:nvPr/>
        </p:nvCxnSpPr>
        <p:spPr>
          <a:xfrm>
            <a:off x="7530480" y="290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62" name="Google Shape;1162;p132"/>
          <p:cNvCxnSpPr/>
          <p:nvPr/>
        </p:nvCxnSpPr>
        <p:spPr>
          <a:xfrm>
            <a:off x="7256160" y="3271680"/>
            <a:ext cx="548640" cy="0"/>
          </a:xfrm>
          <a:prstGeom prst="straightConnector1">
            <a:avLst/>
          </a:prstGeom>
          <a:noFill/>
          <a:ln cap="flat" cmpd="sng" w="9525">
            <a:solidFill>
              <a:srgbClr val="000000"/>
            </a:solidFill>
            <a:prstDash val="solid"/>
            <a:round/>
            <a:headEnd len="sm" w="sm" type="none"/>
            <a:tailEnd len="sm" w="sm" type="none"/>
          </a:ln>
        </p:spPr>
      </p:cxnSp>
      <p:sp>
        <p:nvSpPr>
          <p:cNvPr id="1163" name="Google Shape;1163;p132"/>
          <p:cNvSpPr/>
          <p:nvPr/>
        </p:nvSpPr>
        <p:spPr>
          <a:xfrm>
            <a:off x="5871600" y="3121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32"/>
          <p:cNvSpPr/>
          <p:nvPr/>
        </p:nvSpPr>
        <p:spPr>
          <a:xfrm>
            <a:off x="6663600" y="312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32"/>
          <p:cNvSpPr/>
          <p:nvPr/>
        </p:nvSpPr>
        <p:spPr>
          <a:xfrm>
            <a:off x="7475760" y="3114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32"/>
          <p:cNvSpPr txBox="1"/>
          <p:nvPr/>
        </p:nvSpPr>
        <p:spPr>
          <a:xfrm>
            <a:off x="592704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1167" name="Google Shape;1167;p132"/>
          <p:cNvSpPr txBox="1"/>
          <p:nvPr/>
        </p:nvSpPr>
        <p:spPr>
          <a:xfrm>
            <a:off x="665892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1168" name="Google Shape;1168;p132"/>
          <p:cNvSpPr txBox="1"/>
          <p:nvPr/>
        </p:nvSpPr>
        <p:spPr>
          <a:xfrm>
            <a:off x="7354800" y="327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1169" name="Google Shape;1169;p132"/>
          <p:cNvCxnSpPr/>
          <p:nvPr/>
        </p:nvCxnSpPr>
        <p:spPr>
          <a:xfrm>
            <a:off x="1812240" y="3175200"/>
            <a:ext cx="1005840" cy="0"/>
          </a:xfrm>
          <a:prstGeom prst="straightConnector1">
            <a:avLst/>
          </a:prstGeom>
          <a:noFill/>
          <a:ln cap="flat" cmpd="sng" w="9525">
            <a:solidFill>
              <a:srgbClr val="000000"/>
            </a:solidFill>
            <a:prstDash val="solid"/>
            <a:round/>
            <a:headEnd len="sm" w="sm" type="none"/>
            <a:tailEnd len="sm" w="sm" type="none"/>
          </a:ln>
        </p:spPr>
      </p:cxnSp>
      <p:sp>
        <p:nvSpPr>
          <p:cNvPr id="1170" name="Google Shape;1170;p132"/>
          <p:cNvSpPr txBox="1"/>
          <p:nvPr/>
        </p:nvSpPr>
        <p:spPr>
          <a:xfrm>
            <a:off x="2825640" y="2965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doTowers(1, 3, 1, 2)</a:t>
            </a:r>
            <a:endParaRPr b="0" sz="1800" strike="noStrike">
              <a:latin typeface="Arial"/>
              <a:ea typeface="Arial"/>
              <a:cs typeface="Arial"/>
              <a:sym typeface="Arial"/>
            </a:endParaRPr>
          </a:p>
        </p:txBody>
      </p:sp>
      <p:sp>
        <p:nvSpPr>
          <p:cNvPr id="1171" name="Google Shape;1171;p132"/>
          <p:cNvSpPr txBox="1"/>
          <p:nvPr/>
        </p:nvSpPr>
        <p:spPr>
          <a:xfrm>
            <a:off x="2834640" y="3263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1 to peg #2</a:t>
            </a:r>
            <a:endParaRPr b="0" sz="1800" strike="noStrike">
              <a:latin typeface="Arial"/>
              <a:ea typeface="Arial"/>
              <a:cs typeface="Arial"/>
              <a:sym typeface="Arial"/>
            </a:endParaRPr>
          </a:p>
        </p:txBody>
      </p:sp>
      <p:cxnSp>
        <p:nvCxnSpPr>
          <p:cNvPr id="1172" name="Google Shape;1172;p132"/>
          <p:cNvCxnSpPr/>
          <p:nvPr/>
        </p:nvCxnSpPr>
        <p:spPr>
          <a:xfrm>
            <a:off x="6090480" y="362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73" name="Google Shape;1173;p132"/>
          <p:cNvCxnSpPr/>
          <p:nvPr/>
        </p:nvCxnSpPr>
        <p:spPr>
          <a:xfrm>
            <a:off x="6810480" y="362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74" name="Google Shape;1174;p132"/>
          <p:cNvCxnSpPr/>
          <p:nvPr/>
        </p:nvCxnSpPr>
        <p:spPr>
          <a:xfrm>
            <a:off x="6536160" y="3991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175" name="Google Shape;1175;p132"/>
          <p:cNvCxnSpPr/>
          <p:nvPr/>
        </p:nvCxnSpPr>
        <p:spPr>
          <a:xfrm>
            <a:off x="7530480" y="3625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76" name="Google Shape;1176;p132"/>
          <p:cNvCxnSpPr/>
          <p:nvPr/>
        </p:nvCxnSpPr>
        <p:spPr>
          <a:xfrm>
            <a:off x="7256160" y="3991680"/>
            <a:ext cx="548640" cy="0"/>
          </a:xfrm>
          <a:prstGeom prst="straightConnector1">
            <a:avLst/>
          </a:prstGeom>
          <a:noFill/>
          <a:ln cap="flat" cmpd="sng" w="9525">
            <a:solidFill>
              <a:srgbClr val="000000"/>
            </a:solidFill>
            <a:prstDash val="solid"/>
            <a:round/>
            <a:headEnd len="sm" w="sm" type="none"/>
            <a:tailEnd len="sm" w="sm" type="none"/>
          </a:ln>
        </p:spPr>
      </p:cxnSp>
      <p:sp>
        <p:nvSpPr>
          <p:cNvPr id="1177" name="Google Shape;1177;p132"/>
          <p:cNvSpPr/>
          <p:nvPr/>
        </p:nvSpPr>
        <p:spPr>
          <a:xfrm>
            <a:off x="5871600" y="3841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132"/>
          <p:cNvSpPr/>
          <p:nvPr/>
        </p:nvSpPr>
        <p:spPr>
          <a:xfrm>
            <a:off x="6663600" y="3841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132"/>
          <p:cNvSpPr/>
          <p:nvPr/>
        </p:nvSpPr>
        <p:spPr>
          <a:xfrm>
            <a:off x="6755760" y="3690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32"/>
          <p:cNvSpPr txBox="1"/>
          <p:nvPr/>
        </p:nvSpPr>
        <p:spPr>
          <a:xfrm>
            <a:off x="5927040" y="399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1181" name="Google Shape;1181;p132"/>
          <p:cNvSpPr txBox="1"/>
          <p:nvPr/>
        </p:nvSpPr>
        <p:spPr>
          <a:xfrm>
            <a:off x="6658920" y="399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1182" name="Google Shape;1182;p132"/>
          <p:cNvSpPr txBox="1"/>
          <p:nvPr/>
        </p:nvSpPr>
        <p:spPr>
          <a:xfrm>
            <a:off x="7354800" y="3991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1183" name="Google Shape;1183;p132"/>
          <p:cNvCxnSpPr/>
          <p:nvPr/>
        </p:nvCxnSpPr>
        <p:spPr>
          <a:xfrm>
            <a:off x="548640" y="1711800"/>
            <a:ext cx="0" cy="2768760"/>
          </a:xfrm>
          <a:prstGeom prst="straightConnector1">
            <a:avLst/>
          </a:prstGeom>
          <a:noFill/>
          <a:ln cap="flat" cmpd="sng" w="9525">
            <a:solidFill>
              <a:srgbClr val="000000"/>
            </a:solidFill>
            <a:prstDash val="solid"/>
            <a:round/>
            <a:headEnd len="sm" w="sm" type="none"/>
            <a:tailEnd len="sm" w="sm" type="none"/>
          </a:ln>
        </p:spPr>
      </p:cxnSp>
      <p:cxnSp>
        <p:nvCxnSpPr>
          <p:cNvPr id="1184" name="Google Shape;1184;p132"/>
          <p:cNvCxnSpPr/>
          <p:nvPr/>
        </p:nvCxnSpPr>
        <p:spPr>
          <a:xfrm>
            <a:off x="532080" y="3931920"/>
            <a:ext cx="1296720" cy="0"/>
          </a:xfrm>
          <a:prstGeom prst="straightConnector1">
            <a:avLst/>
          </a:prstGeom>
          <a:noFill/>
          <a:ln cap="flat" cmpd="sng" w="9525">
            <a:solidFill>
              <a:srgbClr val="000000"/>
            </a:solidFill>
            <a:prstDash val="solid"/>
            <a:round/>
            <a:headEnd len="sm" w="sm" type="none"/>
            <a:tailEnd len="sm" w="sm" type="none"/>
          </a:ln>
        </p:spPr>
      </p:cxnSp>
      <p:sp>
        <p:nvSpPr>
          <p:cNvPr id="1185" name="Google Shape;1185;p132"/>
          <p:cNvSpPr txBox="1"/>
          <p:nvPr/>
        </p:nvSpPr>
        <p:spPr>
          <a:xfrm>
            <a:off x="1754640" y="3731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3 to peg #3</a:t>
            </a:r>
            <a:endParaRPr b="0" sz="1800" strike="noStrike">
              <a:latin typeface="Arial"/>
              <a:ea typeface="Arial"/>
              <a:cs typeface="Arial"/>
              <a:sym typeface="Arial"/>
            </a:endParaRPr>
          </a:p>
        </p:txBody>
      </p:sp>
      <p:cxnSp>
        <p:nvCxnSpPr>
          <p:cNvPr id="1186" name="Google Shape;1186;p132"/>
          <p:cNvCxnSpPr/>
          <p:nvPr/>
        </p:nvCxnSpPr>
        <p:spPr>
          <a:xfrm>
            <a:off x="6090480" y="4273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87" name="Google Shape;1187;p132"/>
          <p:cNvCxnSpPr/>
          <p:nvPr/>
        </p:nvCxnSpPr>
        <p:spPr>
          <a:xfrm>
            <a:off x="6810480" y="4273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88" name="Google Shape;1188;p132"/>
          <p:cNvCxnSpPr/>
          <p:nvPr/>
        </p:nvCxnSpPr>
        <p:spPr>
          <a:xfrm>
            <a:off x="6536160" y="4639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189" name="Google Shape;1189;p132"/>
          <p:cNvCxnSpPr/>
          <p:nvPr/>
        </p:nvCxnSpPr>
        <p:spPr>
          <a:xfrm>
            <a:off x="7530480" y="4273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190" name="Google Shape;1190;p132"/>
          <p:cNvCxnSpPr/>
          <p:nvPr/>
        </p:nvCxnSpPr>
        <p:spPr>
          <a:xfrm>
            <a:off x="7256160" y="4639680"/>
            <a:ext cx="548640" cy="0"/>
          </a:xfrm>
          <a:prstGeom prst="straightConnector1">
            <a:avLst/>
          </a:prstGeom>
          <a:noFill/>
          <a:ln cap="flat" cmpd="sng" w="9525">
            <a:solidFill>
              <a:srgbClr val="000000"/>
            </a:solidFill>
            <a:prstDash val="solid"/>
            <a:round/>
            <a:headEnd len="sm" w="sm" type="none"/>
            <a:tailEnd len="sm" w="sm" type="none"/>
          </a:ln>
        </p:spPr>
      </p:cxnSp>
      <p:sp>
        <p:nvSpPr>
          <p:cNvPr id="1191" name="Google Shape;1191;p132"/>
          <p:cNvSpPr/>
          <p:nvPr/>
        </p:nvSpPr>
        <p:spPr>
          <a:xfrm>
            <a:off x="7311600" y="4489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32"/>
          <p:cNvSpPr/>
          <p:nvPr/>
        </p:nvSpPr>
        <p:spPr>
          <a:xfrm>
            <a:off x="6663600" y="4489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32"/>
          <p:cNvSpPr/>
          <p:nvPr/>
        </p:nvSpPr>
        <p:spPr>
          <a:xfrm>
            <a:off x="6755760" y="4338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132"/>
          <p:cNvSpPr txBox="1"/>
          <p:nvPr/>
        </p:nvSpPr>
        <p:spPr>
          <a:xfrm>
            <a:off x="5927040" y="4639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1195" name="Google Shape;1195;p132"/>
          <p:cNvSpPr txBox="1"/>
          <p:nvPr/>
        </p:nvSpPr>
        <p:spPr>
          <a:xfrm>
            <a:off x="6658920" y="4639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1196" name="Google Shape;1196;p132"/>
          <p:cNvSpPr txBox="1"/>
          <p:nvPr/>
        </p:nvSpPr>
        <p:spPr>
          <a:xfrm>
            <a:off x="7354800" y="4639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1197" name="Google Shape;1197;p132"/>
          <p:cNvCxnSpPr/>
          <p:nvPr/>
        </p:nvCxnSpPr>
        <p:spPr>
          <a:xfrm>
            <a:off x="532080" y="4471920"/>
            <a:ext cx="1296720" cy="0"/>
          </a:xfrm>
          <a:prstGeom prst="straightConnector1">
            <a:avLst/>
          </a:prstGeom>
          <a:noFill/>
          <a:ln cap="flat" cmpd="sng" w="9525">
            <a:solidFill>
              <a:srgbClr val="000000"/>
            </a:solidFill>
            <a:prstDash val="solid"/>
            <a:round/>
            <a:headEnd len="sm" w="sm" type="none"/>
            <a:tailEnd len="sm" w="sm" type="none"/>
          </a:ln>
        </p:spPr>
      </p:cxnSp>
      <p:sp>
        <p:nvSpPr>
          <p:cNvPr id="1198" name="Google Shape;1198;p132"/>
          <p:cNvSpPr txBox="1"/>
          <p:nvPr/>
        </p:nvSpPr>
        <p:spPr>
          <a:xfrm>
            <a:off x="1745280" y="4297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doTowers(2, 2, 1, 3)</a:t>
            </a:r>
            <a:endParaRPr b="0" sz="1800" strike="noStrike">
              <a:latin typeface="Arial"/>
              <a:ea typeface="Arial"/>
              <a:cs typeface="Arial"/>
              <a:sym typeface="Arial"/>
            </a:endParaRPr>
          </a:p>
        </p:txBody>
      </p:sp>
      <p:cxnSp>
        <p:nvCxnSpPr>
          <p:cNvPr id="1199" name="Google Shape;1199;p132"/>
          <p:cNvCxnSpPr/>
          <p:nvPr/>
        </p:nvCxnSpPr>
        <p:spPr>
          <a:xfrm>
            <a:off x="5816160" y="4639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200" name="Google Shape;1200;p132"/>
          <p:cNvCxnSpPr/>
          <p:nvPr/>
        </p:nvCxnSpPr>
        <p:spPr>
          <a:xfrm>
            <a:off x="0" y="0"/>
            <a:ext cx="360" cy="360"/>
          </a:xfrm>
          <a:prstGeom prst="straightConnector1">
            <a:avLst/>
          </a:prstGeom>
          <a:noFill/>
          <a:ln cap="flat" cmpd="sng" w="9525">
            <a:solidFill>
              <a:srgbClr val="000000"/>
            </a:solidFill>
            <a:prstDash val="solid"/>
            <a:round/>
            <a:headEnd len="sm" w="sm" type="none"/>
            <a:tailEnd len="med" w="med" type="triangle"/>
          </a:ln>
        </p:spPr>
      </p:cxnSp>
      <p:sp>
        <p:nvSpPr>
          <p:cNvPr id="1201" name="Google Shape;1201;p132"/>
          <p:cNvSpPr txBox="1"/>
          <p:nvPr/>
        </p:nvSpPr>
        <p:spPr>
          <a:xfrm>
            <a:off x="3113640" y="4657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doTowers(1, 2, 3, 1)</a:t>
            </a:r>
            <a:endParaRPr b="0" sz="1800" strike="noStrike">
              <a:latin typeface="Arial"/>
              <a:ea typeface="Arial"/>
              <a:cs typeface="Arial"/>
              <a:sym typeface="Arial"/>
            </a:endParaRPr>
          </a:p>
        </p:txBody>
      </p:sp>
      <p:sp>
        <p:nvSpPr>
          <p:cNvPr id="1202" name="Google Shape;1202;p132"/>
          <p:cNvSpPr txBox="1"/>
          <p:nvPr/>
        </p:nvSpPr>
        <p:spPr>
          <a:xfrm>
            <a:off x="3086640" y="4883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1 to peg #1</a:t>
            </a:r>
            <a:endParaRPr b="0" sz="1800" strike="noStrike">
              <a:latin typeface="Arial"/>
              <a:ea typeface="Arial"/>
              <a:cs typeface="Arial"/>
              <a:sym typeface="Arial"/>
            </a:endParaRPr>
          </a:p>
        </p:txBody>
      </p:sp>
      <p:cxnSp>
        <p:nvCxnSpPr>
          <p:cNvPr id="1203" name="Google Shape;1203;p132"/>
          <p:cNvCxnSpPr/>
          <p:nvPr/>
        </p:nvCxnSpPr>
        <p:spPr>
          <a:xfrm>
            <a:off x="6090840" y="4957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204" name="Google Shape;1204;p132"/>
          <p:cNvCxnSpPr/>
          <p:nvPr/>
        </p:nvCxnSpPr>
        <p:spPr>
          <a:xfrm>
            <a:off x="6810840" y="4957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205" name="Google Shape;1205;p132"/>
          <p:cNvCxnSpPr/>
          <p:nvPr/>
        </p:nvCxnSpPr>
        <p:spPr>
          <a:xfrm>
            <a:off x="6536520" y="5323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206" name="Google Shape;1206;p132"/>
          <p:cNvCxnSpPr/>
          <p:nvPr/>
        </p:nvCxnSpPr>
        <p:spPr>
          <a:xfrm>
            <a:off x="7530840" y="4957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207" name="Google Shape;1207;p132"/>
          <p:cNvCxnSpPr/>
          <p:nvPr/>
        </p:nvCxnSpPr>
        <p:spPr>
          <a:xfrm>
            <a:off x="7256520" y="5323680"/>
            <a:ext cx="548640" cy="0"/>
          </a:xfrm>
          <a:prstGeom prst="straightConnector1">
            <a:avLst/>
          </a:prstGeom>
          <a:noFill/>
          <a:ln cap="flat" cmpd="sng" w="9525">
            <a:solidFill>
              <a:srgbClr val="000000"/>
            </a:solidFill>
            <a:prstDash val="solid"/>
            <a:round/>
            <a:headEnd len="sm" w="sm" type="none"/>
            <a:tailEnd len="sm" w="sm" type="none"/>
          </a:ln>
        </p:spPr>
      </p:cxnSp>
      <p:sp>
        <p:nvSpPr>
          <p:cNvPr id="1208" name="Google Shape;1208;p132"/>
          <p:cNvSpPr/>
          <p:nvPr/>
        </p:nvSpPr>
        <p:spPr>
          <a:xfrm>
            <a:off x="7311960" y="5173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32"/>
          <p:cNvSpPr/>
          <p:nvPr/>
        </p:nvSpPr>
        <p:spPr>
          <a:xfrm>
            <a:off x="6663960" y="5173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32"/>
          <p:cNvSpPr/>
          <p:nvPr/>
        </p:nvSpPr>
        <p:spPr>
          <a:xfrm>
            <a:off x="6036120" y="5166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32"/>
          <p:cNvSpPr txBox="1"/>
          <p:nvPr/>
        </p:nvSpPr>
        <p:spPr>
          <a:xfrm>
            <a:off x="5927400" y="5323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1212" name="Google Shape;1212;p132"/>
          <p:cNvSpPr txBox="1"/>
          <p:nvPr/>
        </p:nvSpPr>
        <p:spPr>
          <a:xfrm>
            <a:off x="6659280" y="5323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1213" name="Google Shape;1213;p132"/>
          <p:cNvSpPr txBox="1"/>
          <p:nvPr/>
        </p:nvSpPr>
        <p:spPr>
          <a:xfrm>
            <a:off x="7355160" y="5323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1214" name="Google Shape;1214;p132"/>
          <p:cNvCxnSpPr/>
          <p:nvPr/>
        </p:nvCxnSpPr>
        <p:spPr>
          <a:xfrm>
            <a:off x="5816160" y="5323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215" name="Google Shape;1215;p132"/>
          <p:cNvCxnSpPr/>
          <p:nvPr/>
        </p:nvCxnSpPr>
        <p:spPr>
          <a:xfrm>
            <a:off x="1812240" y="5335200"/>
            <a:ext cx="1005840" cy="0"/>
          </a:xfrm>
          <a:prstGeom prst="straightConnector1">
            <a:avLst/>
          </a:prstGeom>
          <a:noFill/>
          <a:ln cap="flat" cmpd="sng" w="9525">
            <a:solidFill>
              <a:srgbClr val="000000"/>
            </a:solidFill>
            <a:prstDash val="solid"/>
            <a:round/>
            <a:headEnd len="sm" w="sm" type="none"/>
            <a:tailEnd len="sm" w="sm" type="none"/>
          </a:ln>
        </p:spPr>
      </p:cxnSp>
      <p:cxnSp>
        <p:nvCxnSpPr>
          <p:cNvPr id="1216" name="Google Shape;1216;p132"/>
          <p:cNvCxnSpPr/>
          <p:nvPr/>
        </p:nvCxnSpPr>
        <p:spPr>
          <a:xfrm flipH="1">
            <a:off x="1828800" y="4582800"/>
            <a:ext cx="3600" cy="1360800"/>
          </a:xfrm>
          <a:prstGeom prst="straightConnector1">
            <a:avLst/>
          </a:prstGeom>
          <a:noFill/>
          <a:ln cap="flat" cmpd="sng" w="9525">
            <a:solidFill>
              <a:srgbClr val="000000"/>
            </a:solidFill>
            <a:prstDash val="solid"/>
            <a:round/>
            <a:headEnd len="sm" w="sm" type="none"/>
            <a:tailEnd len="sm" w="sm" type="none"/>
          </a:ln>
        </p:spPr>
      </p:cxnSp>
      <p:sp>
        <p:nvSpPr>
          <p:cNvPr id="1217" name="Google Shape;1217;p132"/>
          <p:cNvSpPr txBox="1"/>
          <p:nvPr/>
        </p:nvSpPr>
        <p:spPr>
          <a:xfrm>
            <a:off x="2798640" y="5171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2 to peg #3</a:t>
            </a:r>
            <a:endParaRPr b="0" sz="1800" strike="noStrike">
              <a:latin typeface="Arial"/>
              <a:ea typeface="Arial"/>
              <a:cs typeface="Arial"/>
              <a:sym typeface="Arial"/>
            </a:endParaRPr>
          </a:p>
        </p:txBody>
      </p:sp>
      <p:cxnSp>
        <p:nvCxnSpPr>
          <p:cNvPr id="1218" name="Google Shape;1218;p132"/>
          <p:cNvCxnSpPr/>
          <p:nvPr/>
        </p:nvCxnSpPr>
        <p:spPr>
          <a:xfrm>
            <a:off x="6091200" y="5677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219" name="Google Shape;1219;p132"/>
          <p:cNvCxnSpPr/>
          <p:nvPr/>
        </p:nvCxnSpPr>
        <p:spPr>
          <a:xfrm>
            <a:off x="6811200" y="5677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220" name="Google Shape;1220;p132"/>
          <p:cNvCxnSpPr/>
          <p:nvPr/>
        </p:nvCxnSpPr>
        <p:spPr>
          <a:xfrm>
            <a:off x="6536880" y="6043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221" name="Google Shape;1221;p132"/>
          <p:cNvCxnSpPr/>
          <p:nvPr/>
        </p:nvCxnSpPr>
        <p:spPr>
          <a:xfrm>
            <a:off x="7531200" y="5677920"/>
            <a:ext cx="0" cy="365760"/>
          </a:xfrm>
          <a:prstGeom prst="straightConnector1">
            <a:avLst/>
          </a:prstGeom>
          <a:noFill/>
          <a:ln cap="flat" cmpd="sng" w="9525">
            <a:solidFill>
              <a:srgbClr val="000000"/>
            </a:solidFill>
            <a:prstDash val="solid"/>
            <a:round/>
            <a:headEnd len="sm" w="sm" type="none"/>
            <a:tailEnd len="sm" w="sm" type="none"/>
          </a:ln>
        </p:spPr>
      </p:cxnSp>
      <p:cxnSp>
        <p:nvCxnSpPr>
          <p:cNvPr id="1222" name="Google Shape;1222;p132"/>
          <p:cNvCxnSpPr/>
          <p:nvPr/>
        </p:nvCxnSpPr>
        <p:spPr>
          <a:xfrm>
            <a:off x="7256880" y="6043680"/>
            <a:ext cx="548640" cy="0"/>
          </a:xfrm>
          <a:prstGeom prst="straightConnector1">
            <a:avLst/>
          </a:prstGeom>
          <a:noFill/>
          <a:ln cap="flat" cmpd="sng" w="9525">
            <a:solidFill>
              <a:srgbClr val="000000"/>
            </a:solidFill>
            <a:prstDash val="solid"/>
            <a:round/>
            <a:headEnd len="sm" w="sm" type="none"/>
            <a:tailEnd len="sm" w="sm" type="none"/>
          </a:ln>
        </p:spPr>
      </p:cxnSp>
      <p:sp>
        <p:nvSpPr>
          <p:cNvPr id="1223" name="Google Shape;1223;p132"/>
          <p:cNvSpPr/>
          <p:nvPr/>
        </p:nvSpPr>
        <p:spPr>
          <a:xfrm>
            <a:off x="7312320" y="5893920"/>
            <a:ext cx="457200" cy="149760"/>
          </a:xfrm>
          <a:prstGeom prst="rect">
            <a:avLst/>
          </a:prstGeom>
          <a:solidFill>
            <a:srgbClr val="729FCF"/>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32"/>
          <p:cNvSpPr/>
          <p:nvPr/>
        </p:nvSpPr>
        <p:spPr>
          <a:xfrm>
            <a:off x="7384320" y="5749920"/>
            <a:ext cx="310320" cy="149760"/>
          </a:xfrm>
          <a:prstGeom prst="rect">
            <a:avLst/>
          </a:prstGeom>
          <a:solidFill>
            <a:srgbClr val="FF0000"/>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32"/>
          <p:cNvSpPr/>
          <p:nvPr/>
        </p:nvSpPr>
        <p:spPr>
          <a:xfrm>
            <a:off x="7476480" y="5598000"/>
            <a:ext cx="127440" cy="149760"/>
          </a:xfrm>
          <a:prstGeom prst="rect">
            <a:avLst/>
          </a:prstGeom>
          <a:solidFill>
            <a:srgbClr val="FFFF38"/>
          </a:solidFill>
          <a:ln cap="flat" cmpd="sng" w="9525">
            <a:solidFill>
              <a:srgbClr val="3465A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32"/>
          <p:cNvSpPr txBox="1"/>
          <p:nvPr/>
        </p:nvSpPr>
        <p:spPr>
          <a:xfrm>
            <a:off x="5927760" y="6043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1</a:t>
            </a:r>
            <a:endParaRPr b="0" sz="1800" strike="noStrike">
              <a:latin typeface="Arial"/>
              <a:ea typeface="Arial"/>
              <a:cs typeface="Arial"/>
              <a:sym typeface="Arial"/>
            </a:endParaRPr>
          </a:p>
        </p:txBody>
      </p:sp>
      <p:sp>
        <p:nvSpPr>
          <p:cNvPr id="1227" name="Google Shape;1227;p132"/>
          <p:cNvSpPr txBox="1"/>
          <p:nvPr/>
        </p:nvSpPr>
        <p:spPr>
          <a:xfrm>
            <a:off x="6659640" y="6043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2</a:t>
            </a:r>
            <a:endParaRPr b="0" sz="1800" strike="noStrike">
              <a:latin typeface="Arial"/>
              <a:ea typeface="Arial"/>
              <a:cs typeface="Arial"/>
              <a:sym typeface="Arial"/>
            </a:endParaRPr>
          </a:p>
        </p:txBody>
      </p:sp>
      <p:sp>
        <p:nvSpPr>
          <p:cNvPr id="1228" name="Google Shape;1228;p132"/>
          <p:cNvSpPr txBox="1"/>
          <p:nvPr/>
        </p:nvSpPr>
        <p:spPr>
          <a:xfrm>
            <a:off x="7355520" y="6043680"/>
            <a:ext cx="18288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3</a:t>
            </a:r>
            <a:endParaRPr b="0" sz="1800" strike="noStrike">
              <a:latin typeface="Arial"/>
              <a:ea typeface="Arial"/>
              <a:cs typeface="Arial"/>
              <a:sym typeface="Arial"/>
            </a:endParaRPr>
          </a:p>
        </p:txBody>
      </p:sp>
      <p:cxnSp>
        <p:nvCxnSpPr>
          <p:cNvPr id="1229" name="Google Shape;1229;p132"/>
          <p:cNvCxnSpPr/>
          <p:nvPr/>
        </p:nvCxnSpPr>
        <p:spPr>
          <a:xfrm>
            <a:off x="5816520" y="6043680"/>
            <a:ext cx="548640" cy="0"/>
          </a:xfrm>
          <a:prstGeom prst="straightConnector1">
            <a:avLst/>
          </a:prstGeom>
          <a:noFill/>
          <a:ln cap="flat" cmpd="sng" w="9525">
            <a:solidFill>
              <a:srgbClr val="000000"/>
            </a:solidFill>
            <a:prstDash val="solid"/>
            <a:round/>
            <a:headEnd len="sm" w="sm" type="none"/>
            <a:tailEnd len="sm" w="sm" type="none"/>
          </a:ln>
        </p:spPr>
      </p:cxnSp>
      <p:cxnSp>
        <p:nvCxnSpPr>
          <p:cNvPr id="1230" name="Google Shape;1230;p132"/>
          <p:cNvCxnSpPr/>
          <p:nvPr/>
        </p:nvCxnSpPr>
        <p:spPr>
          <a:xfrm>
            <a:off x="1812240" y="5911200"/>
            <a:ext cx="1005840" cy="0"/>
          </a:xfrm>
          <a:prstGeom prst="straightConnector1">
            <a:avLst/>
          </a:prstGeom>
          <a:noFill/>
          <a:ln cap="flat" cmpd="sng" w="9525">
            <a:solidFill>
              <a:srgbClr val="000000"/>
            </a:solidFill>
            <a:prstDash val="solid"/>
            <a:round/>
            <a:headEnd len="sm" w="sm" type="none"/>
            <a:tailEnd len="sm" w="sm" type="none"/>
          </a:ln>
        </p:spPr>
      </p:cxnSp>
      <p:sp>
        <p:nvSpPr>
          <p:cNvPr id="1231" name="Google Shape;1231;p132"/>
          <p:cNvSpPr txBox="1"/>
          <p:nvPr/>
        </p:nvSpPr>
        <p:spPr>
          <a:xfrm>
            <a:off x="2754000" y="5701320"/>
            <a:ext cx="219852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doTowers(1, 1, 2, 3)</a:t>
            </a:r>
            <a:endParaRPr b="0" sz="1800" strike="noStrike">
              <a:latin typeface="Arial"/>
              <a:ea typeface="Arial"/>
              <a:cs typeface="Arial"/>
              <a:sym typeface="Arial"/>
            </a:endParaRPr>
          </a:p>
        </p:txBody>
      </p:sp>
      <p:sp>
        <p:nvSpPr>
          <p:cNvPr id="1232" name="Google Shape;1232;p132"/>
          <p:cNvSpPr txBox="1"/>
          <p:nvPr/>
        </p:nvSpPr>
        <p:spPr>
          <a:xfrm>
            <a:off x="2762640" y="5963760"/>
            <a:ext cx="228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Move 1 to peg #3</a:t>
            </a:r>
            <a:endParaRPr b="0" sz="1800" strike="noStrike">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133"/>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3.7 Removing Recursion</a:t>
            </a:r>
            <a:endParaRPr b="0" sz="4000" strike="noStrike">
              <a:solidFill>
                <a:srgbClr val="000000"/>
              </a:solidFill>
              <a:latin typeface="Arial"/>
              <a:ea typeface="Arial"/>
              <a:cs typeface="Arial"/>
              <a:sym typeface="Arial"/>
            </a:endParaRPr>
          </a:p>
        </p:txBody>
      </p:sp>
      <p:sp>
        <p:nvSpPr>
          <p:cNvPr id="1239" name="Google Shape;1239;p133"/>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We consider two general techniques that are often substituted for recursion</a:t>
            </a:r>
            <a:endParaRPr b="0" sz="2800" strike="noStrike">
              <a:solidFill>
                <a:srgbClr val="000000"/>
              </a:solidFill>
              <a:latin typeface="Arial"/>
              <a:ea typeface="Arial"/>
              <a:cs typeface="Arial"/>
              <a:sym typeface="Arial"/>
            </a:endParaRPr>
          </a:p>
          <a:p>
            <a:pPr indent="-28548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iteration </a:t>
            </a:r>
            <a:endParaRPr b="0" i="0" sz="2400" u="none" cap="none" strike="noStrike">
              <a:solidFill>
                <a:srgbClr val="000000"/>
              </a:solidFill>
              <a:latin typeface="Arial"/>
              <a:ea typeface="Arial"/>
              <a:cs typeface="Arial"/>
              <a:sym typeface="Arial"/>
            </a:endParaRPr>
          </a:p>
          <a:p>
            <a:pPr indent="-28548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stacking. </a:t>
            </a:r>
            <a:endParaRPr b="0" i="0" sz="2400" u="none" cap="none"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First we take a look at how recursion is implemented. </a:t>
            </a:r>
            <a:endParaRPr b="0" sz="2800" strike="noStrike">
              <a:solidFill>
                <a:srgbClr val="000000"/>
              </a:solidFill>
              <a:latin typeface="Arial"/>
              <a:ea typeface="Arial"/>
              <a:cs typeface="Arial"/>
              <a:sym typeface="Arial"/>
            </a:endParaRPr>
          </a:p>
          <a:p>
            <a:pPr indent="-28548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Understanding how recursion works helps us see how to develop non-recursive solutions.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134"/>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Static Storage Allocation</a:t>
            </a:r>
            <a:endParaRPr b="0" sz="4000" strike="noStrike">
              <a:solidFill>
                <a:srgbClr val="000000"/>
              </a:solidFill>
              <a:latin typeface="Arial"/>
              <a:ea typeface="Arial"/>
              <a:cs typeface="Arial"/>
              <a:sym typeface="Arial"/>
            </a:endParaRPr>
          </a:p>
        </p:txBody>
      </p:sp>
      <p:sp>
        <p:nvSpPr>
          <p:cNvPr id="1246" name="Google Shape;1246;p134"/>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A compiler that translates a high-level language program into machine code for execution on a computer must</a:t>
            </a:r>
            <a:endParaRPr b="0" sz="2800" strike="noStrike">
              <a:solidFill>
                <a:srgbClr val="000000"/>
              </a:solidFill>
              <a:latin typeface="Arial"/>
              <a:ea typeface="Arial"/>
              <a:cs typeface="Arial"/>
              <a:sym typeface="Arial"/>
            </a:endParaRPr>
          </a:p>
          <a:p>
            <a:pPr indent="-28548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Reserve space for the program variables.</a:t>
            </a:r>
            <a:endParaRPr b="0" i="0" sz="2400" u="none" cap="none" strike="noStrike">
              <a:solidFill>
                <a:srgbClr val="000000"/>
              </a:solidFill>
              <a:latin typeface="Arial"/>
              <a:ea typeface="Arial"/>
              <a:cs typeface="Arial"/>
              <a:sym typeface="Arial"/>
            </a:endParaRPr>
          </a:p>
          <a:p>
            <a:pPr indent="-285480" lvl="1" marL="743040" marR="0" rtl="0" algn="l">
              <a:lnSpc>
                <a:spcPct val="10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Translate the high level executable statements into equivalent machine language statements.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35"/>
          <p:cNvSpPr txBox="1"/>
          <p:nvPr/>
        </p:nvSpPr>
        <p:spPr>
          <a:xfrm>
            <a:off x="457200" y="7632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Example of Static Allocation</a:t>
            </a:r>
            <a:endParaRPr b="0" sz="4000" strike="noStrike">
              <a:solidFill>
                <a:srgbClr val="000000"/>
              </a:solidFill>
              <a:latin typeface="Arial"/>
              <a:ea typeface="Arial"/>
              <a:cs typeface="Arial"/>
              <a:sym typeface="Arial"/>
            </a:endParaRPr>
          </a:p>
        </p:txBody>
      </p:sp>
      <p:sp>
        <p:nvSpPr>
          <p:cNvPr id="1253" name="Google Shape;1253;p135"/>
          <p:cNvSpPr/>
          <p:nvPr/>
        </p:nvSpPr>
        <p:spPr>
          <a:xfrm>
            <a:off x="346320" y="1252440"/>
            <a:ext cx="8177400" cy="4933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Consider the following program:</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public class Kids</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private static int countKids(int girlCount, int boyCount)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int totalKids;</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 .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public static void main(String[] args)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int numGirls; int numBoys; int numChildren;</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 .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A compiler could create two separate machine code units for this program,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one for the </a:t>
            </a:r>
            <a:r>
              <a:rPr b="0" lang="en-US" sz="1800" strike="noStrike">
                <a:solidFill>
                  <a:srgbClr val="000000"/>
                </a:solidFill>
                <a:latin typeface="Courier New"/>
                <a:ea typeface="Courier New"/>
                <a:cs typeface="Courier New"/>
                <a:sym typeface="Courier New"/>
              </a:rPr>
              <a:t>countKids</a:t>
            </a:r>
            <a:r>
              <a:rPr b="0" lang="en-US" sz="1800" strike="noStrike">
                <a:solidFill>
                  <a:srgbClr val="000000"/>
                </a:solidFill>
                <a:latin typeface="Arial"/>
                <a:ea typeface="Arial"/>
                <a:cs typeface="Arial"/>
                <a:sym typeface="Arial"/>
              </a:rPr>
              <a:t> method and one for the main method. Each unit would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include space for its variables plus the sequence of machine language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statements that implement its high-level code. </a:t>
            </a:r>
            <a:endParaRPr b="0" sz="1800" strike="noStrike">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136"/>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Limitations of static allocation</a:t>
            </a:r>
            <a:endParaRPr b="0" sz="4000" strike="noStrike">
              <a:solidFill>
                <a:srgbClr val="000000"/>
              </a:solidFill>
              <a:latin typeface="Arial"/>
              <a:ea typeface="Arial"/>
              <a:cs typeface="Arial"/>
              <a:sym typeface="Arial"/>
            </a:endParaRPr>
          </a:p>
        </p:txBody>
      </p:sp>
      <p:sp>
        <p:nvSpPr>
          <p:cNvPr id="1260" name="Google Shape;1260;p136"/>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8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Static allocation like this is the simplest approach possible. But it does not support recursion. </a:t>
            </a:r>
            <a:endParaRPr b="0" sz="2800" strike="noStrike">
              <a:solidFill>
                <a:srgbClr val="000000"/>
              </a:solidFill>
              <a:latin typeface="Arial"/>
              <a:ea typeface="Arial"/>
              <a:cs typeface="Arial"/>
              <a:sym typeface="Arial"/>
            </a:endParaRPr>
          </a:p>
          <a:p>
            <a:pPr indent="-342720" lvl="0" marL="343080" marR="0" rtl="0" algn="l">
              <a:lnSpc>
                <a:spcPct val="8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The space for the </a:t>
            </a:r>
            <a:r>
              <a:rPr b="0" lang="en-US" sz="2800" strike="noStrike">
                <a:solidFill>
                  <a:srgbClr val="000000"/>
                </a:solidFill>
                <a:latin typeface="Courier New"/>
                <a:ea typeface="Courier New"/>
                <a:cs typeface="Courier New"/>
                <a:sym typeface="Courier New"/>
              </a:rPr>
              <a:t>countKids</a:t>
            </a:r>
            <a:r>
              <a:rPr b="0" lang="en-US" sz="2800" strike="noStrike">
                <a:solidFill>
                  <a:srgbClr val="000000"/>
                </a:solidFill>
                <a:latin typeface="Arial"/>
                <a:ea typeface="Arial"/>
                <a:cs typeface="Arial"/>
                <a:sym typeface="Arial"/>
              </a:rPr>
              <a:t> method is assigned to it at compile time. This works fine when the method will be called once and then always return before it is called again. But a recursive method can be called again and again before it returns. Where do the second and subsequent calls find space for their parameters and local variables? </a:t>
            </a:r>
            <a:endParaRPr b="0" sz="2800" strike="noStrike">
              <a:solidFill>
                <a:srgbClr val="000000"/>
              </a:solidFill>
              <a:latin typeface="Arial"/>
              <a:ea typeface="Arial"/>
              <a:cs typeface="Arial"/>
              <a:sym typeface="Arial"/>
            </a:endParaRPr>
          </a:p>
          <a:p>
            <a:pPr indent="-342720" lvl="0" marL="343080" marR="0" rtl="0" algn="l">
              <a:lnSpc>
                <a:spcPct val="8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Therefore dynamic storage allocation is needed.</a:t>
            </a:r>
            <a:endParaRPr b="0" sz="2800"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5" name="Shape 1265"/>
        <p:cNvGrpSpPr/>
        <p:nvPr/>
      </p:nvGrpSpPr>
      <p:grpSpPr>
        <a:xfrm>
          <a:off x="0" y="0"/>
          <a:ext cx="0" cy="0"/>
          <a:chOff x="0" y="0"/>
          <a:chExt cx="0" cy="0"/>
        </a:xfrm>
      </p:grpSpPr>
      <p:sp>
        <p:nvSpPr>
          <p:cNvPr id="1266" name="Google Shape;1266;p137"/>
          <p:cNvSpPr txBox="1"/>
          <p:nvPr/>
        </p:nvSpPr>
        <p:spPr>
          <a:xfrm>
            <a:off x="457200" y="274680"/>
            <a:ext cx="8229240" cy="86796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Dynamic Storage Allocation</a:t>
            </a:r>
            <a:endParaRPr b="0" sz="4000" strike="noStrike">
              <a:solidFill>
                <a:srgbClr val="000000"/>
              </a:solidFill>
              <a:latin typeface="Arial"/>
              <a:ea typeface="Arial"/>
              <a:cs typeface="Arial"/>
              <a:sym typeface="Arial"/>
            </a:endParaRPr>
          </a:p>
        </p:txBody>
      </p:sp>
      <p:sp>
        <p:nvSpPr>
          <p:cNvPr id="1267" name="Google Shape;1267;p137"/>
          <p:cNvSpPr txBox="1"/>
          <p:nvPr/>
        </p:nvSpPr>
        <p:spPr>
          <a:xfrm>
            <a:off x="457200" y="1371600"/>
            <a:ext cx="8229240" cy="50288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9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Dynamic storage allocation provides memory space for a method when it is called. </a:t>
            </a:r>
            <a:endParaRPr b="0" sz="2800" strike="noStrike">
              <a:solidFill>
                <a:srgbClr val="000000"/>
              </a:solidFill>
              <a:latin typeface="Arial"/>
              <a:ea typeface="Arial"/>
              <a:cs typeface="Arial"/>
              <a:sym typeface="Arial"/>
            </a:endParaRPr>
          </a:p>
          <a:p>
            <a:pPr indent="-34272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When a method is invoked, it needs space to keep its parameters, its local variables, and the return address (the address in the calling code to which the computer returns when the method completes its execution). </a:t>
            </a:r>
            <a:endParaRPr b="0" sz="2800" strike="noStrike">
              <a:solidFill>
                <a:srgbClr val="000000"/>
              </a:solidFill>
              <a:latin typeface="Arial"/>
              <a:ea typeface="Arial"/>
              <a:cs typeface="Arial"/>
              <a:sym typeface="Arial"/>
            </a:endParaRPr>
          </a:p>
          <a:p>
            <a:pPr indent="-34272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This space is called an </a:t>
            </a:r>
            <a:r>
              <a:rPr b="1" lang="en-US" sz="2800" strike="noStrike">
                <a:solidFill>
                  <a:srgbClr val="000000"/>
                </a:solidFill>
                <a:latin typeface="Arial"/>
                <a:ea typeface="Arial"/>
                <a:cs typeface="Arial"/>
                <a:sym typeface="Arial"/>
              </a:rPr>
              <a:t>activation record</a:t>
            </a:r>
            <a:r>
              <a:rPr b="0" lang="en-US" sz="2800" strike="noStrike">
                <a:solidFill>
                  <a:srgbClr val="000000"/>
                </a:solidFill>
                <a:latin typeface="Arial"/>
                <a:ea typeface="Arial"/>
                <a:cs typeface="Arial"/>
                <a:sym typeface="Arial"/>
              </a:rPr>
              <a:t> or </a:t>
            </a:r>
            <a:r>
              <a:rPr b="1" lang="en-US" sz="2800" strike="noStrike">
                <a:solidFill>
                  <a:srgbClr val="000000"/>
                </a:solidFill>
                <a:latin typeface="Arial"/>
                <a:ea typeface="Arial"/>
                <a:cs typeface="Arial"/>
                <a:sym typeface="Arial"/>
              </a:rPr>
              <a:t>stack frame</a:t>
            </a:r>
            <a:r>
              <a:rPr b="0" lang="en-US" sz="2800" strike="noStrike">
                <a:solidFill>
                  <a:srgbClr val="000000"/>
                </a:solidFill>
                <a:latin typeface="Arial"/>
                <a:ea typeface="Arial"/>
                <a:cs typeface="Arial"/>
                <a:sym typeface="Arial"/>
              </a:rPr>
              <a:t>. </a:t>
            </a:r>
            <a:endParaRPr b="0" sz="2800"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84"/>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Example: Calculate 4!</a:t>
            </a:r>
            <a:endParaRPr b="0" i="0" sz="4000" u="none" cap="none" strike="noStrike">
              <a:solidFill>
                <a:srgbClr val="000000"/>
              </a:solidFill>
              <a:latin typeface="Arial"/>
              <a:ea typeface="Arial"/>
              <a:cs typeface="Arial"/>
              <a:sym typeface="Arial"/>
            </a:endParaRPr>
          </a:p>
        </p:txBody>
      </p:sp>
      <p:sp>
        <p:nvSpPr>
          <p:cNvPr id="383" name="Google Shape;383;p84"/>
          <p:cNvSpPr/>
          <p:nvPr/>
        </p:nvSpPr>
        <p:spPr>
          <a:xfrm flipH="1" rot="10610400">
            <a:off x="1749600" y="3424320"/>
            <a:ext cx="685440" cy="609120"/>
          </a:xfrm>
          <a:custGeom>
            <a:rect b="b" l="l" r="r" t="t"/>
            <a:pathLst>
              <a:path extrusionOk="0" h="21600" w="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4"/>
          <p:cNvSpPr/>
          <p:nvPr/>
        </p:nvSpPr>
        <p:spPr>
          <a:xfrm flipH="1" rot="10610400">
            <a:off x="4572360" y="4648320"/>
            <a:ext cx="685440" cy="609120"/>
          </a:xfrm>
          <a:custGeom>
            <a:rect b="b" l="l" r="r" t="t"/>
            <a:pathLst>
              <a:path extrusionOk="0" h="21600" w="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5" name="Google Shape;385;p84"/>
          <p:cNvPicPr preferRelativeResize="0"/>
          <p:nvPr/>
        </p:nvPicPr>
        <p:blipFill rotWithShape="1">
          <a:blip r:embed="rId3">
            <a:alphaModFix/>
          </a:blip>
          <a:srcRect b="0" l="0" r="0" t="0"/>
          <a:stretch/>
        </p:blipFill>
        <p:spPr>
          <a:xfrm>
            <a:off x="990720" y="1684440"/>
            <a:ext cx="1828440" cy="1321920"/>
          </a:xfrm>
          <a:prstGeom prst="rect">
            <a:avLst/>
          </a:prstGeom>
          <a:noFill/>
          <a:ln>
            <a:noFill/>
          </a:ln>
        </p:spPr>
      </p:pic>
      <p:pic>
        <p:nvPicPr>
          <p:cNvPr id="386" name="Google Shape;386;p84"/>
          <p:cNvPicPr preferRelativeResize="0"/>
          <p:nvPr/>
        </p:nvPicPr>
        <p:blipFill rotWithShape="1">
          <a:blip r:embed="rId4">
            <a:alphaModFix/>
          </a:blip>
          <a:srcRect b="0" l="0" r="0" t="0"/>
          <a:stretch/>
        </p:blipFill>
        <p:spPr>
          <a:xfrm>
            <a:off x="6018120" y="4562640"/>
            <a:ext cx="1982520" cy="1431720"/>
          </a:xfrm>
          <a:prstGeom prst="rect">
            <a:avLst/>
          </a:prstGeom>
          <a:noFill/>
          <a:ln>
            <a:noFill/>
          </a:ln>
        </p:spPr>
      </p:pic>
      <p:pic>
        <p:nvPicPr>
          <p:cNvPr id="387" name="Google Shape;387;p84"/>
          <p:cNvPicPr preferRelativeResize="0"/>
          <p:nvPr/>
        </p:nvPicPr>
        <p:blipFill rotWithShape="1">
          <a:blip r:embed="rId5">
            <a:alphaModFix/>
          </a:blip>
          <a:srcRect b="0" l="0" r="0" t="0"/>
          <a:stretch/>
        </p:blipFill>
        <p:spPr>
          <a:xfrm>
            <a:off x="3429000" y="2738520"/>
            <a:ext cx="2057040" cy="1487160"/>
          </a:xfrm>
          <a:prstGeom prst="rect">
            <a:avLst/>
          </a:prstGeom>
          <a:noFill/>
          <a:ln>
            <a:noFill/>
          </a:ln>
        </p:spPr>
      </p:pic>
      <p:sp>
        <p:nvSpPr>
          <p:cNvPr id="388" name="Google Shape;388;p84"/>
          <p:cNvSpPr/>
          <p:nvPr/>
        </p:nvSpPr>
        <p:spPr>
          <a:xfrm>
            <a:off x="2499840" y="3368520"/>
            <a:ext cx="744840" cy="577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 . .</a:t>
            </a:r>
            <a:endParaRPr b="0" i="0" sz="3200" u="none" cap="none" strike="noStrike">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138"/>
          <p:cNvSpPr txBox="1"/>
          <p:nvPr/>
        </p:nvSpPr>
        <p:spPr>
          <a:xfrm>
            <a:off x="457200" y="274680"/>
            <a:ext cx="8229240" cy="791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Dynamic Storage Allocation</a:t>
            </a:r>
            <a:endParaRPr b="0" sz="4000" strike="noStrike">
              <a:solidFill>
                <a:srgbClr val="000000"/>
              </a:solidFill>
              <a:latin typeface="Arial"/>
              <a:ea typeface="Arial"/>
              <a:cs typeface="Arial"/>
              <a:sym typeface="Arial"/>
            </a:endParaRPr>
          </a:p>
        </p:txBody>
      </p:sp>
      <p:pic>
        <p:nvPicPr>
          <p:cNvPr id="1274" name="Google Shape;1274;p138"/>
          <p:cNvPicPr preferRelativeResize="0"/>
          <p:nvPr/>
        </p:nvPicPr>
        <p:blipFill rotWithShape="1">
          <a:blip r:embed="rId3">
            <a:alphaModFix/>
          </a:blip>
          <a:srcRect b="0" l="0" r="0" t="0"/>
          <a:stretch/>
        </p:blipFill>
        <p:spPr>
          <a:xfrm>
            <a:off x="3162240" y="2384280"/>
            <a:ext cx="2819160" cy="1044360"/>
          </a:xfrm>
          <a:prstGeom prst="rect">
            <a:avLst/>
          </a:prstGeom>
          <a:noFill/>
          <a:ln>
            <a:noFill/>
          </a:ln>
        </p:spPr>
      </p:pic>
      <p:sp>
        <p:nvSpPr>
          <p:cNvPr id="1275" name="Google Shape;1275;p138"/>
          <p:cNvSpPr/>
          <p:nvPr/>
        </p:nvSpPr>
        <p:spPr>
          <a:xfrm>
            <a:off x="568080" y="1219320"/>
            <a:ext cx="6459840" cy="91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Consider a program whose </a:t>
            </a:r>
            <a:r>
              <a:rPr b="0" lang="en-US" sz="1800" strike="noStrike">
                <a:solidFill>
                  <a:srgbClr val="000000"/>
                </a:solidFill>
                <a:latin typeface="Courier New"/>
                <a:ea typeface="Courier New"/>
                <a:cs typeface="Courier New"/>
                <a:sym typeface="Courier New"/>
              </a:rPr>
              <a:t>main</a:t>
            </a:r>
            <a:r>
              <a:rPr b="0" lang="en-US" sz="1800" strike="noStrike">
                <a:solidFill>
                  <a:srgbClr val="000000"/>
                </a:solidFill>
                <a:latin typeface="Arial"/>
                <a:ea typeface="Arial"/>
                <a:cs typeface="Arial"/>
                <a:sym typeface="Arial"/>
              </a:rPr>
              <a:t> method calls </a:t>
            </a:r>
            <a:r>
              <a:rPr b="0" lang="en-US" sz="1800" strike="noStrike">
                <a:solidFill>
                  <a:srgbClr val="000000"/>
                </a:solidFill>
                <a:latin typeface="Courier New"/>
                <a:ea typeface="Courier New"/>
                <a:cs typeface="Courier New"/>
                <a:sym typeface="Courier New"/>
              </a:rPr>
              <a:t>proc1</a:t>
            </a:r>
            <a:r>
              <a:rPr b="0" lang="en-US" sz="1800" strike="noStrike">
                <a:solidFill>
                  <a:srgbClr val="000000"/>
                </a:solidFill>
                <a:latin typeface="Arial"/>
                <a:ea typeface="Arial"/>
                <a:cs typeface="Arial"/>
                <a:sym typeface="Arial"/>
              </a:rPr>
              <a: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which then calls </a:t>
            </a:r>
            <a:r>
              <a:rPr b="0" lang="en-US" sz="1800" strike="noStrike">
                <a:solidFill>
                  <a:srgbClr val="000000"/>
                </a:solidFill>
                <a:latin typeface="Courier New"/>
                <a:ea typeface="Courier New"/>
                <a:cs typeface="Courier New"/>
                <a:sym typeface="Courier New"/>
              </a:rPr>
              <a:t>proc2</a:t>
            </a:r>
            <a:r>
              <a:rPr b="0" lang="en-US" sz="1800" strike="noStrike">
                <a:solidFill>
                  <a:srgbClr val="000000"/>
                </a:solidFill>
                <a:latin typeface="Arial"/>
                <a:ea typeface="Arial"/>
                <a:cs typeface="Arial"/>
                <a:sym typeface="Arial"/>
              </a:rPr>
              <a:t>. When the program begins executing,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the “main” activation record is generated:</a:t>
            </a:r>
            <a:endParaRPr b="0" sz="1800" strike="noStrike">
              <a:latin typeface="Arial"/>
              <a:ea typeface="Arial"/>
              <a:cs typeface="Arial"/>
              <a:sym typeface="Arial"/>
            </a:endParaRPr>
          </a:p>
        </p:txBody>
      </p:sp>
      <p:sp>
        <p:nvSpPr>
          <p:cNvPr id="1276" name="Google Shape;1276;p138"/>
          <p:cNvSpPr/>
          <p:nvPr/>
        </p:nvSpPr>
        <p:spPr>
          <a:xfrm>
            <a:off x="644760" y="3886200"/>
            <a:ext cx="702252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At the first method call, an activation record is generated for </a:t>
            </a:r>
            <a:r>
              <a:rPr b="0" lang="en-US" sz="1800" strike="noStrike">
                <a:solidFill>
                  <a:srgbClr val="000000"/>
                </a:solidFill>
                <a:latin typeface="Courier New"/>
                <a:ea typeface="Courier New"/>
                <a:cs typeface="Courier New"/>
                <a:sym typeface="Courier New"/>
              </a:rPr>
              <a:t>proc1</a:t>
            </a:r>
            <a:r>
              <a:rPr b="0" lang="en-US" sz="1800" strike="noStrike">
                <a:solidFill>
                  <a:srgbClr val="000000"/>
                </a:solidFill>
                <a:latin typeface="Arial"/>
                <a:ea typeface="Arial"/>
                <a:cs typeface="Arial"/>
                <a:sym typeface="Arial"/>
              </a:rPr>
              <a:t>:</a:t>
            </a:r>
            <a:endParaRPr b="0" sz="1800" strike="noStrike">
              <a:latin typeface="Arial"/>
              <a:ea typeface="Arial"/>
              <a:cs typeface="Arial"/>
              <a:sym typeface="Arial"/>
            </a:endParaRPr>
          </a:p>
        </p:txBody>
      </p:sp>
      <p:pic>
        <p:nvPicPr>
          <p:cNvPr id="1277" name="Google Shape;1277;p138"/>
          <p:cNvPicPr preferRelativeResize="0"/>
          <p:nvPr/>
        </p:nvPicPr>
        <p:blipFill rotWithShape="1">
          <a:blip r:embed="rId4">
            <a:alphaModFix/>
          </a:blip>
          <a:srcRect b="0" l="0" r="0" t="0"/>
          <a:stretch/>
        </p:blipFill>
        <p:spPr>
          <a:xfrm>
            <a:off x="3086280" y="4648320"/>
            <a:ext cx="2971440" cy="14760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139"/>
          <p:cNvSpPr txBox="1"/>
          <p:nvPr/>
        </p:nvSpPr>
        <p:spPr>
          <a:xfrm>
            <a:off x="457200" y="10656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Dynamic Storage Allocation</a:t>
            </a:r>
            <a:endParaRPr b="0" sz="4000" strike="noStrike">
              <a:solidFill>
                <a:srgbClr val="000000"/>
              </a:solidFill>
              <a:latin typeface="Arial"/>
              <a:ea typeface="Arial"/>
              <a:cs typeface="Arial"/>
              <a:sym typeface="Arial"/>
            </a:endParaRPr>
          </a:p>
        </p:txBody>
      </p:sp>
      <p:pic>
        <p:nvPicPr>
          <p:cNvPr id="1284" name="Google Shape;1284;p139"/>
          <p:cNvPicPr preferRelativeResize="0"/>
          <p:nvPr/>
        </p:nvPicPr>
        <p:blipFill rotWithShape="1">
          <a:blip r:embed="rId3">
            <a:alphaModFix/>
          </a:blip>
          <a:srcRect b="0" l="0" r="0" t="0"/>
          <a:stretch/>
        </p:blipFill>
        <p:spPr>
          <a:xfrm>
            <a:off x="2933640" y="2209680"/>
            <a:ext cx="3276360" cy="1841040"/>
          </a:xfrm>
          <a:prstGeom prst="rect">
            <a:avLst/>
          </a:prstGeom>
          <a:noFill/>
          <a:ln>
            <a:noFill/>
          </a:ln>
        </p:spPr>
      </p:pic>
      <p:sp>
        <p:nvSpPr>
          <p:cNvPr id="1285" name="Google Shape;1285;p139"/>
          <p:cNvSpPr/>
          <p:nvPr/>
        </p:nvSpPr>
        <p:spPr>
          <a:xfrm>
            <a:off x="572040" y="1170360"/>
            <a:ext cx="8070840" cy="639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When </a:t>
            </a:r>
            <a:r>
              <a:rPr b="0" lang="en-US" sz="1800" strike="noStrike">
                <a:solidFill>
                  <a:srgbClr val="000000"/>
                </a:solidFill>
                <a:latin typeface="Courier New"/>
                <a:ea typeface="Courier New"/>
                <a:cs typeface="Courier New"/>
                <a:sym typeface="Courier New"/>
              </a:rPr>
              <a:t>proc2</a:t>
            </a:r>
            <a:r>
              <a:rPr b="0" lang="en-US" sz="1800" strike="noStrike">
                <a:solidFill>
                  <a:srgbClr val="000000"/>
                </a:solidFill>
                <a:latin typeface="Arial"/>
                <a:ea typeface="Arial"/>
                <a:cs typeface="Arial"/>
                <a:sym typeface="Arial"/>
              </a:rPr>
              <a:t> is called from within </a:t>
            </a:r>
            <a:r>
              <a:rPr b="0" lang="en-US" sz="1800" strike="noStrike">
                <a:solidFill>
                  <a:srgbClr val="000000"/>
                </a:solidFill>
                <a:latin typeface="Courier New"/>
                <a:ea typeface="Courier New"/>
                <a:cs typeface="Courier New"/>
                <a:sym typeface="Courier New"/>
              </a:rPr>
              <a:t>proc1</a:t>
            </a:r>
            <a:r>
              <a:rPr b="0" lang="en-US" sz="1800" strike="noStrike">
                <a:solidFill>
                  <a:srgbClr val="000000"/>
                </a:solidFill>
                <a:latin typeface="Arial"/>
                <a:ea typeface="Arial"/>
                <a:cs typeface="Arial"/>
                <a:sym typeface="Arial"/>
              </a:rPr>
              <a:t>, its activation record is generated.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Because </a:t>
            </a:r>
            <a:r>
              <a:rPr b="0" lang="en-US" sz="1800" strike="noStrike">
                <a:solidFill>
                  <a:srgbClr val="000000"/>
                </a:solidFill>
                <a:latin typeface="Courier New"/>
                <a:ea typeface="Courier New"/>
                <a:cs typeface="Courier New"/>
                <a:sym typeface="Courier New"/>
              </a:rPr>
              <a:t>proc1</a:t>
            </a:r>
            <a:r>
              <a:rPr b="0" lang="en-US" sz="1800" strike="noStrike">
                <a:solidFill>
                  <a:srgbClr val="000000"/>
                </a:solidFill>
                <a:latin typeface="Arial"/>
                <a:ea typeface="Arial"/>
                <a:cs typeface="Arial"/>
                <a:sym typeface="Arial"/>
              </a:rPr>
              <a:t> has not finished executing, its activation record is still around:</a:t>
            </a:r>
            <a:endParaRPr b="0" sz="1800" strike="noStrike">
              <a:latin typeface="Arial"/>
              <a:ea typeface="Arial"/>
              <a:cs typeface="Arial"/>
              <a:sym typeface="Arial"/>
            </a:endParaRPr>
          </a:p>
        </p:txBody>
      </p:sp>
      <p:sp>
        <p:nvSpPr>
          <p:cNvPr id="1286" name="Google Shape;1286;p139"/>
          <p:cNvSpPr/>
          <p:nvPr/>
        </p:nvSpPr>
        <p:spPr>
          <a:xfrm>
            <a:off x="797760" y="4191120"/>
            <a:ext cx="679068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When </a:t>
            </a:r>
            <a:r>
              <a:rPr b="0" lang="en-US" sz="1800" strike="noStrike">
                <a:solidFill>
                  <a:srgbClr val="000000"/>
                </a:solidFill>
                <a:latin typeface="Courier New"/>
                <a:ea typeface="Courier New"/>
                <a:cs typeface="Courier New"/>
                <a:sym typeface="Courier New"/>
              </a:rPr>
              <a:t>proc2</a:t>
            </a:r>
            <a:r>
              <a:rPr b="0" lang="en-US" sz="1800" strike="noStrike">
                <a:solidFill>
                  <a:srgbClr val="000000"/>
                </a:solidFill>
                <a:latin typeface="Arial"/>
                <a:ea typeface="Arial"/>
                <a:cs typeface="Arial"/>
                <a:sym typeface="Arial"/>
              </a:rPr>
              <a:t> finishes executing, its activation record is released: </a:t>
            </a:r>
            <a:endParaRPr b="0" sz="1800" strike="noStrike">
              <a:latin typeface="Arial"/>
              <a:ea typeface="Arial"/>
              <a:cs typeface="Arial"/>
              <a:sym typeface="Arial"/>
            </a:endParaRPr>
          </a:p>
        </p:txBody>
      </p:sp>
      <p:pic>
        <p:nvPicPr>
          <p:cNvPr id="1287" name="Google Shape;1287;p139"/>
          <p:cNvPicPr preferRelativeResize="0"/>
          <p:nvPr/>
        </p:nvPicPr>
        <p:blipFill rotWithShape="1">
          <a:blip r:embed="rId4">
            <a:alphaModFix/>
          </a:blip>
          <a:srcRect b="0" l="0" r="0" t="0"/>
          <a:stretch/>
        </p:blipFill>
        <p:spPr>
          <a:xfrm>
            <a:off x="3048120" y="4876920"/>
            <a:ext cx="3047760" cy="151416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140"/>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Dynamic Storage Allocation</a:t>
            </a:r>
            <a:endParaRPr b="0" sz="4000" strike="noStrike">
              <a:solidFill>
                <a:srgbClr val="000000"/>
              </a:solidFill>
              <a:latin typeface="Arial"/>
              <a:ea typeface="Arial"/>
              <a:cs typeface="Arial"/>
              <a:sym typeface="Arial"/>
            </a:endParaRPr>
          </a:p>
        </p:txBody>
      </p:sp>
      <p:sp>
        <p:nvSpPr>
          <p:cNvPr id="1294" name="Google Shape;1294;p140"/>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8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The order of activation follows the Last-In-First-Out rule. </a:t>
            </a:r>
            <a:endParaRPr b="0" sz="2400" strike="noStrike">
              <a:solidFill>
                <a:srgbClr val="000000"/>
              </a:solidFill>
              <a:latin typeface="Arial"/>
              <a:ea typeface="Arial"/>
              <a:cs typeface="Arial"/>
              <a:sym typeface="Arial"/>
            </a:endParaRPr>
          </a:p>
          <a:p>
            <a:pPr indent="-342720" lvl="0" marL="343080" marR="0" rtl="0" algn="l">
              <a:lnSpc>
                <a:spcPct val="80000"/>
              </a:lnSpc>
              <a:spcBef>
                <a:spcPts val="479"/>
              </a:spcBef>
              <a:spcAft>
                <a:spcPts val="0"/>
              </a:spcAft>
              <a:buClr>
                <a:srgbClr val="000000"/>
              </a:buClr>
              <a:buSzPts val="2400"/>
              <a:buFont typeface="Noto Sans Symbols"/>
              <a:buChar char="∙"/>
            </a:pPr>
            <a:r>
              <a:rPr b="1" lang="en-US" sz="2400" strike="noStrike">
                <a:solidFill>
                  <a:srgbClr val="000000"/>
                </a:solidFill>
                <a:latin typeface="Arial"/>
                <a:ea typeface="Arial"/>
                <a:cs typeface="Arial"/>
                <a:sym typeface="Arial"/>
              </a:rPr>
              <a:t>Run-time or system stack  </a:t>
            </a:r>
            <a:r>
              <a:rPr b="0" lang="en-US" sz="2400" strike="noStrike">
                <a:solidFill>
                  <a:srgbClr val="000000"/>
                </a:solidFill>
                <a:latin typeface="Arial"/>
                <a:ea typeface="Arial"/>
                <a:cs typeface="Arial"/>
                <a:sym typeface="Arial"/>
              </a:rPr>
              <a:t>A system data structure that keeps track of activation records during the execution of a program</a:t>
            </a:r>
            <a:endParaRPr b="0" sz="2400" strike="noStrike">
              <a:solidFill>
                <a:srgbClr val="000000"/>
              </a:solidFill>
              <a:latin typeface="Arial"/>
              <a:ea typeface="Arial"/>
              <a:cs typeface="Arial"/>
              <a:sym typeface="Arial"/>
            </a:endParaRPr>
          </a:p>
          <a:p>
            <a:pPr indent="-342720" lvl="0" marL="343080" marR="0" rtl="0" algn="l">
              <a:lnSpc>
                <a:spcPct val="8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Each nested level of method invocation adds another activation record to the stack. As each method completes its execution, its activation record is popped from the stack. Recursive method calls, like calls to any other method, cause a new activation record to be generated. </a:t>
            </a:r>
            <a:endParaRPr b="0" sz="2400" strike="noStrike">
              <a:solidFill>
                <a:srgbClr val="000000"/>
              </a:solidFill>
              <a:latin typeface="Arial"/>
              <a:ea typeface="Arial"/>
              <a:cs typeface="Arial"/>
              <a:sym typeface="Arial"/>
            </a:endParaRPr>
          </a:p>
          <a:p>
            <a:pPr indent="-342720" lvl="0" marL="343080" marR="0" rtl="0" algn="l">
              <a:lnSpc>
                <a:spcPct val="80000"/>
              </a:lnSpc>
              <a:spcBef>
                <a:spcPts val="479"/>
              </a:spcBef>
              <a:spcAft>
                <a:spcPts val="0"/>
              </a:spcAft>
              <a:buClr>
                <a:srgbClr val="000000"/>
              </a:buClr>
              <a:buSzPts val="2400"/>
              <a:buFont typeface="Noto Sans Symbols"/>
              <a:buChar char="∙"/>
            </a:pPr>
            <a:r>
              <a:rPr b="1" lang="en-US" sz="2400" strike="noStrike">
                <a:solidFill>
                  <a:srgbClr val="000000"/>
                </a:solidFill>
                <a:latin typeface="Arial"/>
                <a:ea typeface="Arial"/>
                <a:cs typeface="Arial"/>
                <a:sym typeface="Arial"/>
              </a:rPr>
              <a:t>Depth of recursion  </a:t>
            </a:r>
            <a:r>
              <a:rPr b="0" lang="en-US" sz="2400" strike="noStrike">
                <a:solidFill>
                  <a:srgbClr val="000000"/>
                </a:solidFill>
                <a:latin typeface="Arial"/>
                <a:ea typeface="Arial"/>
                <a:cs typeface="Arial"/>
                <a:sym typeface="Arial"/>
              </a:rPr>
              <a:t>The number of activation records on the system stack, associated with a given a recursive method</a:t>
            </a:r>
            <a:endParaRPr b="0" sz="2400" strike="noStrike">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sp>
        <p:nvSpPr>
          <p:cNvPr id="1300" name="Google Shape;1300;p141"/>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Removing Recursion - Iteration</a:t>
            </a:r>
            <a:endParaRPr b="0" sz="4000" strike="noStrike">
              <a:solidFill>
                <a:srgbClr val="000000"/>
              </a:solidFill>
              <a:latin typeface="Arial"/>
              <a:ea typeface="Arial"/>
              <a:cs typeface="Arial"/>
              <a:sym typeface="Arial"/>
            </a:endParaRPr>
          </a:p>
        </p:txBody>
      </p:sp>
      <p:sp>
        <p:nvSpPr>
          <p:cNvPr id="1301" name="Google Shape;1301;p141"/>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90000"/>
              </a:lnSpc>
              <a:spcBef>
                <a:spcPts val="0"/>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Suppose the recursive call is the last action executed in a recursive method (tail recursion)</a:t>
            </a:r>
            <a:endParaRPr b="0" sz="2400" strike="noStrike">
              <a:solidFill>
                <a:srgbClr val="000000"/>
              </a:solidFill>
              <a:latin typeface="Arial"/>
              <a:ea typeface="Arial"/>
              <a:cs typeface="Arial"/>
              <a:sym typeface="Arial"/>
            </a:endParaRPr>
          </a:p>
          <a:p>
            <a:pPr indent="-28548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The recursive call causes an activation record to be put on the run-time stack to contain the invoked method’s arguments and local variables. </a:t>
            </a:r>
            <a:endParaRPr b="0" i="0" sz="2000" u="none" cap="none" strike="noStrike">
              <a:solidFill>
                <a:srgbClr val="000000"/>
              </a:solidFill>
              <a:latin typeface="Arial"/>
              <a:ea typeface="Arial"/>
              <a:cs typeface="Arial"/>
              <a:sym typeface="Arial"/>
            </a:endParaRPr>
          </a:p>
          <a:p>
            <a:pPr indent="-28548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When this recursive call finishes executing, the run-time stack is popped and the previous values of the variables are restored.</a:t>
            </a:r>
            <a:endParaRPr b="0" i="0" sz="2000" u="none" cap="none" strike="noStrike">
              <a:solidFill>
                <a:srgbClr val="000000"/>
              </a:solidFill>
              <a:latin typeface="Arial"/>
              <a:ea typeface="Arial"/>
              <a:cs typeface="Arial"/>
              <a:sym typeface="Arial"/>
            </a:endParaRPr>
          </a:p>
          <a:p>
            <a:pPr indent="-28548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Execution continues where it left off before the recursive call was made. </a:t>
            </a:r>
            <a:endParaRPr b="0" i="0" sz="2000" u="none" cap="none" strike="noStrike">
              <a:solidFill>
                <a:srgbClr val="000000"/>
              </a:solidFill>
              <a:latin typeface="Arial"/>
              <a:ea typeface="Arial"/>
              <a:cs typeface="Arial"/>
              <a:sym typeface="Arial"/>
            </a:endParaRPr>
          </a:p>
          <a:p>
            <a:pPr indent="-285480" lvl="1" marL="74304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But, because the recursive call is the last statement in the method, there is nothing more to execute and the method terminates without using the restored local variable values. </a:t>
            </a:r>
            <a:endParaRPr b="0" i="0" sz="2000" u="none" cap="none" strike="noStrike">
              <a:solidFill>
                <a:srgbClr val="000000"/>
              </a:solidFill>
              <a:latin typeface="Arial"/>
              <a:ea typeface="Arial"/>
              <a:cs typeface="Arial"/>
              <a:sym typeface="Arial"/>
            </a:endParaRPr>
          </a:p>
          <a:p>
            <a:pPr indent="-342720" lvl="0" marL="343080" marR="0" rtl="0" algn="l">
              <a:lnSpc>
                <a:spcPct val="90000"/>
              </a:lnSpc>
              <a:spcBef>
                <a:spcPts val="479"/>
              </a:spcBef>
              <a:spcAft>
                <a:spcPts val="0"/>
              </a:spcAft>
              <a:buClr>
                <a:srgbClr val="000000"/>
              </a:buClr>
              <a:buSzPts val="2400"/>
              <a:buFont typeface="Noto Sans Symbols"/>
              <a:buChar char="∙"/>
            </a:pPr>
            <a:r>
              <a:rPr b="0" lang="en-US" sz="2400" strike="noStrike">
                <a:solidFill>
                  <a:srgbClr val="000000"/>
                </a:solidFill>
                <a:latin typeface="Arial"/>
                <a:ea typeface="Arial"/>
                <a:cs typeface="Arial"/>
                <a:sym typeface="Arial"/>
              </a:rPr>
              <a:t>In such a case the recursion can easily be replaced with iteration.</a:t>
            </a:r>
            <a:endParaRPr b="0" sz="2400" strike="noStrike">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142"/>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Example of eliminating tail recursion</a:t>
            </a:r>
            <a:endParaRPr b="0" sz="4000" strike="noStrike">
              <a:solidFill>
                <a:srgbClr val="000000"/>
              </a:solidFill>
              <a:latin typeface="Arial"/>
              <a:ea typeface="Arial"/>
              <a:cs typeface="Arial"/>
              <a:sym typeface="Arial"/>
            </a:endParaRPr>
          </a:p>
        </p:txBody>
      </p:sp>
      <p:sp>
        <p:nvSpPr>
          <p:cNvPr id="1308" name="Google Shape;1308;p142"/>
          <p:cNvSpPr/>
          <p:nvPr/>
        </p:nvSpPr>
        <p:spPr>
          <a:xfrm>
            <a:off x="532080" y="1719720"/>
            <a:ext cx="5940000" cy="1582200"/>
          </a:xfrm>
          <a:prstGeom prst="rect">
            <a:avLst/>
          </a:prstGeom>
          <a:noFill/>
          <a:ln cap="flat" cmpd="sng" w="9525">
            <a:solidFill>
              <a:schemeClr val="dk1"/>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public static int factorial(int n)</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if (n == 0)</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return 1;          // Base case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else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return (n * </a:t>
            </a:r>
            <a:r>
              <a:rPr b="0" lang="en-US" sz="1400" u="sng" strike="noStrike">
                <a:solidFill>
                  <a:srgbClr val="000000"/>
                </a:solidFill>
                <a:latin typeface="Courier New"/>
                <a:ea typeface="Courier New"/>
                <a:cs typeface="Courier New"/>
                <a:sym typeface="Courier New"/>
              </a:rPr>
              <a:t>factorial(n – 1)</a:t>
            </a:r>
            <a:r>
              <a:rPr b="0" lang="en-US" sz="1400" strike="noStrike">
                <a:solidFill>
                  <a:srgbClr val="000000"/>
                </a:solidFill>
                <a:latin typeface="Courier New"/>
                <a:ea typeface="Courier New"/>
                <a:cs typeface="Courier New"/>
                <a:sym typeface="Courier New"/>
              </a:rPr>
              <a:t>);     // General case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p:txBody>
      </p:sp>
      <p:sp>
        <p:nvSpPr>
          <p:cNvPr id="1309" name="Google Shape;1309;p142"/>
          <p:cNvSpPr/>
          <p:nvPr/>
        </p:nvSpPr>
        <p:spPr>
          <a:xfrm>
            <a:off x="4572000" y="3809880"/>
            <a:ext cx="4128480" cy="2221560"/>
          </a:xfrm>
          <a:prstGeom prst="rect">
            <a:avLst/>
          </a:prstGeom>
          <a:noFill/>
          <a:ln cap="flat" cmpd="sng" w="9525">
            <a:solidFill>
              <a:schemeClr val="dk1"/>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private static int factorial(int n)</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int retValue = 1;   // return value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while (n != 0)</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retValue = retValue * n;</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n = n - 1;</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  return(retValue);</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0"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p:txBody>
      </p:sp>
      <p:sp>
        <p:nvSpPr>
          <p:cNvPr id="1310" name="Google Shape;1310;p142"/>
          <p:cNvSpPr/>
          <p:nvPr/>
        </p:nvSpPr>
        <p:spPr>
          <a:xfrm>
            <a:off x="441360" y="3618000"/>
            <a:ext cx="3901680" cy="2284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Declare a variable to hold the intermediate values; initialize it to the value returned in the base case. Use a </a:t>
            </a:r>
            <a:r>
              <a:rPr b="0" i="1" lang="en-US" sz="1800" strike="noStrike">
                <a:solidFill>
                  <a:srgbClr val="000000"/>
                </a:solidFill>
                <a:latin typeface="Arial"/>
                <a:ea typeface="Arial"/>
                <a:cs typeface="Arial"/>
                <a:sym typeface="Arial"/>
              </a:rPr>
              <a:t>while</a:t>
            </a:r>
            <a:r>
              <a:rPr b="0" lang="en-US" sz="1800" strike="noStrike">
                <a:solidFill>
                  <a:srgbClr val="000000"/>
                </a:solidFill>
                <a:latin typeface="Arial"/>
                <a:ea typeface="Arial"/>
                <a:cs typeface="Arial"/>
                <a:sym typeface="Arial"/>
              </a:rPr>
              <a:t> loop so that each time through the loop corresponds to one recursive call. The loop should continue processing until the base case is met: </a:t>
            </a:r>
            <a:endParaRPr b="0" sz="1800" strike="noStrike">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143"/>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Remove Recursion - Stacking</a:t>
            </a:r>
            <a:endParaRPr b="0" sz="4000" strike="noStrike">
              <a:solidFill>
                <a:srgbClr val="000000"/>
              </a:solidFill>
              <a:latin typeface="Arial"/>
              <a:ea typeface="Arial"/>
              <a:cs typeface="Arial"/>
              <a:sym typeface="Arial"/>
            </a:endParaRPr>
          </a:p>
        </p:txBody>
      </p:sp>
      <p:sp>
        <p:nvSpPr>
          <p:cNvPr id="1317" name="Google Shape;1317;p143"/>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When the recursive call is not the last action executed in a recursive method, we cannot simply substitute a loop for the recursion. </a:t>
            </a:r>
            <a:endParaRPr b="0" sz="2800"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In such cases we can “mimic” recursion by using our own stack to save the required information when needed, as shown in the Reverse Print example on the next slide.</a:t>
            </a:r>
            <a:endParaRPr b="0" sz="2800" strike="noStrik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144"/>
          <p:cNvSpPr/>
          <p:nvPr/>
        </p:nvSpPr>
        <p:spPr>
          <a:xfrm>
            <a:off x="559800" y="1600200"/>
            <a:ext cx="7542000" cy="4139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static void iterRevPrintList(LLNode&lt;String&gt; listRef)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Prints the contents of the listRef linked list to standard output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in reverse order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StackInterface&lt;String&gt; stack = new LinkedStack&lt;String&gt;();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while (listRef != null) // put info onto the stack</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stack.push(listRef.getInfo());</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listRef = listRef.getLink();</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 Retrieve references in reverse order and print elements</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while (!stack.isEmpty())</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System.out.println(stack.top());</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stack.pop();</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   }</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rPr b="1" lang="en-US" sz="1400" strike="noStrike">
                <a:solidFill>
                  <a:srgbClr val="000000"/>
                </a:solidFill>
                <a:latin typeface="Courier New"/>
                <a:ea typeface="Courier New"/>
                <a:cs typeface="Courier New"/>
                <a:sym typeface="Courier New"/>
              </a:rPr>
              <a:t>}</a:t>
            </a:r>
            <a:endParaRPr b="0" sz="14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400" strike="noStrike">
              <a:latin typeface="Arial"/>
              <a:ea typeface="Arial"/>
              <a:cs typeface="Arial"/>
              <a:sym typeface="Arial"/>
            </a:endParaRPr>
          </a:p>
        </p:txBody>
      </p:sp>
      <p:sp>
        <p:nvSpPr>
          <p:cNvPr id="1324" name="Google Shape;1324;p144"/>
          <p:cNvSpPr/>
          <p:nvPr/>
        </p:nvSpPr>
        <p:spPr>
          <a:xfrm>
            <a:off x="380880" y="457200"/>
            <a:ext cx="8229240" cy="1142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Remove Recursion - Stacking</a:t>
            </a:r>
            <a:endParaRPr b="0" sz="4000" strike="noStrike">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145"/>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3.6 Deciding Whether to Use a Recursive Solution </a:t>
            </a:r>
            <a:endParaRPr b="0" sz="4000" strike="noStrike">
              <a:solidFill>
                <a:srgbClr val="000000"/>
              </a:solidFill>
              <a:latin typeface="Arial"/>
              <a:ea typeface="Arial"/>
              <a:cs typeface="Arial"/>
              <a:sym typeface="Arial"/>
            </a:endParaRPr>
          </a:p>
        </p:txBody>
      </p:sp>
      <p:sp>
        <p:nvSpPr>
          <p:cNvPr id="1331" name="Google Shape;1331;p145"/>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In this section we consider factors used in deciding whether or not to use a recursive solution to a problem. </a:t>
            </a:r>
            <a:endParaRPr b="0" sz="2800" strike="noStrike">
              <a:solidFill>
                <a:srgbClr val="000000"/>
              </a:solidFill>
              <a:latin typeface="Arial"/>
              <a:ea typeface="Arial"/>
              <a:cs typeface="Arial"/>
              <a:sym typeface="Arial"/>
            </a:endParaRPr>
          </a:p>
          <a:p>
            <a:pPr indent="-342720" lvl="0" marL="343080" marR="0" rtl="0" algn="l">
              <a:lnSpc>
                <a:spcPct val="10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The main issues are the efficiency and the clarity of the solution. </a:t>
            </a:r>
            <a:endParaRPr b="0" sz="2800" strike="noStrik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6" name="Shape 1336"/>
        <p:cNvGrpSpPr/>
        <p:nvPr/>
      </p:nvGrpSpPr>
      <p:grpSpPr>
        <a:xfrm>
          <a:off x="0" y="0"/>
          <a:ext cx="0" cy="0"/>
          <a:chOff x="0" y="0"/>
          <a:chExt cx="0" cy="0"/>
        </a:xfrm>
      </p:grpSpPr>
      <p:sp>
        <p:nvSpPr>
          <p:cNvPr id="1337" name="Google Shape;1337;p146"/>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Efficiency Considerations</a:t>
            </a:r>
            <a:endParaRPr b="0" sz="4000" strike="noStrike">
              <a:solidFill>
                <a:srgbClr val="000000"/>
              </a:solidFill>
              <a:latin typeface="Arial"/>
              <a:ea typeface="Arial"/>
              <a:cs typeface="Arial"/>
              <a:sym typeface="Arial"/>
            </a:endParaRPr>
          </a:p>
        </p:txBody>
      </p:sp>
      <p:sp>
        <p:nvSpPr>
          <p:cNvPr id="1338" name="Google Shape;1338;p146"/>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9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Recursion Overhead</a:t>
            </a:r>
            <a:endParaRPr b="0" sz="2800" strike="noStrike">
              <a:solidFill>
                <a:srgbClr val="000000"/>
              </a:solidFill>
              <a:latin typeface="Arial"/>
              <a:ea typeface="Arial"/>
              <a:cs typeface="Arial"/>
              <a:sym typeface="Arial"/>
            </a:endParaRPr>
          </a:p>
          <a:p>
            <a:pPr indent="-285480" lvl="1" marL="74304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 recursive solution usually has more “overhead” than a non-recursive solution because of the number of method calls</a:t>
            </a:r>
            <a:endParaRPr b="0" i="0" sz="2400" u="none" cap="none" strike="noStrike">
              <a:solidFill>
                <a:srgbClr val="000000"/>
              </a:solidFill>
              <a:latin typeface="Arial"/>
              <a:ea typeface="Arial"/>
              <a:cs typeface="Arial"/>
              <a:sym typeface="Arial"/>
            </a:endParaRPr>
          </a:p>
          <a:p>
            <a:pPr indent="-228240" lvl="2" marL="114300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time: each call involves processing to create and dispose of the activation record, and to manage the run-time stack</a:t>
            </a:r>
            <a:endParaRPr b="0" i="0" sz="2000" u="none" cap="none" strike="noStrike">
              <a:solidFill>
                <a:srgbClr val="000000"/>
              </a:solidFill>
              <a:latin typeface="Arial"/>
              <a:ea typeface="Arial"/>
              <a:cs typeface="Arial"/>
              <a:sym typeface="Arial"/>
            </a:endParaRPr>
          </a:p>
          <a:p>
            <a:pPr indent="-228240" lvl="2" marL="1143000" marR="0" rtl="0" algn="l">
              <a:lnSpc>
                <a:spcPct val="90000"/>
              </a:lnSpc>
              <a:spcBef>
                <a:spcPts val="400"/>
              </a:spcBef>
              <a:spcAft>
                <a:spcPts val="0"/>
              </a:spcAft>
              <a:buClr>
                <a:srgbClr val="000000"/>
              </a:buClr>
              <a:buSzPts val="2000"/>
              <a:buFont typeface="Noto Sans Symbols"/>
              <a:buChar char="∙"/>
            </a:pPr>
            <a:r>
              <a:rPr b="0" i="0" lang="en-US" sz="2000" u="none" cap="none" strike="noStrike">
                <a:solidFill>
                  <a:srgbClr val="000000"/>
                </a:solidFill>
                <a:latin typeface="Arial"/>
                <a:ea typeface="Arial"/>
                <a:cs typeface="Arial"/>
                <a:sym typeface="Arial"/>
              </a:rPr>
              <a:t>space: activation records must be stored</a:t>
            </a:r>
            <a:endParaRPr b="0" i="0" sz="2000" u="none" cap="none" strike="noStrike">
              <a:solidFill>
                <a:srgbClr val="000000"/>
              </a:solidFill>
              <a:latin typeface="Arial"/>
              <a:ea typeface="Arial"/>
              <a:cs typeface="Arial"/>
              <a:sym typeface="Arial"/>
            </a:endParaRPr>
          </a:p>
          <a:p>
            <a:pPr indent="-34272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Inefficient Algorithms</a:t>
            </a:r>
            <a:endParaRPr b="0" sz="2800" strike="noStrike">
              <a:solidFill>
                <a:srgbClr val="000000"/>
              </a:solidFill>
              <a:latin typeface="Arial"/>
              <a:ea typeface="Arial"/>
              <a:cs typeface="Arial"/>
              <a:sym typeface="Arial"/>
            </a:endParaRPr>
          </a:p>
          <a:p>
            <a:pPr indent="-285480" lvl="1" marL="74304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Another potential problem is that a particular recursive solution might just be inherently inefficient. This can occur if the recursive approach repeatedly solves the same sub-problem, over and over again</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561"/>
              </a:spcBef>
              <a:spcAft>
                <a:spcPts val="0"/>
              </a:spcAft>
              <a:buNone/>
            </a:pPr>
            <a:r>
              <a:t/>
            </a:r>
            <a:endParaRPr b="0" sz="2400" strike="noStrik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147"/>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lang="en-US" sz="4000" strike="noStrike">
                <a:solidFill>
                  <a:srgbClr val="000000"/>
                </a:solidFill>
                <a:latin typeface="Arial"/>
                <a:ea typeface="Arial"/>
                <a:cs typeface="Arial"/>
                <a:sym typeface="Arial"/>
              </a:rPr>
              <a:t>Clarity</a:t>
            </a:r>
            <a:endParaRPr b="0" sz="4000" strike="noStrike">
              <a:solidFill>
                <a:srgbClr val="000000"/>
              </a:solidFill>
              <a:latin typeface="Arial"/>
              <a:ea typeface="Arial"/>
              <a:cs typeface="Arial"/>
              <a:sym typeface="Arial"/>
            </a:endParaRPr>
          </a:p>
        </p:txBody>
      </p:sp>
      <p:sp>
        <p:nvSpPr>
          <p:cNvPr id="1345" name="Google Shape;1345;p147"/>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90000"/>
              </a:lnSpc>
              <a:spcBef>
                <a:spcPts val="0"/>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For many problems, a recursive solution is simpler and more natural for the programmer to write. The work provided by the system stack is “hidden” and therefore a solution may be easier to understand.</a:t>
            </a:r>
            <a:endParaRPr b="0" sz="2800" strike="noStrike">
              <a:solidFill>
                <a:srgbClr val="000000"/>
              </a:solidFill>
              <a:latin typeface="Arial"/>
              <a:ea typeface="Arial"/>
              <a:cs typeface="Arial"/>
              <a:sym typeface="Arial"/>
            </a:endParaRPr>
          </a:p>
          <a:p>
            <a:pPr indent="-342720" lvl="0" marL="343080" marR="0" rtl="0" algn="l">
              <a:lnSpc>
                <a:spcPct val="90000"/>
              </a:lnSpc>
              <a:spcBef>
                <a:spcPts val="561"/>
              </a:spcBef>
              <a:spcAft>
                <a:spcPts val="0"/>
              </a:spcAft>
              <a:buClr>
                <a:srgbClr val="000000"/>
              </a:buClr>
              <a:buSzPts val="2800"/>
              <a:buFont typeface="Noto Sans Symbols"/>
              <a:buChar char="∙"/>
            </a:pPr>
            <a:r>
              <a:rPr b="0" lang="en-US" sz="2800" strike="noStrike">
                <a:solidFill>
                  <a:srgbClr val="000000"/>
                </a:solidFill>
                <a:latin typeface="Arial"/>
                <a:ea typeface="Arial"/>
                <a:cs typeface="Arial"/>
                <a:sym typeface="Arial"/>
              </a:rPr>
              <a:t>Compare, for example, the recursive and nonrecursive approaches to printing a linked list in reverse order that were developed previously in this chapter. In the recursive version, we let the system take care of the stacking that we had to do explicitly in the nonrecursive method. </a:t>
            </a:r>
            <a:endParaRPr b="0" sz="2800"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85"/>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Example: Calculate 4!</a:t>
            </a:r>
            <a:endParaRPr b="0" i="0" sz="4000" u="none" cap="none" strike="noStrike">
              <a:solidFill>
                <a:srgbClr val="000000"/>
              </a:solidFill>
              <a:latin typeface="Arial"/>
              <a:ea typeface="Arial"/>
              <a:cs typeface="Arial"/>
              <a:sym typeface="Arial"/>
            </a:endParaRPr>
          </a:p>
        </p:txBody>
      </p:sp>
      <p:sp>
        <p:nvSpPr>
          <p:cNvPr id="395" name="Google Shape;395;p85"/>
          <p:cNvSpPr/>
          <p:nvPr/>
        </p:nvSpPr>
        <p:spPr>
          <a:xfrm flipH="1" rot="10610400">
            <a:off x="1749600" y="3424320"/>
            <a:ext cx="685440" cy="609120"/>
          </a:xfrm>
          <a:custGeom>
            <a:rect b="b" l="l" r="r" t="t"/>
            <a:pathLst>
              <a:path extrusionOk="0" h="21600" w="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5"/>
          <p:cNvSpPr/>
          <p:nvPr/>
        </p:nvSpPr>
        <p:spPr>
          <a:xfrm flipH="1" rot="10610400">
            <a:off x="3505680" y="4800600"/>
            <a:ext cx="685440" cy="609120"/>
          </a:xfrm>
          <a:custGeom>
            <a:rect b="b" l="l" r="r" t="t"/>
            <a:pathLst>
              <a:path extrusionOk="0" h="21600" w="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7" name="Google Shape;397;p85"/>
          <p:cNvPicPr preferRelativeResize="0"/>
          <p:nvPr/>
        </p:nvPicPr>
        <p:blipFill rotWithShape="1">
          <a:blip r:embed="rId3">
            <a:alphaModFix/>
          </a:blip>
          <a:srcRect b="0" l="0" r="0" t="0"/>
          <a:stretch/>
        </p:blipFill>
        <p:spPr>
          <a:xfrm>
            <a:off x="609480" y="1523880"/>
            <a:ext cx="2057040" cy="1485720"/>
          </a:xfrm>
          <a:prstGeom prst="rect">
            <a:avLst/>
          </a:prstGeom>
          <a:noFill/>
          <a:ln>
            <a:noFill/>
          </a:ln>
        </p:spPr>
      </p:pic>
      <p:pic>
        <p:nvPicPr>
          <p:cNvPr id="398" name="Google Shape;398;p85"/>
          <p:cNvPicPr preferRelativeResize="0"/>
          <p:nvPr/>
        </p:nvPicPr>
        <p:blipFill rotWithShape="1">
          <a:blip r:embed="rId4">
            <a:alphaModFix/>
          </a:blip>
          <a:srcRect b="0" l="0" r="0" t="0"/>
          <a:stretch/>
        </p:blipFill>
        <p:spPr>
          <a:xfrm>
            <a:off x="3086280" y="2954160"/>
            <a:ext cx="3543120" cy="1523520"/>
          </a:xfrm>
          <a:prstGeom prst="rect">
            <a:avLst/>
          </a:prstGeom>
          <a:noFill/>
          <a:ln>
            <a:noFill/>
          </a:ln>
        </p:spPr>
      </p:pic>
      <p:pic>
        <p:nvPicPr>
          <p:cNvPr id="399" name="Google Shape;399;p85"/>
          <p:cNvPicPr preferRelativeResize="0"/>
          <p:nvPr/>
        </p:nvPicPr>
        <p:blipFill rotWithShape="1">
          <a:blip r:embed="rId5">
            <a:alphaModFix/>
          </a:blip>
          <a:srcRect b="0" l="0" r="0" t="0"/>
          <a:stretch/>
        </p:blipFill>
        <p:spPr>
          <a:xfrm>
            <a:off x="5257800" y="4876920"/>
            <a:ext cx="3428640" cy="1285560"/>
          </a:xfrm>
          <a:prstGeom prst="rect">
            <a:avLst/>
          </a:prstGeom>
          <a:noFill/>
          <a:ln>
            <a:noFill/>
          </a:ln>
        </p:spPr>
      </p:pic>
      <p:sp>
        <p:nvSpPr>
          <p:cNvPr id="400" name="Google Shape;400;p85"/>
          <p:cNvSpPr/>
          <p:nvPr/>
        </p:nvSpPr>
        <p:spPr>
          <a:xfrm>
            <a:off x="4198320" y="5029200"/>
            <a:ext cx="744840" cy="577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3200" u="none" cap="none" strike="noStrike">
                <a:solidFill>
                  <a:srgbClr val="000000"/>
                </a:solidFill>
                <a:latin typeface="Arial"/>
                <a:ea typeface="Arial"/>
                <a:cs typeface="Arial"/>
                <a:sym typeface="Arial"/>
              </a:rPr>
              <a:t>. . .</a:t>
            </a:r>
            <a:endParaRPr b="0" i="0" sz="32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86"/>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Recursive Algorithms</a:t>
            </a:r>
            <a:endParaRPr b="0" i="0" sz="4000" u="none" cap="none" strike="noStrike">
              <a:solidFill>
                <a:srgbClr val="000000"/>
              </a:solidFill>
              <a:latin typeface="Arial"/>
              <a:ea typeface="Arial"/>
              <a:cs typeface="Arial"/>
              <a:sym typeface="Arial"/>
            </a:endParaRPr>
          </a:p>
        </p:txBody>
      </p:sp>
      <p:sp>
        <p:nvSpPr>
          <p:cNvPr id="407" name="Google Shape;407;p86"/>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90000"/>
              </a:lnSpc>
              <a:spcBef>
                <a:spcPts val="0"/>
              </a:spcBef>
              <a:spcAft>
                <a:spcPts val="0"/>
              </a:spcAft>
              <a:buClr>
                <a:srgbClr val="000000"/>
              </a:buClr>
              <a:buSzPts val="2800"/>
              <a:buFont typeface="Noto Sans Symbols"/>
              <a:buChar char="∙"/>
            </a:pPr>
            <a:r>
              <a:rPr b="1" i="0" lang="en-US" sz="2800" u="none" cap="none" strike="noStrike">
                <a:solidFill>
                  <a:srgbClr val="000000"/>
                </a:solidFill>
                <a:latin typeface="Arial"/>
                <a:ea typeface="Arial"/>
                <a:cs typeface="Arial"/>
                <a:sym typeface="Arial"/>
              </a:rPr>
              <a:t>Recursive algorithm  </a:t>
            </a:r>
            <a:r>
              <a:rPr b="0" i="0" lang="en-US" sz="2800" u="none" cap="none" strike="noStrike">
                <a:solidFill>
                  <a:srgbClr val="000000"/>
                </a:solidFill>
                <a:latin typeface="Arial"/>
                <a:ea typeface="Arial"/>
                <a:cs typeface="Arial"/>
                <a:sym typeface="Arial"/>
              </a:rPr>
              <a:t>A solution that is expressed in terms of </a:t>
            </a:r>
            <a:endParaRPr b="0" i="0" sz="2800" u="none" cap="none" strike="noStrike">
              <a:solidFill>
                <a:srgbClr val="000000"/>
              </a:solidFill>
              <a:latin typeface="Arial"/>
              <a:ea typeface="Arial"/>
              <a:cs typeface="Arial"/>
              <a:sym typeface="Arial"/>
            </a:endParaRPr>
          </a:p>
          <a:p>
            <a:pPr indent="-285480" lvl="1" marL="74304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smaller instances of itself and</a:t>
            </a:r>
            <a:endParaRPr b="0" i="0" sz="2400" u="none" cap="none" strike="noStrike">
              <a:solidFill>
                <a:srgbClr val="000000"/>
              </a:solidFill>
              <a:latin typeface="Arial"/>
              <a:ea typeface="Arial"/>
              <a:cs typeface="Arial"/>
              <a:sym typeface="Arial"/>
            </a:endParaRPr>
          </a:p>
          <a:p>
            <a:pPr indent="-285480" lvl="1" marL="743040" marR="0" rtl="0" algn="l">
              <a:lnSpc>
                <a:spcPct val="90000"/>
              </a:lnSpc>
              <a:spcBef>
                <a:spcPts val="479"/>
              </a:spcBef>
              <a:spcAft>
                <a:spcPts val="0"/>
              </a:spcAft>
              <a:buClr>
                <a:srgbClr val="000000"/>
              </a:buClr>
              <a:buSzPts val="2400"/>
              <a:buFont typeface="Noto Sans Symbols"/>
              <a:buChar char="−"/>
            </a:pPr>
            <a:r>
              <a:rPr b="0" i="0" lang="en-US" sz="2400" u="none" cap="none" strike="noStrike">
                <a:solidFill>
                  <a:srgbClr val="000000"/>
                </a:solidFill>
                <a:latin typeface="Arial"/>
                <a:ea typeface="Arial"/>
                <a:cs typeface="Arial"/>
                <a:sym typeface="Arial"/>
              </a:rPr>
              <a:t>a base case</a:t>
            </a:r>
            <a:endParaRPr b="0" i="0" sz="2400" u="none" cap="none" strike="noStrike">
              <a:solidFill>
                <a:srgbClr val="000000"/>
              </a:solidFill>
              <a:latin typeface="Arial"/>
              <a:ea typeface="Arial"/>
              <a:cs typeface="Arial"/>
              <a:sym typeface="Arial"/>
            </a:endParaRPr>
          </a:p>
          <a:p>
            <a:pPr indent="-342720" lvl="0" marL="343080" marR="0" rtl="0" algn="l">
              <a:lnSpc>
                <a:spcPct val="90000"/>
              </a:lnSpc>
              <a:spcBef>
                <a:spcPts val="561"/>
              </a:spcBef>
              <a:spcAft>
                <a:spcPts val="0"/>
              </a:spcAft>
              <a:buClr>
                <a:srgbClr val="000000"/>
              </a:buClr>
              <a:buSzPts val="2800"/>
              <a:buFont typeface="Noto Sans Symbols"/>
              <a:buChar char="∙"/>
            </a:pPr>
            <a:r>
              <a:rPr b="1" i="0" lang="en-US" sz="2800" u="none" cap="none" strike="noStrike">
                <a:solidFill>
                  <a:srgbClr val="000000"/>
                </a:solidFill>
                <a:latin typeface="Arial"/>
                <a:ea typeface="Arial"/>
                <a:cs typeface="Arial"/>
                <a:sym typeface="Arial"/>
              </a:rPr>
              <a:t>Base case  </a:t>
            </a:r>
            <a:r>
              <a:rPr b="0" i="0" lang="en-US" sz="2800" u="none" cap="none" strike="noStrike">
                <a:solidFill>
                  <a:srgbClr val="000000"/>
                </a:solidFill>
                <a:latin typeface="Arial"/>
                <a:ea typeface="Arial"/>
                <a:cs typeface="Arial"/>
                <a:sym typeface="Arial"/>
              </a:rPr>
              <a:t>The case for which the solution can be stated non-recursively </a:t>
            </a:r>
            <a:endParaRPr b="0" i="0" sz="2800" u="none" cap="none" strike="noStrike">
              <a:solidFill>
                <a:srgbClr val="000000"/>
              </a:solidFill>
              <a:latin typeface="Arial"/>
              <a:ea typeface="Arial"/>
              <a:cs typeface="Arial"/>
              <a:sym typeface="Arial"/>
            </a:endParaRPr>
          </a:p>
          <a:p>
            <a:pPr indent="-342720" lvl="0" marL="343080" marR="0" rtl="0" algn="l">
              <a:lnSpc>
                <a:spcPct val="90000"/>
              </a:lnSpc>
              <a:spcBef>
                <a:spcPts val="561"/>
              </a:spcBef>
              <a:spcAft>
                <a:spcPts val="0"/>
              </a:spcAft>
              <a:buClr>
                <a:srgbClr val="000000"/>
              </a:buClr>
              <a:buSzPts val="2800"/>
              <a:buFont typeface="Noto Sans Symbols"/>
              <a:buChar char="∙"/>
            </a:pPr>
            <a:r>
              <a:rPr b="1" i="0" lang="en-US" sz="2800" u="none" cap="none" strike="noStrike">
                <a:solidFill>
                  <a:srgbClr val="000000"/>
                </a:solidFill>
                <a:latin typeface="Arial"/>
                <a:ea typeface="Arial"/>
                <a:cs typeface="Arial"/>
                <a:sym typeface="Arial"/>
              </a:rPr>
              <a:t>General (recursive) case  </a:t>
            </a:r>
            <a:r>
              <a:rPr b="0" i="0" lang="en-US" sz="2800" u="none" cap="none" strike="noStrike">
                <a:solidFill>
                  <a:srgbClr val="000000"/>
                </a:solidFill>
                <a:latin typeface="Arial"/>
                <a:ea typeface="Arial"/>
                <a:cs typeface="Arial"/>
                <a:sym typeface="Arial"/>
              </a:rPr>
              <a:t>The case for which the solution is expressed in terms of a smaller version of itself </a:t>
            </a:r>
            <a:endParaRPr b="0" i="0" sz="2800" u="none" cap="none" strike="noStrike">
              <a:solidFill>
                <a:srgbClr val="000000"/>
              </a:solidFill>
              <a:latin typeface="Arial"/>
              <a:ea typeface="Arial"/>
              <a:cs typeface="Arial"/>
              <a:sym typeface="Arial"/>
            </a:endParaRPr>
          </a:p>
          <a:p>
            <a:pPr indent="0" lvl="0" marL="0" marR="0" rtl="0" algn="l">
              <a:lnSpc>
                <a:spcPct val="90000"/>
              </a:lnSpc>
              <a:spcBef>
                <a:spcPts val="561"/>
              </a:spcBef>
              <a:spcAft>
                <a:spcPts val="0"/>
              </a:spcAft>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87"/>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Examples of a Recursive Algorithm and a Recursive Program</a:t>
            </a:r>
            <a:endParaRPr b="0" i="0" sz="4000" u="none" cap="none" strike="noStrike">
              <a:solidFill>
                <a:srgbClr val="000000"/>
              </a:solidFill>
              <a:latin typeface="Arial"/>
              <a:ea typeface="Arial"/>
              <a:cs typeface="Arial"/>
              <a:sym typeface="Arial"/>
            </a:endParaRPr>
          </a:p>
        </p:txBody>
      </p:sp>
      <p:sp>
        <p:nvSpPr>
          <p:cNvPr id="414" name="Google Shape;414;p87"/>
          <p:cNvSpPr/>
          <p:nvPr/>
        </p:nvSpPr>
        <p:spPr>
          <a:xfrm>
            <a:off x="614880" y="1905120"/>
            <a:ext cx="3319200" cy="1736280"/>
          </a:xfrm>
          <a:prstGeom prst="rect">
            <a:avLst/>
          </a:prstGeom>
          <a:noFill/>
          <a:ln cap="flat" cmpd="sng" w="9525">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Factorial (int 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Assume n &gt;= 0</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if (n == 0)</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return (1)</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else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return ( n * Factorial ( n – 1 ) )</a:t>
            </a:r>
            <a:endParaRPr b="0" i="0" sz="1800" u="none" cap="none" strike="noStrike">
              <a:latin typeface="Arial"/>
              <a:ea typeface="Arial"/>
              <a:cs typeface="Arial"/>
              <a:sym typeface="Arial"/>
            </a:endParaRPr>
          </a:p>
        </p:txBody>
      </p:sp>
      <p:sp>
        <p:nvSpPr>
          <p:cNvPr id="415" name="Google Shape;415;p87"/>
          <p:cNvSpPr/>
          <p:nvPr/>
        </p:nvSpPr>
        <p:spPr>
          <a:xfrm>
            <a:off x="532080" y="4038480"/>
            <a:ext cx="5940000" cy="2221560"/>
          </a:xfrm>
          <a:prstGeom prst="rect">
            <a:avLst/>
          </a:prstGeom>
          <a:noFill/>
          <a:ln cap="flat" cmpd="sng" w="9525">
            <a:solidFill>
              <a:schemeClr val="dk1"/>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public static int factorial(int n)</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Precondition: n is non-negative</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Returns the value of "n!".</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if (n == 0)</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return 1;          // Base case</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else</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return (n * </a:t>
            </a:r>
            <a:r>
              <a:rPr b="1" i="0" lang="en-US" sz="1400" u="sng" cap="none" strike="noStrike">
                <a:solidFill>
                  <a:srgbClr val="000000"/>
                </a:solidFill>
                <a:latin typeface="Courier New"/>
                <a:ea typeface="Courier New"/>
                <a:cs typeface="Courier New"/>
                <a:sym typeface="Courier New"/>
              </a:rPr>
              <a:t>factorial(n – 1)</a:t>
            </a:r>
            <a:r>
              <a:rPr b="1" i="0" lang="en-US" sz="1400" u="none" cap="none" strike="noStrike">
                <a:solidFill>
                  <a:srgbClr val="000000"/>
                </a:solidFill>
                <a:latin typeface="Courier New"/>
                <a:ea typeface="Courier New"/>
                <a:cs typeface="Courier New"/>
                <a:sym typeface="Courier New"/>
              </a:rPr>
              <a:t>);     // General case</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400" u="none" cap="none" strike="noStrike">
                <a:solidFill>
                  <a:srgbClr val="000000"/>
                </a:solidFill>
                <a:latin typeface="Courier New"/>
                <a:ea typeface="Courier New"/>
                <a:cs typeface="Courier New"/>
                <a:sym typeface="Courier New"/>
              </a:rPr>
              <a:t>} </a:t>
            </a:r>
            <a:endParaRPr b="0" i="0" sz="14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