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Lst>
  <p:sldSz cy="6858000" cx="9144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26" Type="http://schemas.openxmlformats.org/officeDocument/2006/relationships/slide" Target="slides/slide17.xml"/><Relationship Id="rId121" Type="http://schemas.openxmlformats.org/officeDocument/2006/relationships/slide" Target="slides/slide112.xml"/><Relationship Id="rId25" Type="http://schemas.openxmlformats.org/officeDocument/2006/relationships/slide" Target="slides/slide16.xml"/><Relationship Id="rId120" Type="http://schemas.openxmlformats.org/officeDocument/2006/relationships/slide" Target="slides/slide111.xml"/><Relationship Id="rId28" Type="http://schemas.openxmlformats.org/officeDocument/2006/relationships/slide" Target="slides/slide19.xml"/><Relationship Id="rId27" Type="http://schemas.openxmlformats.org/officeDocument/2006/relationships/slide" Target="slides/slide18.xml"/><Relationship Id="rId125" Type="http://schemas.openxmlformats.org/officeDocument/2006/relationships/slide" Target="slides/slide116.xml"/><Relationship Id="rId29" Type="http://schemas.openxmlformats.org/officeDocument/2006/relationships/slide" Target="slides/slide20.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5" Type="http://schemas.openxmlformats.org/officeDocument/2006/relationships/slide" Target="slides/slide6.xml"/><Relationship Id="rId110" Type="http://schemas.openxmlformats.org/officeDocument/2006/relationships/slide" Target="slides/slide101.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14" Type="http://schemas.openxmlformats.org/officeDocument/2006/relationships/slide" Target="slides/slide105.xml"/><Relationship Id="rId18" Type="http://schemas.openxmlformats.org/officeDocument/2006/relationships/slide" Target="slides/slide9.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slideMaster" Target="slideMasters/slideMaster3.xml"/><Relationship Id="rId147" Type="http://schemas.openxmlformats.org/officeDocument/2006/relationships/slide" Target="slides/slide138.xml"/><Relationship Id="rId6" Type="http://schemas.openxmlformats.org/officeDocument/2006/relationships/slideMaster" Target="slideMasters/slideMaster4.xml"/><Relationship Id="rId146" Type="http://schemas.openxmlformats.org/officeDocument/2006/relationships/slide" Target="slides/slide137.xml"/><Relationship Id="rId7" Type="http://schemas.openxmlformats.org/officeDocument/2006/relationships/slideMaster" Target="slideMasters/slideMaster5.xml"/><Relationship Id="rId145" Type="http://schemas.openxmlformats.org/officeDocument/2006/relationships/slide" Target="slides/slide136.xml"/><Relationship Id="rId8" Type="http://schemas.openxmlformats.org/officeDocument/2006/relationships/slideMaster" Target="slideMasters/slideMaster6.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9" name="Google Shape;319;p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1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1" name="Google Shape;391;p1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10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1" name="Google Shape;1311;p10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12" name="Google Shape;1312;p10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0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3" name="Google Shape;1323;p10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24" name="Google Shape;1324;p10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0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6" name="Google Shape;1336;p10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37" name="Google Shape;1337;p10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0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0" name="Google Shape;1350;p10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51" name="Google Shape;1351;p10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10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8" name="Google Shape;1358;p10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59" name="Google Shape;1359;p10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0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6" name="Google Shape;1366;p10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67" name="Google Shape;1367;p10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p10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3" name="Google Shape;1373;p10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74" name="Google Shape;1374;p10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10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0" name="Google Shape;1380;p10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81" name="Google Shape;1381;p10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0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8" name="Google Shape;1388;p10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89" name="Google Shape;1389;p10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10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6" name="Google Shape;1396;p10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97" name="Google Shape;1397;p10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1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9" name="Google Shape;399;p1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11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3" name="Google Shape;1403;p11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04" name="Google Shape;1404;p11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1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3" name="Google Shape;1413;p11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14" name="Google Shape;1414;p11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p11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4" name="Google Shape;1424;p11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25" name="Google Shape;1425;p11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1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1" name="Google Shape;1431;p11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32" name="Google Shape;1432;p11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1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8" name="Google Shape;1438;p1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p11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4" name="Google Shape;1444;p11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45" name="Google Shape;1445;p11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1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1" name="Google Shape;1451;p11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52" name="Google Shape;1452;p11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1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9" name="Google Shape;1459;p1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p1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5" name="Google Shape;1465;p1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11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2" name="Google Shape;1472;p11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73" name="Google Shape;1473;p11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5" name="Google Shape;405;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12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9" name="Google Shape;1479;p12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80" name="Google Shape;1480;p12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12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6" name="Google Shape;1486;p12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87" name="Google Shape;1487;p12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12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3" name="Google Shape;1493;p12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94" name="Google Shape;1494;p12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12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2" name="Google Shape;1502;p12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03" name="Google Shape;1503;p12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1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9" name="Google Shape;1509;p1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1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5" name="Google Shape;1515;p1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1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1" name="Google Shape;1521;p1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p1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7" name="Google Shape;1527;p1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p12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3" name="Google Shape;1533;p12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34" name="Google Shape;1534;p12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1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0" name="Google Shape;1540;p1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3" name="Google Shape;413;p1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1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6" name="Google Shape;1546;p1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13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2" name="Google Shape;1552;p13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3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9" name="Google Shape;1559;p13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13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6" name="Google Shape;1566;p13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13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3" name="Google Shape;1573;p13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13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0" name="Google Shape;1580;p13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p13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6" name="Google Shape;1586;p13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13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3" name="Google Shape;1593;p13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13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99" name="Google Shape;1599;p13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13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5" name="Google Shape;1605;p13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9" name="Google Shape;419;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6" name="Google Shape;426;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2" name="Google Shape;432;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9" name="Google Shape;439;p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5" name="Google Shape;445;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1" name="Google Shape;451;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8" name="Google Shape;458;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7" name="Google Shape;467;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8" name="Google Shape;478;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0" name="Google Shape;490;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3" name="Google Shape;503;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8" name="Google Shape;518;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5" name="Google Shape;535;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4" name="Google Shape;554;p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6" name="Google Shape;576;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9" name="Google Shape;599;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1" name="Google Shape;331;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3" name="Google Shape;623;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0" name="Google Shape;630;p3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7" name="Google Shape;637;p3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3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3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3" name="Google Shape;663;p3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1" name="Google Shape;671;p3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72" name="Google Shape;672;p3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3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82" name="Google Shape;682;p3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3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94" name="Google Shape;694;p3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3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06" name="Google Shape;706;p3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3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15" name="Google Shape;715;p3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3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3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24" name="Google Shape;724;p3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9" name="Google Shape;339;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4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32" name="Google Shape;732;p4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4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40" name="Google Shape;740;p4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4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47" name="Google Shape;747;p4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4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54" name="Google Shape;754;p4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4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61" name="Google Shape;761;p4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4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71" name="Google Shape;771;p4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4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82" name="Google Shape;782;p4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4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5" name="Google Shape;795;p4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4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1" name="Google Shape;801;p4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7" name="Google Shape;807;p4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6" name="Google Shape;346;p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5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3" name="Google Shape;813;p5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14" name="Google Shape;814;p5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5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1" name="Google Shape;821;p5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22" name="Google Shape;822;p5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5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8" name="Google Shape;828;p5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29" name="Google Shape;829;p5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7" name="Google Shape;837;p5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38" name="Google Shape;838;p5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5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5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46" name="Google Shape;846;p5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5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4" name="Google Shape;854;p5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55" name="Google Shape;855;p5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p5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62" name="Google Shape;862;p5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5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5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69" name="Google Shape;869;p5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8" name="Google Shape;878;p5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79" name="Google Shape;879;p5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p5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91" name="Google Shape;891;p5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4" name="Google Shape;354;p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3" name="Google Shape;903;p6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04" name="Google Shape;904;p6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6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2" name="Google Shape;922;p6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23" name="Google Shape;923;p6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6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7" name="Google Shape;937;p6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38" name="Google Shape;938;p6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6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4" name="Google Shape;954;p6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55" name="Google Shape;955;p6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6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4" name="Google Shape;964;p6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65" name="Google Shape;965;p6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6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3" name="Google Shape;973;p6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74" name="Google Shape;974;p6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p6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89" name="Google Shape;989;p6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6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4" name="Google Shape;1004;p6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05" name="Google Shape;1005;p6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6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1" name="Google Shape;1021;p6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22" name="Google Shape;1022;p6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6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2" name="Google Shape;1042;p6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43" name="Google Shape;1043;p6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0" name="Google Shape;360;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7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4" name="Google Shape;1064;p7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65" name="Google Shape;1065;p7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7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1" name="Google Shape;1071;p7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72" name="Google Shape;1072;p7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7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8" name="Google Shape;1078;p7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79" name="Google Shape;1079;p7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7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6" name="Google Shape;1086;p7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87" name="Google Shape;1087;p7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7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3" name="Google Shape;1093;p7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94" name="Google Shape;1094;p7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7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0" name="Google Shape;1100;p7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01" name="Google Shape;1101;p7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7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7" name="Google Shape;1107;p7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08" name="Google Shape;1108;p7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7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4" name="Google Shape;1114;p7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15" name="Google Shape;1115;p7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7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1" name="Google Shape;1121;p7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22" name="Google Shape;1122;p7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7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28" name="Google Shape;1128;p7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8" name="Google Shape;368;p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8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4" name="Google Shape;1134;p8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8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2" name="Google Shape;1142;p8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8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9" name="Google Shape;1149;p8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8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5" name="Google Shape;1155;p8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8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1" name="Google Shape;1161;p8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62" name="Google Shape;1162;p8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1" name="Google Shape;1171;p8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72" name="Google Shape;1172;p8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8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1" name="Google Shape;1181;p8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82" name="Google Shape;1182;p8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8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1" name="Google Shape;1191;p8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92" name="Google Shape;1192;p8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8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1" name="Google Shape;1201;p8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02" name="Google Shape;1202;p8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8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1" name="Google Shape;1211;p8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12" name="Google Shape;1212;p8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7" name="Google Shape;377;p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9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1" name="Google Shape;1221;p9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22" name="Google Shape;1222;p9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9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1" name="Google Shape;1231;p9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32" name="Google Shape;1232;p9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9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1" name="Google Shape;1241;p9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42" name="Google Shape;1242;p9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9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1" name="Google Shape;1251;p9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52" name="Google Shape;1252;p9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9" name="Google Shape;1259;p9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60" name="Google Shape;1260;p9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9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6" name="Google Shape;1266;p9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67" name="Google Shape;1267;p9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9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9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74" name="Google Shape;1274;p9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9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1" name="Google Shape;1281;p9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82" name="Google Shape;1282;p9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9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0" name="Google Shape;1290;p9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91" name="Google Shape;1291;p9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9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0" name="Google Shape;1300;p9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01" name="Google Shape;1301;p9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9"/>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6" name="Shape 166"/>
        <p:cNvGrpSpPr/>
        <p:nvPr/>
      </p:nvGrpSpPr>
      <p:grpSpPr>
        <a:xfrm>
          <a:off x="0" y="0"/>
          <a:ext cx="0" cy="0"/>
          <a:chOff x="0" y="0"/>
          <a:chExt cx="0" cy="0"/>
        </a:xfrm>
      </p:grpSpPr>
      <p:sp>
        <p:nvSpPr>
          <p:cNvPr id="167" name="Google Shape;167;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1" name="Shape 171"/>
        <p:cNvGrpSpPr/>
        <p:nvPr/>
      </p:nvGrpSpPr>
      <p:grpSpPr>
        <a:xfrm>
          <a:off x="0" y="0"/>
          <a:ext cx="0" cy="0"/>
          <a:chOff x="0" y="0"/>
          <a:chExt cx="0" cy="0"/>
        </a:xfrm>
      </p:grpSpPr>
      <p:sp>
        <p:nvSpPr>
          <p:cNvPr id="172" name="Google Shape;172;p4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4" name="Shape 174"/>
        <p:cNvGrpSpPr/>
        <p:nvPr/>
      </p:nvGrpSpPr>
      <p:grpSpPr>
        <a:xfrm>
          <a:off x="0" y="0"/>
          <a:ext cx="0" cy="0"/>
          <a:chOff x="0" y="0"/>
          <a:chExt cx="0" cy="0"/>
        </a:xfrm>
      </p:grpSpPr>
      <p:sp>
        <p:nvSpPr>
          <p:cNvPr id="175" name="Google Shape;175;p4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9" name="Shape 179"/>
        <p:cNvGrpSpPr/>
        <p:nvPr/>
      </p:nvGrpSpPr>
      <p:grpSpPr>
        <a:xfrm>
          <a:off x="0" y="0"/>
          <a:ext cx="0" cy="0"/>
          <a:chOff x="0" y="0"/>
          <a:chExt cx="0" cy="0"/>
        </a:xfrm>
      </p:grpSpPr>
      <p:sp>
        <p:nvSpPr>
          <p:cNvPr id="180" name="Google Shape;180;p46"/>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7"/>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6" name="Shape 186"/>
        <p:cNvGrpSpPr/>
        <p:nvPr/>
      </p:nvGrpSpPr>
      <p:grpSpPr>
        <a:xfrm>
          <a:off x="0" y="0"/>
          <a:ext cx="0" cy="0"/>
          <a:chOff x="0" y="0"/>
          <a:chExt cx="0" cy="0"/>
        </a:xfrm>
      </p:grpSpPr>
      <p:sp>
        <p:nvSpPr>
          <p:cNvPr id="187" name="Google Shape;187;p4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8"/>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1" name="Shape 191"/>
        <p:cNvGrpSpPr/>
        <p:nvPr/>
      </p:nvGrpSpPr>
      <p:grpSpPr>
        <a:xfrm>
          <a:off x="0" y="0"/>
          <a:ext cx="0" cy="0"/>
          <a:chOff x="0" y="0"/>
          <a:chExt cx="0" cy="0"/>
        </a:xfrm>
      </p:grpSpPr>
      <p:sp>
        <p:nvSpPr>
          <p:cNvPr id="192" name="Google Shape;192;p4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9"/>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9"/>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6" name="Shape 196"/>
        <p:cNvGrpSpPr/>
        <p:nvPr/>
      </p:nvGrpSpPr>
      <p:grpSpPr>
        <a:xfrm>
          <a:off x="0" y="0"/>
          <a:ext cx="0" cy="0"/>
          <a:chOff x="0" y="0"/>
          <a:chExt cx="0" cy="0"/>
        </a:xfrm>
      </p:grpSpPr>
      <p:sp>
        <p:nvSpPr>
          <p:cNvPr id="197" name="Google Shape;197;p5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50"/>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50"/>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0" name="Shape 200"/>
        <p:cNvGrpSpPr/>
        <p:nvPr/>
      </p:nvGrpSpPr>
      <p:grpSpPr>
        <a:xfrm>
          <a:off x="0" y="0"/>
          <a:ext cx="0" cy="0"/>
          <a:chOff x="0" y="0"/>
          <a:chExt cx="0" cy="0"/>
        </a:xfrm>
      </p:grpSpPr>
      <p:sp>
        <p:nvSpPr>
          <p:cNvPr id="201" name="Google Shape;201;p5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1"/>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6" name="Shape 206"/>
        <p:cNvGrpSpPr/>
        <p:nvPr/>
      </p:nvGrpSpPr>
      <p:grpSpPr>
        <a:xfrm>
          <a:off x="0" y="0"/>
          <a:ext cx="0" cy="0"/>
          <a:chOff x="0" y="0"/>
          <a:chExt cx="0" cy="0"/>
        </a:xfrm>
      </p:grpSpPr>
      <p:sp>
        <p:nvSpPr>
          <p:cNvPr id="207" name="Google Shape;207;p5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52"/>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2"/>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2"/>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2"/>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2"/>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2"/>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7" name="Shape 2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8" name="Shape 218"/>
        <p:cNvGrpSpPr/>
        <p:nvPr/>
      </p:nvGrpSpPr>
      <p:grpSpPr>
        <a:xfrm>
          <a:off x="0" y="0"/>
          <a:ext cx="0" cy="0"/>
          <a:chOff x="0" y="0"/>
          <a:chExt cx="0" cy="0"/>
        </a:xfrm>
      </p:grpSpPr>
      <p:sp>
        <p:nvSpPr>
          <p:cNvPr id="219" name="Google Shape;219;p5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55"/>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1" name="Shape 221"/>
        <p:cNvGrpSpPr/>
        <p:nvPr/>
      </p:nvGrpSpPr>
      <p:grpSpPr>
        <a:xfrm>
          <a:off x="0" y="0"/>
          <a:ext cx="0" cy="0"/>
          <a:chOff x="0" y="0"/>
          <a:chExt cx="0" cy="0"/>
        </a:xfrm>
      </p:grpSpPr>
      <p:sp>
        <p:nvSpPr>
          <p:cNvPr id="222" name="Google Shape;222;p5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4" name="Shape 224"/>
        <p:cNvGrpSpPr/>
        <p:nvPr/>
      </p:nvGrpSpPr>
      <p:grpSpPr>
        <a:xfrm>
          <a:off x="0" y="0"/>
          <a:ext cx="0" cy="0"/>
          <a:chOff x="0" y="0"/>
          <a:chExt cx="0" cy="0"/>
        </a:xfrm>
      </p:grpSpPr>
      <p:sp>
        <p:nvSpPr>
          <p:cNvPr id="225" name="Google Shape;225;p5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5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 name="Shape 228"/>
        <p:cNvGrpSpPr/>
        <p:nvPr/>
      </p:nvGrpSpPr>
      <p:grpSpPr>
        <a:xfrm>
          <a:off x="0" y="0"/>
          <a:ext cx="0" cy="0"/>
          <a:chOff x="0" y="0"/>
          <a:chExt cx="0" cy="0"/>
        </a:xfrm>
      </p:grpSpPr>
      <p:sp>
        <p:nvSpPr>
          <p:cNvPr id="229" name="Google Shape;229;p5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0" name="Shape 230"/>
        <p:cNvGrpSpPr/>
        <p:nvPr/>
      </p:nvGrpSpPr>
      <p:grpSpPr>
        <a:xfrm>
          <a:off x="0" y="0"/>
          <a:ext cx="0" cy="0"/>
          <a:chOff x="0" y="0"/>
          <a:chExt cx="0" cy="0"/>
        </a:xfrm>
      </p:grpSpPr>
      <p:sp>
        <p:nvSpPr>
          <p:cNvPr id="231" name="Google Shape;231;p5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2" name="Shape 232"/>
        <p:cNvGrpSpPr/>
        <p:nvPr/>
      </p:nvGrpSpPr>
      <p:grpSpPr>
        <a:xfrm>
          <a:off x="0" y="0"/>
          <a:ext cx="0" cy="0"/>
          <a:chOff x="0" y="0"/>
          <a:chExt cx="0" cy="0"/>
        </a:xfrm>
      </p:grpSpPr>
      <p:sp>
        <p:nvSpPr>
          <p:cNvPr id="233" name="Google Shape;233;p6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60"/>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7" name="Shape 237"/>
        <p:cNvGrpSpPr/>
        <p:nvPr/>
      </p:nvGrpSpPr>
      <p:grpSpPr>
        <a:xfrm>
          <a:off x="0" y="0"/>
          <a:ext cx="0" cy="0"/>
          <a:chOff x="0" y="0"/>
          <a:chExt cx="0" cy="0"/>
        </a:xfrm>
      </p:grpSpPr>
      <p:sp>
        <p:nvSpPr>
          <p:cNvPr id="238" name="Google Shape;238;p6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6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6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1"/>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2" name="Shape 242"/>
        <p:cNvGrpSpPr/>
        <p:nvPr/>
      </p:nvGrpSpPr>
      <p:grpSpPr>
        <a:xfrm>
          <a:off x="0" y="0"/>
          <a:ext cx="0" cy="0"/>
          <a:chOff x="0" y="0"/>
          <a:chExt cx="0" cy="0"/>
        </a:xfrm>
      </p:grpSpPr>
      <p:sp>
        <p:nvSpPr>
          <p:cNvPr id="243" name="Google Shape;243;p6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2"/>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7" name="Shape 247"/>
        <p:cNvGrpSpPr/>
        <p:nvPr/>
      </p:nvGrpSpPr>
      <p:grpSpPr>
        <a:xfrm>
          <a:off x="0" y="0"/>
          <a:ext cx="0" cy="0"/>
          <a:chOff x="0" y="0"/>
          <a:chExt cx="0" cy="0"/>
        </a:xfrm>
      </p:grpSpPr>
      <p:sp>
        <p:nvSpPr>
          <p:cNvPr id="248" name="Google Shape;248;p6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3"/>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63"/>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1" name="Shape 251"/>
        <p:cNvGrpSpPr/>
        <p:nvPr/>
      </p:nvGrpSpPr>
      <p:grpSpPr>
        <a:xfrm>
          <a:off x="0" y="0"/>
          <a:ext cx="0" cy="0"/>
          <a:chOff x="0" y="0"/>
          <a:chExt cx="0" cy="0"/>
        </a:xfrm>
      </p:grpSpPr>
      <p:sp>
        <p:nvSpPr>
          <p:cNvPr id="252" name="Google Shape;252;p6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6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4"/>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7" name="Shape 257"/>
        <p:cNvGrpSpPr/>
        <p:nvPr/>
      </p:nvGrpSpPr>
      <p:grpSpPr>
        <a:xfrm>
          <a:off x="0" y="0"/>
          <a:ext cx="0" cy="0"/>
          <a:chOff x="0" y="0"/>
          <a:chExt cx="0" cy="0"/>
        </a:xfrm>
      </p:grpSpPr>
      <p:sp>
        <p:nvSpPr>
          <p:cNvPr id="258" name="Google Shape;258;p6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65"/>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5"/>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5"/>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5"/>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5"/>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5"/>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8" name="Shape 268"/>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9" name="Shape 269"/>
        <p:cNvGrpSpPr/>
        <p:nvPr/>
      </p:nvGrpSpPr>
      <p:grpSpPr>
        <a:xfrm>
          <a:off x="0" y="0"/>
          <a:ext cx="0" cy="0"/>
          <a:chOff x="0" y="0"/>
          <a:chExt cx="0" cy="0"/>
        </a:xfrm>
      </p:grpSpPr>
      <p:sp>
        <p:nvSpPr>
          <p:cNvPr id="270" name="Google Shape;270;p6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8"/>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2" name="Shape 272"/>
        <p:cNvGrpSpPr/>
        <p:nvPr/>
      </p:nvGrpSpPr>
      <p:grpSpPr>
        <a:xfrm>
          <a:off x="0" y="0"/>
          <a:ext cx="0" cy="0"/>
          <a:chOff x="0" y="0"/>
          <a:chExt cx="0" cy="0"/>
        </a:xfrm>
      </p:grpSpPr>
      <p:sp>
        <p:nvSpPr>
          <p:cNvPr id="273" name="Google Shape;273;p6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6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5" name="Shape 275"/>
        <p:cNvGrpSpPr/>
        <p:nvPr/>
      </p:nvGrpSpPr>
      <p:grpSpPr>
        <a:xfrm>
          <a:off x="0" y="0"/>
          <a:ext cx="0" cy="0"/>
          <a:chOff x="0" y="0"/>
          <a:chExt cx="0" cy="0"/>
        </a:xfrm>
      </p:grpSpPr>
      <p:sp>
        <p:nvSpPr>
          <p:cNvPr id="276" name="Google Shape;276;p7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70"/>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70"/>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7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1" name="Shape 281"/>
        <p:cNvGrpSpPr/>
        <p:nvPr/>
      </p:nvGrpSpPr>
      <p:grpSpPr>
        <a:xfrm>
          <a:off x="0" y="0"/>
          <a:ext cx="0" cy="0"/>
          <a:chOff x="0" y="0"/>
          <a:chExt cx="0" cy="0"/>
        </a:xfrm>
      </p:grpSpPr>
      <p:sp>
        <p:nvSpPr>
          <p:cNvPr id="282" name="Google Shape;282;p72"/>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3" name="Shape 283"/>
        <p:cNvGrpSpPr/>
        <p:nvPr/>
      </p:nvGrpSpPr>
      <p:grpSpPr>
        <a:xfrm>
          <a:off x="0" y="0"/>
          <a:ext cx="0" cy="0"/>
          <a:chOff x="0" y="0"/>
          <a:chExt cx="0" cy="0"/>
        </a:xfrm>
      </p:grpSpPr>
      <p:sp>
        <p:nvSpPr>
          <p:cNvPr id="284" name="Google Shape;284;p7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7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6" name="Google Shape;286;p7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7" name="Google Shape;287;p73"/>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8" name="Shape 288"/>
        <p:cNvGrpSpPr/>
        <p:nvPr/>
      </p:nvGrpSpPr>
      <p:grpSpPr>
        <a:xfrm>
          <a:off x="0" y="0"/>
          <a:ext cx="0" cy="0"/>
          <a:chOff x="0" y="0"/>
          <a:chExt cx="0" cy="0"/>
        </a:xfrm>
      </p:grpSpPr>
      <p:sp>
        <p:nvSpPr>
          <p:cNvPr id="289" name="Google Shape;289;p7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74"/>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1" name="Google Shape;291;p7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2" name="Google Shape;292;p74"/>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93" name="Shape 293"/>
        <p:cNvGrpSpPr/>
        <p:nvPr/>
      </p:nvGrpSpPr>
      <p:grpSpPr>
        <a:xfrm>
          <a:off x="0" y="0"/>
          <a:ext cx="0" cy="0"/>
          <a:chOff x="0" y="0"/>
          <a:chExt cx="0" cy="0"/>
        </a:xfrm>
      </p:grpSpPr>
      <p:sp>
        <p:nvSpPr>
          <p:cNvPr id="294" name="Google Shape;294;p7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7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6" name="Google Shape;296;p7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7" name="Google Shape;297;p75"/>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98" name="Shape 298"/>
        <p:cNvGrpSpPr/>
        <p:nvPr/>
      </p:nvGrpSpPr>
      <p:grpSpPr>
        <a:xfrm>
          <a:off x="0" y="0"/>
          <a:ext cx="0" cy="0"/>
          <a:chOff x="0" y="0"/>
          <a:chExt cx="0" cy="0"/>
        </a:xfrm>
      </p:grpSpPr>
      <p:sp>
        <p:nvSpPr>
          <p:cNvPr id="299" name="Google Shape;299;p7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76"/>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76"/>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02" name="Shape 302"/>
        <p:cNvGrpSpPr/>
        <p:nvPr/>
      </p:nvGrpSpPr>
      <p:grpSpPr>
        <a:xfrm>
          <a:off x="0" y="0"/>
          <a:ext cx="0" cy="0"/>
          <a:chOff x="0" y="0"/>
          <a:chExt cx="0" cy="0"/>
        </a:xfrm>
      </p:grpSpPr>
      <p:sp>
        <p:nvSpPr>
          <p:cNvPr id="303" name="Google Shape;303;p7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7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5" name="Google Shape;305;p7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6" name="Google Shape;306;p77"/>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77"/>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8" name="Shape 308"/>
        <p:cNvGrpSpPr/>
        <p:nvPr/>
      </p:nvGrpSpPr>
      <p:grpSpPr>
        <a:xfrm>
          <a:off x="0" y="0"/>
          <a:ext cx="0" cy="0"/>
          <a:chOff x="0" y="0"/>
          <a:chExt cx="0" cy="0"/>
        </a:xfrm>
      </p:grpSpPr>
      <p:sp>
        <p:nvSpPr>
          <p:cNvPr id="309" name="Google Shape;309;p7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78"/>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1" name="Google Shape;311;p78"/>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2" name="Google Shape;312;p78"/>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78"/>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4" name="Google Shape;314;p78"/>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5" name="Google Shape;315;p78"/>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jp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image" Target="../media/image1.jpg"/><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3240"/>
            <a:ext cx="8228880" cy="1145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3" name="Google Shape;113;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2" name="Shape 162"/>
        <p:cNvGrpSpPr/>
        <p:nvPr/>
      </p:nvGrpSpPr>
      <p:grpSpPr>
        <a:xfrm>
          <a:off x="0" y="0"/>
          <a:ext cx="0" cy="0"/>
          <a:chOff x="0" y="0"/>
          <a:chExt cx="0" cy="0"/>
        </a:xfrm>
      </p:grpSpPr>
      <p:sp>
        <p:nvSpPr>
          <p:cNvPr id="163" name="Google Shape;163;p40"/>
          <p:cNvSpPr txBox="1"/>
          <p:nvPr>
            <p:ph type="title"/>
          </p:nvPr>
        </p:nvSpPr>
        <p:spPr>
          <a:xfrm>
            <a:off x="457200" y="273240"/>
            <a:ext cx="8228880" cy="1145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4" name="Google Shape;164;p40"/>
          <p:cNvSpPr txBox="1"/>
          <p:nvPr>
            <p:ph idx="1" type="body"/>
          </p:nvPr>
        </p:nvSpPr>
        <p:spPr>
          <a:xfrm>
            <a:off x="457200" y="1600200"/>
            <a:ext cx="4015440" cy="45252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5" name="Google Shape;165;p40"/>
          <p:cNvSpPr txBox="1"/>
          <p:nvPr>
            <p:ph idx="2" type="body"/>
          </p:nvPr>
        </p:nvSpPr>
        <p:spPr>
          <a:xfrm>
            <a:off x="4674240" y="1600200"/>
            <a:ext cx="4015440" cy="45252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4" name="Shape 214"/>
        <p:cNvGrpSpPr/>
        <p:nvPr/>
      </p:nvGrpSpPr>
      <p:grpSpPr>
        <a:xfrm>
          <a:off x="0" y="0"/>
          <a:ext cx="0" cy="0"/>
          <a:chOff x="0" y="0"/>
          <a:chExt cx="0" cy="0"/>
        </a:xfrm>
      </p:grpSpPr>
      <p:sp>
        <p:nvSpPr>
          <p:cNvPr id="215" name="Google Shape;215;p5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6" name="Google Shape;216;p5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5" name="Shape 265"/>
        <p:cNvGrpSpPr/>
        <p:nvPr/>
      </p:nvGrpSpPr>
      <p:grpSpPr>
        <a:xfrm>
          <a:off x="0" y="0"/>
          <a:ext cx="0" cy="0"/>
          <a:chOff x="0" y="0"/>
          <a:chExt cx="0" cy="0"/>
        </a:xfrm>
      </p:grpSpPr>
      <p:sp>
        <p:nvSpPr>
          <p:cNvPr id="266" name="Google Shape;266;p6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7" name="Google Shape;267;p6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0.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2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1.xml"/><Relationship Id="rId3"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29.png"/></Relationships>
</file>

<file path=ppt/slides/_rels/slide102.xml.rels><?xml version="1.0" encoding="UTF-8" standalone="yes"?><Relationships xmlns="http://schemas.openxmlformats.org/package/2006/relationships"><Relationship Id="rId10" Type="http://schemas.openxmlformats.org/officeDocument/2006/relationships/image" Target="../media/image41.png"/><Relationship Id="rId1" Type="http://schemas.openxmlformats.org/officeDocument/2006/relationships/slideLayout" Target="../slideLayouts/slideLayout61.xml"/><Relationship Id="rId2" Type="http://schemas.openxmlformats.org/officeDocument/2006/relationships/notesSlide" Target="../notesSlides/notesSlide102.xml"/><Relationship Id="rId3"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 Id="rId3" Type="http://schemas.openxmlformats.org/officeDocument/2006/relationships/image" Target="../media/image35.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 Id="rId3" Type="http://schemas.openxmlformats.org/officeDocument/2006/relationships/image" Target="../media/image39.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 Id="rId3" Type="http://schemas.openxmlformats.org/officeDocument/2006/relationships/image" Target="../media/image3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3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 Id="rId3" Type="http://schemas.openxmlformats.org/officeDocument/2006/relationships/image" Target="../media/image38.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 Id="rId3" Type="http://schemas.openxmlformats.org/officeDocument/2006/relationships/image" Target="../media/image40.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 Id="rId3" Type="http://schemas.openxmlformats.org/officeDocument/2006/relationships/image" Target="../media/image44.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 Id="rId3" Type="http://schemas.openxmlformats.org/officeDocument/2006/relationships/image" Target="../media/image45.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 Id="rId3" Type="http://schemas.openxmlformats.org/officeDocument/2006/relationships/image" Target="../media/image48.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 Id="rId3" Type="http://schemas.openxmlformats.org/officeDocument/2006/relationships/image" Target="../media/image43.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 Id="rId3" Type="http://schemas.openxmlformats.org/officeDocument/2006/relationships/image" Target="../media/image49.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 Id="rId3" Type="http://schemas.openxmlformats.org/officeDocument/2006/relationships/image" Target="../media/image4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 Id="rId3" Type="http://schemas.openxmlformats.org/officeDocument/2006/relationships/image" Target="../media/image42.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Relationship Id="rId3" Type="http://schemas.openxmlformats.org/officeDocument/2006/relationships/image" Target="../media/image4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0.xml"/><Relationship Id="rId3" Type="http://schemas.openxmlformats.org/officeDocument/2006/relationships/image" Target="../media/image1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3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4.xml"/><Relationship Id="rId3"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5.xml"/><Relationship Id="rId3" Type="http://schemas.openxmlformats.org/officeDocument/2006/relationships/image" Target="../media/image18.png"/><Relationship Id="rId4"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6.xml"/><Relationship Id="rId3" Type="http://schemas.openxmlformats.org/officeDocument/2006/relationships/image" Target="../media/image28.png"/><Relationship Id="rId4" Type="http://schemas.openxmlformats.org/officeDocument/2006/relationships/image" Target="../media/image1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7.xml"/><Relationship Id="rId3" Type="http://schemas.openxmlformats.org/officeDocument/2006/relationships/image" Target="../media/image19.png"/><Relationship Id="rId4"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8.xml"/><Relationship Id="rId3" Type="http://schemas.openxmlformats.org/officeDocument/2006/relationships/image" Target="../media/image30.png"/><Relationship Id="rId4" Type="http://schemas.openxmlformats.org/officeDocument/2006/relationships/image" Target="../media/image2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9.xml"/><Relationship Id="rId3" Type="http://schemas.openxmlformats.org/officeDocument/2006/relationships/image" Target="../media/image2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Relationship Id="rId3" Type="http://schemas.openxmlformats.org/officeDocument/2006/relationships/image" Target="../media/image24.png"/><Relationship Id="rId4"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1.xml"/><Relationship Id="rId3" Type="http://schemas.openxmlformats.org/officeDocument/2006/relationships/image" Target="../media/image2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2.xml"/><Relationship Id="rId3" Type="http://schemas.openxmlformats.org/officeDocument/2006/relationships/image" Target="../media/image22.png"/><Relationship Id="rId4" Type="http://schemas.openxmlformats.org/officeDocument/2006/relationships/image" Target="../media/image2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5.xml"/><Relationship Id="rId3"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6.xml"/><Relationship Id="rId3" Type="http://schemas.openxmlformats.org/officeDocument/2006/relationships/image" Target="../media/image23.png"/><Relationship Id="rId4" Type="http://schemas.openxmlformats.org/officeDocument/2006/relationships/image" Target="../media/image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7.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8.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2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9.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4.png"/><Relationship Id="rId6" Type="http://schemas.openxmlformats.org/officeDocument/2006/relationships/image" Target="../media/image27.png"/><Relationship Id="rId7"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79"/>
          <p:cNvSpPr/>
          <p:nvPr/>
        </p:nvSpPr>
        <p:spPr>
          <a:xfrm>
            <a:off x="152280" y="1371600"/>
            <a:ext cx="3733200" cy="205668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US" sz="5400" u="none" cap="none" strike="noStrike">
                <a:solidFill>
                  <a:srgbClr val="FFC000"/>
                </a:solidFill>
                <a:latin typeface="Arial"/>
                <a:ea typeface="Arial"/>
                <a:cs typeface="Arial"/>
                <a:sym typeface="Arial"/>
              </a:rPr>
              <a:t>               </a:t>
            </a:r>
            <a:r>
              <a:rPr b="1" i="0" lang="en-US" sz="5400" u="none" cap="none" strike="noStrike">
                <a:solidFill>
                  <a:srgbClr val="7030A0"/>
                </a:solidFill>
                <a:latin typeface="Arial"/>
                <a:ea typeface="Arial"/>
                <a:cs typeface="Arial"/>
                <a:sym typeface="Arial"/>
              </a:rPr>
              <a:t>Chapter 7</a:t>
            </a: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r>
              <a:rPr b="1" i="0" lang="en-US" sz="5400" u="none" cap="none" strike="noStrike">
                <a:solidFill>
                  <a:srgbClr val="7030A0"/>
                </a:solidFill>
                <a:latin typeface="Arial"/>
                <a:ea typeface="Arial"/>
                <a:cs typeface="Arial"/>
                <a:sym typeface="Arial"/>
              </a:rPr>
              <a:t>The Binary Search Tree ADT</a:t>
            </a:r>
            <a:endParaRPr b="0" i="0" sz="5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8"/>
          <p:cNvSpPr/>
          <p:nvPr/>
        </p:nvSpPr>
        <p:spPr>
          <a:xfrm>
            <a:off x="457200" y="274680"/>
            <a:ext cx="8228880" cy="791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8"/>
          <p:cNvSpPr/>
          <p:nvPr/>
        </p:nvSpPr>
        <p:spPr>
          <a:xfrm>
            <a:off x="457200" y="129528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A	node	can have many children but only a	single parent.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In	fact, every node	(except	the root)	must	have	a single parent.</a:t>
            </a:r>
            <a:endParaRPr b="0" i="0" sz="2800" u="none" cap="none" strike="noStrike">
              <a:latin typeface="Arial"/>
              <a:ea typeface="Arial"/>
              <a:cs typeface="Arial"/>
              <a:sym typeface="Arial"/>
            </a:endParaRPr>
          </a:p>
        </p:txBody>
      </p:sp>
      <p:sp>
        <p:nvSpPr>
          <p:cNvPr id="395" name="Google Shape;395;p88"/>
          <p:cNvSpPr/>
          <p:nvPr/>
        </p:nvSpPr>
        <p:spPr>
          <a:xfrm>
            <a:off x="203040" y="161280"/>
            <a:ext cx="4727160" cy="759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Tree requirements</a:t>
            </a:r>
            <a:endParaRPr b="0" i="0" sz="4400" u="none" cap="none"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78"/>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5" name="Google Shape;1315;p178"/>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316" name="Google Shape;1316;p178"/>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317" name="Google Shape;1317;p178"/>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pic>
        <p:nvPicPr>
          <p:cNvPr id="1318" name="Google Shape;1318;p178"/>
          <p:cNvPicPr preferRelativeResize="0"/>
          <p:nvPr/>
        </p:nvPicPr>
        <p:blipFill rotWithShape="1">
          <a:blip r:embed="rId6">
            <a:alphaModFix/>
          </a:blip>
          <a:srcRect b="0" l="0" r="0" t="0"/>
          <a:stretch/>
        </p:blipFill>
        <p:spPr>
          <a:xfrm>
            <a:off x="23760" y="5117760"/>
            <a:ext cx="3346920" cy="1648800"/>
          </a:xfrm>
          <a:prstGeom prst="rect">
            <a:avLst/>
          </a:prstGeom>
          <a:noFill/>
          <a:ln>
            <a:noFill/>
          </a:ln>
        </p:spPr>
      </p:pic>
      <p:pic>
        <p:nvPicPr>
          <p:cNvPr id="1319" name="Google Shape;1319;p178"/>
          <p:cNvPicPr preferRelativeResize="0"/>
          <p:nvPr/>
        </p:nvPicPr>
        <p:blipFill rotWithShape="1">
          <a:blip r:embed="rId7">
            <a:alphaModFix/>
          </a:blip>
          <a:srcRect b="0" l="0" r="0" t="0"/>
          <a:stretch/>
        </p:blipFill>
        <p:spPr>
          <a:xfrm>
            <a:off x="4236480" y="4934880"/>
            <a:ext cx="2347200" cy="1740240"/>
          </a:xfrm>
          <a:prstGeom prst="rect">
            <a:avLst/>
          </a:prstGeom>
          <a:noFill/>
          <a:ln>
            <a:noFill/>
          </a:ln>
        </p:spPr>
      </p:pic>
      <p:pic>
        <p:nvPicPr>
          <p:cNvPr id="1320" name="Google Shape;1320;p178"/>
          <p:cNvPicPr preferRelativeResize="0"/>
          <p:nvPr/>
        </p:nvPicPr>
        <p:blipFill rotWithShape="1">
          <a:blip r:embed="rId8">
            <a:alphaModFix/>
          </a:blip>
          <a:srcRect b="0" l="0" r="0" t="0"/>
          <a:stretch/>
        </p:blipFill>
        <p:spPr>
          <a:xfrm>
            <a:off x="4361760" y="3383280"/>
            <a:ext cx="2422800" cy="176256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79"/>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7" name="Google Shape;1327;p179"/>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328" name="Google Shape;1328;p179"/>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329" name="Google Shape;1329;p179"/>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pic>
        <p:nvPicPr>
          <p:cNvPr id="1330" name="Google Shape;1330;p179"/>
          <p:cNvPicPr preferRelativeResize="0"/>
          <p:nvPr/>
        </p:nvPicPr>
        <p:blipFill rotWithShape="1">
          <a:blip r:embed="rId6">
            <a:alphaModFix/>
          </a:blip>
          <a:srcRect b="0" l="0" r="0" t="0"/>
          <a:stretch/>
        </p:blipFill>
        <p:spPr>
          <a:xfrm>
            <a:off x="23760" y="5117760"/>
            <a:ext cx="3346920" cy="1648800"/>
          </a:xfrm>
          <a:prstGeom prst="rect">
            <a:avLst/>
          </a:prstGeom>
          <a:noFill/>
          <a:ln>
            <a:noFill/>
          </a:ln>
        </p:spPr>
      </p:pic>
      <p:pic>
        <p:nvPicPr>
          <p:cNvPr id="1331" name="Google Shape;1331;p179"/>
          <p:cNvPicPr preferRelativeResize="0"/>
          <p:nvPr/>
        </p:nvPicPr>
        <p:blipFill rotWithShape="1">
          <a:blip r:embed="rId7">
            <a:alphaModFix/>
          </a:blip>
          <a:srcRect b="0" l="0" r="0" t="0"/>
          <a:stretch/>
        </p:blipFill>
        <p:spPr>
          <a:xfrm>
            <a:off x="4236480" y="4934880"/>
            <a:ext cx="2347200" cy="1740240"/>
          </a:xfrm>
          <a:prstGeom prst="rect">
            <a:avLst/>
          </a:prstGeom>
          <a:noFill/>
          <a:ln>
            <a:noFill/>
          </a:ln>
        </p:spPr>
      </p:pic>
      <p:pic>
        <p:nvPicPr>
          <p:cNvPr id="1332" name="Google Shape;1332;p179"/>
          <p:cNvPicPr preferRelativeResize="0"/>
          <p:nvPr/>
        </p:nvPicPr>
        <p:blipFill rotWithShape="1">
          <a:blip r:embed="rId8">
            <a:alphaModFix/>
          </a:blip>
          <a:srcRect b="0" l="0" r="0" t="0"/>
          <a:stretch/>
        </p:blipFill>
        <p:spPr>
          <a:xfrm>
            <a:off x="4361760" y="3383280"/>
            <a:ext cx="2422800" cy="1762560"/>
          </a:xfrm>
          <a:prstGeom prst="rect">
            <a:avLst/>
          </a:prstGeom>
          <a:noFill/>
          <a:ln>
            <a:noFill/>
          </a:ln>
        </p:spPr>
      </p:pic>
      <p:pic>
        <p:nvPicPr>
          <p:cNvPr id="1333" name="Google Shape;1333;p179"/>
          <p:cNvPicPr preferRelativeResize="0"/>
          <p:nvPr/>
        </p:nvPicPr>
        <p:blipFill rotWithShape="1">
          <a:blip r:embed="rId9">
            <a:alphaModFix/>
          </a:blip>
          <a:srcRect b="0" l="0" r="0" t="0"/>
          <a:stretch/>
        </p:blipFill>
        <p:spPr>
          <a:xfrm>
            <a:off x="4361760" y="1794600"/>
            <a:ext cx="2268720" cy="158868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80"/>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0" name="Google Shape;1340;p180"/>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341" name="Google Shape;1341;p180"/>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342" name="Google Shape;1342;p180"/>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pic>
        <p:nvPicPr>
          <p:cNvPr id="1343" name="Google Shape;1343;p180"/>
          <p:cNvPicPr preferRelativeResize="0"/>
          <p:nvPr/>
        </p:nvPicPr>
        <p:blipFill rotWithShape="1">
          <a:blip r:embed="rId6">
            <a:alphaModFix/>
          </a:blip>
          <a:srcRect b="0" l="0" r="0" t="0"/>
          <a:stretch/>
        </p:blipFill>
        <p:spPr>
          <a:xfrm>
            <a:off x="23760" y="5117760"/>
            <a:ext cx="3346920" cy="1648800"/>
          </a:xfrm>
          <a:prstGeom prst="rect">
            <a:avLst/>
          </a:prstGeom>
          <a:noFill/>
          <a:ln>
            <a:noFill/>
          </a:ln>
        </p:spPr>
      </p:pic>
      <p:pic>
        <p:nvPicPr>
          <p:cNvPr id="1344" name="Google Shape;1344;p180"/>
          <p:cNvPicPr preferRelativeResize="0"/>
          <p:nvPr/>
        </p:nvPicPr>
        <p:blipFill rotWithShape="1">
          <a:blip r:embed="rId7">
            <a:alphaModFix/>
          </a:blip>
          <a:srcRect b="0" l="0" r="0" t="0"/>
          <a:stretch/>
        </p:blipFill>
        <p:spPr>
          <a:xfrm>
            <a:off x="4236480" y="4934880"/>
            <a:ext cx="2347200" cy="1740240"/>
          </a:xfrm>
          <a:prstGeom prst="rect">
            <a:avLst/>
          </a:prstGeom>
          <a:noFill/>
          <a:ln>
            <a:noFill/>
          </a:ln>
        </p:spPr>
      </p:pic>
      <p:pic>
        <p:nvPicPr>
          <p:cNvPr id="1345" name="Google Shape;1345;p180"/>
          <p:cNvPicPr preferRelativeResize="0"/>
          <p:nvPr/>
        </p:nvPicPr>
        <p:blipFill rotWithShape="1">
          <a:blip r:embed="rId8">
            <a:alphaModFix/>
          </a:blip>
          <a:srcRect b="0" l="0" r="0" t="0"/>
          <a:stretch/>
        </p:blipFill>
        <p:spPr>
          <a:xfrm>
            <a:off x="4361760" y="3383280"/>
            <a:ext cx="2422800" cy="1762560"/>
          </a:xfrm>
          <a:prstGeom prst="rect">
            <a:avLst/>
          </a:prstGeom>
          <a:noFill/>
          <a:ln>
            <a:noFill/>
          </a:ln>
        </p:spPr>
      </p:pic>
      <p:pic>
        <p:nvPicPr>
          <p:cNvPr id="1346" name="Google Shape;1346;p180"/>
          <p:cNvPicPr preferRelativeResize="0"/>
          <p:nvPr/>
        </p:nvPicPr>
        <p:blipFill rotWithShape="1">
          <a:blip r:embed="rId9">
            <a:alphaModFix/>
          </a:blip>
          <a:srcRect b="0" l="0" r="0" t="0"/>
          <a:stretch/>
        </p:blipFill>
        <p:spPr>
          <a:xfrm>
            <a:off x="4361760" y="1794600"/>
            <a:ext cx="2268720" cy="1588680"/>
          </a:xfrm>
          <a:prstGeom prst="rect">
            <a:avLst/>
          </a:prstGeom>
          <a:noFill/>
          <a:ln>
            <a:noFill/>
          </a:ln>
        </p:spPr>
      </p:pic>
      <p:pic>
        <p:nvPicPr>
          <p:cNvPr id="1347" name="Google Shape;1347;p180"/>
          <p:cNvPicPr preferRelativeResize="0"/>
          <p:nvPr/>
        </p:nvPicPr>
        <p:blipFill rotWithShape="1">
          <a:blip r:embed="rId10">
            <a:alphaModFix/>
          </a:blip>
          <a:srcRect b="0" l="0" r="0" t="0"/>
          <a:stretch/>
        </p:blipFill>
        <p:spPr>
          <a:xfrm>
            <a:off x="4393080" y="109800"/>
            <a:ext cx="2373480" cy="17190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8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remove</a:t>
            </a:r>
            <a:r>
              <a:rPr b="0" lang="en-US" sz="4400" strike="noStrike">
                <a:solidFill>
                  <a:srgbClr val="000000"/>
                </a:solidFill>
                <a:latin typeface="Arial"/>
                <a:ea typeface="Arial"/>
                <a:cs typeface="Arial"/>
                <a:sym typeface="Arial"/>
              </a:rPr>
              <a:t> Operation</a:t>
            </a:r>
            <a:endParaRPr b="0" sz="4400" strike="noStrike">
              <a:latin typeface="Arial"/>
              <a:ea typeface="Arial"/>
              <a:cs typeface="Arial"/>
              <a:sym typeface="Arial"/>
            </a:endParaRPr>
          </a:p>
        </p:txBody>
      </p:sp>
      <p:sp>
        <p:nvSpPr>
          <p:cNvPr id="1354" name="Google Shape;1354;p18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The most complicated of the binary search tree operations. </a:t>
            </a:r>
            <a:endParaRPr b="0" sz="3200"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We must ensure when we remove an element we maintain the binary search tree property.</a:t>
            </a:r>
            <a:endParaRPr b="0" sz="3200"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sz="3200" strike="noStrike">
              <a:latin typeface="Arial"/>
              <a:ea typeface="Arial"/>
              <a:cs typeface="Arial"/>
              <a:sym typeface="Arial"/>
            </a:endParaRPr>
          </a:p>
        </p:txBody>
      </p:sp>
      <p:sp>
        <p:nvSpPr>
          <p:cNvPr id="1355" name="Google Shape;1355;p181"/>
          <p:cNvSpPr/>
          <p:nvPr/>
        </p:nvSpPr>
        <p:spPr>
          <a:xfrm>
            <a:off x="914400" y="4480560"/>
            <a:ext cx="7863840" cy="1463040"/>
          </a:xfrm>
          <a:prstGeom prst="rect">
            <a:avLst/>
          </a:prstGeom>
          <a:solidFill>
            <a:srgbClr val="FFFFD7"/>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You don’t need to know how to implement this operation but you should know </a:t>
            </a:r>
            <a:endParaRPr b="0" sz="1800" strike="noStrike">
              <a:latin typeface="Arial"/>
              <a:ea typeface="Arial"/>
              <a:cs typeface="Arial"/>
              <a:sym typeface="Arial"/>
            </a:endParaRPr>
          </a:p>
          <a:p>
            <a:pPr indent="0" lvl="0" marL="0" marR="0" rtl="0" algn="ctr">
              <a:spcBef>
                <a:spcPts val="0"/>
              </a:spcBef>
              <a:spcAft>
                <a:spcPts val="0"/>
              </a:spcAft>
              <a:buNone/>
            </a:pPr>
            <a:r>
              <a:rPr b="0" lang="en-US" sz="1800" strike="noStrike">
                <a:latin typeface="Arial"/>
                <a:ea typeface="Arial"/>
                <a:cs typeface="Arial"/>
                <a:sym typeface="Arial"/>
              </a:rPr>
              <a:t>how to remove elements from a tree conceptually</a:t>
            </a:r>
            <a:endParaRPr b="0" sz="1800" strike="noStrike">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8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code for </a:t>
            </a:r>
            <a:r>
              <a:rPr b="0" lang="en-US" sz="4400" strike="noStrike">
                <a:solidFill>
                  <a:srgbClr val="000000"/>
                </a:solidFill>
                <a:latin typeface="Courier New"/>
                <a:ea typeface="Courier New"/>
                <a:cs typeface="Courier New"/>
                <a:sym typeface="Courier New"/>
              </a:rPr>
              <a:t>remove</a:t>
            </a:r>
            <a:r>
              <a:rPr b="0" lang="en-US" sz="4400" strike="noStrike">
                <a:solidFill>
                  <a:srgbClr val="000000"/>
                </a:solidFill>
                <a:latin typeface="Arial"/>
                <a:ea typeface="Arial"/>
                <a:cs typeface="Arial"/>
                <a:sym typeface="Arial"/>
              </a:rPr>
              <a:t>:</a:t>
            </a:r>
            <a:endParaRPr b="0" sz="4400" strike="noStrike">
              <a:latin typeface="Arial"/>
              <a:ea typeface="Arial"/>
              <a:cs typeface="Arial"/>
              <a:sym typeface="Arial"/>
            </a:endParaRPr>
          </a:p>
        </p:txBody>
      </p:sp>
      <p:sp>
        <p:nvSpPr>
          <p:cNvPr id="1362" name="Google Shape;1362;p182"/>
          <p:cNvSpPr/>
          <p:nvPr/>
        </p:nvSpPr>
        <p:spPr>
          <a:xfrm>
            <a:off x="457200" y="1600200"/>
            <a:ext cx="8228880" cy="23616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set up for the remove operation is the same as that for the add operation.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private </a:t>
            </a:r>
            <a:r>
              <a:rPr b="0" lang="en-US" sz="2000" strike="noStrike">
                <a:solidFill>
                  <a:srgbClr val="000000"/>
                </a:solidFill>
                <a:latin typeface="Courier New"/>
                <a:ea typeface="Courier New"/>
                <a:cs typeface="Courier New"/>
                <a:sym typeface="Courier New"/>
              </a:rPr>
              <a:t>recRemove</a:t>
            </a:r>
            <a:r>
              <a:rPr b="0" lang="en-US" sz="2000" strike="noStrike">
                <a:solidFill>
                  <a:srgbClr val="000000"/>
                </a:solidFill>
                <a:latin typeface="Arial"/>
                <a:ea typeface="Arial"/>
                <a:cs typeface="Arial"/>
                <a:sym typeface="Arial"/>
              </a:rPr>
              <a:t> method is invoked from the public </a:t>
            </a:r>
            <a:r>
              <a:rPr b="0" lang="en-US" sz="2000" strike="noStrike">
                <a:solidFill>
                  <a:srgbClr val="000000"/>
                </a:solidFill>
                <a:latin typeface="Courier New"/>
                <a:ea typeface="Courier New"/>
                <a:cs typeface="Courier New"/>
                <a:sym typeface="Courier New"/>
              </a:rPr>
              <a:t>remove</a:t>
            </a:r>
            <a:r>
              <a:rPr b="0" lang="en-US" sz="2000" strike="noStrike">
                <a:solidFill>
                  <a:srgbClr val="000000"/>
                </a:solidFill>
                <a:latin typeface="Arial"/>
                <a:ea typeface="Arial"/>
                <a:cs typeface="Arial"/>
                <a:sym typeface="Arial"/>
              </a:rPr>
              <a:t> method with arguments equal to the target element to be removed and the root of the tree to remove it from.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recursive method returns a reference to the revised tree</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a:t>
            </a:r>
            <a:r>
              <a:rPr b="0" lang="en-US" sz="2000" strike="noStrike">
                <a:solidFill>
                  <a:srgbClr val="000000"/>
                </a:solidFill>
                <a:latin typeface="Courier New"/>
                <a:ea typeface="Courier New"/>
                <a:cs typeface="Courier New"/>
                <a:sym typeface="Courier New"/>
              </a:rPr>
              <a:t>remove</a:t>
            </a:r>
            <a:r>
              <a:rPr b="0" lang="en-US" sz="2000" strike="noStrike">
                <a:solidFill>
                  <a:srgbClr val="000000"/>
                </a:solidFill>
                <a:latin typeface="Arial"/>
                <a:ea typeface="Arial"/>
                <a:cs typeface="Arial"/>
                <a:sym typeface="Arial"/>
              </a:rPr>
              <a:t> method returns the boolean value stored in </a:t>
            </a:r>
            <a:r>
              <a:rPr b="0" lang="en-US" sz="2000" strike="noStrike">
                <a:solidFill>
                  <a:srgbClr val="000000"/>
                </a:solidFill>
                <a:latin typeface="Courier New"/>
                <a:ea typeface="Courier New"/>
                <a:cs typeface="Courier New"/>
                <a:sym typeface="Courier New"/>
              </a:rPr>
              <a:t>found</a:t>
            </a:r>
            <a:r>
              <a:rPr b="0" lang="en-US" sz="2000" strike="noStrike">
                <a:solidFill>
                  <a:srgbClr val="000000"/>
                </a:solidFill>
                <a:latin typeface="Arial"/>
                <a:ea typeface="Arial"/>
                <a:cs typeface="Arial"/>
                <a:sym typeface="Arial"/>
              </a:rPr>
              <a:t>, indicating the result of the remove operation.  </a:t>
            </a:r>
            <a:endParaRPr b="0" sz="2000" strike="noStrike">
              <a:latin typeface="Arial"/>
              <a:ea typeface="Arial"/>
              <a:cs typeface="Arial"/>
              <a:sym typeface="Arial"/>
            </a:endParaRPr>
          </a:p>
        </p:txBody>
      </p:sp>
      <p:sp>
        <p:nvSpPr>
          <p:cNvPr id="1363" name="Google Shape;1363;p182"/>
          <p:cNvSpPr/>
          <p:nvPr/>
        </p:nvSpPr>
        <p:spPr>
          <a:xfrm>
            <a:off x="824760" y="4001040"/>
            <a:ext cx="7037640" cy="2284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public boolean remove (T target)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Removes a node with info i from tree such that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comp.compare(target,i) == 0 and returns true;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if no such node exists, returns false.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root = recRemove(target, root);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return found;</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8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recRemove</a:t>
            </a:r>
            <a:r>
              <a:rPr b="0" lang="en-US" sz="4400" strike="noStrike">
                <a:solidFill>
                  <a:srgbClr val="000000"/>
                </a:solidFill>
                <a:latin typeface="Arial"/>
                <a:ea typeface="Arial"/>
                <a:cs typeface="Arial"/>
                <a:sym typeface="Arial"/>
              </a:rPr>
              <a:t> method</a:t>
            </a:r>
            <a:endParaRPr b="0" sz="4400" strike="noStrike">
              <a:latin typeface="Arial"/>
              <a:ea typeface="Arial"/>
              <a:cs typeface="Arial"/>
              <a:sym typeface="Arial"/>
            </a:endParaRPr>
          </a:p>
        </p:txBody>
      </p:sp>
      <p:sp>
        <p:nvSpPr>
          <p:cNvPr id="1370" name="Google Shape;1370;p183"/>
          <p:cNvSpPr/>
          <p:nvPr/>
        </p:nvSpPr>
        <p:spPr>
          <a:xfrm>
            <a:off x="123120" y="1388520"/>
            <a:ext cx="9369360" cy="502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private BSTNode&lt;T&gt; recRemove(T target, BSTNode&lt;T&gt; node)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 Removes element with info i from tree rooted at node such that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 comp.compare(target, i) == 0 and returns true;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 if no such node exists, returns false. </a:t>
            </a: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if (node ==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found = false;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else if (comp.compare(target, node.getInfo()) &lt;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node.setLeft(recRemove(target, node.getLeft()));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else if (comp.compare(target, node.getInfo()) &gt;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node.setRight(recRemove(target, node.getRight()));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node = removeNode(node);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found = true;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return node;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8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Three cases for the </a:t>
            </a:r>
            <a:r>
              <a:rPr b="0" lang="en-US" sz="4000" strike="noStrike">
                <a:solidFill>
                  <a:srgbClr val="000000"/>
                </a:solidFill>
                <a:latin typeface="Courier New"/>
                <a:ea typeface="Courier New"/>
                <a:cs typeface="Courier New"/>
                <a:sym typeface="Courier New"/>
              </a:rPr>
              <a:t>removeNode</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377" name="Google Shape;1377;p18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Removing a leaf (no children): removing a leaf is simply a matter of setting the appropriate link of its parent to null.</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Removing a node with only one child: make the reference from the parent skip over the removed node and point instead to the child of the node we intend to remove</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Removing a node with two children: replaces the node’s info with the info from another node in the tree so that the search property is retained - then remove this other node</a:t>
            </a:r>
            <a:endParaRPr b="0" sz="2800" strike="noStrike">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85"/>
          <p:cNvSpPr/>
          <p:nvPr/>
        </p:nvSpPr>
        <p:spPr>
          <a:xfrm>
            <a:off x="457200" y="274680"/>
            <a:ext cx="822888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Removing a Leaf Node</a:t>
            </a:r>
            <a:endParaRPr b="0" sz="4400" strike="noStrike">
              <a:latin typeface="Arial"/>
              <a:ea typeface="Arial"/>
              <a:cs typeface="Arial"/>
              <a:sym typeface="Arial"/>
            </a:endParaRPr>
          </a:p>
        </p:txBody>
      </p:sp>
      <p:pic>
        <p:nvPicPr>
          <p:cNvPr id="1384" name="Google Shape;1384;p185"/>
          <p:cNvPicPr preferRelativeResize="0"/>
          <p:nvPr/>
        </p:nvPicPr>
        <p:blipFill rotWithShape="1">
          <a:blip r:embed="rId3">
            <a:alphaModFix/>
          </a:blip>
          <a:srcRect b="0" l="0" r="0" t="0"/>
          <a:stretch/>
        </p:blipFill>
        <p:spPr>
          <a:xfrm>
            <a:off x="1120320" y="1371600"/>
            <a:ext cx="6902640" cy="4419000"/>
          </a:xfrm>
          <a:prstGeom prst="rect">
            <a:avLst/>
          </a:prstGeom>
          <a:noFill/>
          <a:ln>
            <a:noFill/>
          </a:ln>
        </p:spPr>
      </p:pic>
      <p:sp>
        <p:nvSpPr>
          <p:cNvPr id="1385" name="Google Shape;1385;p185"/>
          <p:cNvSpPr txBox="1"/>
          <p:nvPr/>
        </p:nvSpPr>
        <p:spPr>
          <a:xfrm>
            <a:off x="368640" y="4297680"/>
            <a:ext cx="2103120" cy="1449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latin typeface="Arial"/>
                <a:ea typeface="Arial"/>
                <a:cs typeface="Arial"/>
                <a:sym typeface="Arial"/>
              </a:rPr>
              <a:t>set the appropriate link of its parent to null</a:t>
            </a:r>
            <a:endParaRPr b="0" sz="2400" strike="noStrike">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86"/>
          <p:cNvSpPr/>
          <p:nvPr/>
        </p:nvSpPr>
        <p:spPr>
          <a:xfrm>
            <a:off x="457200" y="274680"/>
            <a:ext cx="8228880" cy="943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Removing a node with one child</a:t>
            </a:r>
            <a:endParaRPr b="0" sz="4400" strike="noStrike">
              <a:latin typeface="Arial"/>
              <a:ea typeface="Arial"/>
              <a:cs typeface="Arial"/>
              <a:sym typeface="Arial"/>
            </a:endParaRPr>
          </a:p>
        </p:txBody>
      </p:sp>
      <p:pic>
        <p:nvPicPr>
          <p:cNvPr id="1392" name="Google Shape;1392;p186"/>
          <p:cNvPicPr preferRelativeResize="0"/>
          <p:nvPr/>
        </p:nvPicPr>
        <p:blipFill rotWithShape="1">
          <a:blip r:embed="rId3">
            <a:alphaModFix/>
          </a:blip>
          <a:srcRect b="0" l="0" r="0" t="0"/>
          <a:stretch/>
        </p:blipFill>
        <p:spPr>
          <a:xfrm>
            <a:off x="457200" y="1658160"/>
            <a:ext cx="8228880" cy="4409640"/>
          </a:xfrm>
          <a:prstGeom prst="rect">
            <a:avLst/>
          </a:prstGeom>
          <a:noFill/>
          <a:ln>
            <a:noFill/>
          </a:ln>
        </p:spPr>
      </p:pic>
      <p:sp>
        <p:nvSpPr>
          <p:cNvPr id="1393" name="Google Shape;1393;p186"/>
          <p:cNvSpPr txBox="1"/>
          <p:nvPr/>
        </p:nvSpPr>
        <p:spPr>
          <a:xfrm>
            <a:off x="6675120" y="3931920"/>
            <a:ext cx="2377440" cy="1882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make the reference from the	parent skip over	 the removed node and point instead to the 	child of the node	being removed</a:t>
            </a:r>
            <a:endParaRPr b="0" sz="1800" strike="noStrike">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87"/>
          <p:cNvSpPr/>
          <p:nvPr/>
        </p:nvSpPr>
        <p:spPr>
          <a:xfrm>
            <a:off x="304920" y="274680"/>
            <a:ext cx="8609760" cy="943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Removing a Node With Two Children</a:t>
            </a:r>
            <a:endParaRPr b="0" sz="4000" strike="noStrike">
              <a:latin typeface="Arial"/>
              <a:ea typeface="Arial"/>
              <a:cs typeface="Arial"/>
              <a:sym typeface="Arial"/>
            </a:endParaRPr>
          </a:p>
        </p:txBody>
      </p:sp>
      <p:pic>
        <p:nvPicPr>
          <p:cNvPr id="1400" name="Google Shape;1400;p187"/>
          <p:cNvPicPr preferRelativeResize="0"/>
          <p:nvPr/>
        </p:nvPicPr>
        <p:blipFill rotWithShape="1">
          <a:blip r:embed="rId3">
            <a:alphaModFix/>
          </a:blip>
          <a:srcRect b="0" l="0" r="0" t="0"/>
          <a:stretch/>
        </p:blipFill>
        <p:spPr>
          <a:xfrm>
            <a:off x="353520" y="1396800"/>
            <a:ext cx="8519040" cy="472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89"/>
          <p:cNvSpPr/>
          <p:nvPr/>
        </p:nvSpPr>
        <p:spPr>
          <a:xfrm>
            <a:off x="457200" y="274680"/>
            <a:ext cx="8228880" cy="791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Definitions</a:t>
            </a:r>
            <a:endParaRPr b="0" i="0" sz="4000" u="none" cap="none" strike="noStrike">
              <a:latin typeface="Arial"/>
              <a:ea typeface="Arial"/>
              <a:cs typeface="Arial"/>
              <a:sym typeface="Arial"/>
            </a:endParaRPr>
          </a:p>
        </p:txBody>
      </p:sp>
      <p:sp>
        <p:nvSpPr>
          <p:cNvPr id="402" name="Google Shape;402;p89"/>
          <p:cNvSpPr/>
          <p:nvPr/>
        </p:nvSpPr>
        <p:spPr>
          <a:xfrm>
            <a:off x="457200" y="129528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Ancestor </a:t>
            </a:r>
            <a:r>
              <a:rPr b="0" i="0" lang="en-US" sz="2800" u="none" cap="none" strike="noStrike">
                <a:solidFill>
                  <a:srgbClr val="000000"/>
                </a:solidFill>
                <a:latin typeface="Arial"/>
                <a:ea typeface="Arial"/>
                <a:cs typeface="Arial"/>
                <a:sym typeface="Arial"/>
              </a:rPr>
              <a:t>A parent of a node, or a parent of an ancestor</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Descendant </a:t>
            </a:r>
            <a:r>
              <a:rPr b="0" i="0" lang="en-US" sz="2800" u="none" cap="none" strike="noStrike">
                <a:solidFill>
                  <a:srgbClr val="000000"/>
                </a:solidFill>
                <a:latin typeface="Arial"/>
                <a:ea typeface="Arial"/>
                <a:cs typeface="Arial"/>
                <a:sym typeface="Arial"/>
              </a:rPr>
              <a:t>A child of a node, or a child of a descendant</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Leaf </a:t>
            </a:r>
            <a:r>
              <a:rPr b="0" i="0" lang="en-US" sz="2800" u="none" cap="none" strike="noStrike">
                <a:solidFill>
                  <a:srgbClr val="000000"/>
                </a:solidFill>
                <a:latin typeface="Arial"/>
                <a:ea typeface="Arial"/>
                <a:cs typeface="Arial"/>
                <a:sym typeface="Arial"/>
              </a:rPr>
              <a:t>A node that has no children</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Interior node </a:t>
            </a:r>
            <a:r>
              <a:rPr b="0" i="0" lang="en-US" sz="2800" u="none" cap="none" strike="noStrike">
                <a:solidFill>
                  <a:srgbClr val="000000"/>
                </a:solidFill>
                <a:latin typeface="Arial"/>
                <a:ea typeface="Arial"/>
                <a:cs typeface="Arial"/>
                <a:sym typeface="Arial"/>
              </a:rPr>
              <a:t>A node that is not a leaf</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Siblings </a:t>
            </a:r>
            <a:r>
              <a:rPr b="0" i="0" lang="en-US" sz="2800" u="none" cap="none" strike="noStrike">
                <a:solidFill>
                  <a:srgbClr val="000000"/>
                </a:solidFill>
                <a:latin typeface="Arial"/>
                <a:ea typeface="Arial"/>
                <a:cs typeface="Arial"/>
                <a:sym typeface="Arial"/>
              </a:rPr>
              <a:t>Nodes with the same parent</a:t>
            </a:r>
            <a:endParaRPr b="0" i="0" sz="2800" u="none" cap="none" strike="noStrike">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8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Remove Node Algorithm</a:t>
            </a:r>
            <a:endParaRPr b="0" sz="4400" strike="noStrike">
              <a:latin typeface="Arial"/>
              <a:ea typeface="Arial"/>
              <a:cs typeface="Arial"/>
              <a:sym typeface="Arial"/>
            </a:endParaRPr>
          </a:p>
        </p:txBody>
      </p:sp>
      <p:sp>
        <p:nvSpPr>
          <p:cNvPr id="1407" name="Google Shape;1407;p188"/>
          <p:cNvSpPr/>
          <p:nvPr/>
        </p:nvSpPr>
        <p:spPr>
          <a:xfrm>
            <a:off x="646560" y="1447920"/>
            <a:ext cx="6995880" cy="3381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removeNode (node): returns BSTNode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 if node.getLeft(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node.getRight(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 if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node.getLeft(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Find predecessor</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node.setInfo(predecessor.getInfo(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node.setLeft(recRemove(predecessor.getInfo( ), node.getLeft(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return node</a:t>
            </a:r>
            <a:endParaRPr b="0" sz="1800" strike="noStrike">
              <a:latin typeface="Arial"/>
              <a:ea typeface="Arial"/>
              <a:cs typeface="Arial"/>
              <a:sym typeface="Arial"/>
            </a:endParaRPr>
          </a:p>
        </p:txBody>
      </p:sp>
      <p:sp>
        <p:nvSpPr>
          <p:cNvPr id="1408" name="Google Shape;1408;p188"/>
          <p:cNvSpPr/>
          <p:nvPr/>
        </p:nvSpPr>
        <p:spPr>
          <a:xfrm>
            <a:off x="327240" y="5029200"/>
            <a:ext cx="7635240" cy="130680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600" strike="noStrike">
                <a:solidFill>
                  <a:srgbClr val="000000"/>
                </a:solidFill>
                <a:latin typeface="Arial"/>
                <a:ea typeface="Arial"/>
                <a:cs typeface="Arial"/>
                <a:sym typeface="Arial"/>
              </a:rPr>
              <a:t>Note: We can remove one of the tests if we notice that the action taken when the left child reference is null also takes care of the case in which both child references are null. When the left child reference is null, the right child reference is returned. If the right child reference is also null, then null is returned, which is what we want if they are both null.</a:t>
            </a:r>
            <a:endParaRPr b="0" sz="1600" strike="noStrike">
              <a:latin typeface="Arial"/>
              <a:ea typeface="Arial"/>
              <a:cs typeface="Arial"/>
              <a:sym typeface="Arial"/>
            </a:endParaRPr>
          </a:p>
        </p:txBody>
      </p:sp>
      <p:sp>
        <p:nvSpPr>
          <p:cNvPr id="1409" name="Google Shape;1409;p188"/>
          <p:cNvSpPr/>
          <p:nvPr/>
        </p:nvSpPr>
        <p:spPr>
          <a:xfrm>
            <a:off x="646560" y="1828800"/>
            <a:ext cx="5845680" cy="45720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8"/>
          <p:cNvSpPr txBox="1"/>
          <p:nvPr/>
        </p:nvSpPr>
        <p:spPr>
          <a:xfrm>
            <a:off x="6583680" y="1897920"/>
            <a:ext cx="192024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remove a leaf</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8"/>
                                        </p:tgtEl>
                                        <p:attrNameLst>
                                          <p:attrName>style.visibility</p:attrName>
                                        </p:attrNameLst>
                                      </p:cBhvr>
                                      <p:to>
                                        <p:strVal val="visible"/>
                                      </p:to>
                                    </p:set>
                                    <p:animEffect filter="fade" transition="in">
                                      <p:cBhvr>
                                        <p:cTn dur="1000"/>
                                        <p:tgtEl>
                                          <p:spTgt spid="1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8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removeNode method</a:t>
            </a:r>
            <a:endParaRPr b="0" sz="4400" strike="noStrike">
              <a:latin typeface="Arial"/>
              <a:ea typeface="Arial"/>
              <a:cs typeface="Arial"/>
              <a:sym typeface="Arial"/>
            </a:endParaRPr>
          </a:p>
        </p:txBody>
      </p:sp>
      <p:sp>
        <p:nvSpPr>
          <p:cNvPr id="1417" name="Google Shape;1417;p189"/>
          <p:cNvSpPr/>
          <p:nvPr/>
        </p:nvSpPr>
        <p:spPr>
          <a:xfrm>
            <a:off x="304920" y="1523880"/>
            <a:ext cx="8609760" cy="4478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private BSTNode&lt;T&gt; removeNode(BSTNode&lt;T&gt; node)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 Removes the information at node from the tree.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T data;</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if (node.getLeft() ==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return node.getRight();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else if (node.getRight() == null)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return node.getLeft();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data = getPredecessor(node.getLeft());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node.setInfo(data);</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node.setLeft(recRemove(data, node.getLeft()));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return node;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 </a:t>
            </a:r>
            <a:endParaRPr b="0" sz="1800" strike="noStrike">
              <a:latin typeface="Arial"/>
              <a:ea typeface="Arial"/>
              <a:cs typeface="Arial"/>
              <a:sym typeface="Arial"/>
            </a:endParaRPr>
          </a:p>
        </p:txBody>
      </p:sp>
      <p:sp>
        <p:nvSpPr>
          <p:cNvPr id="1418" name="Google Shape;1418;p189"/>
          <p:cNvSpPr/>
          <p:nvPr/>
        </p:nvSpPr>
        <p:spPr>
          <a:xfrm>
            <a:off x="640080" y="2743200"/>
            <a:ext cx="4572000" cy="109728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9"/>
          <p:cNvSpPr txBox="1"/>
          <p:nvPr/>
        </p:nvSpPr>
        <p:spPr>
          <a:xfrm>
            <a:off x="5212080" y="2435760"/>
            <a:ext cx="393192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Note: we don’t use the condition</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spcBef>
                <a:spcPts val="0"/>
              </a:spcBef>
              <a:spcAft>
                <a:spcPts val="0"/>
              </a:spcAft>
              <a:buNone/>
            </a:pPr>
            <a:r>
              <a:rPr b="0" i="1" lang="en-US" sz="1800" strike="noStrike">
                <a:solidFill>
                  <a:srgbClr val="000000"/>
                </a:solidFill>
                <a:latin typeface="Arial"/>
                <a:ea typeface="Arial"/>
                <a:cs typeface="Arial"/>
                <a:sym typeface="Arial"/>
              </a:rPr>
              <a:t>    return null</a:t>
            </a:r>
            <a:r>
              <a:rPr b="0" i="1" lang="en-US" sz="1800" strike="noStrike">
                <a:latin typeface="Arial"/>
                <a:ea typeface="Arial"/>
                <a:cs typeface="Arial"/>
                <a:sym typeface="Arial"/>
              </a:rPr>
              <a:t> </a:t>
            </a:r>
            <a:endParaRPr b="0" sz="1800" strike="noStrike">
              <a:latin typeface="Arial"/>
              <a:ea typeface="Arial"/>
              <a:cs typeface="Arial"/>
              <a:sym typeface="Arial"/>
            </a:endParaRPr>
          </a:p>
          <a:p>
            <a:pPr indent="0" lvl="0" marL="0" marR="0" rtl="0" algn="l">
              <a:spcBef>
                <a:spcPts val="0"/>
              </a:spcBef>
              <a:spcAft>
                <a:spcPts val="0"/>
              </a:spcAft>
              <a:buNone/>
            </a:pPr>
            <a:r>
              <a:rPr b="0" i="1" lang="en-US" sz="1800" strike="noStrike">
                <a:latin typeface="Arial"/>
                <a:ea typeface="Arial"/>
                <a:cs typeface="Arial"/>
                <a:sym typeface="Arial"/>
              </a:rPr>
              <a:t>The code will work fine without it. Do</a:t>
            </a:r>
            <a:endParaRPr b="0" sz="1800" strike="noStrike">
              <a:latin typeface="Arial"/>
              <a:ea typeface="Arial"/>
              <a:cs typeface="Arial"/>
              <a:sym typeface="Arial"/>
            </a:endParaRPr>
          </a:p>
          <a:p>
            <a:pPr indent="0" lvl="0" marL="0" marR="0" rtl="0" algn="l">
              <a:spcBef>
                <a:spcPts val="0"/>
              </a:spcBef>
              <a:spcAft>
                <a:spcPts val="0"/>
              </a:spcAft>
              <a:buNone/>
            </a:pPr>
            <a:r>
              <a:rPr b="0" i="1" lang="en-US" sz="1800" strike="noStrike">
                <a:latin typeface="Arial"/>
                <a:ea typeface="Arial"/>
                <a:cs typeface="Arial"/>
                <a:sym typeface="Arial"/>
              </a:rPr>
              <a:t>you see why?</a:t>
            </a:r>
            <a:endParaRPr b="0" sz="1800" strike="noStrike">
              <a:latin typeface="Arial"/>
              <a:ea typeface="Arial"/>
              <a:cs typeface="Arial"/>
              <a:sym typeface="Arial"/>
            </a:endParaRPr>
          </a:p>
        </p:txBody>
      </p:sp>
      <p:sp>
        <p:nvSpPr>
          <p:cNvPr id="1420" name="Google Shape;1420;p189"/>
          <p:cNvSpPr/>
          <p:nvPr/>
        </p:nvSpPr>
        <p:spPr>
          <a:xfrm>
            <a:off x="3931920" y="4297680"/>
            <a:ext cx="2011680" cy="3657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9"/>
          <p:cNvSpPr txBox="1"/>
          <p:nvPr/>
        </p:nvSpPr>
        <p:spPr>
          <a:xfrm>
            <a:off x="6145920" y="4206240"/>
            <a:ext cx="269676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Go to the left subtree and find the max there</a:t>
            </a:r>
            <a:endParaRPr b="0" sz="1800" strike="noStrike">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9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getPredecessor</a:t>
            </a:r>
            <a:r>
              <a:rPr b="0" lang="en-US" sz="4400" strike="noStrike">
                <a:solidFill>
                  <a:srgbClr val="000000"/>
                </a:solidFill>
                <a:latin typeface="Arial"/>
                <a:ea typeface="Arial"/>
                <a:cs typeface="Arial"/>
                <a:sym typeface="Arial"/>
              </a:rPr>
              <a:t> method</a:t>
            </a:r>
            <a:endParaRPr b="0" sz="4400" strike="noStrike">
              <a:latin typeface="Arial"/>
              <a:ea typeface="Arial"/>
              <a:cs typeface="Arial"/>
              <a:sym typeface="Arial"/>
            </a:endParaRPr>
          </a:p>
        </p:txBody>
      </p:sp>
      <p:sp>
        <p:nvSpPr>
          <p:cNvPr id="1428" name="Google Shape;1428;p19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logical predecessor is the maximum value in node’s left subtree.</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maximum value in a binary search tree is in its rightmost node.</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Therefore, given node’s left subtree, we just keep moving right until the right child is null.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When this occurs, we return the info reference of the node. </a:t>
            </a:r>
            <a:endParaRPr b="0" sz="2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private T getPredecessor(BSTNode&lt;T&gt; subtree)</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 Returns the information held in the rightmost node of subtree</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  BSTNode temp = subtree;</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  while (temp.getRight() != null)</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    temp = temp.getRight();</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  return temp.getInfo();</a:t>
            </a:r>
            <a:endParaRPr b="0" sz="18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9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What you need to know?</a:t>
            </a:r>
            <a:endParaRPr b="0" sz="4400" strike="noStrike">
              <a:latin typeface="Arial"/>
              <a:ea typeface="Arial"/>
              <a:cs typeface="Arial"/>
              <a:sym typeface="Arial"/>
            </a:endParaRPr>
          </a:p>
        </p:txBody>
      </p:sp>
      <p:sp>
        <p:nvSpPr>
          <p:cNvPr id="1435" name="Google Shape;1435;p19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How does add/remove work conceptually (given a tree you should be able to draw a new tree when an element is added/removed).</a:t>
            </a:r>
            <a:endParaRPr b="0" sz="2400" strike="noStrike">
              <a:latin typeface="Arial"/>
              <a:ea typeface="Arial"/>
              <a:cs typeface="Arial"/>
              <a:sym typeface="Arial"/>
            </a:endParaRPr>
          </a:p>
          <a:p>
            <a:pPr indent="-189960" lvl="0" marL="343080" marR="0" rtl="0" algn="l">
              <a:lnSpc>
                <a:spcPct val="8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What are the special cases you need to consider when implementing these methods? For example, is it full, do we remove a leaf or an internal node. You are able to explain the pseudo-code.</a:t>
            </a:r>
            <a:endParaRPr b="0" sz="2400" strike="noStrike">
              <a:latin typeface="Arial"/>
              <a:ea typeface="Arial"/>
              <a:cs typeface="Arial"/>
              <a:sym typeface="Arial"/>
            </a:endParaRPr>
          </a:p>
          <a:p>
            <a:pPr indent="-189960" lvl="0" marL="343080" marR="0" rtl="0" algn="l">
              <a:lnSpc>
                <a:spcPct val="80000"/>
              </a:lnSpc>
              <a:spcBef>
                <a:spcPts val="479"/>
              </a:spcBef>
              <a:spcAft>
                <a:spcPts val="0"/>
              </a:spcAft>
              <a:buClr>
                <a:srgbClr val="000000"/>
              </a:buClr>
              <a:buSzPts val="2400"/>
              <a:buFont typeface="Noto Sans Symbols"/>
              <a:buNone/>
            </a:pPr>
            <a:r>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You are able to specify the order of visited nodes with different traversals (breadth-first, depth-first, inorder, preorder, postorder). </a:t>
            </a:r>
            <a:endParaRPr b="0" sz="2400" strike="noStrike">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192"/>
          <p:cNvSpPr/>
          <p:nvPr/>
        </p:nvSpPr>
        <p:spPr>
          <a:xfrm>
            <a:off x="228600" y="457200"/>
            <a:ext cx="312336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3600" strike="noStrike">
                <a:solidFill>
                  <a:srgbClr val="000000"/>
                </a:solidFill>
                <a:latin typeface="Arial"/>
                <a:ea typeface="Arial"/>
                <a:cs typeface="Arial"/>
                <a:sym typeface="Arial"/>
              </a:rPr>
              <a:t>Our Binary Search Tree Architecture</a:t>
            </a:r>
            <a:endParaRPr b="0" sz="3600" strike="noStrike">
              <a:latin typeface="Arial"/>
              <a:ea typeface="Arial"/>
              <a:cs typeface="Arial"/>
              <a:sym typeface="Arial"/>
            </a:endParaRPr>
          </a:p>
        </p:txBody>
      </p:sp>
      <p:pic>
        <p:nvPicPr>
          <p:cNvPr id="1441" name="Google Shape;1441;p192"/>
          <p:cNvPicPr preferRelativeResize="0"/>
          <p:nvPr/>
        </p:nvPicPr>
        <p:blipFill rotWithShape="1">
          <a:blip r:embed="rId3">
            <a:alphaModFix/>
          </a:blip>
          <a:srcRect b="0" l="0" r="0" t="0"/>
          <a:stretch/>
        </p:blipFill>
        <p:spPr>
          <a:xfrm>
            <a:off x="3962520" y="228600"/>
            <a:ext cx="4494960" cy="599292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9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7.8 Binary Search Tree Performance</a:t>
            </a:r>
            <a:endParaRPr b="0" sz="4000" strike="noStrike">
              <a:latin typeface="Arial"/>
              <a:ea typeface="Arial"/>
              <a:cs typeface="Arial"/>
              <a:sym typeface="Arial"/>
            </a:endParaRPr>
          </a:p>
        </p:txBody>
      </p:sp>
      <p:sp>
        <p:nvSpPr>
          <p:cNvPr id="1448" name="Google Shape;1448;p19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binary search tree is an appropriate structure for many of the same applications discussed previously in conjunction with sorted lists.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Similar to a sorted array-based list, it can be searched quickly, using a binary search.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Similar to a linked list, it allows insertions and removals without having to move large amounts of data.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There is a space cost - the binary search tree, with its extra reference in each node, takes up more memory space than a singly linked list.</a:t>
            </a:r>
            <a:endParaRPr b="0" sz="2400" strike="noStrike">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94"/>
          <p:cNvSpPr/>
          <p:nvPr/>
        </p:nvSpPr>
        <p:spPr>
          <a:xfrm>
            <a:off x="457200" y="274680"/>
            <a:ext cx="822888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Text Analysis Experiment Revisited</a:t>
            </a:r>
            <a:endParaRPr b="0" sz="4000" strike="noStrike">
              <a:latin typeface="Arial"/>
              <a:ea typeface="Arial"/>
              <a:cs typeface="Arial"/>
              <a:sym typeface="Arial"/>
            </a:endParaRPr>
          </a:p>
        </p:txBody>
      </p:sp>
      <p:sp>
        <p:nvSpPr>
          <p:cNvPr id="1455" name="Google Shape;1455;p19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456" name="Google Shape;1456;p194"/>
          <p:cNvPicPr preferRelativeResize="0"/>
          <p:nvPr/>
        </p:nvPicPr>
        <p:blipFill rotWithShape="1">
          <a:blip r:embed="rId3">
            <a:alphaModFix/>
          </a:blip>
          <a:srcRect b="0" l="0" r="0" t="0"/>
          <a:stretch/>
        </p:blipFill>
        <p:spPr>
          <a:xfrm>
            <a:off x="457200" y="1389240"/>
            <a:ext cx="8228880" cy="48456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19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Text Analysis Experiment Revisited</a:t>
            </a:r>
            <a:endParaRPr b="0" sz="4000" strike="noStrike">
              <a:latin typeface="Arial"/>
              <a:ea typeface="Arial"/>
              <a:cs typeface="Arial"/>
              <a:sym typeface="Arial"/>
            </a:endParaRPr>
          </a:p>
        </p:txBody>
      </p:sp>
      <p:sp>
        <p:nvSpPr>
          <p:cNvPr id="1462" name="Google Shape;1462;p19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Due to operation complexity, performance gains from the binary search tree are only clearly evident as the size of the file increases.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table also reveals a serious issue when the binary search tree structure is used for the Linux Word file. The application bombs—it stops executing and reports a “Stack overflow error.”</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problem is that the underlying tree is completely skewed. </a:t>
            </a:r>
            <a:endParaRPr b="0" sz="2800" strike="noStrike">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196"/>
          <p:cNvSpPr/>
          <p:nvPr/>
        </p:nvSpPr>
        <p:spPr>
          <a:xfrm>
            <a:off x="228600" y="914400"/>
            <a:ext cx="266616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3600" strike="noStrike">
                <a:solidFill>
                  <a:srgbClr val="000000"/>
                </a:solidFill>
                <a:latin typeface="Arial"/>
                <a:ea typeface="Arial"/>
                <a:cs typeface="Arial"/>
                <a:sym typeface="Arial"/>
              </a:rPr>
              <a:t>Insertion Order and Tree Shape</a:t>
            </a:r>
            <a:endParaRPr b="0" sz="3600" strike="noStrike">
              <a:latin typeface="Arial"/>
              <a:ea typeface="Arial"/>
              <a:cs typeface="Arial"/>
              <a:sym typeface="Arial"/>
            </a:endParaRPr>
          </a:p>
        </p:txBody>
      </p:sp>
      <p:pic>
        <p:nvPicPr>
          <p:cNvPr id="1468" name="Google Shape;1468;p196"/>
          <p:cNvPicPr preferRelativeResize="0"/>
          <p:nvPr/>
        </p:nvPicPr>
        <p:blipFill rotWithShape="1">
          <a:blip r:embed="rId3">
            <a:alphaModFix/>
          </a:blip>
          <a:srcRect b="0" l="0" r="0" t="0"/>
          <a:stretch/>
        </p:blipFill>
        <p:spPr>
          <a:xfrm>
            <a:off x="3276720" y="228600"/>
            <a:ext cx="5257080" cy="6001200"/>
          </a:xfrm>
          <a:prstGeom prst="rect">
            <a:avLst/>
          </a:prstGeom>
          <a:noFill/>
          <a:ln>
            <a:noFill/>
          </a:ln>
        </p:spPr>
      </p:pic>
      <p:sp>
        <p:nvSpPr>
          <p:cNvPr id="1469" name="Google Shape;1469;p196"/>
          <p:cNvSpPr/>
          <p:nvPr/>
        </p:nvSpPr>
        <p:spPr>
          <a:xfrm>
            <a:off x="838080" y="4343400"/>
            <a:ext cx="2056680" cy="638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Linux Word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File is like this →</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9"/>
                                        </p:tgtEl>
                                        <p:attrNameLst>
                                          <p:attrName>style.visibility</p:attrName>
                                        </p:attrNameLst>
                                      </p:cBhvr>
                                      <p:to>
                                        <p:strVal val="visible"/>
                                      </p:to>
                                    </p:set>
                                    <p:animEffect filter="fade" transition="in">
                                      <p:cBhvr>
                                        <p:cTn dur="1000"/>
                                        <p:tgtEl>
                                          <p:spTgt spid="1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19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Balancing a Binary Search Tree</a:t>
            </a:r>
            <a:endParaRPr b="0" sz="4000" strike="noStrike">
              <a:latin typeface="Arial"/>
              <a:ea typeface="Arial"/>
              <a:cs typeface="Arial"/>
              <a:sym typeface="Arial"/>
            </a:endParaRPr>
          </a:p>
        </p:txBody>
      </p:sp>
      <p:sp>
        <p:nvSpPr>
          <p:cNvPr id="1476" name="Google Shape;1476;p197"/>
          <p:cNvSpPr/>
          <p:nvPr/>
        </p:nvSpPr>
        <p:spPr>
          <a:xfrm>
            <a:off x="457200" y="1600200"/>
            <a:ext cx="7906680" cy="301716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A beneficial addition to our Binary Search Tree ADT operations is a </a:t>
            </a:r>
            <a:r>
              <a:rPr b="0" lang="en-US" sz="2800" strike="noStrike">
                <a:solidFill>
                  <a:srgbClr val="000000"/>
                </a:solidFill>
                <a:latin typeface="Courier New"/>
                <a:ea typeface="Courier New"/>
                <a:cs typeface="Courier New"/>
                <a:sym typeface="Courier New"/>
              </a:rPr>
              <a:t>balance </a:t>
            </a:r>
            <a:r>
              <a:rPr b="0" lang="en-US" sz="2800" strike="noStrike">
                <a:solidFill>
                  <a:srgbClr val="000000"/>
                </a:solidFill>
                <a:latin typeface="Arial"/>
                <a:ea typeface="Arial"/>
                <a:cs typeface="Arial"/>
                <a:sym typeface="Arial"/>
              </a:rPr>
              <a:t>operation</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specification of the operation is:</a:t>
            </a:r>
            <a:endParaRPr b="0" sz="2800" strike="noStrike">
              <a:latin typeface="Arial"/>
              <a:ea typeface="Arial"/>
              <a:cs typeface="Arial"/>
              <a:sym typeface="Arial"/>
            </a:endParaRPr>
          </a:p>
          <a:p>
            <a:pPr indent="-285120" lvl="0" marL="743040" marR="0" rtl="0" algn="l">
              <a:lnSpc>
                <a:spcPct val="100000"/>
              </a:lnSpc>
              <a:spcBef>
                <a:spcPts val="281"/>
              </a:spcBef>
              <a:spcAft>
                <a:spcPts val="0"/>
              </a:spcAft>
              <a:buNone/>
            </a:pPr>
            <a:r>
              <a:t/>
            </a:r>
            <a:endParaRPr b="0" sz="2800" strike="noStrike">
              <a:latin typeface="Arial"/>
              <a:ea typeface="Arial"/>
              <a:cs typeface="Arial"/>
              <a:sym typeface="Arial"/>
            </a:endParaRPr>
          </a:p>
          <a:p>
            <a:pPr indent="-285120" lvl="0" marL="743040" marR="0" rtl="0" algn="l">
              <a:lnSpc>
                <a:spcPct val="100000"/>
              </a:lnSpc>
              <a:spcBef>
                <a:spcPts val="281"/>
              </a:spcBef>
              <a:spcAft>
                <a:spcPts val="0"/>
              </a:spcAft>
              <a:buNone/>
            </a:pPr>
            <a:r>
              <a:rPr b="1" lang="en-US" sz="1800" strike="noStrike">
                <a:solidFill>
                  <a:srgbClr val="000000"/>
                </a:solidFill>
                <a:latin typeface="Courier New"/>
                <a:ea typeface="Courier New"/>
                <a:cs typeface="Courier New"/>
                <a:sym typeface="Courier New"/>
              </a:rPr>
              <a:t>public balance();</a:t>
            </a:r>
            <a:endParaRPr b="0" sz="1800" strike="noStrike">
              <a:latin typeface="Arial"/>
              <a:ea typeface="Arial"/>
              <a:cs typeface="Arial"/>
              <a:sym typeface="Arial"/>
            </a:endParaRPr>
          </a:p>
          <a:p>
            <a:pPr indent="-285120" lvl="0" marL="743040" marR="0" rtl="0" algn="l">
              <a:lnSpc>
                <a:spcPct val="100000"/>
              </a:lnSpc>
              <a:spcBef>
                <a:spcPts val="281"/>
              </a:spcBef>
              <a:spcAft>
                <a:spcPts val="0"/>
              </a:spcAft>
              <a:buNone/>
            </a:pPr>
            <a:r>
              <a:rPr b="1" lang="en-US" sz="1800" strike="noStrike">
                <a:solidFill>
                  <a:srgbClr val="000000"/>
                </a:solidFill>
                <a:latin typeface="Courier New"/>
                <a:ea typeface="Courier New"/>
                <a:cs typeface="Courier New"/>
                <a:sym typeface="Courier New"/>
              </a:rPr>
              <a:t>// Restructures this BST to be optimally balanced</a:t>
            </a:r>
            <a:endParaRPr b="0" sz="1800" strike="noStrike">
              <a:latin typeface="Arial"/>
              <a:ea typeface="Arial"/>
              <a:cs typeface="Arial"/>
              <a:sym typeface="Arial"/>
            </a:endParaRPr>
          </a:p>
          <a:p>
            <a:pPr indent="-285120" lvl="0" marL="743040" marR="0" rtl="0" algn="l">
              <a:lnSpc>
                <a:spcPct val="100000"/>
              </a:lnSpc>
              <a:spcBef>
                <a:spcPts val="479"/>
              </a:spcBef>
              <a:spcAft>
                <a:spcPts val="0"/>
              </a:spcAft>
              <a:buNone/>
            </a:pPr>
            <a:r>
              <a:t/>
            </a:r>
            <a:endParaRPr b="0" sz="1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It is up to the client program to use the </a:t>
            </a:r>
            <a:r>
              <a:rPr b="0" lang="en-US" sz="2800" strike="noStrike">
                <a:solidFill>
                  <a:srgbClr val="000000"/>
                </a:solidFill>
                <a:latin typeface="Courier New"/>
                <a:ea typeface="Courier New"/>
                <a:cs typeface="Courier New"/>
                <a:sym typeface="Courier New"/>
              </a:rPr>
              <a:t>balance</a:t>
            </a:r>
            <a:r>
              <a:rPr b="0" lang="en-US" sz="2800" strike="noStrike">
                <a:solidFill>
                  <a:srgbClr val="000000"/>
                </a:solidFill>
                <a:latin typeface="Arial"/>
                <a:ea typeface="Arial"/>
                <a:cs typeface="Arial"/>
                <a:sym typeface="Arial"/>
              </a:rPr>
              <a:t> method appropriately</a:t>
            </a:r>
            <a:endParaRPr b="0" sz="2800" strike="noStrike">
              <a:latin typeface="Arial"/>
              <a:ea typeface="Arial"/>
              <a:cs typeface="Arial"/>
              <a:sym typeface="Arial"/>
            </a:endParaRPr>
          </a:p>
          <a:p>
            <a:pPr indent="0" lvl="0" marL="0" marR="0" rtl="0" algn="l">
              <a:lnSpc>
                <a:spcPct val="9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9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9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Examples</a:t>
            </a:r>
            <a:endParaRPr b="0" i="0" sz="4000" u="none" cap="none" strike="noStrike">
              <a:latin typeface="Arial"/>
              <a:ea typeface="Arial"/>
              <a:cs typeface="Arial"/>
              <a:sym typeface="Arial"/>
            </a:endParaRPr>
          </a:p>
        </p:txBody>
      </p:sp>
      <p:sp>
        <p:nvSpPr>
          <p:cNvPr id="408" name="Google Shape;408;p90"/>
          <p:cNvSpPr/>
          <p:nvPr/>
        </p:nvSpPr>
        <p:spPr>
          <a:xfrm>
            <a:off x="457200" y="1600200"/>
            <a:ext cx="42663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ancestors of P are H, X, and A</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descendants of X are H, Q, Z, and P</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leaf nodes are C, T, F, P, Q, and Z</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interior nodes are A, B, X</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siblings of B are F and X</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pic>
        <p:nvPicPr>
          <p:cNvPr id="409" name="Google Shape;409;p90"/>
          <p:cNvPicPr preferRelativeResize="0"/>
          <p:nvPr/>
        </p:nvPicPr>
        <p:blipFill rotWithShape="1">
          <a:blip r:embed="rId3">
            <a:alphaModFix/>
          </a:blip>
          <a:srcRect b="0" l="0" r="0" t="0"/>
          <a:stretch/>
        </p:blipFill>
        <p:spPr>
          <a:xfrm>
            <a:off x="5257800" y="1917360"/>
            <a:ext cx="3568320" cy="389124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9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Our Approach</a:t>
            </a:r>
            <a:endParaRPr b="0" sz="4400" strike="noStrike">
              <a:latin typeface="Arial"/>
              <a:ea typeface="Arial"/>
              <a:cs typeface="Arial"/>
              <a:sym typeface="Arial"/>
            </a:endParaRPr>
          </a:p>
        </p:txBody>
      </p:sp>
      <p:sp>
        <p:nvSpPr>
          <p:cNvPr id="1483" name="Google Shape;1483;p198"/>
          <p:cNvSpPr/>
          <p:nvPr/>
        </p:nvSpPr>
        <p:spPr>
          <a:xfrm>
            <a:off x="647640" y="1447920"/>
            <a:ext cx="7848000" cy="403776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Basic algorithm:</a:t>
            </a:r>
            <a:endParaRPr b="0" sz="2800" strike="noStrike">
              <a:latin typeface="Arial"/>
              <a:ea typeface="Arial"/>
              <a:cs typeface="Arial"/>
              <a:sym typeface="Arial"/>
            </a:endParaRPr>
          </a:p>
          <a:p>
            <a:pPr indent="-227879" lvl="0" marL="1143000" marR="0" rtl="0" algn="l">
              <a:lnSpc>
                <a:spcPct val="100000"/>
              </a:lnSpc>
              <a:spcBef>
                <a:spcPts val="400"/>
              </a:spcBef>
              <a:spcAft>
                <a:spcPts val="0"/>
              </a:spcAft>
              <a:buNone/>
            </a:pPr>
            <a:r>
              <a:rPr b="0" lang="en-US" sz="2000" strike="noStrike">
                <a:solidFill>
                  <a:srgbClr val="000000"/>
                </a:solidFill>
                <a:latin typeface="Arial"/>
                <a:ea typeface="Arial"/>
                <a:cs typeface="Arial"/>
                <a:sym typeface="Arial"/>
              </a:rPr>
              <a:t>Save the tree information in an array </a:t>
            </a:r>
            <a:endParaRPr b="0" sz="2000" strike="noStrike">
              <a:latin typeface="Arial"/>
              <a:ea typeface="Arial"/>
              <a:cs typeface="Arial"/>
              <a:sym typeface="Arial"/>
            </a:endParaRPr>
          </a:p>
          <a:p>
            <a:pPr indent="-227879" lvl="0" marL="1143000" marR="0" rtl="0" algn="l">
              <a:lnSpc>
                <a:spcPct val="100000"/>
              </a:lnSpc>
              <a:spcBef>
                <a:spcPts val="400"/>
              </a:spcBef>
              <a:spcAft>
                <a:spcPts val="0"/>
              </a:spcAft>
              <a:buNone/>
            </a:pPr>
            <a:r>
              <a:rPr b="0" lang="en-US" sz="2000" strike="noStrike">
                <a:solidFill>
                  <a:srgbClr val="000000"/>
                </a:solidFill>
                <a:latin typeface="Arial"/>
                <a:ea typeface="Arial"/>
                <a:cs typeface="Arial"/>
                <a:sym typeface="Arial"/>
              </a:rPr>
              <a:t>Insert the information from the array back into the tree </a:t>
            </a:r>
            <a:endParaRPr b="0" sz="20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structure of the new tree depends on the order that we save the information into the array, or the order in which we insert the information back into the tree, or both</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save the information “in order” so that the array is sorted</a:t>
            </a:r>
            <a:endParaRPr b="0" sz="2800" strike="noStrike">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19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To Ensure a Balanced Tree</a:t>
            </a:r>
            <a:endParaRPr b="0" sz="4400" strike="noStrike">
              <a:latin typeface="Arial"/>
              <a:ea typeface="Arial"/>
              <a:cs typeface="Arial"/>
              <a:sym typeface="Arial"/>
            </a:endParaRPr>
          </a:p>
        </p:txBody>
      </p:sp>
      <p:sp>
        <p:nvSpPr>
          <p:cNvPr id="1490" name="Google Shape;1490;p19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Even out as much as possible, the number of descendants in each node’s left and right subtrees</a:t>
            </a:r>
            <a:endParaRPr b="0" sz="3200"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First insert the “middle” item of the inOrder array</a:t>
            </a:r>
            <a:endParaRPr b="0" sz="3200"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Then insert the left half of the array using the same approach</a:t>
            </a:r>
            <a:endParaRPr b="0" i="0" sz="2800" u="none" cap="none"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Then insert the right half of the array using the same approach</a:t>
            </a:r>
            <a:endParaRPr b="0" i="0" sz="2800" u="none" cap="none" strike="noStrike">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200"/>
          <p:cNvSpPr/>
          <p:nvPr/>
        </p:nvSpPr>
        <p:spPr>
          <a:xfrm>
            <a:off x="5257800" y="685800"/>
            <a:ext cx="3428280" cy="791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3200" strike="noStrike">
                <a:solidFill>
                  <a:srgbClr val="000000"/>
                </a:solidFill>
                <a:latin typeface="Arial"/>
                <a:ea typeface="Arial"/>
                <a:cs typeface="Arial"/>
                <a:sym typeface="Arial"/>
              </a:rPr>
              <a:t>Our Balance Tree Algorithm</a:t>
            </a:r>
            <a:endParaRPr b="0" sz="3200" strike="noStrike">
              <a:latin typeface="Arial"/>
              <a:ea typeface="Arial"/>
              <a:cs typeface="Arial"/>
              <a:sym typeface="Arial"/>
            </a:endParaRPr>
          </a:p>
        </p:txBody>
      </p:sp>
      <p:sp>
        <p:nvSpPr>
          <p:cNvPr id="1497" name="Google Shape;1497;p200"/>
          <p:cNvSpPr/>
          <p:nvPr/>
        </p:nvSpPr>
        <p:spPr>
          <a:xfrm>
            <a:off x="554760" y="533520"/>
            <a:ext cx="4405320" cy="5576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Balance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Iterator iter = tree.getIterator(Inorder )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int index = 0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while (iter.hasnext())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array[index] = iter.next(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index++</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tree = new BinarySearchTree()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tree.InsertTree(0, index - 1)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InsertTree(low, high)</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(low == high)             	// Base case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tree.add(array[low])</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 if ((low + 1) == high)    // Base case 2</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tree.add(array[low])</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tree.add(array[high])</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mid = (low + high) / 2</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tree.add(array[mid])</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tree.InsertTree(low, mid –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tree.InsertTree(mid + 1, high)</a:t>
            </a:r>
            <a:endParaRPr b="0" sz="1800" strike="noStrike">
              <a:latin typeface="Arial"/>
              <a:ea typeface="Arial"/>
              <a:cs typeface="Arial"/>
              <a:sym typeface="Arial"/>
            </a:endParaRPr>
          </a:p>
        </p:txBody>
      </p:sp>
      <p:sp>
        <p:nvSpPr>
          <p:cNvPr id="1498" name="Google Shape;1498;p200"/>
          <p:cNvSpPr/>
          <p:nvPr/>
        </p:nvSpPr>
        <p:spPr>
          <a:xfrm>
            <a:off x="640080" y="1463040"/>
            <a:ext cx="3017520" cy="7315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0"/>
          <p:cNvSpPr txBox="1"/>
          <p:nvPr/>
        </p:nvSpPr>
        <p:spPr>
          <a:xfrm>
            <a:off x="3895920" y="1332720"/>
            <a:ext cx="192024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Inorder traversal of our tree (sorted elements)</a:t>
            </a:r>
            <a:endParaRPr b="0" sz="1800" strike="noStrike">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01"/>
          <p:cNvSpPr/>
          <p:nvPr/>
        </p:nvSpPr>
        <p:spPr>
          <a:xfrm>
            <a:off x="380880" y="1219320"/>
            <a:ext cx="2437560" cy="15994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800" strike="noStrike">
                <a:solidFill>
                  <a:srgbClr val="000000"/>
                </a:solidFill>
                <a:latin typeface="Arial"/>
                <a:ea typeface="Arial"/>
                <a:cs typeface="Arial"/>
                <a:sym typeface="Arial"/>
              </a:rPr>
              <a:t>Using recursive</a:t>
            </a:r>
            <a:br>
              <a:rPr lang="en-US" sz="1800">
                <a:latin typeface="Arial"/>
                <a:ea typeface="Arial"/>
                <a:cs typeface="Arial"/>
                <a:sym typeface="Arial"/>
              </a:rPr>
            </a:br>
            <a:r>
              <a:rPr b="0" lang="en-US" sz="2800" strike="noStrike">
                <a:solidFill>
                  <a:srgbClr val="000000"/>
                </a:solidFill>
                <a:latin typeface="Courier New"/>
                <a:ea typeface="Courier New"/>
                <a:cs typeface="Courier New"/>
                <a:sym typeface="Courier New"/>
              </a:rPr>
              <a:t>insertTree</a:t>
            </a:r>
            <a:endParaRPr b="0" sz="2800" strike="noStrike">
              <a:latin typeface="Arial"/>
              <a:ea typeface="Arial"/>
              <a:cs typeface="Arial"/>
              <a:sym typeface="Arial"/>
            </a:endParaRPr>
          </a:p>
        </p:txBody>
      </p:sp>
      <p:pic>
        <p:nvPicPr>
          <p:cNvPr id="1506" name="Google Shape;1506;p201"/>
          <p:cNvPicPr preferRelativeResize="0"/>
          <p:nvPr/>
        </p:nvPicPr>
        <p:blipFill rotWithShape="1">
          <a:blip r:embed="rId3">
            <a:alphaModFix/>
          </a:blip>
          <a:srcRect b="0" l="0" r="0" t="0"/>
          <a:stretch/>
        </p:blipFill>
        <p:spPr>
          <a:xfrm>
            <a:off x="3276720" y="114480"/>
            <a:ext cx="4571280" cy="662868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0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7.9  Application: Word Frequency Counter</a:t>
            </a:r>
            <a:endParaRPr b="0" sz="4000" strike="noStrike">
              <a:latin typeface="Arial"/>
              <a:ea typeface="Arial"/>
              <a:cs typeface="Arial"/>
              <a:sym typeface="Arial"/>
            </a:endParaRPr>
          </a:p>
        </p:txBody>
      </p:sp>
      <p:sp>
        <p:nvSpPr>
          <p:cNvPr id="1512" name="Google Shape;1512;p20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this section we develop a word frequency counter that uses our binary search tree</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Read a text file and generate an alphabetical listing of the unique words, along with a count of how many times each word occurs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allow users to specify a minimum word size and a minimum frequency count</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Present a few summary statistics</a:t>
            </a:r>
            <a:endParaRPr b="0" sz="2800" strike="noStrike">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203"/>
          <p:cNvSpPr/>
          <p:nvPr/>
        </p:nvSpPr>
        <p:spPr>
          <a:xfrm>
            <a:off x="5181480" y="2423160"/>
            <a:ext cx="358056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WordFreq Class</a:t>
            </a:r>
            <a:endParaRPr b="0" sz="4000" strike="noStrike">
              <a:latin typeface="Arial"/>
              <a:ea typeface="Arial"/>
              <a:cs typeface="Arial"/>
              <a:sym typeface="Arial"/>
            </a:endParaRPr>
          </a:p>
        </p:txBody>
      </p:sp>
      <p:sp>
        <p:nvSpPr>
          <p:cNvPr id="1518" name="Google Shape;1518;p203"/>
          <p:cNvSpPr/>
          <p:nvPr/>
        </p:nvSpPr>
        <p:spPr>
          <a:xfrm>
            <a:off x="457200" y="152280"/>
            <a:ext cx="7695360" cy="5973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200" strike="noStrike">
                <a:solidFill>
                  <a:srgbClr val="000000"/>
                </a:solidFill>
                <a:latin typeface="Courier New"/>
                <a:ea typeface="Courier New"/>
                <a:cs typeface="Courier New"/>
                <a:sym typeface="Courier New"/>
              </a:rPr>
              <a:t>package support;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import java.text.DecimalFormat;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public class WordFreq implements Comparable&lt;WordFreq&gt;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private String word;  private int freq;</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DecimalFormat fmt = new DecimalFormat("00000");</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WordFreq(String newWord)</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word = newWord;    freq = 0;</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String getWordIs(){return word;}</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int getFreq(){return freq;}</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void inc()  {    freq++;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int compareTo(WordFreq other)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return this.word.compareTo(other.word);</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String toString()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return(fmt.format(freq) + " " + word);</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a:t>
            </a:r>
            <a:endParaRPr b="0" sz="1200" strike="noStrike">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0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Application </a:t>
            </a:r>
            <a:endParaRPr b="0" sz="4000" strike="noStrike">
              <a:latin typeface="Arial"/>
              <a:ea typeface="Arial"/>
              <a:cs typeface="Arial"/>
              <a:sym typeface="Arial"/>
            </a:endParaRPr>
          </a:p>
        </p:txBody>
      </p:sp>
      <p:sp>
        <p:nvSpPr>
          <p:cNvPr id="1524" name="Google Shape;1524;p20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Scans the input file for words, and after reading a word, it checks to see if a match is already in the tree, and if not it inserts a WordFreq object that holds the word and a frequency count of 1</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If the word is already in the tree, increment the frequency associated with the word</a:t>
            </a:r>
            <a:endParaRPr b="0" sz="2800" strike="noStrike">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20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Algorithm to process a word</a:t>
            </a:r>
            <a:endParaRPr b="0" sz="4000" strike="noStrike">
              <a:latin typeface="Arial"/>
              <a:ea typeface="Arial"/>
              <a:cs typeface="Arial"/>
              <a:sym typeface="Arial"/>
            </a:endParaRPr>
          </a:p>
        </p:txBody>
      </p:sp>
      <p:sp>
        <p:nvSpPr>
          <p:cNvPr id="1530" name="Google Shape;1530;p20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000" strike="noStrike">
                <a:solidFill>
                  <a:srgbClr val="000000"/>
                </a:solidFill>
                <a:latin typeface="Courier New"/>
                <a:ea typeface="Courier New"/>
                <a:cs typeface="Courier New"/>
                <a:sym typeface="Courier New"/>
              </a:rPr>
              <a:t>wordToTry = new WordFreq(word)</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wordInTree = tree.get(wordToTry)</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if (wordInTree != null)</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   wordInTree.inc()</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else</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   wordToTry.inc()  // to set its frequency to 1</a:t>
            </a:r>
            <a:endParaRPr b="0" sz="2000" strike="noStrike">
              <a:latin typeface="Arial"/>
              <a:ea typeface="Arial"/>
              <a:cs typeface="Arial"/>
              <a:sym typeface="Arial"/>
            </a:endParaRPr>
          </a:p>
          <a:p>
            <a:pPr indent="0" lvl="0" marL="0" marR="0" rtl="0" algn="l">
              <a:lnSpc>
                <a:spcPct val="100000"/>
              </a:lnSpc>
              <a:spcBef>
                <a:spcPts val="400"/>
              </a:spcBef>
              <a:spcAft>
                <a:spcPts val="0"/>
              </a:spcAft>
              <a:buNone/>
            </a:pPr>
            <a:r>
              <a:rPr b="0" lang="en-US" sz="2000" strike="noStrike">
                <a:solidFill>
                  <a:srgbClr val="000000"/>
                </a:solidFill>
                <a:latin typeface="Courier New"/>
                <a:ea typeface="Courier New"/>
                <a:cs typeface="Courier New"/>
                <a:sym typeface="Courier New"/>
              </a:rPr>
              <a:t>   tree.add(wordToTry);</a:t>
            </a:r>
            <a:endParaRPr b="0" sz="2000" strike="noStrike">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206"/>
          <p:cNvSpPr/>
          <p:nvPr/>
        </p:nvSpPr>
        <p:spPr>
          <a:xfrm>
            <a:off x="152280" y="762120"/>
            <a:ext cx="281880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Processing a word</a:t>
            </a:r>
            <a:endParaRPr b="0" sz="4000" strike="noStrike">
              <a:latin typeface="Arial"/>
              <a:ea typeface="Arial"/>
              <a:cs typeface="Arial"/>
              <a:sym typeface="Arial"/>
            </a:endParaRPr>
          </a:p>
        </p:txBody>
      </p:sp>
      <p:pic>
        <p:nvPicPr>
          <p:cNvPr id="1537" name="Google Shape;1537;p206"/>
          <p:cNvPicPr preferRelativeResize="0"/>
          <p:nvPr/>
        </p:nvPicPr>
        <p:blipFill rotWithShape="1">
          <a:blip r:embed="rId3">
            <a:alphaModFix/>
          </a:blip>
          <a:srcRect b="0" l="0" r="0" t="0"/>
          <a:stretch/>
        </p:blipFill>
        <p:spPr>
          <a:xfrm>
            <a:off x="3124080" y="304920"/>
            <a:ext cx="5894280" cy="586656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20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Application </a:t>
            </a:r>
            <a:endParaRPr b="0" sz="4000" strike="noStrike">
              <a:latin typeface="Arial"/>
              <a:ea typeface="Arial"/>
              <a:cs typeface="Arial"/>
              <a:sym typeface="Arial"/>
            </a:endParaRPr>
          </a:p>
        </p:txBody>
      </p:sp>
      <p:sp>
        <p:nvSpPr>
          <p:cNvPr id="1543" name="Google Shape;1543;p20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Instructors can now review the code and demonstrate/discuss the application.</a:t>
            </a:r>
            <a:endParaRPr b="0" sz="28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91"/>
          <p:cNvSpPr/>
          <p:nvPr/>
        </p:nvSpPr>
        <p:spPr>
          <a:xfrm>
            <a:off x="457200" y="274680"/>
            <a:ext cx="8228880" cy="791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Definitions</a:t>
            </a:r>
            <a:endParaRPr b="0" i="0" sz="4000" u="none" cap="none" strike="noStrike">
              <a:latin typeface="Arial"/>
              <a:ea typeface="Arial"/>
              <a:cs typeface="Arial"/>
              <a:sym typeface="Arial"/>
            </a:endParaRPr>
          </a:p>
        </p:txBody>
      </p:sp>
      <p:sp>
        <p:nvSpPr>
          <p:cNvPr id="416" name="Google Shape;416;p91"/>
          <p:cNvSpPr/>
          <p:nvPr/>
        </p:nvSpPr>
        <p:spPr>
          <a:xfrm>
            <a:off x="457200" y="129528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Level </a:t>
            </a:r>
            <a:r>
              <a:rPr b="0" i="0" lang="en-US" sz="2800" u="none" cap="none" strike="noStrike">
                <a:solidFill>
                  <a:srgbClr val="000000"/>
                </a:solidFill>
                <a:latin typeface="Arial"/>
                <a:ea typeface="Arial"/>
                <a:cs typeface="Arial"/>
                <a:sym typeface="Arial"/>
              </a:rPr>
              <a:t>The level of a node is its distance from the root (the number of connections between itself and the root)</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Height </a:t>
            </a:r>
            <a:r>
              <a:rPr b="0" i="0" lang="en-US" sz="2800" u="none" cap="none" strike="noStrike">
                <a:solidFill>
                  <a:srgbClr val="000000"/>
                </a:solidFill>
                <a:latin typeface="Arial"/>
                <a:ea typeface="Arial"/>
                <a:cs typeface="Arial"/>
                <a:sym typeface="Arial"/>
              </a:rPr>
              <a:t>The maximum level of the tree</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20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7.10 Tree Variations</a:t>
            </a:r>
            <a:endParaRPr b="0" sz="4000" strike="noStrike">
              <a:latin typeface="Arial"/>
              <a:ea typeface="Arial"/>
              <a:cs typeface="Arial"/>
              <a:sym typeface="Arial"/>
            </a:endParaRPr>
          </a:p>
        </p:txBody>
      </p:sp>
      <p:sp>
        <p:nvSpPr>
          <p:cNvPr id="1549" name="Google Shape;1549;p20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Trees can be binary, trinary (up to three children per node), n-ary (up to n children per node), alternating ary, balanced, not balanced, partially balanced, self-adjusting, and store information in their nodes or their edges or both.</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Java Library does not include a general tree structure and neither do most textbooks.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Often with trees we let the specific target application dictate the definition, assumptions, rules, and operations associated with a specific implementation.  </a:t>
            </a:r>
            <a:endParaRPr b="0" sz="2400" strike="noStrike">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0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Application-Specific Variations</a:t>
            </a:r>
            <a:endParaRPr b="0" sz="4000" strike="noStrike">
              <a:latin typeface="Arial"/>
              <a:ea typeface="Arial"/>
              <a:cs typeface="Arial"/>
              <a:sym typeface="Arial"/>
            </a:endParaRPr>
          </a:p>
        </p:txBody>
      </p:sp>
      <p:sp>
        <p:nvSpPr>
          <p:cNvPr id="1555" name="Google Shape;1555;p20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Decision Trees:</a:t>
            </a:r>
            <a:endParaRPr b="0" sz="2800" strike="noStrike">
              <a:latin typeface="Arial"/>
              <a:ea typeface="Arial"/>
              <a:cs typeface="Arial"/>
              <a:sym typeface="Arial"/>
            </a:endParaRPr>
          </a:p>
        </p:txBody>
      </p:sp>
      <p:pic>
        <p:nvPicPr>
          <p:cNvPr id="1556" name="Google Shape;1556;p209"/>
          <p:cNvPicPr preferRelativeResize="0"/>
          <p:nvPr/>
        </p:nvPicPr>
        <p:blipFill rotWithShape="1">
          <a:blip r:embed="rId3">
            <a:alphaModFix/>
          </a:blip>
          <a:srcRect b="0" l="0" r="0" t="0"/>
          <a:stretch/>
        </p:blipFill>
        <p:spPr>
          <a:xfrm>
            <a:off x="3886200" y="1783440"/>
            <a:ext cx="4559040" cy="415872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21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Application-Specific Variations</a:t>
            </a:r>
            <a:endParaRPr b="0" sz="4000" strike="noStrike">
              <a:latin typeface="Arial"/>
              <a:ea typeface="Arial"/>
              <a:cs typeface="Arial"/>
              <a:sym typeface="Arial"/>
            </a:endParaRPr>
          </a:p>
        </p:txBody>
      </p:sp>
      <p:sp>
        <p:nvSpPr>
          <p:cNvPr id="1562" name="Google Shape;1562;p21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Expression/Parse Trees:</a:t>
            </a:r>
            <a:endParaRPr b="0" sz="2800" strike="noStrike">
              <a:latin typeface="Arial"/>
              <a:ea typeface="Arial"/>
              <a:cs typeface="Arial"/>
              <a:sym typeface="Arial"/>
            </a:endParaRPr>
          </a:p>
        </p:txBody>
      </p:sp>
      <p:pic>
        <p:nvPicPr>
          <p:cNvPr id="1563" name="Google Shape;1563;p210"/>
          <p:cNvPicPr preferRelativeResize="0"/>
          <p:nvPr/>
        </p:nvPicPr>
        <p:blipFill rotWithShape="1">
          <a:blip r:embed="rId3">
            <a:alphaModFix/>
          </a:blip>
          <a:srcRect b="0" l="0" r="0" t="0"/>
          <a:stretch/>
        </p:blipFill>
        <p:spPr>
          <a:xfrm>
            <a:off x="1519560" y="2381040"/>
            <a:ext cx="6104520" cy="296388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211"/>
          <p:cNvSpPr/>
          <p:nvPr/>
        </p:nvSpPr>
        <p:spPr>
          <a:xfrm>
            <a:off x="457200" y="533520"/>
            <a:ext cx="335196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Application-Specific Variations</a:t>
            </a:r>
            <a:endParaRPr b="0" sz="4000" strike="noStrike">
              <a:latin typeface="Arial"/>
              <a:ea typeface="Arial"/>
              <a:cs typeface="Arial"/>
              <a:sym typeface="Arial"/>
            </a:endParaRPr>
          </a:p>
        </p:txBody>
      </p:sp>
      <p:sp>
        <p:nvSpPr>
          <p:cNvPr id="1569" name="Google Shape;1569;p21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1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 Trees:</a:t>
            </a:r>
            <a:endParaRPr b="0" sz="2800" strike="noStrike">
              <a:latin typeface="Arial"/>
              <a:ea typeface="Arial"/>
              <a:cs typeface="Arial"/>
              <a:sym typeface="Arial"/>
            </a:endParaRPr>
          </a:p>
        </p:txBody>
      </p:sp>
      <p:pic>
        <p:nvPicPr>
          <p:cNvPr id="1570" name="Google Shape;1570;p211"/>
          <p:cNvPicPr preferRelativeResize="0"/>
          <p:nvPr/>
        </p:nvPicPr>
        <p:blipFill rotWithShape="1">
          <a:blip r:embed="rId3">
            <a:alphaModFix/>
          </a:blip>
          <a:srcRect b="0" l="0" r="0" t="0"/>
          <a:stretch/>
        </p:blipFill>
        <p:spPr>
          <a:xfrm>
            <a:off x="3962520" y="533520"/>
            <a:ext cx="4932000" cy="495216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21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Application-Specific Variations</a:t>
            </a:r>
            <a:endParaRPr b="0" sz="4000" strike="noStrike">
              <a:latin typeface="Arial"/>
              <a:ea typeface="Arial"/>
              <a:cs typeface="Arial"/>
              <a:sym typeface="Arial"/>
            </a:endParaRPr>
          </a:p>
        </p:txBody>
      </p:sp>
      <p:sp>
        <p:nvSpPr>
          <p:cNvPr id="1576" name="Google Shape;1576;p21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Tries/Prefix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    Trees:</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pic>
        <p:nvPicPr>
          <p:cNvPr id="1577" name="Google Shape;1577;p212"/>
          <p:cNvPicPr preferRelativeResize="0"/>
          <p:nvPr/>
        </p:nvPicPr>
        <p:blipFill rotWithShape="1">
          <a:blip r:embed="rId3">
            <a:alphaModFix/>
          </a:blip>
          <a:srcRect b="0" l="0" r="0" t="0"/>
          <a:stretch/>
        </p:blipFill>
        <p:spPr>
          <a:xfrm>
            <a:off x="3429000" y="1600200"/>
            <a:ext cx="5048280" cy="452520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21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Balanced Search Trees</a:t>
            </a:r>
            <a:endParaRPr b="0" sz="4000" strike="noStrike">
              <a:latin typeface="Arial"/>
              <a:ea typeface="Arial"/>
              <a:cs typeface="Arial"/>
              <a:sym typeface="Arial"/>
            </a:endParaRPr>
          </a:p>
        </p:txBody>
      </p:sp>
      <p:sp>
        <p:nvSpPr>
          <p:cNvPr id="1583" name="Google Shape;1583;p21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Binary Search Tree ADT presented in this chapter is an excellent collection structure for holding “random” data, but suffers from one major weakness—it can become unbalanced.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Many search tree variations have been invented to address this weakness, each in turn with their own strengths and weaknesses.</a:t>
            </a:r>
            <a:endParaRPr b="0" sz="2800" strike="noStrike">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21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Balanced Search Trees</a:t>
            </a:r>
            <a:endParaRPr b="0" sz="4000" strike="noStrike">
              <a:latin typeface="Arial"/>
              <a:ea typeface="Arial"/>
              <a:cs typeface="Arial"/>
              <a:sym typeface="Arial"/>
            </a:endParaRPr>
          </a:p>
        </p:txBody>
      </p:sp>
      <p:sp>
        <p:nvSpPr>
          <p:cNvPr id="1589" name="Google Shape;1589;p21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B-Trees: a search tree that allows internal nodes to hold multiple values and have multiple children</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pic>
        <p:nvPicPr>
          <p:cNvPr id="1590" name="Google Shape;1590;p214"/>
          <p:cNvPicPr preferRelativeResize="0"/>
          <p:nvPr/>
        </p:nvPicPr>
        <p:blipFill rotWithShape="1">
          <a:blip r:embed="rId3">
            <a:alphaModFix/>
          </a:blip>
          <a:srcRect b="0" l="0" r="0" t="0"/>
          <a:stretch/>
        </p:blipFill>
        <p:spPr>
          <a:xfrm>
            <a:off x="1295280" y="3200400"/>
            <a:ext cx="7390800" cy="252324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21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Balanced Search Trees</a:t>
            </a:r>
            <a:endParaRPr b="0" sz="4000" strike="noStrike">
              <a:latin typeface="Arial"/>
              <a:ea typeface="Arial"/>
              <a:cs typeface="Arial"/>
              <a:sym typeface="Arial"/>
            </a:endParaRPr>
          </a:p>
        </p:txBody>
      </p:sp>
      <p:sp>
        <p:nvSpPr>
          <p:cNvPr id="1596" name="Google Shape;1596;p21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B-Tree Variants: A popular variant of the B-Tree is the 2-3-4 tree, where nodes are constrained to hold 1, 2, or 3 values and therefore have 2, 3, or 4 subtrees (thus the name of the tree)</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Searching, insertion, and removal of information is always O(log</a:t>
            </a:r>
            <a:r>
              <a:rPr b="0" baseline="-25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N) and the amount of work required to process the information within any node is constant.</a:t>
            </a:r>
            <a:endParaRPr b="0" sz="2800" strike="noStrike">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21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Balanced Search Trees</a:t>
            </a:r>
            <a:endParaRPr b="0" sz="4000" strike="noStrike">
              <a:latin typeface="Arial"/>
              <a:ea typeface="Arial"/>
              <a:cs typeface="Arial"/>
              <a:sym typeface="Arial"/>
            </a:endParaRPr>
          </a:p>
        </p:txBody>
      </p:sp>
      <p:sp>
        <p:nvSpPr>
          <p:cNvPr id="1602" name="Google Shape;1602;p21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2-3-4 tree can be implemented using a binary tree structure called a red-black tree. In this structure nodes are “colored” either red or black (each node must hold an  extra boolean value that indicates this information). The color of a node indicates how its value fits into the corresponding 2-3-4 tree.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Java Library includes two important classes that use tree implementations. The Java TreeMap class supports maps (see Chapter 8) and the Java TreeSet class supports sets (see Section 5.7, “Collection Variations”). In both cases the internal representation is a red-black tree.</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2400" strike="noStrike">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1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Balanced Search Trees</a:t>
            </a:r>
            <a:endParaRPr b="0" sz="4000" strike="noStrike">
              <a:latin typeface="Arial"/>
              <a:ea typeface="Arial"/>
              <a:cs typeface="Arial"/>
              <a:sym typeface="Arial"/>
            </a:endParaRPr>
          </a:p>
        </p:txBody>
      </p:sp>
      <p:sp>
        <p:nvSpPr>
          <p:cNvPr id="1608" name="Google Shape;1608;p217"/>
          <p:cNvSpPr/>
          <p:nvPr/>
        </p:nvSpPr>
        <p:spPr>
          <a:xfrm>
            <a:off x="228600" y="1474920"/>
            <a:ext cx="327600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AVL Trees:  the difference in height between a node’s two subtrees can be at most 1.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During addition and removal of nodes extra work is required to ensure the tree remains balanced.</a:t>
            </a:r>
            <a:endParaRPr b="0" sz="2400" strike="noStrike">
              <a:latin typeface="Arial"/>
              <a:ea typeface="Arial"/>
              <a:cs typeface="Arial"/>
              <a:sym typeface="Arial"/>
            </a:endParaRPr>
          </a:p>
        </p:txBody>
      </p:sp>
      <p:pic>
        <p:nvPicPr>
          <p:cNvPr id="1609" name="Google Shape;1609;p217"/>
          <p:cNvPicPr preferRelativeResize="0"/>
          <p:nvPr/>
        </p:nvPicPr>
        <p:blipFill rotWithShape="1">
          <a:blip r:embed="rId3">
            <a:alphaModFix/>
          </a:blip>
          <a:srcRect b="0" l="0" r="0" t="0"/>
          <a:stretch/>
        </p:blipFill>
        <p:spPr>
          <a:xfrm>
            <a:off x="3684960" y="1600200"/>
            <a:ext cx="5262840" cy="38091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9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Examples</a:t>
            </a:r>
            <a:endParaRPr b="0" i="0" sz="4400" u="none" cap="none" strike="noStrike">
              <a:latin typeface="Arial"/>
              <a:ea typeface="Arial"/>
              <a:cs typeface="Arial"/>
              <a:sym typeface="Arial"/>
            </a:endParaRPr>
          </a:p>
        </p:txBody>
      </p:sp>
      <p:sp>
        <p:nvSpPr>
          <p:cNvPr id="422" name="Google Shape;422;p92"/>
          <p:cNvSpPr/>
          <p:nvPr/>
        </p:nvSpPr>
        <p:spPr>
          <a:xfrm>
            <a:off x="457200" y="1600200"/>
            <a:ext cx="42663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The level of A is 0</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The level of P is 3</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The height of the tree is 3</a:t>
            </a:r>
            <a:endParaRPr b="0" i="0" sz="3200" u="none" cap="none" strike="noStrike">
              <a:latin typeface="Arial"/>
              <a:ea typeface="Arial"/>
              <a:cs typeface="Arial"/>
              <a:sym typeface="Arial"/>
            </a:endParaRPr>
          </a:p>
        </p:txBody>
      </p:sp>
      <p:pic>
        <p:nvPicPr>
          <p:cNvPr id="423" name="Google Shape;423;p92"/>
          <p:cNvPicPr preferRelativeResize="0"/>
          <p:nvPr/>
        </p:nvPicPr>
        <p:blipFill rotWithShape="1">
          <a:blip r:embed="rId3">
            <a:alphaModFix/>
          </a:blip>
          <a:srcRect b="0" l="0" r="0" t="0"/>
          <a:stretch/>
        </p:blipFill>
        <p:spPr>
          <a:xfrm>
            <a:off x="5257800" y="1917360"/>
            <a:ext cx="3568320" cy="3891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9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Traversing a tree</a:t>
            </a:r>
            <a:endParaRPr b="0" i="0" sz="4400" u="none" cap="none" strike="noStrike">
              <a:latin typeface="Arial"/>
              <a:ea typeface="Arial"/>
              <a:cs typeface="Arial"/>
              <a:sym typeface="Arial"/>
            </a:endParaRPr>
          </a:p>
        </p:txBody>
      </p:sp>
      <p:sp>
        <p:nvSpPr>
          <p:cNvPr id="429" name="Google Shape;429;p93"/>
          <p:cNvSpPr/>
          <p:nvPr/>
        </p:nvSpPr>
        <p:spPr>
          <a:xfrm>
            <a:off x="457200" y="1276200"/>
            <a:ext cx="850356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To	 traverse a linear linked list, we set a temporary reference to the beginning of the	list and	then	follow the	list references from	one	node	 to 	the other,	until	reaching	a	node whose reference	value is null.	</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i="0" sz="3200" u="none" cap="none" strike="noStrike">
              <a:latin typeface="Arial"/>
              <a:ea typeface="Arial"/>
              <a:cs typeface="Arial"/>
              <a:sym typeface="Arial"/>
            </a:endParaRPr>
          </a:p>
          <a:p>
            <a:pPr indent="0" lvl="0" marL="0" marR="0" rtl="0" algn="l">
              <a:lnSpc>
                <a:spcPct val="100000"/>
              </a:lnSpc>
              <a:spcBef>
                <a:spcPts val="641"/>
              </a:spcBef>
              <a:spcAft>
                <a:spcPts val="0"/>
              </a:spcAft>
              <a:buNone/>
            </a:pPr>
            <a:r>
              <a:rPr b="0" i="0" lang="en-US" sz="3200" u="none" cap="none" strike="noStrike">
                <a:solidFill>
                  <a:srgbClr val="000000"/>
                </a:solidFill>
                <a:latin typeface="Arial"/>
                <a:ea typeface="Arial"/>
                <a:cs typeface="Arial"/>
                <a:sym typeface="Arial"/>
              </a:rPr>
              <a:t>To traverse a tree, we initialize our temporary reference	to	the root of the tree. But where	do	we go from there?</a:t>
            </a:r>
            <a:endParaRPr b="0" i="0" sz="32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9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Breadth-First Traversal</a:t>
            </a:r>
            <a:endParaRPr b="0" i="0" sz="4000" u="none" cap="none" strike="noStrike">
              <a:latin typeface="Arial"/>
              <a:ea typeface="Arial"/>
              <a:cs typeface="Arial"/>
              <a:sym typeface="Arial"/>
            </a:endParaRPr>
          </a:p>
        </p:txBody>
      </p:sp>
      <p:sp>
        <p:nvSpPr>
          <p:cNvPr id="435" name="Google Shape;435;p94"/>
          <p:cNvSpPr/>
          <p:nvPr/>
        </p:nvSpPr>
        <p:spPr>
          <a:xfrm>
            <a:off x="169200" y="1384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Also called “level-order traversal”</a:t>
            </a:r>
            <a:endParaRPr b="0" i="0" sz="3200" u="none" cap="none"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A B F X C T H Q Z P</a:t>
            </a:r>
            <a:endParaRPr b="0" i="0" sz="3200" u="none" cap="none" strike="noStrike">
              <a:latin typeface="Arial"/>
              <a:ea typeface="Arial"/>
              <a:cs typeface="Arial"/>
              <a:sym typeface="Arial"/>
            </a:endParaRPr>
          </a:p>
        </p:txBody>
      </p:sp>
      <p:pic>
        <p:nvPicPr>
          <p:cNvPr id="436" name="Google Shape;436;p94"/>
          <p:cNvPicPr preferRelativeResize="0"/>
          <p:nvPr/>
        </p:nvPicPr>
        <p:blipFill rotWithShape="1">
          <a:blip r:embed="rId3">
            <a:alphaModFix/>
          </a:blip>
          <a:srcRect b="0" l="0" r="49075" t="6825"/>
          <a:stretch/>
        </p:blipFill>
        <p:spPr>
          <a:xfrm>
            <a:off x="2243160" y="2579760"/>
            <a:ext cx="4970160" cy="40921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95"/>
          <p:cNvSpPr/>
          <p:nvPr/>
        </p:nvSpPr>
        <p:spPr>
          <a:xfrm>
            <a:off x="457200" y="609480"/>
            <a:ext cx="8228880" cy="5058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Breadth-First Traversal(root)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Instantiate a queue of nodes</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if (root is not null)</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queue.enqueue(root)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while (!queue.isEmpty())</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node = queue.dequeue()</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Visit node</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Enqueue the children of node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(from left to right) into queue</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a:t>
            </a:r>
            <a:endParaRPr b="0" i="0" sz="2000" u="none" cap="none" strike="noStrike">
              <a:latin typeface="Arial"/>
              <a:ea typeface="Arial"/>
              <a:cs typeface="Arial"/>
              <a:sym typeface="Arial"/>
            </a:endParaRPr>
          </a:p>
        </p:txBody>
      </p:sp>
      <p:pic>
        <p:nvPicPr>
          <p:cNvPr id="442" name="Google Shape;442;p95"/>
          <p:cNvPicPr preferRelativeResize="0"/>
          <p:nvPr/>
        </p:nvPicPr>
        <p:blipFill rotWithShape="1">
          <a:blip r:embed="rId3">
            <a:alphaModFix/>
          </a:blip>
          <a:srcRect b="0" l="0" r="0" t="0"/>
          <a:stretch/>
        </p:blipFill>
        <p:spPr>
          <a:xfrm>
            <a:off x="5955840" y="615240"/>
            <a:ext cx="2730240" cy="297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96"/>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48" name="Google Shape;448;p96"/>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97"/>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54" name="Google Shape;454;p97"/>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455" name="Google Shape;455;p97"/>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9211E"/>
                </a:solidFill>
                <a:latin typeface="Arial"/>
                <a:ea typeface="Arial"/>
                <a:cs typeface="Arial"/>
                <a:sym typeface="Arial"/>
              </a:rPr>
              <a:t>B</a:t>
            </a:r>
            <a:r>
              <a:rPr b="0" i="0" lang="en-US" sz="3600" u="none" cap="none" strike="noStrike">
                <a:latin typeface="Arial"/>
                <a:ea typeface="Arial"/>
                <a:cs typeface="Arial"/>
                <a:sym typeface="Arial"/>
              </a:rPr>
              <a:t>, F, X&gt;</a:t>
            </a:r>
            <a:endParaRPr b="0" i="0" sz="3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Chapter 7: The Binary Search Tree ADT</a:t>
            </a:r>
            <a:endParaRPr b="0" i="0" sz="4400" u="none" cap="none" strike="noStrike">
              <a:latin typeface="Arial"/>
              <a:ea typeface="Arial"/>
              <a:cs typeface="Arial"/>
              <a:sym typeface="Arial"/>
            </a:endParaRPr>
          </a:p>
        </p:txBody>
      </p:sp>
      <p:sp>
        <p:nvSpPr>
          <p:cNvPr id="328" name="Google Shape;328;p80"/>
          <p:cNvSpPr/>
          <p:nvPr/>
        </p:nvSpPr>
        <p:spPr>
          <a:xfrm>
            <a:off x="343080" y="1523880"/>
            <a:ext cx="84574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None/>
            </a:pPr>
            <a:r>
              <a:rPr b="0" i="0" lang="en-US" sz="2400" u="none" cap="none" strike="noStrike">
                <a:solidFill>
                  <a:srgbClr val="000000"/>
                </a:solidFill>
                <a:latin typeface="Arial"/>
                <a:ea typeface="Arial"/>
                <a:cs typeface="Arial"/>
                <a:sym typeface="Arial"/>
              </a:rPr>
              <a:t>7.1 – Trees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7.2 – Binary Search Trees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7.3 – The Binary Search Tree Interface</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7.4 – The Implementation Level: Basics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7.5 – Iterative Versus Recursive Method Implementations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7.6 – The Implementation Level: Remaining Observers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7.7 – The Implementation Level: Transformers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7.8 – Binary Search Tree Performance</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7.9 – Application: Word Frequency Counter</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7.10 – Tree Variations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98"/>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61" name="Google Shape;461;p98"/>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462" name="Google Shape;462;p98"/>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B</a:t>
            </a:r>
            <a:r>
              <a:rPr b="0" i="0" lang="en-US" sz="3600" u="none" cap="none" strike="noStrike">
                <a:solidFill>
                  <a:srgbClr val="CE181E"/>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F, X&gt;</a:t>
            </a:r>
            <a:endParaRPr b="0" i="0" sz="3600" u="none" cap="none" strike="noStrike">
              <a:latin typeface="Arial"/>
              <a:ea typeface="Arial"/>
              <a:cs typeface="Arial"/>
              <a:sym typeface="Arial"/>
            </a:endParaRPr>
          </a:p>
        </p:txBody>
      </p:sp>
      <p:sp>
        <p:nvSpPr>
          <p:cNvPr id="463" name="Google Shape;463;p98"/>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a:t>
            </a:r>
            <a:r>
              <a:rPr b="0" i="0" lang="en-US" sz="3600" u="none" cap="none" strike="noStrike">
                <a:latin typeface="Arial"/>
                <a:ea typeface="Arial"/>
                <a:cs typeface="Arial"/>
                <a:sym typeface="Arial"/>
              </a:rPr>
              <a:t>, X, </a:t>
            </a:r>
            <a:r>
              <a:rPr b="0" i="0" lang="en-US" sz="3600" u="sng" cap="none" strike="noStrike">
                <a:solidFill>
                  <a:srgbClr val="CE181E"/>
                </a:solidFill>
                <a:latin typeface="Arial"/>
                <a:ea typeface="Arial"/>
                <a:cs typeface="Arial"/>
                <a:sym typeface="Arial"/>
              </a:rPr>
              <a:t>C, T</a:t>
            </a:r>
            <a:r>
              <a:rPr b="0" i="0" lang="en-US" sz="3600" u="none" cap="none" strike="noStrike">
                <a:solidFill>
                  <a:srgbClr val="CE181E"/>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464" name="Google Shape;464;p98"/>
          <p:cNvCxnSpPr/>
          <p:nvPr/>
        </p:nvCxnSpPr>
        <p:spPr>
          <a:xfrm flipH="1">
            <a:off x="5582520" y="1641240"/>
            <a:ext cx="1005840" cy="640080"/>
          </a:xfrm>
          <a:prstGeom prst="straightConnector1">
            <a:avLst/>
          </a:prstGeom>
          <a:noFill/>
          <a:ln cap="rnd" cmpd="sng" w="18350">
            <a:solidFill>
              <a:srgbClr val="CE181E"/>
            </a:solidFill>
            <a:prstDash val="dashDot"/>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99"/>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70" name="Google Shape;470;p99"/>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471" name="Google Shape;471;p99"/>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472" name="Google Shape;472;p99"/>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F</a:t>
            </a:r>
            <a:r>
              <a:rPr b="0" i="0" lang="en-US" sz="3600" u="none" cap="none" strike="noStrike">
                <a:solidFill>
                  <a:srgbClr val="CE181E"/>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X,</a:t>
            </a:r>
            <a:r>
              <a:rPr b="0" i="0" lang="en-US" sz="3600" u="none" cap="none" strike="noStrike">
                <a:solidFill>
                  <a:srgbClr val="CE181E"/>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C, T&gt;</a:t>
            </a:r>
            <a:endParaRPr b="0" i="0" sz="3600" u="none" cap="none" strike="noStrike">
              <a:latin typeface="Arial"/>
              <a:ea typeface="Arial"/>
              <a:cs typeface="Arial"/>
              <a:sym typeface="Arial"/>
            </a:endParaRPr>
          </a:p>
        </p:txBody>
      </p:sp>
      <p:sp>
        <p:nvSpPr>
          <p:cNvPr id="473" name="Google Shape;473;p99"/>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&lt;X, </a:t>
            </a:r>
            <a:r>
              <a:rPr b="0" i="0" lang="en-US" sz="3600" u="none" cap="none" strike="noStrike">
                <a:solidFill>
                  <a:srgbClr val="000000"/>
                </a:solidFill>
                <a:latin typeface="Arial"/>
                <a:ea typeface="Arial"/>
                <a:cs typeface="Arial"/>
                <a:sym typeface="Arial"/>
              </a:rPr>
              <a:t>C, T&gt;</a:t>
            </a:r>
            <a:endParaRPr b="0" i="0" sz="3600" u="none" cap="none" strike="noStrike">
              <a:latin typeface="Arial"/>
              <a:ea typeface="Arial"/>
              <a:cs typeface="Arial"/>
              <a:sym typeface="Arial"/>
            </a:endParaRPr>
          </a:p>
        </p:txBody>
      </p:sp>
      <p:cxnSp>
        <p:nvCxnSpPr>
          <p:cNvPr id="474" name="Google Shape;474;p99"/>
          <p:cNvCxnSpPr/>
          <p:nvPr/>
        </p:nvCxnSpPr>
        <p:spPr>
          <a:xfrm flipH="1">
            <a:off x="5582520" y="164124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475" name="Google Shape;475;p99"/>
          <p:cNvCxnSpPr/>
          <p:nvPr/>
        </p:nvCxnSpPr>
        <p:spPr>
          <a:xfrm>
            <a:off x="5852160" y="237744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100"/>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81" name="Google Shape;481;p100"/>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482" name="Google Shape;482;p100"/>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483" name="Google Shape;483;p100"/>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a:t>
            </a:r>
            <a:r>
              <a:rPr b="0" i="0" lang="en-US" sz="3600" u="none" cap="none" strike="noStrike">
                <a:solidFill>
                  <a:srgbClr val="CE181E"/>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C, T&gt;</a:t>
            </a:r>
            <a:endParaRPr b="0" i="0" sz="3600" u="none" cap="none" strike="noStrike">
              <a:latin typeface="Arial"/>
              <a:ea typeface="Arial"/>
              <a:cs typeface="Arial"/>
              <a:sym typeface="Arial"/>
            </a:endParaRPr>
          </a:p>
        </p:txBody>
      </p:sp>
      <p:sp>
        <p:nvSpPr>
          <p:cNvPr id="484" name="Google Shape;484;p100"/>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1" i="0" lang="en-US" sz="3600" u="sng" cap="none" strike="noStrike">
                <a:solidFill>
                  <a:srgbClr val="C9211E"/>
                </a:solidFill>
                <a:latin typeface="Arial"/>
                <a:ea typeface="Arial"/>
                <a:cs typeface="Arial"/>
                <a:sym typeface="Arial"/>
              </a:rPr>
              <a:t>X</a:t>
            </a:r>
            <a:r>
              <a:rPr b="0" i="0" lang="en-US" sz="3600" u="none" cap="none" strike="noStrike">
                <a:latin typeface="Arial"/>
                <a:ea typeface="Arial"/>
                <a:cs typeface="Arial"/>
                <a:sym typeface="Arial"/>
              </a:rPr>
              <a:t>, </a:t>
            </a:r>
            <a:r>
              <a:rPr b="0" i="0" lang="en-US" sz="3600" u="none" cap="none" strike="noStrike">
                <a:solidFill>
                  <a:srgbClr val="000000"/>
                </a:solidFill>
                <a:latin typeface="Arial"/>
                <a:ea typeface="Arial"/>
                <a:cs typeface="Arial"/>
                <a:sym typeface="Arial"/>
              </a:rPr>
              <a:t>C, T&gt;</a:t>
            </a:r>
            <a:endParaRPr b="0" i="0" sz="3600" u="none" cap="none" strike="noStrike">
              <a:latin typeface="Arial"/>
              <a:ea typeface="Arial"/>
              <a:cs typeface="Arial"/>
              <a:sym typeface="Arial"/>
            </a:endParaRPr>
          </a:p>
        </p:txBody>
      </p:sp>
      <p:cxnSp>
        <p:nvCxnSpPr>
          <p:cNvPr id="485" name="Google Shape;485;p100"/>
          <p:cNvCxnSpPr/>
          <p:nvPr/>
        </p:nvCxnSpPr>
        <p:spPr>
          <a:xfrm flipH="1">
            <a:off x="5582520" y="164124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486" name="Google Shape;486;p100"/>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487" name="Google Shape;487;p100"/>
          <p:cNvCxnSpPr/>
          <p:nvPr/>
        </p:nvCxnSpPr>
        <p:spPr>
          <a:xfrm>
            <a:off x="6850800" y="237744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101"/>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493" name="Google Shape;493;p101"/>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494" name="Google Shape;494;p101"/>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495" name="Google Shape;495;p101"/>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496" name="Google Shape;496;p101"/>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1" i="0" lang="en-US" sz="3600" u="sng" cap="none" strike="noStrike">
                <a:solidFill>
                  <a:srgbClr val="CE181E"/>
                </a:solidFill>
                <a:latin typeface="Arial"/>
                <a:ea typeface="Arial"/>
                <a:cs typeface="Arial"/>
                <a:sym typeface="Arial"/>
              </a:rPr>
              <a:t>X</a:t>
            </a:r>
            <a:r>
              <a:rPr b="0" i="0" lang="en-US" sz="3600" u="none" cap="none" strike="noStrike">
                <a:solidFill>
                  <a:srgbClr val="CE181E"/>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C, T&gt;</a:t>
            </a:r>
            <a:endParaRPr b="0" i="0" sz="3600" u="none" cap="none" strike="noStrike">
              <a:latin typeface="Arial"/>
              <a:ea typeface="Arial"/>
              <a:cs typeface="Arial"/>
              <a:sym typeface="Arial"/>
            </a:endParaRPr>
          </a:p>
        </p:txBody>
      </p:sp>
      <p:sp>
        <p:nvSpPr>
          <p:cNvPr id="497" name="Google Shape;497;p101"/>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a:t>
            </a:r>
            <a:r>
              <a:rPr b="0" i="0" lang="en-US" sz="3600" u="sng" cap="none" strike="noStrike">
                <a:solidFill>
                  <a:srgbClr val="CE181E"/>
                </a:solidFill>
                <a:latin typeface="Arial"/>
                <a:ea typeface="Arial"/>
                <a:cs typeface="Arial"/>
                <a:sym typeface="Arial"/>
              </a:rPr>
              <a:t>H,</a:t>
            </a:r>
            <a:r>
              <a:rPr b="0" i="0" lang="en-US" sz="3600" u="none" cap="none" strike="noStrike">
                <a:solidFill>
                  <a:srgbClr val="000000"/>
                </a:solidFill>
                <a:latin typeface="Arial"/>
                <a:ea typeface="Arial"/>
                <a:cs typeface="Arial"/>
                <a:sym typeface="Arial"/>
              </a:rPr>
              <a:t> </a:t>
            </a:r>
            <a:r>
              <a:rPr b="0" i="0" lang="en-US" sz="3600" u="sng" cap="none" strike="noStrike">
                <a:solidFill>
                  <a:srgbClr val="CE181E"/>
                </a:solidFill>
                <a:latin typeface="Arial"/>
                <a:ea typeface="Arial"/>
                <a:cs typeface="Arial"/>
                <a:sym typeface="Arial"/>
              </a:rPr>
              <a:t>Q, Z</a:t>
            </a:r>
            <a:r>
              <a:rPr b="0" i="0" lang="en-US" sz="3600" u="none" cap="none" strike="noStrike">
                <a:solidFill>
                  <a:srgbClr val="CE181E"/>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498" name="Google Shape;498;p101"/>
          <p:cNvCxnSpPr/>
          <p:nvPr/>
        </p:nvCxnSpPr>
        <p:spPr>
          <a:xfrm flipH="1">
            <a:off x="5587560" y="163692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499" name="Google Shape;499;p101"/>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00" name="Google Shape;500;p101"/>
          <p:cNvCxnSpPr/>
          <p:nvPr/>
        </p:nvCxnSpPr>
        <p:spPr>
          <a:xfrm>
            <a:off x="6846120" y="237744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102"/>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506" name="Google Shape;506;p102"/>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507" name="Google Shape;507;p102"/>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508" name="Google Shape;508;p102"/>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509" name="Google Shape;509;p102"/>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510" name="Google Shape;510;p102"/>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C</a:t>
            </a:r>
            <a:r>
              <a:rPr b="0" i="0" lang="en-US" sz="3600" u="none" cap="none" strike="noStrike">
                <a:solidFill>
                  <a:srgbClr val="000000"/>
                </a:solidFill>
                <a:latin typeface="Arial"/>
                <a:ea typeface="Arial"/>
                <a:cs typeface="Arial"/>
                <a:sym typeface="Arial"/>
              </a:rPr>
              <a:t>, T, H, Q, Z&gt;</a:t>
            </a:r>
            <a:endParaRPr b="0" i="0" sz="3600" u="none" cap="none" strike="noStrike">
              <a:latin typeface="Arial"/>
              <a:ea typeface="Arial"/>
              <a:cs typeface="Arial"/>
              <a:sym typeface="Arial"/>
            </a:endParaRPr>
          </a:p>
        </p:txBody>
      </p:sp>
      <p:sp>
        <p:nvSpPr>
          <p:cNvPr id="511" name="Google Shape;511;p102"/>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T, H, Q, Z&gt;</a:t>
            </a:r>
            <a:endParaRPr b="0" i="0" sz="3600" u="none" cap="none" strike="noStrike">
              <a:latin typeface="Arial"/>
              <a:ea typeface="Arial"/>
              <a:cs typeface="Arial"/>
              <a:sym typeface="Arial"/>
            </a:endParaRPr>
          </a:p>
        </p:txBody>
      </p:sp>
      <p:cxnSp>
        <p:nvCxnSpPr>
          <p:cNvPr id="512" name="Google Shape;512;p102"/>
          <p:cNvCxnSpPr/>
          <p:nvPr/>
        </p:nvCxnSpPr>
        <p:spPr>
          <a:xfrm flipH="1">
            <a:off x="5587920" y="163260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513" name="Google Shape;513;p102"/>
          <p:cNvCxnSpPr/>
          <p:nvPr/>
        </p:nvCxnSpPr>
        <p:spPr>
          <a:xfrm flipH="1">
            <a:off x="5303520" y="256032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514" name="Google Shape;514;p102"/>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15" name="Google Shape;515;p102"/>
          <p:cNvCxnSpPr/>
          <p:nvPr/>
        </p:nvCxnSpPr>
        <p:spPr>
          <a:xfrm>
            <a:off x="6841440" y="237744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103"/>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521" name="Google Shape;521;p103"/>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522" name="Google Shape;522;p103"/>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523" name="Google Shape;523;p103"/>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524" name="Google Shape;524;p103"/>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525" name="Google Shape;525;p103"/>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H, Q, Z&gt;</a:t>
            </a:r>
            <a:endParaRPr b="0" i="0" sz="3600" u="none" cap="none" strike="noStrike">
              <a:latin typeface="Arial"/>
              <a:ea typeface="Arial"/>
              <a:cs typeface="Arial"/>
              <a:sym typeface="Arial"/>
            </a:endParaRPr>
          </a:p>
        </p:txBody>
      </p:sp>
      <p:sp>
        <p:nvSpPr>
          <p:cNvPr id="526" name="Google Shape;526;p103"/>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T</a:t>
            </a:r>
            <a:r>
              <a:rPr b="0" i="0" lang="en-US" sz="3600" u="none" cap="none" strike="noStrike">
                <a:solidFill>
                  <a:srgbClr val="000000"/>
                </a:solidFill>
                <a:latin typeface="Arial"/>
                <a:ea typeface="Arial"/>
                <a:cs typeface="Arial"/>
                <a:sym typeface="Arial"/>
              </a:rPr>
              <a:t>, H, Q, Z&gt;</a:t>
            </a:r>
            <a:endParaRPr b="0" i="0" sz="3600" u="none" cap="none" strike="noStrike">
              <a:latin typeface="Arial"/>
              <a:ea typeface="Arial"/>
              <a:cs typeface="Arial"/>
              <a:sym typeface="Arial"/>
            </a:endParaRPr>
          </a:p>
        </p:txBody>
      </p:sp>
      <p:sp>
        <p:nvSpPr>
          <p:cNvPr id="527" name="Google Shape;527;p103"/>
          <p:cNvSpPr/>
          <p:nvPr/>
        </p:nvSpPr>
        <p:spPr>
          <a:xfrm>
            <a:off x="548640" y="442224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H, Q, Z&gt;</a:t>
            </a:r>
            <a:endParaRPr b="0" i="0" sz="3600" u="none" cap="none" strike="noStrike">
              <a:latin typeface="Arial"/>
              <a:ea typeface="Arial"/>
              <a:cs typeface="Arial"/>
              <a:sym typeface="Arial"/>
            </a:endParaRPr>
          </a:p>
        </p:txBody>
      </p:sp>
      <p:cxnSp>
        <p:nvCxnSpPr>
          <p:cNvPr id="528" name="Google Shape;528;p103"/>
          <p:cNvCxnSpPr/>
          <p:nvPr/>
        </p:nvCxnSpPr>
        <p:spPr>
          <a:xfrm flipH="1">
            <a:off x="5576400" y="162828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529" name="Google Shape;529;p103"/>
          <p:cNvCxnSpPr/>
          <p:nvPr/>
        </p:nvCxnSpPr>
        <p:spPr>
          <a:xfrm>
            <a:off x="5303520" y="3383280"/>
            <a:ext cx="548640" cy="0"/>
          </a:xfrm>
          <a:prstGeom prst="straightConnector1">
            <a:avLst/>
          </a:prstGeom>
          <a:noFill/>
          <a:ln cap="rnd" cmpd="sng" w="18350">
            <a:solidFill>
              <a:srgbClr val="CE181E"/>
            </a:solidFill>
            <a:prstDash val="dashDot"/>
            <a:round/>
            <a:headEnd len="sm" w="sm" type="none"/>
            <a:tailEnd len="med" w="med" type="triangle"/>
          </a:ln>
        </p:spPr>
      </p:cxnSp>
      <p:cxnSp>
        <p:nvCxnSpPr>
          <p:cNvPr id="530" name="Google Shape;530;p103"/>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31" name="Google Shape;531;p103"/>
          <p:cNvCxnSpPr/>
          <p:nvPr/>
        </p:nvCxnSpPr>
        <p:spPr>
          <a:xfrm flipH="1">
            <a:off x="5308200" y="254304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532" name="Google Shape;532;p103"/>
          <p:cNvCxnSpPr/>
          <p:nvPr/>
        </p:nvCxnSpPr>
        <p:spPr>
          <a:xfrm>
            <a:off x="6846120" y="236016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104"/>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538" name="Google Shape;538;p104"/>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539" name="Google Shape;539;p104"/>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540" name="Google Shape;540;p104"/>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541" name="Google Shape;541;p104"/>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542" name="Google Shape;542;p104"/>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H, Q, Z&gt;</a:t>
            </a:r>
            <a:endParaRPr b="0" i="0" sz="3600" u="none" cap="none" strike="noStrike">
              <a:latin typeface="Arial"/>
              <a:ea typeface="Arial"/>
              <a:cs typeface="Arial"/>
              <a:sym typeface="Arial"/>
            </a:endParaRPr>
          </a:p>
        </p:txBody>
      </p:sp>
      <p:sp>
        <p:nvSpPr>
          <p:cNvPr id="543" name="Google Shape;543;p104"/>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T, H, Q, Z&gt;</a:t>
            </a:r>
            <a:endParaRPr b="0" i="0" sz="3600" u="none" cap="none" strike="noStrike">
              <a:latin typeface="Arial"/>
              <a:ea typeface="Arial"/>
              <a:cs typeface="Arial"/>
              <a:sym typeface="Arial"/>
            </a:endParaRPr>
          </a:p>
        </p:txBody>
      </p:sp>
      <p:sp>
        <p:nvSpPr>
          <p:cNvPr id="544" name="Google Shape;544;p104"/>
          <p:cNvSpPr/>
          <p:nvPr/>
        </p:nvSpPr>
        <p:spPr>
          <a:xfrm>
            <a:off x="548640" y="442224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H</a:t>
            </a:r>
            <a:r>
              <a:rPr b="0" i="0" lang="en-US" sz="3600" u="none" cap="none" strike="noStrike">
                <a:solidFill>
                  <a:srgbClr val="000000"/>
                </a:solidFill>
                <a:latin typeface="Arial"/>
                <a:ea typeface="Arial"/>
                <a:cs typeface="Arial"/>
                <a:sym typeface="Arial"/>
              </a:rPr>
              <a:t>, Q, Z&gt;</a:t>
            </a:r>
            <a:endParaRPr b="0" i="0" sz="3600" u="none" cap="none" strike="noStrike">
              <a:latin typeface="Arial"/>
              <a:ea typeface="Arial"/>
              <a:cs typeface="Arial"/>
              <a:sym typeface="Arial"/>
            </a:endParaRPr>
          </a:p>
        </p:txBody>
      </p:sp>
      <p:sp>
        <p:nvSpPr>
          <p:cNvPr id="545" name="Google Shape;545;p104"/>
          <p:cNvSpPr/>
          <p:nvPr/>
        </p:nvSpPr>
        <p:spPr>
          <a:xfrm>
            <a:off x="548640" y="507060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Q, Z, </a:t>
            </a:r>
            <a:r>
              <a:rPr b="0" i="0" lang="en-US" sz="3600" u="sng" cap="none" strike="noStrike">
                <a:solidFill>
                  <a:srgbClr val="CE181E"/>
                </a:solidFill>
                <a:latin typeface="Arial"/>
                <a:ea typeface="Arial"/>
                <a:cs typeface="Arial"/>
                <a:sym typeface="Arial"/>
              </a:rPr>
              <a:t>P</a:t>
            </a:r>
            <a:r>
              <a:rPr b="0" i="0" lang="en-US" sz="3600" u="none" cap="none" strike="noStrike">
                <a:solidFill>
                  <a:srgbClr val="CE181E"/>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546" name="Google Shape;546;p104"/>
          <p:cNvCxnSpPr/>
          <p:nvPr/>
        </p:nvCxnSpPr>
        <p:spPr>
          <a:xfrm flipH="1">
            <a:off x="5564880" y="162396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547" name="Google Shape;547;p104"/>
          <p:cNvCxnSpPr/>
          <p:nvPr/>
        </p:nvCxnSpPr>
        <p:spPr>
          <a:xfrm>
            <a:off x="6126480" y="3383280"/>
            <a:ext cx="1097280" cy="0"/>
          </a:xfrm>
          <a:prstGeom prst="straightConnector1">
            <a:avLst/>
          </a:prstGeom>
          <a:noFill/>
          <a:ln cap="rnd" cmpd="sng" w="18350">
            <a:solidFill>
              <a:srgbClr val="CE181E"/>
            </a:solidFill>
            <a:prstDash val="dashDot"/>
            <a:round/>
            <a:headEnd len="sm" w="sm" type="none"/>
            <a:tailEnd len="med" w="med" type="triangle"/>
          </a:ln>
        </p:spPr>
      </p:cxnSp>
      <p:cxnSp>
        <p:nvCxnSpPr>
          <p:cNvPr id="548" name="Google Shape;548;p104"/>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49" name="Google Shape;549;p104"/>
          <p:cNvCxnSpPr/>
          <p:nvPr/>
        </p:nvCxnSpPr>
        <p:spPr>
          <a:xfrm>
            <a:off x="5303880" y="3377520"/>
            <a:ext cx="548640" cy="0"/>
          </a:xfrm>
          <a:prstGeom prst="straightConnector1">
            <a:avLst/>
          </a:prstGeom>
          <a:noFill/>
          <a:ln cap="rnd" cmpd="sng" w="18350">
            <a:solidFill>
              <a:srgbClr val="CE181E"/>
            </a:solidFill>
            <a:prstDash val="dashDot"/>
            <a:round/>
            <a:headEnd len="sm" w="sm" type="none"/>
            <a:tailEnd len="med" w="med" type="triangle"/>
          </a:ln>
        </p:spPr>
      </p:cxnSp>
      <p:cxnSp>
        <p:nvCxnSpPr>
          <p:cNvPr id="550" name="Google Shape;550;p104"/>
          <p:cNvCxnSpPr/>
          <p:nvPr/>
        </p:nvCxnSpPr>
        <p:spPr>
          <a:xfrm flipH="1">
            <a:off x="5308560" y="253728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551" name="Google Shape;551;p104"/>
          <p:cNvCxnSpPr/>
          <p:nvPr/>
        </p:nvCxnSpPr>
        <p:spPr>
          <a:xfrm>
            <a:off x="6846480" y="235440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105"/>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557" name="Google Shape;557;p105"/>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558" name="Google Shape;558;p105"/>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559" name="Google Shape;559;p105"/>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560" name="Google Shape;560;p105"/>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561" name="Google Shape;561;p105"/>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H, Q, Z&gt;</a:t>
            </a:r>
            <a:endParaRPr b="0" i="0" sz="3600" u="none" cap="none" strike="noStrike">
              <a:latin typeface="Arial"/>
              <a:ea typeface="Arial"/>
              <a:cs typeface="Arial"/>
              <a:sym typeface="Arial"/>
            </a:endParaRPr>
          </a:p>
        </p:txBody>
      </p:sp>
      <p:sp>
        <p:nvSpPr>
          <p:cNvPr id="562" name="Google Shape;562;p105"/>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T, H, Q, Z&gt;</a:t>
            </a:r>
            <a:endParaRPr b="0" i="0" sz="3600" u="none" cap="none" strike="noStrike">
              <a:latin typeface="Arial"/>
              <a:ea typeface="Arial"/>
              <a:cs typeface="Arial"/>
              <a:sym typeface="Arial"/>
            </a:endParaRPr>
          </a:p>
        </p:txBody>
      </p:sp>
      <p:sp>
        <p:nvSpPr>
          <p:cNvPr id="563" name="Google Shape;563;p105"/>
          <p:cNvSpPr/>
          <p:nvPr/>
        </p:nvSpPr>
        <p:spPr>
          <a:xfrm>
            <a:off x="548640" y="442224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H</a:t>
            </a:r>
            <a:r>
              <a:rPr b="0" i="0" lang="en-US" sz="3600" u="none" cap="none" strike="noStrike">
                <a:solidFill>
                  <a:srgbClr val="000000"/>
                </a:solidFill>
                <a:latin typeface="Arial"/>
                <a:ea typeface="Arial"/>
                <a:cs typeface="Arial"/>
                <a:sym typeface="Arial"/>
              </a:rPr>
              <a:t>, Q, Z&gt;</a:t>
            </a:r>
            <a:endParaRPr b="0" i="0" sz="3600" u="none" cap="none" strike="noStrike">
              <a:latin typeface="Arial"/>
              <a:ea typeface="Arial"/>
              <a:cs typeface="Arial"/>
              <a:sym typeface="Arial"/>
            </a:endParaRPr>
          </a:p>
        </p:txBody>
      </p:sp>
      <p:sp>
        <p:nvSpPr>
          <p:cNvPr id="564" name="Google Shape;564;p105"/>
          <p:cNvSpPr/>
          <p:nvPr/>
        </p:nvSpPr>
        <p:spPr>
          <a:xfrm>
            <a:off x="548640" y="507060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Q</a:t>
            </a:r>
            <a:r>
              <a:rPr b="0" i="0" lang="en-US" sz="3600" u="none" cap="none" strike="noStrike">
                <a:solidFill>
                  <a:srgbClr val="000000"/>
                </a:solidFill>
                <a:latin typeface="Arial"/>
                <a:ea typeface="Arial"/>
                <a:cs typeface="Arial"/>
                <a:sym typeface="Arial"/>
              </a:rPr>
              <a:t>, 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sp>
        <p:nvSpPr>
          <p:cNvPr id="565" name="Google Shape;565;p105"/>
          <p:cNvSpPr/>
          <p:nvPr/>
        </p:nvSpPr>
        <p:spPr>
          <a:xfrm>
            <a:off x="548640" y="561096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566" name="Google Shape;566;p105"/>
          <p:cNvCxnSpPr/>
          <p:nvPr/>
        </p:nvCxnSpPr>
        <p:spPr>
          <a:xfrm flipH="1">
            <a:off x="5553360" y="161964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567" name="Google Shape;567;p105"/>
          <p:cNvCxnSpPr/>
          <p:nvPr/>
        </p:nvCxnSpPr>
        <p:spPr>
          <a:xfrm>
            <a:off x="6121800" y="3403440"/>
            <a:ext cx="1097280" cy="0"/>
          </a:xfrm>
          <a:prstGeom prst="straightConnector1">
            <a:avLst/>
          </a:prstGeom>
          <a:noFill/>
          <a:ln cap="rnd" cmpd="sng" w="18350">
            <a:solidFill>
              <a:srgbClr val="CE181E"/>
            </a:solidFill>
            <a:prstDash val="dashDot"/>
            <a:round/>
            <a:headEnd len="sm" w="sm" type="none"/>
            <a:tailEnd len="med" w="med" type="triangle"/>
          </a:ln>
        </p:spPr>
      </p:cxnSp>
      <p:cxnSp>
        <p:nvCxnSpPr>
          <p:cNvPr id="568" name="Google Shape;568;p105"/>
          <p:cNvCxnSpPr/>
          <p:nvPr/>
        </p:nvCxnSpPr>
        <p:spPr>
          <a:xfrm>
            <a:off x="7498080" y="3383280"/>
            <a:ext cx="365760" cy="0"/>
          </a:xfrm>
          <a:prstGeom prst="straightConnector1">
            <a:avLst/>
          </a:prstGeom>
          <a:noFill/>
          <a:ln cap="rnd" cmpd="sng" w="18350">
            <a:solidFill>
              <a:srgbClr val="CE181E"/>
            </a:solidFill>
            <a:prstDash val="dashDot"/>
            <a:round/>
            <a:headEnd len="sm" w="sm" type="none"/>
            <a:tailEnd len="med" w="med" type="triangle"/>
          </a:ln>
        </p:spPr>
      </p:cxnSp>
      <p:cxnSp>
        <p:nvCxnSpPr>
          <p:cNvPr id="569" name="Google Shape;569;p105"/>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70" name="Google Shape;570;p105"/>
          <p:cNvCxnSpPr/>
          <p:nvPr/>
        </p:nvCxnSpPr>
        <p:spPr>
          <a:xfrm>
            <a:off x="6126840" y="3397680"/>
            <a:ext cx="1097280" cy="0"/>
          </a:xfrm>
          <a:prstGeom prst="straightConnector1">
            <a:avLst/>
          </a:prstGeom>
          <a:noFill/>
          <a:ln cap="rnd" cmpd="sng" w="18350">
            <a:solidFill>
              <a:srgbClr val="CE181E"/>
            </a:solidFill>
            <a:prstDash val="dashDot"/>
            <a:round/>
            <a:headEnd len="sm" w="sm" type="none"/>
            <a:tailEnd len="med" w="med" type="triangle"/>
          </a:ln>
        </p:spPr>
      </p:cxnSp>
      <p:cxnSp>
        <p:nvCxnSpPr>
          <p:cNvPr id="571" name="Google Shape;571;p105"/>
          <p:cNvCxnSpPr/>
          <p:nvPr/>
        </p:nvCxnSpPr>
        <p:spPr>
          <a:xfrm>
            <a:off x="5304240" y="3391920"/>
            <a:ext cx="548640" cy="0"/>
          </a:xfrm>
          <a:prstGeom prst="straightConnector1">
            <a:avLst/>
          </a:prstGeom>
          <a:noFill/>
          <a:ln cap="rnd" cmpd="sng" w="18350">
            <a:solidFill>
              <a:srgbClr val="CE181E"/>
            </a:solidFill>
            <a:prstDash val="dashDot"/>
            <a:round/>
            <a:headEnd len="sm" w="sm" type="none"/>
            <a:tailEnd len="med" w="med" type="triangle"/>
          </a:ln>
        </p:spPr>
      </p:cxnSp>
      <p:cxnSp>
        <p:nvCxnSpPr>
          <p:cNvPr id="572" name="Google Shape;572;p105"/>
          <p:cNvCxnSpPr/>
          <p:nvPr/>
        </p:nvCxnSpPr>
        <p:spPr>
          <a:xfrm flipH="1">
            <a:off x="5308920" y="255168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573" name="Google Shape;573;p105"/>
          <p:cNvCxnSpPr/>
          <p:nvPr/>
        </p:nvCxnSpPr>
        <p:spPr>
          <a:xfrm>
            <a:off x="6841800" y="235440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106"/>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579" name="Google Shape;579;p106"/>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580" name="Google Shape;580;p106"/>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581" name="Google Shape;581;p106"/>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582" name="Google Shape;582;p106"/>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583" name="Google Shape;583;p106"/>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H, Q, Z&gt;</a:t>
            </a:r>
            <a:endParaRPr b="0" i="0" sz="3600" u="none" cap="none" strike="noStrike">
              <a:latin typeface="Arial"/>
              <a:ea typeface="Arial"/>
              <a:cs typeface="Arial"/>
              <a:sym typeface="Arial"/>
            </a:endParaRPr>
          </a:p>
        </p:txBody>
      </p:sp>
      <p:sp>
        <p:nvSpPr>
          <p:cNvPr id="584" name="Google Shape;584;p106"/>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T, H, Q, Z&gt;</a:t>
            </a:r>
            <a:endParaRPr b="0" i="0" sz="3600" u="none" cap="none" strike="noStrike">
              <a:latin typeface="Arial"/>
              <a:ea typeface="Arial"/>
              <a:cs typeface="Arial"/>
              <a:sym typeface="Arial"/>
            </a:endParaRPr>
          </a:p>
        </p:txBody>
      </p:sp>
      <p:sp>
        <p:nvSpPr>
          <p:cNvPr id="585" name="Google Shape;585;p106"/>
          <p:cNvSpPr/>
          <p:nvPr/>
        </p:nvSpPr>
        <p:spPr>
          <a:xfrm>
            <a:off x="548640" y="442224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H</a:t>
            </a:r>
            <a:r>
              <a:rPr b="0" i="0" lang="en-US" sz="3600" u="none" cap="none" strike="noStrike">
                <a:solidFill>
                  <a:srgbClr val="000000"/>
                </a:solidFill>
                <a:latin typeface="Arial"/>
                <a:ea typeface="Arial"/>
                <a:cs typeface="Arial"/>
                <a:sym typeface="Arial"/>
              </a:rPr>
              <a:t>, Q, Z&gt;</a:t>
            </a:r>
            <a:endParaRPr b="0" i="0" sz="3600" u="none" cap="none" strike="noStrike">
              <a:latin typeface="Arial"/>
              <a:ea typeface="Arial"/>
              <a:cs typeface="Arial"/>
              <a:sym typeface="Arial"/>
            </a:endParaRPr>
          </a:p>
        </p:txBody>
      </p:sp>
      <p:sp>
        <p:nvSpPr>
          <p:cNvPr id="586" name="Google Shape;586;p106"/>
          <p:cNvSpPr/>
          <p:nvPr/>
        </p:nvSpPr>
        <p:spPr>
          <a:xfrm>
            <a:off x="548640" y="507060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Q</a:t>
            </a:r>
            <a:r>
              <a:rPr b="0" i="0" lang="en-US" sz="3600" u="none" cap="none" strike="noStrike">
                <a:solidFill>
                  <a:srgbClr val="000000"/>
                </a:solidFill>
                <a:latin typeface="Arial"/>
                <a:ea typeface="Arial"/>
                <a:cs typeface="Arial"/>
                <a:sym typeface="Arial"/>
              </a:rPr>
              <a:t>, 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sp>
        <p:nvSpPr>
          <p:cNvPr id="587" name="Google Shape;587;p106"/>
          <p:cNvSpPr/>
          <p:nvPr/>
        </p:nvSpPr>
        <p:spPr>
          <a:xfrm>
            <a:off x="548640" y="561096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sp>
        <p:nvSpPr>
          <p:cNvPr id="588" name="Google Shape;588;p106"/>
          <p:cNvSpPr/>
          <p:nvPr/>
        </p:nvSpPr>
        <p:spPr>
          <a:xfrm>
            <a:off x="548640" y="61153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589" name="Google Shape;589;p106"/>
          <p:cNvCxnSpPr/>
          <p:nvPr/>
        </p:nvCxnSpPr>
        <p:spPr>
          <a:xfrm flipH="1">
            <a:off x="5541840" y="161532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590" name="Google Shape;590;p106"/>
          <p:cNvCxnSpPr/>
          <p:nvPr/>
        </p:nvCxnSpPr>
        <p:spPr>
          <a:xfrm>
            <a:off x="7486560" y="3378960"/>
            <a:ext cx="365760" cy="0"/>
          </a:xfrm>
          <a:prstGeom prst="straightConnector1">
            <a:avLst/>
          </a:prstGeom>
          <a:noFill/>
          <a:ln cap="rnd" cmpd="sng" w="18350">
            <a:solidFill>
              <a:srgbClr val="CE181E"/>
            </a:solidFill>
            <a:prstDash val="dashDot"/>
            <a:round/>
            <a:headEnd len="sm" w="sm" type="none"/>
            <a:tailEnd len="med" w="med" type="triangle"/>
          </a:ln>
        </p:spPr>
      </p:cxnSp>
      <p:cxnSp>
        <p:nvCxnSpPr>
          <p:cNvPr id="591" name="Google Shape;591;p106"/>
          <p:cNvCxnSpPr/>
          <p:nvPr/>
        </p:nvCxnSpPr>
        <p:spPr>
          <a:xfrm>
            <a:off x="6117120" y="3403440"/>
            <a:ext cx="1097280" cy="0"/>
          </a:xfrm>
          <a:prstGeom prst="straightConnector1">
            <a:avLst/>
          </a:prstGeom>
          <a:noFill/>
          <a:ln cap="rnd" cmpd="sng" w="18350">
            <a:solidFill>
              <a:srgbClr val="CE181E"/>
            </a:solidFill>
            <a:prstDash val="dashDot"/>
            <a:round/>
            <a:headEnd len="sm" w="sm" type="none"/>
            <a:tailEnd len="med" w="med" type="triangle"/>
          </a:ln>
        </p:spPr>
      </p:cxnSp>
      <p:cxnSp>
        <p:nvCxnSpPr>
          <p:cNvPr id="592" name="Google Shape;592;p106"/>
          <p:cNvCxnSpPr/>
          <p:nvPr/>
        </p:nvCxnSpPr>
        <p:spPr>
          <a:xfrm>
            <a:off x="8093880" y="3378960"/>
            <a:ext cx="365760" cy="0"/>
          </a:xfrm>
          <a:prstGeom prst="straightConnector1">
            <a:avLst/>
          </a:prstGeom>
          <a:noFill/>
          <a:ln cap="rnd" cmpd="sng" w="18350">
            <a:solidFill>
              <a:srgbClr val="CE181E"/>
            </a:solidFill>
            <a:prstDash val="dashDot"/>
            <a:round/>
            <a:headEnd len="sm" w="sm" type="none"/>
            <a:tailEnd len="med" w="med" type="triangle"/>
          </a:ln>
        </p:spPr>
      </p:cxnSp>
      <p:cxnSp>
        <p:nvCxnSpPr>
          <p:cNvPr id="593" name="Google Shape;593;p106"/>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594" name="Google Shape;594;p106"/>
          <p:cNvCxnSpPr/>
          <p:nvPr/>
        </p:nvCxnSpPr>
        <p:spPr>
          <a:xfrm>
            <a:off x="5304600" y="3386160"/>
            <a:ext cx="548640" cy="0"/>
          </a:xfrm>
          <a:prstGeom prst="straightConnector1">
            <a:avLst/>
          </a:prstGeom>
          <a:noFill/>
          <a:ln cap="rnd" cmpd="sng" w="18350">
            <a:solidFill>
              <a:srgbClr val="CE181E"/>
            </a:solidFill>
            <a:prstDash val="dashDot"/>
            <a:round/>
            <a:headEnd len="sm" w="sm" type="none"/>
            <a:tailEnd len="med" w="med" type="triangle"/>
          </a:ln>
        </p:spPr>
      </p:cxnSp>
      <p:cxnSp>
        <p:nvCxnSpPr>
          <p:cNvPr id="595" name="Google Shape;595;p106"/>
          <p:cNvCxnSpPr/>
          <p:nvPr/>
        </p:nvCxnSpPr>
        <p:spPr>
          <a:xfrm flipH="1">
            <a:off x="5309280" y="254592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596" name="Google Shape;596;p106"/>
          <p:cNvCxnSpPr/>
          <p:nvPr/>
        </p:nvCxnSpPr>
        <p:spPr>
          <a:xfrm>
            <a:off x="6842160" y="234864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107"/>
          <p:cNvPicPr preferRelativeResize="0"/>
          <p:nvPr/>
        </p:nvPicPr>
        <p:blipFill rotWithShape="1">
          <a:blip r:embed="rId3">
            <a:alphaModFix/>
          </a:blip>
          <a:srcRect b="0" l="0" r="0" t="0"/>
          <a:stretch/>
        </p:blipFill>
        <p:spPr>
          <a:xfrm>
            <a:off x="5058000" y="615240"/>
            <a:ext cx="3628080" cy="3956400"/>
          </a:xfrm>
          <a:prstGeom prst="rect">
            <a:avLst/>
          </a:prstGeom>
          <a:noFill/>
          <a:ln>
            <a:noFill/>
          </a:ln>
        </p:spPr>
      </p:pic>
      <p:sp>
        <p:nvSpPr>
          <p:cNvPr id="602" name="Google Shape;602;p107"/>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&lt;A&gt;</a:t>
            </a:r>
            <a:endParaRPr b="0" i="0" sz="3600" u="none" cap="none" strike="noStrike">
              <a:latin typeface="Arial"/>
              <a:ea typeface="Arial"/>
              <a:cs typeface="Arial"/>
              <a:sym typeface="Arial"/>
            </a:endParaRPr>
          </a:p>
        </p:txBody>
      </p:sp>
      <p:sp>
        <p:nvSpPr>
          <p:cNvPr id="603" name="Google Shape;603;p107"/>
          <p:cNvSpPr/>
          <p:nvPr/>
        </p:nvSpPr>
        <p:spPr>
          <a:xfrm>
            <a:off x="548640" y="118044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B</a:t>
            </a:r>
            <a:r>
              <a:rPr b="0" i="0" lang="en-US" sz="3600" u="none" cap="none" strike="noStrike">
                <a:solidFill>
                  <a:srgbClr val="000000"/>
                </a:solidFill>
                <a:latin typeface="Arial"/>
                <a:ea typeface="Arial"/>
                <a:cs typeface="Arial"/>
                <a:sym typeface="Arial"/>
              </a:rPr>
              <a:t>, F, X&gt;</a:t>
            </a:r>
            <a:endParaRPr b="0" i="0" sz="3600" u="none" cap="none" strike="noStrike">
              <a:latin typeface="Arial"/>
              <a:ea typeface="Arial"/>
              <a:cs typeface="Arial"/>
              <a:sym typeface="Arial"/>
            </a:endParaRPr>
          </a:p>
        </p:txBody>
      </p:sp>
      <p:sp>
        <p:nvSpPr>
          <p:cNvPr id="604" name="Google Shape;604;p107"/>
          <p:cNvSpPr/>
          <p:nvPr/>
        </p:nvSpPr>
        <p:spPr>
          <a:xfrm>
            <a:off x="548640" y="179280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F, X, C, T&gt;</a:t>
            </a:r>
            <a:endParaRPr b="0" i="0" sz="3600" u="none" cap="none" strike="noStrike">
              <a:latin typeface="Arial"/>
              <a:ea typeface="Arial"/>
              <a:cs typeface="Arial"/>
              <a:sym typeface="Arial"/>
            </a:endParaRPr>
          </a:p>
        </p:txBody>
      </p:sp>
      <p:sp>
        <p:nvSpPr>
          <p:cNvPr id="605" name="Google Shape;605;p107"/>
          <p:cNvSpPr/>
          <p:nvPr/>
        </p:nvSpPr>
        <p:spPr>
          <a:xfrm>
            <a:off x="548640" y="2441160"/>
            <a:ext cx="28342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X, C, T&gt;</a:t>
            </a:r>
            <a:endParaRPr b="0" i="0" sz="3600" u="none" cap="none" strike="noStrike">
              <a:latin typeface="Arial"/>
              <a:ea typeface="Arial"/>
              <a:cs typeface="Arial"/>
              <a:sym typeface="Arial"/>
            </a:endParaRPr>
          </a:p>
        </p:txBody>
      </p:sp>
      <p:sp>
        <p:nvSpPr>
          <p:cNvPr id="606" name="Google Shape;606;p107"/>
          <p:cNvSpPr/>
          <p:nvPr/>
        </p:nvSpPr>
        <p:spPr>
          <a:xfrm>
            <a:off x="548640" y="30535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C, T, H, Q, Z&gt;</a:t>
            </a:r>
            <a:endParaRPr b="0" i="0" sz="3600" u="none" cap="none" strike="noStrike">
              <a:latin typeface="Arial"/>
              <a:ea typeface="Arial"/>
              <a:cs typeface="Arial"/>
              <a:sym typeface="Arial"/>
            </a:endParaRPr>
          </a:p>
        </p:txBody>
      </p:sp>
      <p:sp>
        <p:nvSpPr>
          <p:cNvPr id="607" name="Google Shape;607;p107"/>
          <p:cNvSpPr/>
          <p:nvPr/>
        </p:nvSpPr>
        <p:spPr>
          <a:xfrm>
            <a:off x="548640" y="377388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T, H, Q, Z&gt;</a:t>
            </a:r>
            <a:endParaRPr b="0" i="0" sz="3600" u="none" cap="none" strike="noStrike">
              <a:latin typeface="Arial"/>
              <a:ea typeface="Arial"/>
              <a:cs typeface="Arial"/>
              <a:sym typeface="Arial"/>
            </a:endParaRPr>
          </a:p>
        </p:txBody>
      </p:sp>
      <p:sp>
        <p:nvSpPr>
          <p:cNvPr id="608" name="Google Shape;608;p107"/>
          <p:cNvSpPr/>
          <p:nvPr/>
        </p:nvSpPr>
        <p:spPr>
          <a:xfrm>
            <a:off x="548640" y="442224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H</a:t>
            </a:r>
            <a:r>
              <a:rPr b="0" i="0" lang="en-US" sz="3600" u="none" cap="none" strike="noStrike">
                <a:solidFill>
                  <a:srgbClr val="000000"/>
                </a:solidFill>
                <a:latin typeface="Arial"/>
                <a:ea typeface="Arial"/>
                <a:cs typeface="Arial"/>
                <a:sym typeface="Arial"/>
              </a:rPr>
              <a:t>, Q, Z&gt;</a:t>
            </a:r>
            <a:endParaRPr b="0" i="0" sz="3600" u="none" cap="none" strike="noStrike">
              <a:latin typeface="Arial"/>
              <a:ea typeface="Arial"/>
              <a:cs typeface="Arial"/>
              <a:sym typeface="Arial"/>
            </a:endParaRPr>
          </a:p>
        </p:txBody>
      </p:sp>
      <p:sp>
        <p:nvSpPr>
          <p:cNvPr id="609" name="Google Shape;609;p107"/>
          <p:cNvSpPr/>
          <p:nvPr/>
        </p:nvSpPr>
        <p:spPr>
          <a:xfrm>
            <a:off x="548640" y="507060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CE181E"/>
                </a:solidFill>
                <a:latin typeface="Arial"/>
                <a:ea typeface="Arial"/>
                <a:cs typeface="Arial"/>
                <a:sym typeface="Arial"/>
              </a:rPr>
              <a:t>Q</a:t>
            </a:r>
            <a:r>
              <a:rPr b="0" i="0" lang="en-US" sz="3600" u="none" cap="none" strike="noStrike">
                <a:solidFill>
                  <a:srgbClr val="000000"/>
                </a:solidFill>
                <a:latin typeface="Arial"/>
                <a:ea typeface="Arial"/>
                <a:cs typeface="Arial"/>
                <a:sym typeface="Arial"/>
              </a:rPr>
              <a:t>, 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sp>
        <p:nvSpPr>
          <p:cNvPr id="610" name="Google Shape;610;p107"/>
          <p:cNvSpPr/>
          <p:nvPr/>
        </p:nvSpPr>
        <p:spPr>
          <a:xfrm>
            <a:off x="548640" y="561096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none" cap="none" strike="noStrike">
                <a:solidFill>
                  <a:srgbClr val="000000"/>
                </a:solidFill>
                <a:latin typeface="Arial"/>
                <a:ea typeface="Arial"/>
                <a:cs typeface="Arial"/>
                <a:sym typeface="Arial"/>
              </a:rPr>
              <a:t>Z, </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sp>
        <p:nvSpPr>
          <p:cNvPr id="611" name="Google Shape;611;p107"/>
          <p:cNvSpPr/>
          <p:nvPr/>
        </p:nvSpPr>
        <p:spPr>
          <a:xfrm>
            <a:off x="548640" y="6115320"/>
            <a:ext cx="4205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solidFill>
                  <a:srgbClr val="000000"/>
                </a:solidFill>
                <a:latin typeface="Arial"/>
                <a:ea typeface="Arial"/>
                <a:cs typeface="Arial"/>
                <a:sym typeface="Arial"/>
              </a:rPr>
              <a:t>P</a:t>
            </a:r>
            <a:r>
              <a:rPr b="0" i="0" lang="en-US" sz="3600" u="none" cap="none" strike="noStrike">
                <a:solidFill>
                  <a:srgbClr val="000000"/>
                </a:solidFill>
                <a:latin typeface="Arial"/>
                <a:ea typeface="Arial"/>
                <a:cs typeface="Arial"/>
                <a:sym typeface="Arial"/>
              </a:rPr>
              <a:t>&gt;</a:t>
            </a:r>
            <a:endParaRPr b="0" i="0" sz="3600" u="none" cap="none" strike="noStrike">
              <a:latin typeface="Arial"/>
              <a:ea typeface="Arial"/>
              <a:cs typeface="Arial"/>
              <a:sym typeface="Arial"/>
            </a:endParaRPr>
          </a:p>
        </p:txBody>
      </p:sp>
      <p:cxnSp>
        <p:nvCxnSpPr>
          <p:cNvPr id="612" name="Google Shape;612;p107"/>
          <p:cNvCxnSpPr/>
          <p:nvPr/>
        </p:nvCxnSpPr>
        <p:spPr>
          <a:xfrm flipH="1">
            <a:off x="5541840" y="1615320"/>
            <a:ext cx="1005840" cy="640080"/>
          </a:xfrm>
          <a:prstGeom prst="straightConnector1">
            <a:avLst/>
          </a:prstGeom>
          <a:noFill/>
          <a:ln cap="rnd" cmpd="sng" w="18350">
            <a:solidFill>
              <a:srgbClr val="CE181E"/>
            </a:solidFill>
            <a:prstDash val="dashDot"/>
            <a:round/>
            <a:headEnd len="sm" w="sm" type="none"/>
            <a:tailEnd len="med" w="med" type="triangle"/>
          </a:ln>
        </p:spPr>
      </p:cxnSp>
      <p:cxnSp>
        <p:nvCxnSpPr>
          <p:cNvPr id="613" name="Google Shape;613;p107"/>
          <p:cNvCxnSpPr/>
          <p:nvPr/>
        </p:nvCxnSpPr>
        <p:spPr>
          <a:xfrm>
            <a:off x="7486560" y="3378960"/>
            <a:ext cx="365760" cy="0"/>
          </a:xfrm>
          <a:prstGeom prst="straightConnector1">
            <a:avLst/>
          </a:prstGeom>
          <a:noFill/>
          <a:ln cap="rnd" cmpd="sng" w="18350">
            <a:solidFill>
              <a:srgbClr val="CE181E"/>
            </a:solidFill>
            <a:prstDash val="dashDot"/>
            <a:round/>
            <a:headEnd len="sm" w="sm" type="none"/>
            <a:tailEnd len="med" w="med" type="triangle"/>
          </a:ln>
        </p:spPr>
      </p:cxnSp>
      <p:cxnSp>
        <p:nvCxnSpPr>
          <p:cNvPr id="614" name="Google Shape;614;p107"/>
          <p:cNvCxnSpPr/>
          <p:nvPr/>
        </p:nvCxnSpPr>
        <p:spPr>
          <a:xfrm>
            <a:off x="6117120" y="3403440"/>
            <a:ext cx="1097280" cy="0"/>
          </a:xfrm>
          <a:prstGeom prst="straightConnector1">
            <a:avLst/>
          </a:prstGeom>
          <a:noFill/>
          <a:ln cap="rnd" cmpd="sng" w="18350">
            <a:solidFill>
              <a:srgbClr val="CE181E"/>
            </a:solidFill>
            <a:prstDash val="dashDot"/>
            <a:round/>
            <a:headEnd len="sm" w="sm" type="none"/>
            <a:tailEnd len="med" w="med" type="triangle"/>
          </a:ln>
        </p:spPr>
      </p:cxnSp>
      <p:cxnSp>
        <p:nvCxnSpPr>
          <p:cNvPr id="615" name="Google Shape;615;p107"/>
          <p:cNvCxnSpPr/>
          <p:nvPr/>
        </p:nvCxnSpPr>
        <p:spPr>
          <a:xfrm>
            <a:off x="8093880" y="3378960"/>
            <a:ext cx="365760" cy="0"/>
          </a:xfrm>
          <a:prstGeom prst="straightConnector1">
            <a:avLst/>
          </a:prstGeom>
          <a:noFill/>
          <a:ln cap="rnd" cmpd="sng" w="18350">
            <a:solidFill>
              <a:srgbClr val="CE181E"/>
            </a:solidFill>
            <a:prstDash val="dashDot"/>
            <a:round/>
            <a:headEnd len="sm" w="sm" type="none"/>
            <a:tailEnd len="med" w="med" type="triangle"/>
          </a:ln>
        </p:spPr>
      </p:cxnSp>
      <p:cxnSp>
        <p:nvCxnSpPr>
          <p:cNvPr id="616" name="Google Shape;616;p107"/>
          <p:cNvCxnSpPr/>
          <p:nvPr/>
        </p:nvCxnSpPr>
        <p:spPr>
          <a:xfrm flipH="1">
            <a:off x="7498080" y="3474720"/>
            <a:ext cx="1005840" cy="822960"/>
          </a:xfrm>
          <a:prstGeom prst="straightConnector1">
            <a:avLst/>
          </a:prstGeom>
          <a:noFill/>
          <a:ln cap="rnd" cmpd="sng" w="18350">
            <a:solidFill>
              <a:srgbClr val="CE181E"/>
            </a:solidFill>
            <a:prstDash val="dashDot"/>
            <a:round/>
            <a:headEnd len="sm" w="sm" type="none"/>
            <a:tailEnd len="med" w="med" type="triangle"/>
          </a:ln>
        </p:spPr>
      </p:cxnSp>
      <p:cxnSp>
        <p:nvCxnSpPr>
          <p:cNvPr id="617" name="Google Shape;617;p107"/>
          <p:cNvCxnSpPr/>
          <p:nvPr/>
        </p:nvCxnSpPr>
        <p:spPr>
          <a:xfrm>
            <a:off x="5847480" y="2377440"/>
            <a:ext cx="914400" cy="0"/>
          </a:xfrm>
          <a:prstGeom prst="straightConnector1">
            <a:avLst/>
          </a:prstGeom>
          <a:noFill/>
          <a:ln cap="flat" cmpd="sng" w="18350">
            <a:solidFill>
              <a:srgbClr val="C9211E"/>
            </a:solidFill>
            <a:prstDash val="dash"/>
            <a:round/>
            <a:headEnd len="sm" w="sm" type="none"/>
            <a:tailEnd len="med" w="med" type="triangle"/>
          </a:ln>
        </p:spPr>
      </p:cxnSp>
      <p:cxnSp>
        <p:nvCxnSpPr>
          <p:cNvPr id="618" name="Google Shape;618;p107"/>
          <p:cNvCxnSpPr/>
          <p:nvPr/>
        </p:nvCxnSpPr>
        <p:spPr>
          <a:xfrm>
            <a:off x="5304960" y="3380400"/>
            <a:ext cx="548640" cy="0"/>
          </a:xfrm>
          <a:prstGeom prst="straightConnector1">
            <a:avLst/>
          </a:prstGeom>
          <a:noFill/>
          <a:ln cap="rnd" cmpd="sng" w="18350">
            <a:solidFill>
              <a:srgbClr val="CE181E"/>
            </a:solidFill>
            <a:prstDash val="dashDot"/>
            <a:round/>
            <a:headEnd len="sm" w="sm" type="none"/>
            <a:tailEnd len="med" w="med" type="triangle"/>
          </a:ln>
        </p:spPr>
      </p:cxnSp>
      <p:cxnSp>
        <p:nvCxnSpPr>
          <p:cNvPr id="619" name="Google Shape;619;p107"/>
          <p:cNvCxnSpPr/>
          <p:nvPr/>
        </p:nvCxnSpPr>
        <p:spPr>
          <a:xfrm flipH="1">
            <a:off x="5309640" y="2540160"/>
            <a:ext cx="2468880" cy="731520"/>
          </a:xfrm>
          <a:prstGeom prst="straightConnector1">
            <a:avLst/>
          </a:prstGeom>
          <a:noFill/>
          <a:ln cap="rnd" cmpd="sng" w="18350">
            <a:solidFill>
              <a:srgbClr val="CE181E"/>
            </a:solidFill>
            <a:prstDash val="dashDot"/>
            <a:round/>
            <a:headEnd len="sm" w="sm" type="none"/>
            <a:tailEnd len="med" w="med" type="triangle"/>
          </a:ln>
        </p:spPr>
      </p:cxnSp>
      <p:cxnSp>
        <p:nvCxnSpPr>
          <p:cNvPr id="620" name="Google Shape;620;p107"/>
          <p:cNvCxnSpPr/>
          <p:nvPr/>
        </p:nvCxnSpPr>
        <p:spPr>
          <a:xfrm>
            <a:off x="6842520" y="2342880"/>
            <a:ext cx="914400" cy="0"/>
          </a:xfrm>
          <a:prstGeom prst="straightConnector1">
            <a:avLst/>
          </a:prstGeom>
          <a:noFill/>
          <a:ln cap="flat" cmpd="sng" w="18350">
            <a:solidFill>
              <a:srgbClr val="C9211E"/>
            </a:solidFill>
            <a:prstDash val="dash"/>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8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Binary Search Tree</a:t>
            </a:r>
            <a:endParaRPr b="0" i="0" sz="4000" u="none" cap="none" strike="noStrike">
              <a:latin typeface="Arial"/>
              <a:ea typeface="Arial"/>
              <a:cs typeface="Arial"/>
              <a:sym typeface="Arial"/>
            </a:endParaRPr>
          </a:p>
        </p:txBody>
      </p:sp>
      <p:sp>
        <p:nvSpPr>
          <p:cNvPr id="334" name="Google Shape;334;p81"/>
          <p:cNvSpPr/>
          <p:nvPr/>
        </p:nvSpPr>
        <p:spPr>
          <a:xfrm>
            <a:off x="457200" y="1312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When maintaining a sorted list</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Linked List requires O(N) find location, O(1) insertion</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Sorted-Array requires O(log</a:t>
            </a:r>
            <a:r>
              <a:rPr b="0" baseline="-25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N) find location, O(N) insertion</a:t>
            </a:r>
            <a:endParaRPr b="0" i="0" sz="24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Binary Search Tree, in general allows O(log</a:t>
            </a:r>
            <a:r>
              <a:rPr b="1" baseline="-25000" i="0" lang="en-US" sz="2400" u="none" cap="none" strike="noStrike">
                <a:solidFill>
                  <a:srgbClr val="000000"/>
                </a:solidFill>
                <a:latin typeface="Arial"/>
                <a:ea typeface="Arial"/>
                <a:cs typeface="Arial"/>
                <a:sym typeface="Arial"/>
              </a:rPr>
              <a:t>2</a:t>
            </a:r>
            <a:r>
              <a:rPr b="1" i="0" lang="en-US" sz="2400" u="none" cap="none" strike="noStrike">
                <a:solidFill>
                  <a:srgbClr val="000000"/>
                </a:solidFill>
                <a:latin typeface="Arial"/>
                <a:ea typeface="Arial"/>
                <a:cs typeface="Arial"/>
                <a:sym typeface="Arial"/>
              </a:rPr>
              <a:t>N) find location , O(1) insertion</a:t>
            </a:r>
            <a:endParaRPr b="0" i="0" sz="24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400" u="none" cap="none" strike="noStrike">
              <a:latin typeface="Arial"/>
              <a:ea typeface="Arial"/>
              <a:cs typeface="Arial"/>
              <a:sym typeface="Arial"/>
            </a:endParaRPr>
          </a:p>
        </p:txBody>
      </p:sp>
      <p:pic>
        <p:nvPicPr>
          <p:cNvPr id="335" name="Google Shape;335;p81"/>
          <p:cNvPicPr preferRelativeResize="0"/>
          <p:nvPr/>
        </p:nvPicPr>
        <p:blipFill rotWithShape="1">
          <a:blip r:embed="rId3">
            <a:alphaModFix/>
          </a:blip>
          <a:srcRect b="0" l="0" r="0" t="0"/>
          <a:stretch/>
        </p:blipFill>
        <p:spPr>
          <a:xfrm>
            <a:off x="870120" y="4902480"/>
            <a:ext cx="7362000" cy="1739160"/>
          </a:xfrm>
          <a:prstGeom prst="rect">
            <a:avLst/>
          </a:prstGeom>
          <a:noFill/>
          <a:ln>
            <a:noFill/>
          </a:ln>
        </p:spPr>
      </p:pic>
      <p:sp>
        <p:nvSpPr>
          <p:cNvPr id="336" name="Google Shape;336;p81"/>
          <p:cNvSpPr/>
          <p:nvPr/>
        </p:nvSpPr>
        <p:spPr>
          <a:xfrm>
            <a:off x="216000" y="3105720"/>
            <a:ext cx="88671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US" sz="1800" u="none" cap="none" strike="noStrike">
                <a:latin typeface="Arial"/>
                <a:ea typeface="Arial"/>
                <a:cs typeface="Arial"/>
                <a:sym typeface="Arial"/>
              </a:rPr>
              <a:t>Can	we combine the fast search of the array	with	the fast insertion of the linked list?	</a:t>
            </a:r>
            <a:endParaRPr b="0" i="0" sz="1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Depth-First Traversal</a:t>
            </a:r>
            <a:endParaRPr b="0" i="0" sz="4000" u="none" cap="none" strike="noStrike">
              <a:latin typeface="Arial"/>
              <a:ea typeface="Arial"/>
              <a:cs typeface="Arial"/>
              <a:sym typeface="Arial"/>
            </a:endParaRPr>
          </a:p>
        </p:txBody>
      </p:sp>
      <p:sp>
        <p:nvSpPr>
          <p:cNvPr id="626" name="Google Shape;626;p108"/>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i="0" lang="en-US" sz="3200" u="none" cap="none" strike="noStrike">
                <a:solidFill>
                  <a:srgbClr val="000000"/>
                </a:solidFill>
                <a:latin typeface="Arial"/>
                <a:ea typeface="Arial"/>
                <a:cs typeface="Arial"/>
                <a:sym typeface="Arial"/>
              </a:rPr>
              <a:t>A B C T F X H P Q Z</a:t>
            </a:r>
            <a:endParaRPr b="0" i="0" sz="3200" u="none" cap="none" strike="noStrike">
              <a:latin typeface="Arial"/>
              <a:ea typeface="Arial"/>
              <a:cs typeface="Arial"/>
              <a:sym typeface="Arial"/>
            </a:endParaRPr>
          </a:p>
        </p:txBody>
      </p:sp>
      <p:pic>
        <p:nvPicPr>
          <p:cNvPr id="627" name="Google Shape;627;p108"/>
          <p:cNvPicPr preferRelativeResize="0"/>
          <p:nvPr/>
        </p:nvPicPr>
        <p:blipFill rotWithShape="1">
          <a:blip r:embed="rId3">
            <a:alphaModFix/>
          </a:blip>
          <a:srcRect b="0" l="50926" r="0" t="6825"/>
          <a:stretch/>
        </p:blipFill>
        <p:spPr>
          <a:xfrm>
            <a:off x="1867320" y="2194560"/>
            <a:ext cx="5148720" cy="439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9"/>
          <p:cNvSpPr/>
          <p:nvPr/>
        </p:nvSpPr>
        <p:spPr>
          <a:xfrm>
            <a:off x="457200" y="609480"/>
            <a:ext cx="8228880" cy="5058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ourier New"/>
                <a:ea typeface="Courier New"/>
                <a:cs typeface="Courier New"/>
                <a:sym typeface="Courier New"/>
              </a:rPr>
              <a:t>Depth-First Traversal(root)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Instantiate a stack of nodes</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if (root is not null)</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stack.push(root)</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while (!stack.isEmpty())</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node = stack.top()</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stack.pop()</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Visit node</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Push the children of node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(from right to left) onto queue</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   }</a:t>
            </a:r>
            <a:endParaRPr b="0" i="0" sz="2000" u="none" cap="none" strike="noStrike">
              <a:latin typeface="Arial"/>
              <a:ea typeface="Arial"/>
              <a:cs typeface="Arial"/>
              <a:sym typeface="Arial"/>
            </a:endParaRPr>
          </a:p>
          <a:p>
            <a:pPr indent="0" lvl="0" marL="0" marR="0" rtl="0" algn="l">
              <a:lnSpc>
                <a:spcPct val="100000"/>
              </a:lnSpc>
              <a:spcBef>
                <a:spcPts val="400"/>
              </a:spcBef>
              <a:spcAft>
                <a:spcPts val="0"/>
              </a:spcAft>
              <a:buNone/>
            </a:pPr>
            <a:r>
              <a:rPr b="0" i="0" lang="en-US" sz="2000" u="none" cap="none" strike="noStrike">
                <a:solidFill>
                  <a:srgbClr val="000000"/>
                </a:solidFill>
                <a:latin typeface="Courier New"/>
                <a:ea typeface="Courier New"/>
                <a:cs typeface="Courier New"/>
                <a:sym typeface="Courier New"/>
              </a:rPr>
              <a:t>}</a:t>
            </a:r>
            <a:endParaRPr b="0" i="0" sz="2000" u="none" cap="none" strike="noStrike">
              <a:latin typeface="Arial"/>
              <a:ea typeface="Arial"/>
              <a:cs typeface="Arial"/>
              <a:sym typeface="Arial"/>
            </a:endParaRPr>
          </a:p>
        </p:txBody>
      </p:sp>
      <p:pic>
        <p:nvPicPr>
          <p:cNvPr id="633" name="Google Shape;633;p109"/>
          <p:cNvPicPr preferRelativeResize="0"/>
          <p:nvPr/>
        </p:nvPicPr>
        <p:blipFill rotWithShape="1">
          <a:blip r:embed="rId3">
            <a:alphaModFix/>
          </a:blip>
          <a:srcRect b="0" l="0" r="0" t="0"/>
          <a:stretch/>
        </p:blipFill>
        <p:spPr>
          <a:xfrm>
            <a:off x="5955840" y="615240"/>
            <a:ext cx="2730240" cy="2977200"/>
          </a:xfrm>
          <a:prstGeom prst="rect">
            <a:avLst/>
          </a:prstGeom>
          <a:noFill/>
          <a:ln>
            <a:noFill/>
          </a:ln>
        </p:spPr>
      </p:pic>
      <p:sp>
        <p:nvSpPr>
          <p:cNvPr id="634" name="Google Shape;634;p109"/>
          <p:cNvSpPr/>
          <p:nvPr/>
        </p:nvSpPr>
        <p:spPr>
          <a:xfrm>
            <a:off x="5190840" y="3661920"/>
            <a:ext cx="40017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Activity: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Try to draw the traversal  and stack</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as we did for breadth-first!</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110"/>
          <p:cNvPicPr preferRelativeResize="0"/>
          <p:nvPr/>
        </p:nvPicPr>
        <p:blipFill rotWithShape="1">
          <a:blip r:embed="rId3">
            <a:alphaModFix/>
          </a:blip>
          <a:srcRect b="0" l="0" r="0" t="0"/>
          <a:stretch/>
        </p:blipFill>
        <p:spPr>
          <a:xfrm>
            <a:off x="4754880" y="615240"/>
            <a:ext cx="3931200" cy="4286880"/>
          </a:xfrm>
          <a:prstGeom prst="rect">
            <a:avLst/>
          </a:prstGeom>
          <a:noFill/>
          <a:ln>
            <a:noFill/>
          </a:ln>
        </p:spPr>
      </p:pic>
      <p:cxnSp>
        <p:nvCxnSpPr>
          <p:cNvPr id="640" name="Google Shape;640;p110"/>
          <p:cNvCxnSpPr/>
          <p:nvPr/>
        </p:nvCxnSpPr>
        <p:spPr>
          <a:xfrm flipH="1">
            <a:off x="5303520" y="1737360"/>
            <a:ext cx="1188720" cy="731520"/>
          </a:xfrm>
          <a:prstGeom prst="straightConnector1">
            <a:avLst/>
          </a:prstGeom>
          <a:noFill/>
          <a:ln cap="rnd" cmpd="sng" w="18350">
            <a:solidFill>
              <a:srgbClr val="CE181E"/>
            </a:solidFill>
            <a:prstDash val="dashDot"/>
            <a:round/>
            <a:headEnd len="sm" w="sm" type="none"/>
            <a:tailEnd len="med" w="med" type="triangle"/>
          </a:ln>
        </p:spPr>
      </p:cxnSp>
      <p:cxnSp>
        <p:nvCxnSpPr>
          <p:cNvPr id="641" name="Google Shape;641;p110"/>
          <p:cNvCxnSpPr/>
          <p:nvPr/>
        </p:nvCxnSpPr>
        <p:spPr>
          <a:xfrm flipH="1">
            <a:off x="4754880" y="2926080"/>
            <a:ext cx="365760" cy="731520"/>
          </a:xfrm>
          <a:prstGeom prst="straightConnector1">
            <a:avLst/>
          </a:prstGeom>
          <a:noFill/>
          <a:ln cap="rnd" cmpd="sng" w="18350">
            <a:solidFill>
              <a:srgbClr val="CE181E"/>
            </a:solidFill>
            <a:prstDash val="dashDot"/>
            <a:round/>
            <a:headEnd len="sm" w="sm" type="none"/>
            <a:tailEnd len="med" w="med" type="triangle"/>
          </a:ln>
        </p:spPr>
      </p:cxnSp>
      <p:cxnSp>
        <p:nvCxnSpPr>
          <p:cNvPr id="642" name="Google Shape;642;p110"/>
          <p:cNvCxnSpPr/>
          <p:nvPr/>
        </p:nvCxnSpPr>
        <p:spPr>
          <a:xfrm>
            <a:off x="5486400" y="2921400"/>
            <a:ext cx="365760" cy="644760"/>
          </a:xfrm>
          <a:prstGeom prst="straightConnector1">
            <a:avLst/>
          </a:prstGeom>
          <a:noFill/>
          <a:ln cap="rnd" cmpd="sng" w="18350">
            <a:solidFill>
              <a:srgbClr val="CE181E"/>
            </a:solidFill>
            <a:prstDash val="dashDot"/>
            <a:round/>
            <a:headEnd len="sm" w="sm" type="none"/>
            <a:tailEnd len="med" w="med" type="triangle"/>
          </a:ln>
        </p:spPr>
      </p:cxnSp>
      <p:cxnSp>
        <p:nvCxnSpPr>
          <p:cNvPr id="643" name="Google Shape;643;p110"/>
          <p:cNvCxnSpPr/>
          <p:nvPr/>
        </p:nvCxnSpPr>
        <p:spPr>
          <a:xfrm>
            <a:off x="5486400" y="2651760"/>
            <a:ext cx="1005840" cy="0"/>
          </a:xfrm>
          <a:prstGeom prst="straightConnector1">
            <a:avLst/>
          </a:prstGeom>
          <a:noFill/>
          <a:ln cap="rnd" cmpd="sng" w="18350">
            <a:solidFill>
              <a:srgbClr val="CE181E"/>
            </a:solidFill>
            <a:prstDash val="dashDot"/>
            <a:round/>
            <a:headEnd len="sm" w="sm" type="none"/>
            <a:tailEnd len="med" w="med" type="triangle"/>
          </a:ln>
        </p:spPr>
      </p:cxnSp>
      <p:cxnSp>
        <p:nvCxnSpPr>
          <p:cNvPr id="644" name="Google Shape;644;p110"/>
          <p:cNvCxnSpPr/>
          <p:nvPr/>
        </p:nvCxnSpPr>
        <p:spPr>
          <a:xfrm>
            <a:off x="6777720" y="2651760"/>
            <a:ext cx="1005840" cy="0"/>
          </a:xfrm>
          <a:prstGeom prst="straightConnector1">
            <a:avLst/>
          </a:prstGeom>
          <a:noFill/>
          <a:ln cap="rnd" cmpd="sng" w="18350">
            <a:solidFill>
              <a:srgbClr val="CE181E"/>
            </a:solidFill>
            <a:prstDash val="dashDot"/>
            <a:round/>
            <a:headEnd len="sm" w="sm" type="none"/>
            <a:tailEnd len="med" w="med" type="triangle"/>
          </a:ln>
        </p:spPr>
      </p:cxnSp>
      <p:cxnSp>
        <p:nvCxnSpPr>
          <p:cNvPr id="645" name="Google Shape;645;p110"/>
          <p:cNvCxnSpPr/>
          <p:nvPr/>
        </p:nvCxnSpPr>
        <p:spPr>
          <a:xfrm flipH="1">
            <a:off x="7132320" y="2738520"/>
            <a:ext cx="548640" cy="736200"/>
          </a:xfrm>
          <a:prstGeom prst="straightConnector1">
            <a:avLst/>
          </a:prstGeom>
          <a:noFill/>
          <a:ln cap="rnd" cmpd="sng" w="18350">
            <a:solidFill>
              <a:srgbClr val="CE181E"/>
            </a:solidFill>
            <a:prstDash val="dashDot"/>
            <a:round/>
            <a:headEnd len="sm" w="sm" type="none"/>
            <a:tailEnd len="med" w="med" type="triangle"/>
          </a:ln>
        </p:spPr>
      </p:cxnSp>
      <p:cxnSp>
        <p:nvCxnSpPr>
          <p:cNvPr id="646" name="Google Shape;646;p110"/>
          <p:cNvCxnSpPr/>
          <p:nvPr/>
        </p:nvCxnSpPr>
        <p:spPr>
          <a:xfrm flipH="1">
            <a:off x="7040880" y="3749040"/>
            <a:ext cx="91440" cy="914400"/>
          </a:xfrm>
          <a:prstGeom prst="straightConnector1">
            <a:avLst/>
          </a:prstGeom>
          <a:noFill/>
          <a:ln cap="rnd" cmpd="sng" w="18350">
            <a:solidFill>
              <a:srgbClr val="CE181E"/>
            </a:solidFill>
            <a:prstDash val="dashDot"/>
            <a:round/>
            <a:headEnd len="sm" w="sm" type="none"/>
            <a:tailEnd len="med" w="med" type="triangle"/>
          </a:ln>
        </p:spPr>
      </p:cxnSp>
      <p:cxnSp>
        <p:nvCxnSpPr>
          <p:cNvPr id="647" name="Google Shape;647;p110"/>
          <p:cNvCxnSpPr/>
          <p:nvPr/>
        </p:nvCxnSpPr>
        <p:spPr>
          <a:xfrm flipH="1" rot="10800000">
            <a:off x="7315200" y="3840480"/>
            <a:ext cx="457200" cy="731520"/>
          </a:xfrm>
          <a:prstGeom prst="straightConnector1">
            <a:avLst/>
          </a:prstGeom>
          <a:noFill/>
          <a:ln cap="rnd" cmpd="sng" w="18350">
            <a:solidFill>
              <a:srgbClr val="CE181E"/>
            </a:solidFill>
            <a:prstDash val="dashDot"/>
            <a:round/>
            <a:headEnd len="sm" w="sm" type="none"/>
            <a:tailEnd len="med" w="med" type="triangle"/>
          </a:ln>
        </p:spPr>
      </p:cxnSp>
      <p:cxnSp>
        <p:nvCxnSpPr>
          <p:cNvPr id="648" name="Google Shape;648;p110"/>
          <p:cNvCxnSpPr/>
          <p:nvPr/>
        </p:nvCxnSpPr>
        <p:spPr>
          <a:xfrm>
            <a:off x="8046720" y="3840480"/>
            <a:ext cx="457200" cy="0"/>
          </a:xfrm>
          <a:prstGeom prst="straightConnector1">
            <a:avLst/>
          </a:prstGeom>
          <a:noFill/>
          <a:ln cap="rnd" cmpd="sng" w="18350">
            <a:solidFill>
              <a:srgbClr val="CE181E"/>
            </a:solidFill>
            <a:prstDash val="dashDot"/>
            <a:round/>
            <a:headEnd len="sm" w="sm" type="none"/>
            <a:tailEnd len="med" w="med" type="triangle"/>
          </a:ln>
        </p:spPr>
      </p:cxnSp>
      <p:sp>
        <p:nvSpPr>
          <p:cNvPr id="649" name="Google Shape;649;p110"/>
          <p:cNvSpPr/>
          <p:nvPr/>
        </p:nvSpPr>
        <p:spPr>
          <a:xfrm>
            <a:off x="548640" y="640080"/>
            <a:ext cx="1645560" cy="638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A</a:t>
            </a:r>
            <a:r>
              <a:rPr b="0" i="0" lang="en-US" sz="3600" u="none" cap="none" strike="noStrike">
                <a:latin typeface="Arial"/>
                <a:ea typeface="Arial"/>
                <a:cs typeface="Arial"/>
                <a:sym typeface="Arial"/>
              </a:rPr>
              <a:t>&gt;</a:t>
            </a:r>
            <a:endParaRPr b="0" i="0" sz="3600" u="none" cap="none" strike="noStrike">
              <a:latin typeface="Arial"/>
              <a:ea typeface="Arial"/>
              <a:cs typeface="Arial"/>
              <a:sym typeface="Arial"/>
            </a:endParaRPr>
          </a:p>
        </p:txBody>
      </p:sp>
      <p:sp>
        <p:nvSpPr>
          <p:cNvPr id="650" name="Google Shape;650;p110"/>
          <p:cNvSpPr/>
          <p:nvPr/>
        </p:nvSpPr>
        <p:spPr>
          <a:xfrm>
            <a:off x="548640" y="107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B</a:t>
            </a:r>
            <a:r>
              <a:rPr b="0" i="0" lang="en-US" sz="3600" u="none" cap="none" strike="noStrike">
                <a:latin typeface="Arial"/>
                <a:ea typeface="Arial"/>
                <a:cs typeface="Arial"/>
                <a:sym typeface="Arial"/>
              </a:rPr>
              <a:t>, F, X&gt;</a:t>
            </a:r>
            <a:endParaRPr b="0" i="0" sz="3600" u="none" cap="none" strike="noStrike">
              <a:latin typeface="Arial"/>
              <a:ea typeface="Arial"/>
              <a:cs typeface="Arial"/>
              <a:sym typeface="Arial"/>
            </a:endParaRPr>
          </a:p>
        </p:txBody>
      </p:sp>
      <p:sp>
        <p:nvSpPr>
          <p:cNvPr id="651" name="Google Shape;651;p110"/>
          <p:cNvSpPr/>
          <p:nvPr/>
        </p:nvSpPr>
        <p:spPr>
          <a:xfrm>
            <a:off x="548640" y="161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C</a:t>
            </a:r>
            <a:r>
              <a:rPr b="0" i="0" lang="en-US" sz="3600" u="none" cap="none" strike="noStrike">
                <a:latin typeface="Arial"/>
                <a:ea typeface="Arial"/>
                <a:cs typeface="Arial"/>
                <a:sym typeface="Arial"/>
              </a:rPr>
              <a:t>, T, F, X&gt;</a:t>
            </a:r>
            <a:endParaRPr b="0" i="0" sz="3600" u="none" cap="none" strike="noStrike">
              <a:latin typeface="Arial"/>
              <a:ea typeface="Arial"/>
              <a:cs typeface="Arial"/>
              <a:sym typeface="Arial"/>
            </a:endParaRPr>
          </a:p>
        </p:txBody>
      </p:sp>
      <p:sp>
        <p:nvSpPr>
          <p:cNvPr id="652" name="Google Shape;652;p110"/>
          <p:cNvSpPr/>
          <p:nvPr/>
        </p:nvSpPr>
        <p:spPr>
          <a:xfrm>
            <a:off x="548640" y="215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T</a:t>
            </a:r>
            <a:r>
              <a:rPr b="0" i="0" lang="en-US" sz="3600" u="none" cap="none" strike="noStrike">
                <a:latin typeface="Arial"/>
                <a:ea typeface="Arial"/>
                <a:cs typeface="Arial"/>
                <a:sym typeface="Arial"/>
              </a:rPr>
              <a:t>, F, X&gt;</a:t>
            </a:r>
            <a:endParaRPr b="0" i="0" sz="3600" u="none" cap="none" strike="noStrike">
              <a:latin typeface="Arial"/>
              <a:ea typeface="Arial"/>
              <a:cs typeface="Arial"/>
              <a:sym typeface="Arial"/>
            </a:endParaRPr>
          </a:p>
        </p:txBody>
      </p:sp>
      <p:sp>
        <p:nvSpPr>
          <p:cNvPr id="653" name="Google Shape;653;p110"/>
          <p:cNvSpPr/>
          <p:nvPr/>
        </p:nvSpPr>
        <p:spPr>
          <a:xfrm>
            <a:off x="548640" y="269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F</a:t>
            </a:r>
            <a:r>
              <a:rPr b="0" i="0" lang="en-US" sz="3600" u="none" cap="none" strike="noStrike">
                <a:latin typeface="Arial"/>
                <a:ea typeface="Arial"/>
                <a:cs typeface="Arial"/>
                <a:sym typeface="Arial"/>
              </a:rPr>
              <a:t>, X&gt;</a:t>
            </a:r>
            <a:endParaRPr b="0" i="0" sz="3600" u="none" cap="none" strike="noStrike">
              <a:latin typeface="Arial"/>
              <a:ea typeface="Arial"/>
              <a:cs typeface="Arial"/>
              <a:sym typeface="Arial"/>
            </a:endParaRPr>
          </a:p>
        </p:txBody>
      </p:sp>
      <p:sp>
        <p:nvSpPr>
          <p:cNvPr id="654" name="Google Shape;654;p110"/>
          <p:cNvSpPr/>
          <p:nvPr/>
        </p:nvSpPr>
        <p:spPr>
          <a:xfrm>
            <a:off x="548640" y="323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X</a:t>
            </a:r>
            <a:r>
              <a:rPr b="0" i="0" lang="en-US" sz="3600" u="none" cap="none" strike="noStrike">
                <a:latin typeface="Arial"/>
                <a:ea typeface="Arial"/>
                <a:cs typeface="Arial"/>
                <a:sym typeface="Arial"/>
              </a:rPr>
              <a:t>&gt;</a:t>
            </a:r>
            <a:endParaRPr b="0" i="0" sz="3600" u="none" cap="none" strike="noStrike">
              <a:latin typeface="Arial"/>
              <a:ea typeface="Arial"/>
              <a:cs typeface="Arial"/>
              <a:sym typeface="Arial"/>
            </a:endParaRPr>
          </a:p>
        </p:txBody>
      </p:sp>
      <p:sp>
        <p:nvSpPr>
          <p:cNvPr id="655" name="Google Shape;655;p110"/>
          <p:cNvSpPr/>
          <p:nvPr/>
        </p:nvSpPr>
        <p:spPr>
          <a:xfrm>
            <a:off x="548640" y="377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H</a:t>
            </a:r>
            <a:r>
              <a:rPr b="0" i="0" lang="en-US" sz="3600" u="none" cap="none" strike="noStrike">
                <a:latin typeface="Arial"/>
                <a:ea typeface="Arial"/>
                <a:cs typeface="Arial"/>
                <a:sym typeface="Arial"/>
              </a:rPr>
              <a:t>, Q, Z&gt;</a:t>
            </a:r>
            <a:endParaRPr b="0" i="0" sz="3600" u="none" cap="none" strike="noStrike">
              <a:latin typeface="Arial"/>
              <a:ea typeface="Arial"/>
              <a:cs typeface="Arial"/>
              <a:sym typeface="Arial"/>
            </a:endParaRPr>
          </a:p>
        </p:txBody>
      </p:sp>
      <p:sp>
        <p:nvSpPr>
          <p:cNvPr id="656" name="Google Shape;656;p110"/>
          <p:cNvSpPr/>
          <p:nvPr/>
        </p:nvSpPr>
        <p:spPr>
          <a:xfrm>
            <a:off x="548640" y="431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P</a:t>
            </a:r>
            <a:r>
              <a:rPr b="0" i="0" lang="en-US" sz="3600" u="none" cap="none" strike="noStrike">
                <a:latin typeface="Arial"/>
                <a:ea typeface="Arial"/>
                <a:cs typeface="Arial"/>
                <a:sym typeface="Arial"/>
              </a:rPr>
              <a:t>, Q, Z&gt;</a:t>
            </a:r>
            <a:endParaRPr b="0" i="0" sz="3600" u="none" cap="none" strike="noStrike">
              <a:latin typeface="Arial"/>
              <a:ea typeface="Arial"/>
              <a:cs typeface="Arial"/>
              <a:sym typeface="Arial"/>
            </a:endParaRPr>
          </a:p>
        </p:txBody>
      </p:sp>
      <p:sp>
        <p:nvSpPr>
          <p:cNvPr id="657" name="Google Shape;657;p110"/>
          <p:cNvSpPr/>
          <p:nvPr/>
        </p:nvSpPr>
        <p:spPr>
          <a:xfrm>
            <a:off x="548640" y="485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Q</a:t>
            </a:r>
            <a:r>
              <a:rPr b="0" i="0" lang="en-US" sz="3600" u="none" cap="none" strike="noStrike">
                <a:latin typeface="Arial"/>
                <a:ea typeface="Arial"/>
                <a:cs typeface="Arial"/>
                <a:sym typeface="Arial"/>
              </a:rPr>
              <a:t>, Z&gt;</a:t>
            </a:r>
            <a:endParaRPr b="0" i="0" sz="3600" u="none" cap="none" strike="noStrike">
              <a:latin typeface="Arial"/>
              <a:ea typeface="Arial"/>
              <a:cs typeface="Arial"/>
              <a:sym typeface="Arial"/>
            </a:endParaRPr>
          </a:p>
        </p:txBody>
      </p:sp>
      <p:sp>
        <p:nvSpPr>
          <p:cNvPr id="658" name="Google Shape;658;p110"/>
          <p:cNvSpPr/>
          <p:nvPr/>
        </p:nvSpPr>
        <p:spPr>
          <a:xfrm>
            <a:off x="548640" y="5392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a:t>
            </a:r>
            <a:r>
              <a:rPr b="0" i="0" lang="en-US" sz="3600" u="sng" cap="none" strike="noStrike">
                <a:latin typeface="Arial"/>
                <a:ea typeface="Arial"/>
                <a:cs typeface="Arial"/>
                <a:sym typeface="Arial"/>
              </a:rPr>
              <a:t>Z</a:t>
            </a:r>
            <a:r>
              <a:rPr b="0" i="0" lang="en-US" sz="3600" u="none" cap="none" strike="noStrike">
                <a:latin typeface="Arial"/>
                <a:ea typeface="Arial"/>
                <a:cs typeface="Arial"/>
                <a:sym typeface="Arial"/>
              </a:rPr>
              <a:t>&gt;</a:t>
            </a:r>
            <a:endParaRPr b="0" i="0" sz="3600" u="none" cap="none" strike="noStrike">
              <a:latin typeface="Arial"/>
              <a:ea typeface="Arial"/>
              <a:cs typeface="Arial"/>
              <a:sym typeface="Arial"/>
            </a:endParaRPr>
          </a:p>
        </p:txBody>
      </p:sp>
      <p:sp>
        <p:nvSpPr>
          <p:cNvPr id="659" name="Google Shape;659;p110"/>
          <p:cNvSpPr/>
          <p:nvPr/>
        </p:nvSpPr>
        <p:spPr>
          <a:xfrm>
            <a:off x="548640" y="5896080"/>
            <a:ext cx="29260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latin typeface="Arial"/>
                <a:ea typeface="Arial"/>
                <a:cs typeface="Arial"/>
                <a:sym typeface="Arial"/>
              </a:rPr>
              <a:t>&lt;&gt;</a:t>
            </a:r>
            <a:endParaRPr b="0" i="0" sz="36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7.2 Binary Trees</a:t>
            </a:r>
            <a:endParaRPr b="0" i="0" sz="4000" u="none" cap="none" strike="noStrike">
              <a:latin typeface="Arial"/>
              <a:ea typeface="Arial"/>
              <a:cs typeface="Arial"/>
              <a:sym typeface="Arial"/>
            </a:endParaRPr>
          </a:p>
        </p:txBody>
      </p:sp>
      <p:sp>
        <p:nvSpPr>
          <p:cNvPr id="666" name="Google Shape;666;p111"/>
          <p:cNvSpPr/>
          <p:nvPr/>
        </p:nvSpPr>
        <p:spPr>
          <a:xfrm>
            <a:off x="457200" y="1600200"/>
            <a:ext cx="33519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Binary tree  </a:t>
            </a:r>
            <a:r>
              <a:rPr b="0" i="0" lang="en-US" sz="2800" u="none" cap="none" strike="noStrike">
                <a:solidFill>
                  <a:srgbClr val="000000"/>
                </a:solidFill>
                <a:latin typeface="Arial"/>
                <a:ea typeface="Arial"/>
                <a:cs typeface="Arial"/>
                <a:sym typeface="Arial"/>
              </a:rPr>
              <a:t>A tree in which each node is capable of having two child nodes, a left child node and a right child node</a:t>
            </a:r>
            <a:endParaRPr b="0" i="0" sz="2800" u="none" cap="none" strike="noStrike">
              <a:latin typeface="Arial"/>
              <a:ea typeface="Arial"/>
              <a:cs typeface="Arial"/>
              <a:sym typeface="Arial"/>
            </a:endParaRPr>
          </a:p>
        </p:txBody>
      </p:sp>
      <p:sp>
        <p:nvSpPr>
          <p:cNvPr id="667" name="Google Shape;667;p111"/>
          <p:cNvSpPr/>
          <p:nvPr/>
        </p:nvSpPr>
        <p:spPr>
          <a:xfrm>
            <a:off x="5040720" y="5216760"/>
            <a:ext cx="2134440" cy="455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 Binary Tree</a:t>
            </a:r>
            <a:endParaRPr b="0" i="0" sz="2400" u="none" cap="none" strike="noStrike">
              <a:latin typeface="Arial"/>
              <a:ea typeface="Arial"/>
              <a:cs typeface="Arial"/>
              <a:sym typeface="Arial"/>
            </a:endParaRPr>
          </a:p>
        </p:txBody>
      </p:sp>
      <p:pic>
        <p:nvPicPr>
          <p:cNvPr id="668" name="Google Shape;668;p111"/>
          <p:cNvPicPr preferRelativeResize="0"/>
          <p:nvPr/>
        </p:nvPicPr>
        <p:blipFill rotWithShape="1">
          <a:blip r:embed="rId3">
            <a:alphaModFix/>
          </a:blip>
          <a:srcRect b="0" l="0" r="0" t="0"/>
          <a:stretch/>
        </p:blipFill>
        <p:spPr>
          <a:xfrm>
            <a:off x="4267080" y="1751760"/>
            <a:ext cx="4072680" cy="33613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2"/>
          <p:cNvSpPr/>
          <p:nvPr/>
        </p:nvSpPr>
        <p:spPr>
          <a:xfrm>
            <a:off x="228600" y="914400"/>
            <a:ext cx="2666160" cy="1142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2"/>
          <p:cNvSpPr/>
          <p:nvPr/>
        </p:nvSpPr>
        <p:spPr>
          <a:xfrm>
            <a:off x="189720" y="2280240"/>
            <a:ext cx="5094360" cy="161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maximum number of nodes at any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level N is 2</a:t>
            </a:r>
            <a:r>
              <a:rPr b="0" baseline="30000" i="0" lang="en-US" sz="2000" u="none" cap="none" strike="noStrike">
                <a:solidFill>
                  <a:srgbClr val="000000"/>
                </a:solidFill>
                <a:latin typeface="Arial"/>
                <a:ea typeface="Arial"/>
                <a:cs typeface="Arial"/>
                <a:sym typeface="Arial"/>
              </a:rPr>
              <a:t>N</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Often, however,	levels do</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not contain	the	maximum number of nodes</a:t>
            </a:r>
            <a:endParaRPr b="0" i="0" sz="2000" u="none" cap="none" strike="noStrike">
              <a:latin typeface="Arial"/>
              <a:ea typeface="Arial"/>
              <a:cs typeface="Arial"/>
              <a:sym typeface="Arial"/>
            </a:endParaRPr>
          </a:p>
        </p:txBody>
      </p:sp>
      <p:sp>
        <p:nvSpPr>
          <p:cNvPr id="676" name="Google Shape;676;p112"/>
          <p:cNvSpPr txBox="1"/>
          <p:nvPr/>
        </p:nvSpPr>
        <p:spPr>
          <a:xfrm>
            <a:off x="457200" y="640080"/>
            <a:ext cx="6492240" cy="657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4000" u="none" cap="none" strike="noStrike">
                <a:latin typeface="Arial"/>
                <a:ea typeface="Arial"/>
                <a:cs typeface="Arial"/>
                <a:sym typeface="Arial"/>
              </a:rPr>
              <a:t>7.2: A Binary Tree: Levels</a:t>
            </a:r>
            <a:endParaRPr b="0" sz="4000" strike="noStrike">
              <a:latin typeface="Arial"/>
              <a:ea typeface="Arial"/>
              <a:cs typeface="Arial"/>
              <a:sym typeface="Arial"/>
            </a:endParaRPr>
          </a:p>
        </p:txBody>
      </p:sp>
      <p:pic>
        <p:nvPicPr>
          <p:cNvPr id="677" name="Google Shape;677;p112"/>
          <p:cNvPicPr preferRelativeResize="0"/>
          <p:nvPr/>
        </p:nvPicPr>
        <p:blipFill rotWithShape="1">
          <a:blip r:embed="rId3">
            <a:alphaModFix/>
          </a:blip>
          <a:srcRect b="0" l="0" r="0" t="0"/>
          <a:stretch/>
        </p:blipFill>
        <p:spPr>
          <a:xfrm>
            <a:off x="5389560" y="1653120"/>
            <a:ext cx="3647520" cy="3010320"/>
          </a:xfrm>
          <a:prstGeom prst="rect">
            <a:avLst/>
          </a:prstGeom>
          <a:noFill/>
          <a:ln>
            <a:noFill/>
          </a:ln>
        </p:spPr>
      </p:pic>
      <p:sp>
        <p:nvSpPr>
          <p:cNvPr id="678" name="Google Shape;678;p112"/>
          <p:cNvSpPr/>
          <p:nvPr/>
        </p:nvSpPr>
        <p:spPr>
          <a:xfrm>
            <a:off x="91440" y="3265920"/>
            <a:ext cx="8945640" cy="659520"/>
          </a:xfrm>
          <a:prstGeom prst="rect">
            <a:avLst/>
          </a:prstGeom>
          <a:noFill/>
          <a:ln cap="flat" cmpd="sng" w="18350">
            <a:solidFill>
              <a:srgbClr val="C921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3"/>
          <p:cNvSpPr/>
          <p:nvPr/>
        </p:nvSpPr>
        <p:spPr>
          <a:xfrm>
            <a:off x="228600" y="914400"/>
            <a:ext cx="2666160" cy="1142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3"/>
          <p:cNvSpPr txBox="1"/>
          <p:nvPr/>
        </p:nvSpPr>
        <p:spPr>
          <a:xfrm>
            <a:off x="457200" y="640080"/>
            <a:ext cx="6492240" cy="657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7.2: A Binary Tree: Levels</a:t>
            </a:r>
            <a:endParaRPr b="0" sz="4000" strike="noStrike">
              <a:latin typeface="Arial"/>
              <a:ea typeface="Arial"/>
              <a:cs typeface="Arial"/>
              <a:sym typeface="Arial"/>
            </a:endParaRPr>
          </a:p>
        </p:txBody>
      </p:sp>
      <p:pic>
        <p:nvPicPr>
          <p:cNvPr id="686" name="Google Shape;686;p113"/>
          <p:cNvPicPr preferRelativeResize="0"/>
          <p:nvPr/>
        </p:nvPicPr>
        <p:blipFill rotWithShape="1">
          <a:blip r:embed="rId3">
            <a:alphaModFix/>
          </a:blip>
          <a:srcRect b="0" l="0" r="0" t="0"/>
          <a:stretch/>
        </p:blipFill>
        <p:spPr>
          <a:xfrm>
            <a:off x="2485800" y="2207520"/>
            <a:ext cx="2160000" cy="3795840"/>
          </a:xfrm>
          <a:prstGeom prst="rect">
            <a:avLst/>
          </a:prstGeom>
          <a:noFill/>
          <a:ln>
            <a:noFill/>
          </a:ln>
        </p:spPr>
      </p:pic>
      <p:sp>
        <p:nvSpPr>
          <p:cNvPr id="687" name="Google Shape;687;p113"/>
          <p:cNvSpPr/>
          <p:nvPr/>
        </p:nvSpPr>
        <p:spPr>
          <a:xfrm>
            <a:off x="712440" y="2298960"/>
            <a:ext cx="2815200" cy="2926080"/>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688" name="Google Shape;688;p113"/>
          <p:cNvSpPr txBox="1"/>
          <p:nvPr/>
        </p:nvSpPr>
        <p:spPr>
          <a:xfrm>
            <a:off x="1297080" y="3027600"/>
            <a:ext cx="182880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FFFFFF"/>
                </a:solidFill>
                <a:latin typeface="Arial"/>
                <a:ea typeface="Arial"/>
                <a:cs typeface="Arial"/>
                <a:sym typeface="Arial"/>
              </a:rPr>
              <a:t>The maximum levels in a binary tree with N nodes is N</a:t>
            </a:r>
            <a:endParaRPr b="1" sz="1800" strike="noStrike">
              <a:solidFill>
                <a:srgbClr val="FFFFFF"/>
              </a:solidFill>
              <a:latin typeface="Arial"/>
              <a:ea typeface="Arial"/>
              <a:cs typeface="Arial"/>
              <a:sym typeface="Arial"/>
            </a:endParaRPr>
          </a:p>
        </p:txBody>
      </p:sp>
      <p:sp>
        <p:nvSpPr>
          <p:cNvPr id="689" name="Google Shape;689;p113"/>
          <p:cNvSpPr/>
          <p:nvPr/>
        </p:nvSpPr>
        <p:spPr>
          <a:xfrm>
            <a:off x="5303520" y="2286000"/>
            <a:ext cx="2815200" cy="2926080"/>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690" name="Google Shape;690;p113"/>
          <p:cNvSpPr txBox="1"/>
          <p:nvPr/>
        </p:nvSpPr>
        <p:spPr>
          <a:xfrm>
            <a:off x="5888160" y="3014640"/>
            <a:ext cx="1828800" cy="1445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FFFFFF"/>
                </a:solidFill>
                <a:latin typeface="Arial"/>
                <a:ea typeface="Arial"/>
                <a:cs typeface="Arial"/>
                <a:sym typeface="Arial"/>
              </a:rPr>
              <a:t>The minimum number levels in a binary tree with N nodes is log</a:t>
            </a:r>
            <a:r>
              <a:rPr b="1" baseline="-25000" lang="en-US" sz="1800" strike="noStrike">
                <a:solidFill>
                  <a:srgbClr val="FFFFFF"/>
                </a:solidFill>
                <a:latin typeface="Arial"/>
                <a:ea typeface="Arial"/>
                <a:cs typeface="Arial"/>
                <a:sym typeface="Arial"/>
              </a:rPr>
              <a:t>2</a:t>
            </a:r>
            <a:r>
              <a:rPr b="1" lang="en-US" sz="1800" strike="noStrike">
                <a:solidFill>
                  <a:srgbClr val="FFFFFF"/>
                </a:solidFill>
                <a:latin typeface="Arial"/>
                <a:ea typeface="Arial"/>
                <a:cs typeface="Arial"/>
                <a:sym typeface="Arial"/>
              </a:rPr>
              <a:t>N + 1</a:t>
            </a:r>
            <a:endParaRPr b="1" sz="1800" strike="noStrike">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4"/>
          <p:cNvSpPr/>
          <p:nvPr/>
        </p:nvSpPr>
        <p:spPr>
          <a:xfrm>
            <a:off x="228600" y="914400"/>
            <a:ext cx="2666160" cy="1142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4"/>
          <p:cNvSpPr txBox="1"/>
          <p:nvPr/>
        </p:nvSpPr>
        <p:spPr>
          <a:xfrm>
            <a:off x="457200" y="640080"/>
            <a:ext cx="6492240" cy="657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7.2: A Binary Tree: Height</a:t>
            </a:r>
            <a:endParaRPr b="0" sz="4000" strike="noStrike">
              <a:latin typeface="Arial"/>
              <a:ea typeface="Arial"/>
              <a:cs typeface="Arial"/>
              <a:sym typeface="Arial"/>
            </a:endParaRPr>
          </a:p>
        </p:txBody>
      </p:sp>
      <p:sp>
        <p:nvSpPr>
          <p:cNvPr id="698" name="Google Shape;698;p114"/>
          <p:cNvSpPr txBox="1"/>
          <p:nvPr/>
        </p:nvSpPr>
        <p:spPr>
          <a:xfrm>
            <a:off x="548640" y="2194560"/>
            <a:ext cx="77724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The height of a tree is the critical factor in determining the efficiency of</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searching elements.</a:t>
            </a:r>
            <a:endParaRPr b="0" sz="1800" strike="noStrike">
              <a:latin typeface="Arial"/>
              <a:ea typeface="Arial"/>
              <a:cs typeface="Arial"/>
              <a:sym typeface="Arial"/>
            </a:endParaRPr>
          </a:p>
        </p:txBody>
      </p:sp>
      <p:pic>
        <p:nvPicPr>
          <p:cNvPr id="699" name="Google Shape;699;p114"/>
          <p:cNvPicPr preferRelativeResize="0"/>
          <p:nvPr/>
        </p:nvPicPr>
        <p:blipFill rotWithShape="1">
          <a:blip r:embed="rId3">
            <a:alphaModFix/>
          </a:blip>
          <a:srcRect b="0" l="0" r="0" t="0"/>
          <a:stretch/>
        </p:blipFill>
        <p:spPr>
          <a:xfrm>
            <a:off x="1557360" y="2828520"/>
            <a:ext cx="2011680" cy="3534840"/>
          </a:xfrm>
          <a:prstGeom prst="rect">
            <a:avLst/>
          </a:prstGeom>
          <a:noFill/>
          <a:ln>
            <a:noFill/>
          </a:ln>
        </p:spPr>
      </p:pic>
      <p:sp>
        <p:nvSpPr>
          <p:cNvPr id="700" name="Google Shape;700;p114"/>
          <p:cNvSpPr/>
          <p:nvPr/>
        </p:nvSpPr>
        <p:spPr>
          <a:xfrm>
            <a:off x="182880" y="3200400"/>
            <a:ext cx="2468880" cy="2286000"/>
          </a:xfrm>
          <a:custGeom>
            <a:rect b="b" l="l" r="r" t="t"/>
            <a:pathLst>
              <a:path extrusionOk="0" h="21600" w="21600">
                <a:moveTo>
                  <a:pt x="10800" y="0"/>
                </a:moveTo>
                <a:lnTo>
                  <a:pt x="21600" y="10800"/>
                </a:lnTo>
                <a:lnTo>
                  <a:pt x="10800" y="21600"/>
                </a:lnTo>
                <a:lnTo>
                  <a:pt x="0" y="10800"/>
                </a:lnTo>
                <a:lnTo>
                  <a:pt x="10800" y="0"/>
                </a:lnTo>
                <a:close/>
              </a:path>
            </a:pathLst>
          </a:custGeom>
          <a:solidFill>
            <a:srgbClr val="729FCF"/>
          </a:solidFill>
          <a:ln cap="flat" cmpd="sng" w="9525">
            <a:solidFill>
              <a:srgbClr val="3465A4"/>
            </a:solidFill>
            <a:prstDash val="solid"/>
            <a:round/>
            <a:headEnd len="sm" w="sm" type="none"/>
            <a:tailEnd len="sm" w="sm" type="none"/>
          </a:ln>
        </p:spPr>
      </p:sp>
      <p:sp>
        <p:nvSpPr>
          <p:cNvPr id="701" name="Google Shape;701;p114"/>
          <p:cNvSpPr txBox="1"/>
          <p:nvPr/>
        </p:nvSpPr>
        <p:spPr>
          <a:xfrm>
            <a:off x="731520" y="4056480"/>
            <a:ext cx="1554480" cy="60228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800" strike="noStrike">
                <a:solidFill>
                  <a:srgbClr val="FFFFFF"/>
                </a:solidFill>
                <a:latin typeface="Arial"/>
                <a:ea typeface="Arial"/>
                <a:cs typeface="Arial"/>
                <a:sym typeface="Arial"/>
              </a:rPr>
              <a:t>To access J</a:t>
            </a:r>
            <a:endParaRPr b="1" sz="1800" strike="noStrike">
              <a:solidFill>
                <a:srgbClr val="FFFFFF"/>
              </a:solidFill>
              <a:latin typeface="Arial"/>
              <a:ea typeface="Arial"/>
              <a:cs typeface="Arial"/>
              <a:sym typeface="Arial"/>
            </a:endParaRPr>
          </a:p>
          <a:p>
            <a:pPr indent="0" lvl="0" marL="0" marR="0" rtl="0" algn="ctr">
              <a:spcBef>
                <a:spcPts val="0"/>
              </a:spcBef>
              <a:spcAft>
                <a:spcPts val="0"/>
              </a:spcAft>
              <a:buNone/>
            </a:pPr>
            <a:r>
              <a:rPr b="1" lang="en-US" sz="1800" strike="noStrike">
                <a:solidFill>
                  <a:srgbClr val="FFFFFF"/>
                </a:solidFill>
                <a:latin typeface="Arial"/>
                <a:ea typeface="Arial"/>
                <a:cs typeface="Arial"/>
                <a:sym typeface="Arial"/>
              </a:rPr>
              <a:t>O(N)</a:t>
            </a:r>
            <a:endParaRPr b="1" sz="1800" strike="noStrike">
              <a:solidFill>
                <a:srgbClr val="FFFFFF"/>
              </a:solidFill>
              <a:latin typeface="Arial"/>
              <a:ea typeface="Arial"/>
              <a:cs typeface="Arial"/>
              <a:sym typeface="Arial"/>
            </a:endParaRPr>
          </a:p>
        </p:txBody>
      </p:sp>
      <p:sp>
        <p:nvSpPr>
          <p:cNvPr id="702" name="Google Shape;702;p114"/>
          <p:cNvSpPr txBox="1"/>
          <p:nvPr/>
        </p:nvSpPr>
        <p:spPr>
          <a:xfrm>
            <a:off x="3749040" y="3200400"/>
            <a:ext cx="4114800" cy="933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If tree is of minimum height its structure supports O(log</a:t>
            </a:r>
            <a:r>
              <a:rPr b="1" baseline="-25000" lang="en-US" sz="1800" strike="noStrike">
                <a:latin typeface="Arial"/>
                <a:ea typeface="Arial"/>
                <a:cs typeface="Arial"/>
                <a:sym typeface="Arial"/>
              </a:rPr>
              <a:t>2</a:t>
            </a:r>
            <a:r>
              <a:rPr b="1" lang="en-US" sz="1800" strike="noStrike">
                <a:latin typeface="Arial"/>
                <a:ea typeface="Arial"/>
                <a:cs typeface="Arial"/>
                <a:sym typeface="Arial"/>
              </a:rPr>
              <a:t>N) access to any element!</a:t>
            </a:r>
            <a:endParaRPr b="1" sz="1800"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15"/>
          <p:cNvSpPr/>
          <p:nvPr/>
        </p:nvSpPr>
        <p:spPr>
          <a:xfrm>
            <a:off x="228600" y="914400"/>
            <a:ext cx="2666160" cy="11422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5"/>
          <p:cNvSpPr txBox="1"/>
          <p:nvPr/>
        </p:nvSpPr>
        <p:spPr>
          <a:xfrm>
            <a:off x="457200" y="640080"/>
            <a:ext cx="6492240" cy="1224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7.2: A Binary Tree: Searching for an element</a:t>
            </a:r>
            <a:endParaRPr b="0" sz="4000" strike="noStrike">
              <a:latin typeface="Arial"/>
              <a:ea typeface="Arial"/>
              <a:cs typeface="Arial"/>
              <a:sym typeface="Arial"/>
            </a:endParaRPr>
          </a:p>
        </p:txBody>
      </p:sp>
      <p:sp>
        <p:nvSpPr>
          <p:cNvPr id="710" name="Google Shape;710;p115"/>
          <p:cNvSpPr txBox="1"/>
          <p:nvPr/>
        </p:nvSpPr>
        <p:spPr>
          <a:xfrm>
            <a:off x="4023360" y="2374560"/>
            <a:ext cx="429768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If searching for G, we need to traverse the entire tree (e.g., breadth-first search) which is O(N) operation. There is not particular order. Hence, in the following slides we introduce the so-called </a:t>
            </a:r>
            <a:r>
              <a:rPr b="1" lang="en-US" sz="1800" strike="noStrike">
                <a:latin typeface="Arial"/>
                <a:ea typeface="Arial"/>
                <a:cs typeface="Arial"/>
                <a:sym typeface="Arial"/>
              </a:rPr>
              <a:t>binary search tree property</a:t>
            </a:r>
            <a:r>
              <a:rPr b="0" lang="en-US" sz="1800" strike="noStrike">
                <a:latin typeface="Arial"/>
                <a:ea typeface="Arial"/>
                <a:cs typeface="Arial"/>
                <a:sym typeface="Arial"/>
              </a:rPr>
              <a:t>.</a:t>
            </a:r>
            <a:endParaRPr b="0" sz="1800" strike="noStrike">
              <a:latin typeface="Arial"/>
              <a:ea typeface="Arial"/>
              <a:cs typeface="Arial"/>
              <a:sym typeface="Arial"/>
            </a:endParaRPr>
          </a:p>
        </p:txBody>
      </p:sp>
      <p:pic>
        <p:nvPicPr>
          <p:cNvPr id="711" name="Google Shape;711;p115"/>
          <p:cNvPicPr preferRelativeResize="0"/>
          <p:nvPr/>
        </p:nvPicPr>
        <p:blipFill rotWithShape="1">
          <a:blip r:embed="rId3">
            <a:alphaModFix/>
          </a:blip>
          <a:srcRect b="0" l="0" r="0" t="0"/>
          <a:stretch/>
        </p:blipFill>
        <p:spPr>
          <a:xfrm>
            <a:off x="-365760" y="1940400"/>
            <a:ext cx="4480560" cy="4650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16"/>
          <p:cNvSpPr/>
          <p:nvPr/>
        </p:nvSpPr>
        <p:spPr>
          <a:xfrm>
            <a:off x="457200" y="274680"/>
            <a:ext cx="822888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Binary search trees</a:t>
            </a:r>
            <a:endParaRPr b="0" sz="4000" strike="noStrike">
              <a:latin typeface="Arial"/>
              <a:ea typeface="Arial"/>
              <a:cs typeface="Arial"/>
              <a:sym typeface="Arial"/>
            </a:endParaRPr>
          </a:p>
        </p:txBody>
      </p:sp>
      <p:sp>
        <p:nvSpPr>
          <p:cNvPr id="718" name="Google Shape;718;p116"/>
          <p:cNvSpPr/>
          <p:nvPr/>
        </p:nvSpPr>
        <p:spPr>
          <a:xfrm>
            <a:off x="152280" y="1295280"/>
            <a:ext cx="45712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binary tree in which the key value in any node </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is greater than or equal to the key value in its left child and any of its descendants (the nodes in the left subtree) </a:t>
            </a:r>
            <a:endParaRPr b="0" i="0" sz="2000" u="none" cap="none"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is less than the key value in its right child and any of its descendants (the nodes in the right subtree)</a:t>
            </a:r>
            <a:endParaRPr b="0" i="0" sz="20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We call this the “binary search tree” property</a:t>
            </a:r>
            <a:endParaRPr b="0" sz="2400" strike="noStrike">
              <a:latin typeface="Arial"/>
              <a:ea typeface="Arial"/>
              <a:cs typeface="Arial"/>
              <a:sym typeface="Arial"/>
            </a:endParaRPr>
          </a:p>
        </p:txBody>
      </p:sp>
      <p:pic>
        <p:nvPicPr>
          <p:cNvPr id="719" name="Google Shape;719;p116"/>
          <p:cNvPicPr preferRelativeResize="0"/>
          <p:nvPr/>
        </p:nvPicPr>
        <p:blipFill rotWithShape="1">
          <a:blip r:embed="rId3">
            <a:alphaModFix/>
          </a:blip>
          <a:srcRect b="57692" l="11055" r="22002" t="3845"/>
          <a:stretch/>
        </p:blipFill>
        <p:spPr>
          <a:xfrm>
            <a:off x="4819680" y="1447920"/>
            <a:ext cx="4190400" cy="2285280"/>
          </a:xfrm>
          <a:prstGeom prst="rect">
            <a:avLst/>
          </a:prstGeom>
          <a:noFill/>
          <a:ln>
            <a:noFill/>
          </a:ln>
        </p:spPr>
      </p:pic>
      <p:sp>
        <p:nvSpPr>
          <p:cNvPr id="720" name="Google Shape;720;p116"/>
          <p:cNvSpPr txBox="1"/>
          <p:nvPr/>
        </p:nvSpPr>
        <p:spPr>
          <a:xfrm>
            <a:off x="4937760" y="4206240"/>
            <a:ext cx="310896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Why? To support O(log(N)) access!</a:t>
            </a:r>
            <a:endParaRPr b="0" sz="18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1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Binary Tree Traversals</a:t>
            </a:r>
            <a:endParaRPr b="0" sz="4000" strike="noStrike">
              <a:latin typeface="Arial"/>
              <a:ea typeface="Arial"/>
              <a:cs typeface="Arial"/>
              <a:sym typeface="Arial"/>
            </a:endParaRPr>
          </a:p>
        </p:txBody>
      </p:sp>
      <p:sp>
        <p:nvSpPr>
          <p:cNvPr id="727" name="Google Shape;727;p117"/>
          <p:cNvSpPr/>
          <p:nvPr/>
        </p:nvSpPr>
        <p:spPr>
          <a:xfrm>
            <a:off x="457200" y="1600200"/>
            <a:ext cx="47235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Preorder traversal</a:t>
            </a:r>
            <a:r>
              <a:rPr b="0" lang="en-US" sz="2400" strike="noStrike">
                <a:solidFill>
                  <a:srgbClr val="000000"/>
                </a:solidFill>
                <a:latin typeface="Arial"/>
                <a:ea typeface="Arial"/>
                <a:cs typeface="Arial"/>
                <a:sym typeface="Arial"/>
              </a:rPr>
              <a:t>: Visit the root, visit the left subtree, visit the right subtree: </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D B A C F G</a:t>
            </a:r>
            <a:endParaRPr b="0" i="0" sz="20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Inorder traversal</a:t>
            </a:r>
            <a:r>
              <a:rPr b="0" lang="en-US" sz="2400" strike="noStrike">
                <a:solidFill>
                  <a:srgbClr val="000000"/>
                </a:solidFill>
                <a:latin typeface="Arial"/>
                <a:ea typeface="Arial"/>
                <a:cs typeface="Arial"/>
                <a:sym typeface="Arial"/>
              </a:rPr>
              <a:t>: Visit the left subtree, visit the root, visit the right subtree: </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 B C D F G </a:t>
            </a:r>
            <a:endParaRPr b="0" i="0" sz="2000" u="none" cap="none"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Postorder traversal</a:t>
            </a:r>
            <a:r>
              <a:rPr b="0" lang="en-US" sz="2400" strike="noStrike">
                <a:solidFill>
                  <a:srgbClr val="000000"/>
                </a:solidFill>
                <a:latin typeface="Arial"/>
                <a:ea typeface="Arial"/>
                <a:cs typeface="Arial"/>
                <a:sym typeface="Arial"/>
              </a:rPr>
              <a:t>: Visit the left subtree, visit the right subtree, visit the root:</a:t>
            </a:r>
            <a:endParaRPr b="0" sz="2400" strike="noStrike">
              <a:latin typeface="Arial"/>
              <a:ea typeface="Arial"/>
              <a:cs typeface="Arial"/>
              <a:sym typeface="Arial"/>
            </a:endParaRPr>
          </a:p>
          <a:p>
            <a:pPr indent="-285120" lvl="1" marL="743040" marR="0" rtl="0" algn="l">
              <a:lnSpc>
                <a:spcPct val="10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 C B G F D </a:t>
            </a:r>
            <a:endParaRPr b="0" i="0" sz="2000" u="none" cap="none" strike="noStrike">
              <a:latin typeface="Arial"/>
              <a:ea typeface="Arial"/>
              <a:cs typeface="Arial"/>
              <a:sym typeface="Arial"/>
            </a:endParaRPr>
          </a:p>
        </p:txBody>
      </p:sp>
      <p:pic>
        <p:nvPicPr>
          <p:cNvPr id="728" name="Google Shape;728;p117"/>
          <p:cNvPicPr preferRelativeResize="0"/>
          <p:nvPr/>
        </p:nvPicPr>
        <p:blipFill rotWithShape="1">
          <a:blip r:embed="rId3">
            <a:alphaModFix/>
          </a:blip>
          <a:srcRect b="57692" l="11055" r="22002" t="3845"/>
          <a:stretch/>
        </p:blipFill>
        <p:spPr>
          <a:xfrm>
            <a:off x="5380560" y="1577160"/>
            <a:ext cx="3534120" cy="1927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8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Binary Search Tree</a:t>
            </a:r>
            <a:endParaRPr b="0" i="0" sz="4000" u="none" cap="none" strike="noStrike">
              <a:latin typeface="Arial"/>
              <a:ea typeface="Arial"/>
              <a:cs typeface="Arial"/>
              <a:sym typeface="Arial"/>
            </a:endParaRPr>
          </a:p>
        </p:txBody>
      </p:sp>
      <p:sp>
        <p:nvSpPr>
          <p:cNvPr id="342" name="Google Shape;342;p82"/>
          <p:cNvSpPr/>
          <p:nvPr/>
        </p:nvSpPr>
        <p:spPr>
          <a:xfrm>
            <a:off x="457200" y="2032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	binary	search	tree	is	a	special	case	of	a more	general	data	structure, </a:t>
            </a:r>
            <a:r>
              <a:rPr b="1" i="0" lang="en-US" sz="2800" u="none" cap="none" strike="noStrike">
                <a:solidFill>
                  <a:srgbClr val="000000"/>
                </a:solidFill>
                <a:latin typeface="Arial"/>
                <a:ea typeface="Arial"/>
                <a:cs typeface="Arial"/>
                <a:sym typeface="Arial"/>
              </a:rPr>
              <a:t>the tree</a:t>
            </a:r>
            <a:r>
              <a:rPr b="0" i="0" lang="en-US" sz="2800" u="none" cap="none" strike="noStrike">
                <a:solidFill>
                  <a:srgbClr val="000000"/>
                </a:solidFill>
                <a:latin typeface="Arial"/>
                <a:ea typeface="Arial"/>
                <a:cs typeface="Arial"/>
                <a:sym typeface="Arial"/>
              </a:rPr>
              <a:t>.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Many	 variations	of	the tree structure exist.	</a:t>
            </a:r>
            <a:endParaRPr b="0" i="0" sz="28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1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Binary Tree Traversals</a:t>
            </a:r>
            <a:endParaRPr b="0" sz="4000" strike="noStrike">
              <a:latin typeface="Arial"/>
              <a:ea typeface="Arial"/>
              <a:cs typeface="Arial"/>
              <a:sym typeface="Arial"/>
            </a:endParaRPr>
          </a:p>
        </p:txBody>
      </p:sp>
      <p:sp>
        <p:nvSpPr>
          <p:cNvPr id="735" name="Google Shape;735;p118"/>
          <p:cNvSpPr/>
          <p:nvPr/>
        </p:nvSpPr>
        <p:spPr>
          <a:xfrm>
            <a:off x="457200" y="1348200"/>
            <a:ext cx="57603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Preorder traversal</a:t>
            </a:r>
            <a:r>
              <a:rPr b="0" lang="en-US" sz="2400" strike="noStrike">
                <a:solidFill>
                  <a:srgbClr val="000000"/>
                </a:solidFill>
                <a:latin typeface="Arial"/>
                <a:ea typeface="Arial"/>
                <a:cs typeface="Arial"/>
                <a:sym typeface="Arial"/>
              </a:rPr>
              <a:t>: identical to depth-first. Duplicate the binary tree</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Inorder traversal</a:t>
            </a:r>
            <a:r>
              <a:rPr b="0" lang="en-US" sz="2400" strike="noStrike">
                <a:solidFill>
                  <a:srgbClr val="000000"/>
                </a:solidFill>
                <a:latin typeface="Arial"/>
                <a:ea typeface="Arial"/>
                <a:cs typeface="Arial"/>
                <a:sym typeface="Arial"/>
              </a:rPr>
              <a:t>: this type of	traversal	would be useful when we	need to access the elements in ascending key order </a:t>
            </a:r>
            <a:endParaRPr b="0" sz="2400"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sz="2400" strike="noStrike">
              <a:latin typeface="Arial"/>
              <a:ea typeface="Arial"/>
              <a:cs typeface="Arial"/>
              <a:sym typeface="Arial"/>
            </a:endParaRPr>
          </a:p>
          <a:p>
            <a:pPr indent="-342360" lvl="0" marL="343080" marR="0" rtl="0" algn="l">
              <a:lnSpc>
                <a:spcPct val="10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Postorder traversal</a:t>
            </a:r>
            <a:r>
              <a:rPr b="0" lang="en-US" sz="2400" strike="noStrike">
                <a:solidFill>
                  <a:srgbClr val="000000"/>
                </a:solidFill>
                <a:latin typeface="Arial"/>
                <a:ea typeface="Arial"/>
                <a:cs typeface="Arial"/>
                <a:sym typeface="Arial"/>
              </a:rPr>
              <a:t>:  starts	 at the leaves and works backwards toward the root, it can be used	 to delete	the	tree, node by node, without losing access to the	rest of the tree while doing so</a:t>
            </a:r>
            <a:endParaRPr b="0" sz="2400" strike="noStrike">
              <a:latin typeface="Arial"/>
              <a:ea typeface="Arial"/>
              <a:cs typeface="Arial"/>
              <a:sym typeface="Arial"/>
            </a:endParaRPr>
          </a:p>
        </p:txBody>
      </p:sp>
      <p:pic>
        <p:nvPicPr>
          <p:cNvPr id="736" name="Google Shape;736;p118"/>
          <p:cNvPicPr preferRelativeResize="0"/>
          <p:nvPr/>
        </p:nvPicPr>
        <p:blipFill rotWithShape="1">
          <a:blip r:embed="rId3">
            <a:alphaModFix/>
          </a:blip>
          <a:srcRect b="57692" l="11055" r="22002" t="3845"/>
          <a:stretch/>
        </p:blipFill>
        <p:spPr>
          <a:xfrm>
            <a:off x="5893560" y="2145240"/>
            <a:ext cx="2975760" cy="1622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3600" strike="noStrike">
                <a:solidFill>
                  <a:srgbClr val="000000"/>
                </a:solidFill>
                <a:latin typeface="Arial"/>
                <a:ea typeface="Arial"/>
                <a:cs typeface="Arial"/>
                <a:sym typeface="Arial"/>
              </a:rPr>
              <a:t>Visualizing Binary Tree Traversals</a:t>
            </a:r>
            <a:endParaRPr b="0" sz="3600" strike="noStrike">
              <a:latin typeface="Arial"/>
              <a:ea typeface="Arial"/>
              <a:cs typeface="Arial"/>
              <a:sym typeface="Arial"/>
            </a:endParaRPr>
          </a:p>
        </p:txBody>
      </p:sp>
      <p:pic>
        <p:nvPicPr>
          <p:cNvPr id="743" name="Google Shape;743;p119"/>
          <p:cNvPicPr preferRelativeResize="0"/>
          <p:nvPr/>
        </p:nvPicPr>
        <p:blipFill rotWithShape="1">
          <a:blip r:embed="rId3">
            <a:alphaModFix/>
          </a:blip>
          <a:srcRect b="0" l="0" r="0" t="0"/>
          <a:stretch/>
        </p:blipFill>
        <p:spPr>
          <a:xfrm>
            <a:off x="380880" y="1600200"/>
            <a:ext cx="8305200" cy="464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0"/>
          <p:cNvSpPr/>
          <p:nvPr/>
        </p:nvSpPr>
        <p:spPr>
          <a:xfrm>
            <a:off x="228600" y="762120"/>
            <a:ext cx="3047400" cy="23914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Three Binary Tree Traversals</a:t>
            </a:r>
            <a:endParaRPr b="0" sz="4000" strike="noStrike">
              <a:latin typeface="Arial"/>
              <a:ea typeface="Arial"/>
              <a:cs typeface="Arial"/>
              <a:sym typeface="Arial"/>
            </a:endParaRPr>
          </a:p>
        </p:txBody>
      </p:sp>
      <p:pic>
        <p:nvPicPr>
          <p:cNvPr id="750" name="Google Shape;750;p120"/>
          <p:cNvPicPr preferRelativeResize="0"/>
          <p:nvPr/>
        </p:nvPicPr>
        <p:blipFill rotWithShape="1">
          <a:blip r:embed="rId3">
            <a:alphaModFix/>
          </a:blip>
          <a:srcRect b="0" l="0" r="0" t="0"/>
          <a:stretch/>
        </p:blipFill>
        <p:spPr>
          <a:xfrm>
            <a:off x="3429000" y="914400"/>
            <a:ext cx="5358960" cy="48992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lang="en-US" sz="4000" strike="noStrike">
                <a:solidFill>
                  <a:srgbClr val="000000"/>
                </a:solidFill>
                <a:latin typeface="Arial"/>
                <a:ea typeface="Arial"/>
                <a:cs typeface="Arial"/>
                <a:sym typeface="Arial"/>
              </a:rPr>
              <a:t>7.3 – The Binary Search Tree Interface</a:t>
            </a:r>
            <a:endParaRPr b="0" sz="4000" strike="noStrike">
              <a:latin typeface="Arial"/>
              <a:ea typeface="Arial"/>
              <a:cs typeface="Arial"/>
              <a:sym typeface="Arial"/>
            </a:endParaRPr>
          </a:p>
        </p:txBody>
      </p:sp>
      <p:sp>
        <p:nvSpPr>
          <p:cNvPr id="757" name="Google Shape;757;p12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Our binary search trees </a:t>
            </a:r>
            <a:endParaRPr b="0" sz="2800"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are similar to the sorted lists of Chapter 6</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implement this text’s </a:t>
            </a:r>
            <a:r>
              <a:rPr b="0" i="0" lang="en-US" sz="2400" u="none" cap="none" strike="noStrike">
                <a:solidFill>
                  <a:srgbClr val="000000"/>
                </a:solidFill>
                <a:latin typeface="Courier New"/>
                <a:ea typeface="Courier New"/>
                <a:cs typeface="Courier New"/>
                <a:sym typeface="Courier New"/>
              </a:rPr>
              <a:t>CollectionInterface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implement the Java Library’s </a:t>
            </a:r>
            <a:r>
              <a:rPr b="0" i="0" lang="en-US" sz="2400" u="none" cap="none" strike="noStrike">
                <a:solidFill>
                  <a:srgbClr val="000000"/>
                </a:solidFill>
                <a:latin typeface="Courier New"/>
                <a:ea typeface="Courier New"/>
                <a:cs typeface="Courier New"/>
                <a:sym typeface="Courier New"/>
              </a:rPr>
              <a:t>Iterable</a:t>
            </a:r>
            <a:r>
              <a:rPr b="0" i="0" lang="en-US" sz="2400" u="none" cap="none" strike="noStrike">
                <a:solidFill>
                  <a:srgbClr val="000000"/>
                </a:solidFill>
                <a:latin typeface="Arial"/>
                <a:ea typeface="Arial"/>
                <a:cs typeface="Arial"/>
                <a:sym typeface="Arial"/>
              </a:rPr>
              <a:t> interface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are unbounded, allow duplicate elements, and disallow</a:t>
            </a:r>
            <a:r>
              <a:rPr b="0" i="0" lang="en-US" sz="2000" u="none" cap="none" strike="noStrike">
                <a:solidFill>
                  <a:srgbClr val="000000"/>
                </a:solidFill>
                <a:latin typeface="Arial"/>
                <a:ea typeface="Arial"/>
                <a:cs typeface="Arial"/>
                <a:sym typeface="Arial"/>
              </a:rPr>
              <a:t> </a:t>
            </a:r>
            <a:r>
              <a:rPr b="0" i="0" lang="en-US" sz="2400" u="none" cap="none" strike="noStrike">
                <a:solidFill>
                  <a:srgbClr val="000000"/>
                </a:solidFill>
                <a:latin typeface="Courier New"/>
                <a:ea typeface="Courier New"/>
                <a:cs typeface="Courier New"/>
                <a:sym typeface="Courier New"/>
              </a:rPr>
              <a:t>null</a:t>
            </a:r>
            <a:r>
              <a:rPr b="0" i="0" lang="en-US" sz="2400" u="none" cap="none" strike="noStrike">
                <a:solidFill>
                  <a:srgbClr val="000000"/>
                </a:solidFill>
                <a:latin typeface="Arial"/>
                <a:ea typeface="Arial"/>
                <a:cs typeface="Arial"/>
                <a:sym typeface="Arial"/>
              </a:rPr>
              <a:t> elements</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support max and min operations</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support preorder, inorder, and postorder traversals</a:t>
            </a:r>
            <a:endParaRPr b="0" i="0" sz="24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2"/>
          <p:cNvSpPr/>
          <p:nvPr/>
        </p:nvSpPr>
        <p:spPr>
          <a:xfrm>
            <a:off x="457200" y="380880"/>
            <a:ext cx="8228880" cy="563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package ch07.trees;</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ch05.collections.CollectionInterface;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java.util.Iterator;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public interface BSTInterface&lt;T&gt; extends CollectionInterface&lt;T&gt;,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Iterable&lt;T&gt;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Used to specify traversal 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enum Traversal {Inorder, Preorder, Postorder};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min();</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smallest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max();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largest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Iterator&lt;T&gt; getIterator(Traversal orderType);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Creates and returns an Iterator providing a traversal of a "snapshot“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of the current tree in the order indicated by the argument.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
        <p:nvSpPr>
          <p:cNvPr id="764" name="Google Shape;764;p122"/>
          <p:cNvSpPr/>
          <p:nvPr/>
        </p:nvSpPr>
        <p:spPr>
          <a:xfrm>
            <a:off x="4846320" y="1645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22"/>
          <p:cNvSpPr/>
          <p:nvPr/>
        </p:nvSpPr>
        <p:spPr>
          <a:xfrm>
            <a:off x="4846320" y="1933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22"/>
          <p:cNvSpPr txBox="1"/>
          <p:nvPr/>
        </p:nvSpPr>
        <p:spPr>
          <a:xfrm>
            <a:off x="7589520" y="1737360"/>
            <a:ext cx="73152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767" name="Google Shape;767;p122"/>
          <p:cNvSpPr txBox="1"/>
          <p:nvPr/>
        </p:nvSpPr>
        <p:spPr>
          <a:xfrm>
            <a:off x="6639120" y="4281120"/>
            <a:ext cx="201168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This is not part of Iterable interface!</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It’s our own method!</a:t>
            </a:r>
            <a:endParaRPr b="0" sz="18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3"/>
          <p:cNvSpPr/>
          <p:nvPr/>
        </p:nvSpPr>
        <p:spPr>
          <a:xfrm>
            <a:off x="457200" y="380880"/>
            <a:ext cx="8228880" cy="563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package ch07.trees;</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ch05.collections.CollectionInterface;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java.util.Iterator;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public interface BSTInterface&lt;T&gt; extends CollectionInterface&lt;T&gt;,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Iterable&lt;T&gt;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Used to specify traversal 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enum Traversal {Inorder, Preorder, Postorder};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min();</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smallest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max();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largest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Iterator&lt;T&gt; getIterator(Traversal orderType);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Creates and returns an Iterator providing a traversal of a "snapshot“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of the current tree in the order indicated by the argument.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
        <p:nvSpPr>
          <p:cNvPr id="774" name="Google Shape;774;p123"/>
          <p:cNvSpPr/>
          <p:nvPr/>
        </p:nvSpPr>
        <p:spPr>
          <a:xfrm>
            <a:off x="4846320" y="1645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23"/>
          <p:cNvSpPr/>
          <p:nvPr/>
        </p:nvSpPr>
        <p:spPr>
          <a:xfrm>
            <a:off x="4846320" y="1933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3"/>
          <p:cNvSpPr txBox="1"/>
          <p:nvPr/>
        </p:nvSpPr>
        <p:spPr>
          <a:xfrm>
            <a:off x="7589520" y="1737360"/>
            <a:ext cx="73152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777" name="Google Shape;777;p123"/>
          <p:cNvSpPr/>
          <p:nvPr/>
        </p:nvSpPr>
        <p:spPr>
          <a:xfrm>
            <a:off x="640080" y="2468880"/>
            <a:ext cx="5852160" cy="457200"/>
          </a:xfrm>
          <a:prstGeom prst="rect">
            <a:avLst/>
          </a:prstGeom>
          <a:noFill/>
          <a:ln cap="flat" cmpd="sng" w="36700">
            <a:solidFill>
              <a:srgbClr val="224B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3"/>
          <p:cNvSpPr txBox="1"/>
          <p:nvPr/>
        </p:nvSpPr>
        <p:spPr>
          <a:xfrm>
            <a:off x="6583680" y="2468880"/>
            <a:ext cx="2560320" cy="1882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Enumeration</a:t>
            </a:r>
            <a:r>
              <a:rPr b="0" lang="en-US" sz="1800" strike="noStrike">
                <a:latin typeface="Arial"/>
                <a:ea typeface="Arial"/>
                <a:cs typeface="Arial"/>
                <a:sym typeface="Arial"/>
              </a:rPr>
              <a:t>: represent a group of named constants in a programming language</a:t>
            </a:r>
            <a:endParaRPr b="0" sz="1800"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24"/>
          <p:cNvSpPr/>
          <p:nvPr/>
        </p:nvSpPr>
        <p:spPr>
          <a:xfrm>
            <a:off x="457200" y="380880"/>
            <a:ext cx="8228880" cy="563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package ch07.trees;</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ch05.collections.CollectionInterface;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import java.util.Iterator;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public interface BSTInterface&lt;T&gt; extends CollectionInterface&lt;T&gt;,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Iterable&lt;T&gt;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Used to specify traversal 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enum Traversal {Inorder, Preorder, Postorder};</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min();</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smallest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T max();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If this BST is empty, returns null;</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otherwise returns the largest element of the tree.</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public Iterator&lt;T&gt; getIterator(Traversal orderType);  </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Creates and returns an Iterator providing a traversal of a "snapshot“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 of the current tree in the order indicated by the argument.</a:t>
            </a:r>
            <a:endParaRPr b="0" sz="14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
        <p:nvSpPr>
          <p:cNvPr id="785" name="Google Shape;785;p124"/>
          <p:cNvSpPr/>
          <p:nvPr/>
        </p:nvSpPr>
        <p:spPr>
          <a:xfrm>
            <a:off x="4846320" y="1645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24"/>
          <p:cNvSpPr/>
          <p:nvPr/>
        </p:nvSpPr>
        <p:spPr>
          <a:xfrm>
            <a:off x="4846320" y="1933920"/>
            <a:ext cx="2651760" cy="274320"/>
          </a:xfrm>
          <a:prstGeom prst="rect">
            <a:avLst/>
          </a:prstGeom>
          <a:noFill/>
          <a:ln cap="flat" cmpd="sng" w="36700">
            <a:solidFill>
              <a:srgbClr val="8137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24"/>
          <p:cNvSpPr txBox="1"/>
          <p:nvPr/>
        </p:nvSpPr>
        <p:spPr>
          <a:xfrm>
            <a:off x="7589520" y="1737360"/>
            <a:ext cx="73152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788" name="Google Shape;788;p124"/>
          <p:cNvSpPr/>
          <p:nvPr/>
        </p:nvSpPr>
        <p:spPr>
          <a:xfrm>
            <a:off x="640080" y="2468880"/>
            <a:ext cx="5852160" cy="457200"/>
          </a:xfrm>
          <a:prstGeom prst="rect">
            <a:avLst/>
          </a:prstGeom>
          <a:noFill/>
          <a:ln cap="flat" cmpd="sng" w="36700">
            <a:solidFill>
              <a:srgbClr val="224B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24"/>
          <p:cNvSpPr/>
          <p:nvPr/>
        </p:nvSpPr>
        <p:spPr>
          <a:xfrm>
            <a:off x="4023360" y="5120640"/>
            <a:ext cx="2103120" cy="274320"/>
          </a:xfrm>
          <a:prstGeom prst="rect">
            <a:avLst/>
          </a:prstGeom>
          <a:noFill/>
          <a:ln cap="flat" cmpd="sng" w="36700">
            <a:solidFill>
              <a:srgbClr val="224B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24"/>
          <p:cNvSpPr txBox="1"/>
          <p:nvPr/>
        </p:nvSpPr>
        <p:spPr>
          <a:xfrm>
            <a:off x="6639120" y="4281120"/>
            <a:ext cx="201168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This is not part of Iterable interface!</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It’s our own method!</a:t>
            </a:r>
            <a:endParaRPr b="0" sz="1800" strike="noStrike">
              <a:latin typeface="Arial"/>
              <a:ea typeface="Arial"/>
              <a:cs typeface="Arial"/>
              <a:sym typeface="Arial"/>
            </a:endParaRPr>
          </a:p>
        </p:txBody>
      </p:sp>
      <p:cxnSp>
        <p:nvCxnSpPr>
          <p:cNvPr id="791" name="Google Shape;791;p124"/>
          <p:cNvCxnSpPr/>
          <p:nvPr/>
        </p:nvCxnSpPr>
        <p:spPr>
          <a:xfrm flipH="1" rot="10800000">
            <a:off x="3291840" y="4480560"/>
            <a:ext cx="3383280" cy="731520"/>
          </a:xfrm>
          <a:prstGeom prst="straightConnector1">
            <a:avLst/>
          </a:prstGeom>
          <a:noFill/>
          <a:ln cap="flat" cmpd="sng" w="36700">
            <a:solidFill>
              <a:srgbClr val="3465A4"/>
            </a:solidFill>
            <a:prstDash val="solid"/>
            <a:round/>
            <a:headEnd len="sm" w="sm" type="none"/>
            <a:tailEnd len="med" w="med" type="triangle"/>
          </a:ln>
        </p:spPr>
      </p:cxnSp>
      <p:sp>
        <p:nvSpPr>
          <p:cNvPr id="792" name="Google Shape;792;p124"/>
          <p:cNvSpPr txBox="1"/>
          <p:nvPr/>
        </p:nvSpPr>
        <p:spPr>
          <a:xfrm>
            <a:off x="6583680" y="2468880"/>
            <a:ext cx="2560320" cy="1882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Enumeration</a:t>
            </a:r>
            <a:r>
              <a:rPr b="0" lang="en-US" sz="1800" strike="noStrike">
                <a:latin typeface="Arial"/>
                <a:ea typeface="Arial"/>
                <a:cs typeface="Arial"/>
                <a:sym typeface="Arial"/>
              </a:rPr>
              <a:t>: represent a group of named constants in a programming language</a:t>
            </a:r>
            <a:endParaRPr b="0" sz="18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25"/>
          <p:cNvSpPr/>
          <p:nvPr/>
        </p:nvSpPr>
        <p:spPr>
          <a:xfrm>
            <a:off x="457200" y="274680"/>
            <a:ext cx="822888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Iteration</a:t>
            </a:r>
            <a:endParaRPr b="0" sz="4000" strike="noStrike">
              <a:latin typeface="Arial"/>
              <a:ea typeface="Arial"/>
              <a:cs typeface="Arial"/>
              <a:sym typeface="Arial"/>
            </a:endParaRPr>
          </a:p>
        </p:txBody>
      </p:sp>
      <p:sp>
        <p:nvSpPr>
          <p:cNvPr id="798" name="Google Shape;798;p125"/>
          <p:cNvSpPr/>
          <p:nvPr/>
        </p:nvSpPr>
        <p:spPr>
          <a:xfrm>
            <a:off x="457200" y="1295280"/>
            <a:ext cx="8228880" cy="4982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addition to the getIterator method, a class that implements the </a:t>
            </a:r>
            <a:r>
              <a:rPr b="0" lang="en-US" sz="2800" strike="noStrike">
                <a:solidFill>
                  <a:srgbClr val="000000"/>
                </a:solidFill>
                <a:latin typeface="Courier New"/>
                <a:ea typeface="Courier New"/>
                <a:cs typeface="Courier New"/>
                <a:sym typeface="Courier New"/>
              </a:rPr>
              <a:t>BSTInterface</a:t>
            </a:r>
            <a:r>
              <a:rPr b="0" lang="en-US" sz="2800" strike="noStrike">
                <a:solidFill>
                  <a:srgbClr val="000000"/>
                </a:solidFill>
                <a:latin typeface="Arial"/>
                <a:ea typeface="Arial"/>
                <a:cs typeface="Arial"/>
                <a:sym typeface="Arial"/>
              </a:rPr>
              <a:t> must provide a separate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method, because </a:t>
            </a:r>
            <a:r>
              <a:rPr b="0" lang="en-US" sz="2800" strike="noStrike">
                <a:solidFill>
                  <a:srgbClr val="000000"/>
                </a:solidFill>
                <a:latin typeface="Courier New"/>
                <a:ea typeface="Courier New"/>
                <a:cs typeface="Courier New"/>
                <a:sym typeface="Courier New"/>
              </a:rPr>
              <a:t>BSTInterface</a:t>
            </a:r>
            <a:r>
              <a:rPr b="0" lang="en-US" sz="2800" strike="noStrike">
                <a:solidFill>
                  <a:srgbClr val="000000"/>
                </a:solidFill>
                <a:latin typeface="Arial"/>
                <a:ea typeface="Arial"/>
                <a:cs typeface="Arial"/>
                <a:sym typeface="Arial"/>
              </a:rPr>
              <a:t> extends </a:t>
            </a:r>
            <a:r>
              <a:rPr b="0" lang="en-US" sz="2800" strike="noStrike">
                <a:solidFill>
                  <a:srgbClr val="000000"/>
                </a:solidFill>
                <a:latin typeface="Courier New"/>
                <a:ea typeface="Courier New"/>
                <a:cs typeface="Courier New"/>
                <a:sym typeface="Courier New"/>
              </a:rPr>
              <a:t>Iterable</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method should return an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that provides iteration in the “natural” order of the tree elements.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most applications this would be an inorder traversal, and we make that assumption in our implementation.</a:t>
            </a:r>
            <a:endParaRPr b="0" sz="28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26"/>
          <p:cNvSpPr/>
          <p:nvPr/>
        </p:nvSpPr>
        <p:spPr>
          <a:xfrm>
            <a:off x="457200" y="274680"/>
            <a:ext cx="822888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Iteration</a:t>
            </a:r>
            <a:endParaRPr b="0" sz="4000" strike="noStrike">
              <a:latin typeface="Arial"/>
              <a:ea typeface="Arial"/>
              <a:cs typeface="Arial"/>
              <a:sym typeface="Arial"/>
            </a:endParaRPr>
          </a:p>
        </p:txBody>
      </p:sp>
      <p:sp>
        <p:nvSpPr>
          <p:cNvPr id="804" name="Google Shape;804;p126"/>
          <p:cNvSpPr/>
          <p:nvPr/>
        </p:nvSpPr>
        <p:spPr>
          <a:xfrm>
            <a:off x="457200" y="1295280"/>
            <a:ext cx="8228880" cy="4982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intend the iterators created and returned by </a:t>
            </a:r>
            <a:r>
              <a:rPr b="0" lang="en-US" sz="2800" strike="noStrike">
                <a:solidFill>
                  <a:srgbClr val="000000"/>
                </a:solidFill>
                <a:latin typeface="Courier New"/>
                <a:ea typeface="Courier New"/>
                <a:cs typeface="Courier New"/>
                <a:sym typeface="Courier New"/>
              </a:rPr>
              <a:t>getIterator</a:t>
            </a:r>
            <a:r>
              <a:rPr b="0" lang="en-US" sz="2800" strike="noStrike">
                <a:solidFill>
                  <a:srgbClr val="000000"/>
                </a:solidFill>
                <a:latin typeface="Arial"/>
                <a:ea typeface="Arial"/>
                <a:cs typeface="Arial"/>
                <a:sym typeface="Arial"/>
              </a:rPr>
              <a:t> and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to provide a </a:t>
            </a:r>
            <a:r>
              <a:rPr b="1" lang="en-US" sz="2800" strike="noStrike">
                <a:solidFill>
                  <a:srgbClr val="000000"/>
                </a:solidFill>
                <a:latin typeface="Arial"/>
                <a:ea typeface="Arial"/>
                <a:cs typeface="Arial"/>
                <a:sym typeface="Arial"/>
              </a:rPr>
              <a:t>snapshot</a:t>
            </a:r>
            <a:r>
              <a:rPr b="0" lang="en-US" sz="2800" strike="noStrike">
                <a:solidFill>
                  <a:srgbClr val="000000"/>
                </a:solidFill>
                <a:latin typeface="Arial"/>
                <a:ea typeface="Arial"/>
                <a:cs typeface="Arial"/>
                <a:sym typeface="Arial"/>
              </a:rPr>
              <a:t> of the tree as it exists at the time the iterator is requested.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They represent the state of the tree at that time and subsequent changes to the tree should not affect the results returned by the iterator’s </a:t>
            </a:r>
            <a:r>
              <a:rPr b="0" lang="en-US" sz="2800" strike="noStrike">
                <a:solidFill>
                  <a:srgbClr val="000000"/>
                </a:solidFill>
                <a:latin typeface="Courier New"/>
                <a:ea typeface="Courier New"/>
                <a:cs typeface="Courier New"/>
                <a:sym typeface="Courier New"/>
              </a:rPr>
              <a:t>hasNext</a:t>
            </a:r>
            <a:r>
              <a:rPr b="0" lang="en-US" sz="2800" strike="noStrike">
                <a:solidFill>
                  <a:srgbClr val="000000"/>
                </a:solidFill>
                <a:latin typeface="Arial"/>
                <a:ea typeface="Arial"/>
                <a:cs typeface="Arial"/>
                <a:sym typeface="Arial"/>
              </a:rPr>
              <a:t> and </a:t>
            </a:r>
            <a:r>
              <a:rPr b="0" lang="en-US" sz="2800" strike="noStrike">
                <a:solidFill>
                  <a:srgbClr val="000000"/>
                </a:solidFill>
                <a:latin typeface="Courier New"/>
                <a:ea typeface="Courier New"/>
                <a:cs typeface="Courier New"/>
                <a:sym typeface="Courier New"/>
              </a:rPr>
              <a:t>next</a:t>
            </a:r>
            <a:r>
              <a:rPr b="0" lang="en-US" sz="2800" strike="noStrike">
                <a:solidFill>
                  <a:srgbClr val="000000"/>
                </a:solidFill>
                <a:latin typeface="Arial"/>
                <a:ea typeface="Arial"/>
                <a:cs typeface="Arial"/>
                <a:sym typeface="Arial"/>
              </a:rPr>
              <a:t> methods.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Our iterators will throw an </a:t>
            </a:r>
            <a:r>
              <a:rPr b="0" lang="en-US" sz="2800" strike="noStrike">
                <a:solidFill>
                  <a:srgbClr val="000000"/>
                </a:solidFill>
                <a:latin typeface="Courier New"/>
                <a:ea typeface="Courier New"/>
                <a:cs typeface="Courier New"/>
                <a:sym typeface="Courier New"/>
              </a:rPr>
              <a:t>UnsupportedOperationException</a:t>
            </a:r>
            <a:r>
              <a:rPr b="0" lang="en-US" sz="2800" strike="noStrike">
                <a:solidFill>
                  <a:srgbClr val="000000"/>
                </a:solidFill>
                <a:latin typeface="Arial"/>
                <a:ea typeface="Arial"/>
                <a:cs typeface="Arial"/>
                <a:sym typeface="Arial"/>
              </a:rPr>
              <a:t> if </a:t>
            </a:r>
            <a:r>
              <a:rPr b="0" lang="en-US" sz="2800" strike="noStrike">
                <a:solidFill>
                  <a:srgbClr val="000000"/>
                </a:solidFill>
                <a:latin typeface="Courier New"/>
                <a:ea typeface="Courier New"/>
                <a:cs typeface="Courier New"/>
                <a:sym typeface="Courier New"/>
              </a:rPr>
              <a:t>remove</a:t>
            </a:r>
            <a:r>
              <a:rPr b="0" lang="en-US" sz="2800" strike="noStrike">
                <a:solidFill>
                  <a:srgbClr val="000000"/>
                </a:solidFill>
                <a:latin typeface="Arial"/>
                <a:ea typeface="Arial"/>
                <a:cs typeface="Arial"/>
                <a:sym typeface="Arial"/>
              </a:rPr>
              <a:t> is invoked.</a:t>
            </a:r>
            <a:endParaRPr b="0" sz="28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2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Example Application</a:t>
            </a:r>
            <a:endParaRPr b="0" sz="4000" strike="noStrike">
              <a:latin typeface="Arial"/>
              <a:ea typeface="Arial"/>
              <a:cs typeface="Arial"/>
              <a:sym typeface="Arial"/>
            </a:endParaRPr>
          </a:p>
        </p:txBody>
      </p:sp>
      <p:sp>
        <p:nvSpPr>
          <p:cNvPr id="810" name="Google Shape;810;p12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Instructors can review and demonstrate the application </a:t>
            </a:r>
            <a:r>
              <a:rPr b="0" lang="en-US" sz="2800" strike="noStrike">
                <a:solidFill>
                  <a:srgbClr val="000000"/>
                </a:solidFill>
                <a:latin typeface="Courier New"/>
                <a:ea typeface="Courier New"/>
                <a:cs typeface="Courier New"/>
                <a:sym typeface="Courier New"/>
              </a:rPr>
              <a:t>BSTExample</a:t>
            </a:r>
            <a:r>
              <a:rPr b="0" lang="en-US" sz="2800" strike="noStrike">
                <a:solidFill>
                  <a:srgbClr val="000000"/>
                </a:solidFill>
                <a:latin typeface="Arial"/>
                <a:ea typeface="Arial"/>
                <a:cs typeface="Arial"/>
                <a:sym typeface="Arial"/>
              </a:rPr>
              <a:t> found in the </a:t>
            </a:r>
            <a:r>
              <a:rPr b="0" lang="en-US" sz="2800" strike="noStrike">
                <a:solidFill>
                  <a:srgbClr val="000000"/>
                </a:solidFill>
                <a:latin typeface="Courier New"/>
                <a:ea typeface="Courier New"/>
                <a:cs typeface="Courier New"/>
                <a:sym typeface="Courier New"/>
              </a:rPr>
              <a:t>ch07.apps</a:t>
            </a:r>
            <a:r>
              <a:rPr b="0" lang="en-US" sz="2800" strike="noStrike">
                <a:solidFill>
                  <a:srgbClr val="000000"/>
                </a:solidFill>
                <a:latin typeface="Arial"/>
                <a:ea typeface="Arial"/>
                <a:cs typeface="Arial"/>
                <a:sym typeface="Arial"/>
              </a:rPr>
              <a:t> package</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application demonstrates the use of iterators with our binary search tree </a:t>
            </a:r>
            <a:endParaRPr b="0" sz="28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3"/>
          <p:cNvSpPr/>
          <p:nvPr/>
        </p:nvSpPr>
        <p:spPr>
          <a:xfrm>
            <a:off x="457200" y="274680"/>
            <a:ext cx="266616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7.1 Trees</a:t>
            </a:r>
            <a:endParaRPr b="0" i="0" sz="4000" u="none" cap="none" strike="noStrike">
              <a:latin typeface="Arial"/>
              <a:ea typeface="Arial"/>
              <a:cs typeface="Arial"/>
              <a:sym typeface="Arial"/>
            </a:endParaRPr>
          </a:p>
        </p:txBody>
      </p:sp>
      <p:sp>
        <p:nvSpPr>
          <p:cNvPr id="349" name="Google Shape;349;p83"/>
          <p:cNvSpPr/>
          <p:nvPr/>
        </p:nvSpPr>
        <p:spPr>
          <a:xfrm>
            <a:off x="0" y="1737000"/>
            <a:ext cx="3580560" cy="51048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a:t>
            </a:r>
            <a:r>
              <a:rPr b="1" i="0" lang="en-US" sz="2400" u="none" cap="none" strike="noStrike">
                <a:solidFill>
                  <a:srgbClr val="000000"/>
                </a:solidFill>
                <a:latin typeface="Arial"/>
                <a:ea typeface="Arial"/>
                <a:cs typeface="Arial"/>
                <a:sym typeface="Arial"/>
              </a:rPr>
              <a:t>tree</a:t>
            </a:r>
            <a:r>
              <a:rPr b="0" i="0" lang="en-US" sz="2400" u="none" cap="none" strike="noStrike">
                <a:solidFill>
                  <a:srgbClr val="000000"/>
                </a:solidFill>
                <a:latin typeface="Arial"/>
                <a:ea typeface="Arial"/>
                <a:cs typeface="Arial"/>
                <a:sym typeface="Arial"/>
              </a:rPr>
              <a:t> is a nonlinear structure in which each node is capable of having many successor nodes, called </a:t>
            </a:r>
            <a:r>
              <a:rPr b="0" i="1" lang="en-US" sz="2400" u="none" cap="none" strike="noStrike">
                <a:solidFill>
                  <a:srgbClr val="000000"/>
                </a:solidFill>
                <a:latin typeface="Arial"/>
                <a:ea typeface="Arial"/>
                <a:cs typeface="Arial"/>
                <a:sym typeface="Arial"/>
              </a:rPr>
              <a:t>children</a:t>
            </a:r>
            <a:r>
              <a:rPr b="0" i="0" lang="en-US" sz="2400" u="none" cap="none" strike="noStrike">
                <a:solidFill>
                  <a:srgbClr val="000000"/>
                </a:solidFill>
                <a:latin typeface="Arial"/>
                <a:ea typeface="Arial"/>
                <a:cs typeface="Arial"/>
                <a:sym typeface="Arial"/>
              </a:rPr>
              <a:t>.</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Trees are useful for representing lots of varied relationships among data items.</a:t>
            </a:r>
            <a:endParaRPr b="0" i="0" sz="2400" u="none" cap="none" strike="noStrike">
              <a:latin typeface="Arial"/>
              <a:ea typeface="Arial"/>
              <a:cs typeface="Arial"/>
              <a:sym typeface="Arial"/>
            </a:endParaRPr>
          </a:p>
        </p:txBody>
      </p:sp>
      <p:pic>
        <p:nvPicPr>
          <p:cNvPr id="350" name="Google Shape;350;p83"/>
          <p:cNvPicPr preferRelativeResize="0"/>
          <p:nvPr/>
        </p:nvPicPr>
        <p:blipFill rotWithShape="1">
          <a:blip r:embed="rId3">
            <a:alphaModFix/>
          </a:blip>
          <a:srcRect b="0" l="0" r="0" t="0"/>
          <a:stretch/>
        </p:blipFill>
        <p:spPr>
          <a:xfrm>
            <a:off x="3581280" y="632520"/>
            <a:ext cx="5373000" cy="542304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2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7.4 The Implementation Level: Basics</a:t>
            </a:r>
            <a:endParaRPr b="0" sz="4000" strike="noStrike">
              <a:latin typeface="Arial"/>
              <a:ea typeface="Arial"/>
              <a:cs typeface="Arial"/>
              <a:sym typeface="Arial"/>
            </a:endParaRPr>
          </a:p>
        </p:txBody>
      </p:sp>
      <p:sp>
        <p:nvSpPr>
          <p:cNvPr id="817" name="Google Shape;817;p128"/>
          <p:cNvSpPr/>
          <p:nvPr/>
        </p:nvSpPr>
        <p:spPr>
          <a:xfrm>
            <a:off x="380880" y="1600200"/>
            <a:ext cx="8305200" cy="205668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define </a:t>
            </a:r>
            <a:r>
              <a:rPr b="0" lang="en-US" sz="2800" strike="noStrike">
                <a:solidFill>
                  <a:srgbClr val="000000"/>
                </a:solidFill>
                <a:latin typeface="Courier New"/>
                <a:ea typeface="Courier New"/>
                <a:cs typeface="Courier New"/>
                <a:sym typeface="Courier New"/>
              </a:rPr>
              <a:t>BSTNode.java</a:t>
            </a:r>
            <a:r>
              <a:rPr b="0" lang="en-US" sz="2800" strike="noStrike">
                <a:solidFill>
                  <a:srgbClr val="000000"/>
                </a:solidFill>
                <a:latin typeface="Arial"/>
                <a:ea typeface="Arial"/>
                <a:cs typeface="Arial"/>
                <a:sym typeface="Arial"/>
              </a:rPr>
              <a:t> in our </a:t>
            </a:r>
            <a:r>
              <a:rPr b="0" lang="en-US" sz="2800" strike="noStrike">
                <a:solidFill>
                  <a:srgbClr val="000000"/>
                </a:solidFill>
                <a:latin typeface="Courier New"/>
                <a:ea typeface="Courier New"/>
                <a:cs typeface="Courier New"/>
                <a:sym typeface="Courier New"/>
              </a:rPr>
              <a:t>support</a:t>
            </a:r>
            <a:r>
              <a:rPr b="0" lang="en-US" sz="2800" strike="noStrike">
                <a:solidFill>
                  <a:srgbClr val="000000"/>
                </a:solidFill>
                <a:latin typeface="Arial"/>
                <a:ea typeface="Arial"/>
                <a:cs typeface="Arial"/>
                <a:sym typeface="Arial"/>
              </a:rPr>
              <a:t> package to provide nodes for our binary search trees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Visually, a </a:t>
            </a:r>
            <a:r>
              <a:rPr b="0" lang="en-US" sz="2800" strike="noStrike">
                <a:solidFill>
                  <a:srgbClr val="000000"/>
                </a:solidFill>
                <a:latin typeface="Courier New"/>
                <a:ea typeface="Courier New"/>
                <a:cs typeface="Courier New"/>
                <a:sym typeface="Courier New"/>
              </a:rPr>
              <a:t>BSTNode</a:t>
            </a:r>
            <a:r>
              <a:rPr b="0" lang="en-US" sz="2800" strike="noStrike">
                <a:solidFill>
                  <a:srgbClr val="000000"/>
                </a:solidFill>
                <a:latin typeface="Arial"/>
                <a:ea typeface="Arial"/>
                <a:cs typeface="Arial"/>
                <a:sym typeface="Arial"/>
              </a:rPr>
              <a:t> object is: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None/>
            </a:pPr>
            <a:r>
              <a:t/>
            </a:r>
            <a:endParaRPr b="0" sz="2800" strike="noStrike">
              <a:latin typeface="Arial"/>
              <a:ea typeface="Arial"/>
              <a:cs typeface="Arial"/>
              <a:sym typeface="Arial"/>
            </a:endParaRPr>
          </a:p>
        </p:txBody>
      </p:sp>
      <p:pic>
        <p:nvPicPr>
          <p:cNvPr id="818" name="Google Shape;818;p128"/>
          <p:cNvPicPr preferRelativeResize="0"/>
          <p:nvPr/>
        </p:nvPicPr>
        <p:blipFill rotWithShape="1">
          <a:blip r:embed="rId3">
            <a:alphaModFix/>
          </a:blip>
          <a:srcRect b="0" l="0" r="0" t="0"/>
          <a:stretch/>
        </p:blipFill>
        <p:spPr>
          <a:xfrm>
            <a:off x="2184120" y="3657600"/>
            <a:ext cx="4774680" cy="2187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2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BSTNode.java</a:t>
            </a:r>
            <a:endParaRPr b="0" sz="4400" strike="noStrike">
              <a:latin typeface="Arial"/>
              <a:ea typeface="Arial"/>
              <a:cs typeface="Arial"/>
              <a:sym typeface="Arial"/>
            </a:endParaRPr>
          </a:p>
        </p:txBody>
      </p:sp>
      <p:sp>
        <p:nvSpPr>
          <p:cNvPr id="825" name="Google Shape;825;p129"/>
          <p:cNvSpPr/>
          <p:nvPr/>
        </p:nvSpPr>
        <p:spPr>
          <a:xfrm>
            <a:off x="441360" y="1560600"/>
            <a:ext cx="8016120" cy="487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400" strike="noStrike">
                <a:solidFill>
                  <a:srgbClr val="000000"/>
                </a:solidFill>
                <a:latin typeface="Arial"/>
                <a:ea typeface="Arial"/>
                <a:cs typeface="Arial"/>
                <a:sym typeface="Arial"/>
              </a:rPr>
              <a:t>instance variables:</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r>
              <a:rPr b="1" lang="en-US" sz="1400" strike="noStrike">
                <a:solidFill>
                  <a:srgbClr val="000000"/>
                </a:solidFill>
                <a:latin typeface="Courier New"/>
                <a:ea typeface="Courier New"/>
                <a:cs typeface="Courier New"/>
                <a:sym typeface="Courier New"/>
              </a:rPr>
              <a:t>private T info;                // The info in a BST 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private BSTNode&lt;T&gt; left;       // A link to the left child 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private BSTNode&lt;T&gt; right;      // A link to the right child 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solidFill>
                  <a:srgbClr val="000000"/>
                </a:solidFill>
                <a:latin typeface="Arial"/>
                <a:ea typeface="Arial"/>
                <a:cs typeface="Arial"/>
                <a:sym typeface="Arial"/>
              </a:rPr>
              <a:t>Constructor:</a:t>
            </a:r>
            <a:endParaRPr b="0" sz="2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r>
              <a:rPr b="1" lang="en-US" sz="1400" strike="noStrike">
                <a:solidFill>
                  <a:srgbClr val="000000"/>
                </a:solidFill>
                <a:latin typeface="Courier New"/>
                <a:ea typeface="Courier New"/>
                <a:cs typeface="Courier New"/>
                <a:sym typeface="Courier New"/>
              </a:rPr>
              <a:t>public BSTNode(T info)</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this.info = info;</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left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right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Plus it includes the standard setters and getters</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Beginning of </a:t>
            </a:r>
            <a:r>
              <a:rPr b="0" lang="en-US" sz="4000" strike="noStrike">
                <a:solidFill>
                  <a:srgbClr val="000000"/>
                </a:solidFill>
                <a:latin typeface="Courier New"/>
                <a:ea typeface="Courier New"/>
                <a:cs typeface="Courier New"/>
                <a:sym typeface="Courier New"/>
              </a:rPr>
              <a:t>BinarySearchTree.java</a:t>
            </a:r>
            <a:endParaRPr b="0" sz="4000" strike="noStrike">
              <a:latin typeface="Arial"/>
              <a:ea typeface="Arial"/>
              <a:cs typeface="Arial"/>
              <a:sym typeface="Arial"/>
            </a:endParaRPr>
          </a:p>
        </p:txBody>
      </p:sp>
      <p:sp>
        <p:nvSpPr>
          <p:cNvPr id="832" name="Google Shape;832;p130"/>
          <p:cNvSpPr/>
          <p:nvPr/>
        </p:nvSpPr>
        <p:spPr>
          <a:xfrm>
            <a:off x="228600" y="1752480"/>
            <a:ext cx="8865360" cy="328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package ch07.trees;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import java.util.*;   // Iterator, Comparator</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import ch04.queues.*;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import ch02.stacks.*;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import support.BSTNode;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class BinarySearchTree&lt;T&gt; implements BSTInterface&lt;T&gt;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protected BSTNode&lt;T&gt; root;      // reference to the root of this BST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protected Comparator&lt;T&gt; comp;   // used for all comparisons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protected boolean found;   // used by remove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p:txBody>
      </p:sp>
      <p:sp>
        <p:nvSpPr>
          <p:cNvPr id="833" name="Google Shape;833;p130"/>
          <p:cNvSpPr/>
          <p:nvPr/>
        </p:nvSpPr>
        <p:spPr>
          <a:xfrm>
            <a:off x="4937760" y="3474720"/>
            <a:ext cx="182880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0"/>
          <p:cNvSpPr/>
          <p:nvPr/>
        </p:nvSpPr>
        <p:spPr>
          <a:xfrm>
            <a:off x="457200" y="4154400"/>
            <a:ext cx="3200400" cy="274320"/>
          </a:xfrm>
          <a:prstGeom prst="rect">
            <a:avLst/>
          </a:prstGeom>
          <a:noFill/>
          <a:ln cap="flat" cmpd="sng" w="36700">
            <a:solidFill>
              <a:srgbClr val="7803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3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Constructors</a:t>
            </a:r>
            <a:endParaRPr b="0" sz="4000" strike="noStrike">
              <a:latin typeface="Arial"/>
              <a:ea typeface="Arial"/>
              <a:cs typeface="Arial"/>
              <a:sym typeface="Arial"/>
            </a:endParaRPr>
          </a:p>
        </p:txBody>
      </p:sp>
      <p:sp>
        <p:nvSpPr>
          <p:cNvPr id="841" name="Google Shape;841;p131"/>
          <p:cNvSpPr/>
          <p:nvPr/>
        </p:nvSpPr>
        <p:spPr>
          <a:xfrm>
            <a:off x="277920" y="1523880"/>
            <a:ext cx="8865360" cy="456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BinarySearchTree()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Precondition: T implements Comparable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Creates an empty BST object - uses the natural order of elements.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root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comp = new Comparator&lt;T&gt;()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public int compare(T element1, T element2)</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((Comparable)element1).compareTo(element2);</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BinarySearchTree(Comparator&lt;T&gt; comp)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Creates an empty BST object - uses Comparator comp for order of elements.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root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this.comp = comp;</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p:txBody>
      </p:sp>
      <p:sp>
        <p:nvSpPr>
          <p:cNvPr id="842" name="Google Shape;842;p131"/>
          <p:cNvSpPr/>
          <p:nvPr/>
        </p:nvSpPr>
        <p:spPr>
          <a:xfrm>
            <a:off x="1371600" y="3474720"/>
            <a:ext cx="548640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32"/>
          <p:cNvSpPr/>
          <p:nvPr/>
        </p:nvSpPr>
        <p:spPr>
          <a:xfrm>
            <a:off x="457200" y="152280"/>
            <a:ext cx="8228880" cy="791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Example Observer methods</a:t>
            </a:r>
            <a:endParaRPr b="0" sz="4400" strike="noStrike">
              <a:latin typeface="Arial"/>
              <a:ea typeface="Arial"/>
              <a:cs typeface="Arial"/>
              <a:sym typeface="Arial"/>
            </a:endParaRPr>
          </a:p>
        </p:txBody>
      </p:sp>
      <p:sp>
        <p:nvSpPr>
          <p:cNvPr id="849" name="Google Shape;849;p132"/>
          <p:cNvSpPr/>
          <p:nvPr/>
        </p:nvSpPr>
        <p:spPr>
          <a:xfrm>
            <a:off x="457200" y="1149840"/>
            <a:ext cx="8228880" cy="5631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boolean isFull()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Returns false; this link-based BST is never full.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false;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boolean isEmpty()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Returns true if this BST is empty; otherwise, returns false.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(root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T min()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this BST is empty, returns null;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otherwise returns the smallest element of the tree.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(isEmpty())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else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BSTNode&lt;T&gt; node = root;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while (node.getLeft()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node = node.getLeft();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node.getInfo();</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p:txBody>
      </p:sp>
      <p:sp>
        <p:nvSpPr>
          <p:cNvPr id="850" name="Google Shape;850;p132"/>
          <p:cNvSpPr/>
          <p:nvPr/>
        </p:nvSpPr>
        <p:spPr>
          <a:xfrm>
            <a:off x="640080" y="3108960"/>
            <a:ext cx="256032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2"/>
          <p:cNvSpPr/>
          <p:nvPr/>
        </p:nvSpPr>
        <p:spPr>
          <a:xfrm>
            <a:off x="1188720" y="5878080"/>
            <a:ext cx="246888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3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7.5 Iterative versus Recursive Method Invocations</a:t>
            </a:r>
            <a:endParaRPr b="0" sz="4000" strike="noStrike">
              <a:latin typeface="Arial"/>
              <a:ea typeface="Arial"/>
              <a:cs typeface="Arial"/>
              <a:sym typeface="Arial"/>
            </a:endParaRPr>
          </a:p>
        </p:txBody>
      </p:sp>
      <p:sp>
        <p:nvSpPr>
          <p:cNvPr id="858" name="Google Shape;858;p133"/>
          <p:cNvSpPr/>
          <p:nvPr/>
        </p:nvSpPr>
        <p:spPr>
          <a:xfrm>
            <a:off x="457200" y="175248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Trees are inherently recursive; a tree consists of subtrees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this section we look at </a:t>
            </a:r>
            <a:r>
              <a:rPr b="1" lang="en-US" sz="2800" strike="noStrike">
                <a:solidFill>
                  <a:srgbClr val="000000"/>
                </a:solidFill>
                <a:latin typeface="Arial"/>
                <a:ea typeface="Arial"/>
                <a:cs typeface="Arial"/>
                <a:sym typeface="Arial"/>
              </a:rPr>
              <a:t>recursive</a:t>
            </a:r>
            <a:r>
              <a:rPr b="0" lang="en-US" sz="2800" strike="noStrike">
                <a:solidFill>
                  <a:srgbClr val="000000"/>
                </a:solidFill>
                <a:latin typeface="Arial"/>
                <a:ea typeface="Arial"/>
                <a:cs typeface="Arial"/>
                <a:sym typeface="Arial"/>
              </a:rPr>
              <a:t> and </a:t>
            </a:r>
            <a:r>
              <a:rPr b="1" lang="en-US" sz="2800" strike="noStrike">
                <a:solidFill>
                  <a:srgbClr val="000000"/>
                </a:solidFill>
                <a:latin typeface="Arial"/>
                <a:ea typeface="Arial"/>
                <a:cs typeface="Arial"/>
                <a:sym typeface="Arial"/>
              </a:rPr>
              <a:t>iterative</a:t>
            </a:r>
            <a:r>
              <a:rPr b="0" lang="en-US" sz="2800" strike="noStrike">
                <a:solidFill>
                  <a:srgbClr val="000000"/>
                </a:solidFill>
                <a:latin typeface="Arial"/>
                <a:ea typeface="Arial"/>
                <a:cs typeface="Arial"/>
                <a:sym typeface="Arial"/>
              </a:rPr>
              <a:t> approaches to the </a:t>
            </a:r>
            <a:r>
              <a:rPr b="0" lang="en-US" sz="2800" strike="noStrike">
                <a:solidFill>
                  <a:srgbClr val="000000"/>
                </a:solidFill>
                <a:latin typeface="Courier New"/>
                <a:ea typeface="Courier New"/>
                <a:cs typeface="Courier New"/>
                <a:sym typeface="Courier New"/>
              </a:rPr>
              <a:t>size</a:t>
            </a:r>
            <a:r>
              <a:rPr b="0" lang="en-US" sz="2800" strike="noStrike">
                <a:solidFill>
                  <a:srgbClr val="000000"/>
                </a:solidFill>
                <a:latin typeface="Arial"/>
                <a:ea typeface="Arial"/>
                <a:cs typeface="Arial"/>
                <a:sym typeface="Arial"/>
              </a:rPr>
              <a:t> method</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then discuss the benefits of recursion versus iteration for this problem</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3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Recursive Approach</a:t>
            </a:r>
            <a:endParaRPr b="0" sz="4000" strike="noStrike">
              <a:latin typeface="Arial"/>
              <a:ea typeface="Arial"/>
              <a:cs typeface="Arial"/>
              <a:sym typeface="Arial"/>
            </a:endParaRPr>
          </a:p>
        </p:txBody>
      </p:sp>
      <p:sp>
        <p:nvSpPr>
          <p:cNvPr id="865" name="Google Shape;865;p13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We create a public method, </a:t>
            </a:r>
            <a:r>
              <a:rPr b="0" lang="en-US" sz="2000" strike="noStrike">
                <a:solidFill>
                  <a:srgbClr val="000000"/>
                </a:solidFill>
                <a:latin typeface="Courier New"/>
                <a:ea typeface="Courier New"/>
                <a:cs typeface="Courier New"/>
                <a:sym typeface="Courier New"/>
              </a:rPr>
              <a:t>size</a:t>
            </a:r>
            <a:r>
              <a:rPr b="0" lang="en-US" sz="2000" strike="noStrike">
                <a:solidFill>
                  <a:srgbClr val="000000"/>
                </a:solidFill>
                <a:latin typeface="Arial"/>
                <a:ea typeface="Arial"/>
                <a:cs typeface="Arial"/>
                <a:sym typeface="Arial"/>
              </a:rPr>
              <a:t>, that calls a private recursive method, </a:t>
            </a:r>
            <a:r>
              <a:rPr b="0" lang="en-US" sz="2000" strike="noStrike">
                <a:solidFill>
                  <a:srgbClr val="000000"/>
                </a:solidFill>
                <a:latin typeface="Courier New"/>
                <a:ea typeface="Courier New"/>
                <a:cs typeface="Courier New"/>
                <a:sym typeface="Courier New"/>
              </a:rPr>
              <a:t>recSize</a:t>
            </a:r>
            <a:r>
              <a:rPr b="0" lang="en-US" sz="2000" strike="noStrike">
                <a:solidFill>
                  <a:srgbClr val="000000"/>
                </a:solidFill>
                <a:latin typeface="Arial"/>
                <a:ea typeface="Arial"/>
                <a:cs typeface="Arial"/>
                <a:sym typeface="Arial"/>
              </a:rPr>
              <a:t> and passes it a reference to the root of the tree. </a:t>
            </a:r>
            <a:endParaRPr b="0" sz="2000" strike="noStrike">
              <a:latin typeface="Arial"/>
              <a:ea typeface="Arial"/>
              <a:cs typeface="Arial"/>
              <a:sym typeface="Arial"/>
            </a:endParaRPr>
          </a:p>
          <a:p>
            <a:pPr indent="0" lvl="0" marL="0" marR="0" rtl="0" algn="l">
              <a:lnSpc>
                <a:spcPct val="80000"/>
              </a:lnSpc>
              <a:spcBef>
                <a:spcPts val="400"/>
              </a:spcBef>
              <a:spcAft>
                <a:spcPts val="0"/>
              </a:spcAft>
              <a:buNone/>
            </a:pPr>
            <a:r>
              <a:t/>
            </a:r>
            <a:endParaRPr b="0" sz="2000" strike="noStrike">
              <a:latin typeface="Arial"/>
              <a:ea typeface="Arial"/>
              <a:cs typeface="Arial"/>
              <a:sym typeface="Arial"/>
            </a:endParaRPr>
          </a:p>
          <a:p>
            <a:pPr indent="-285120" lvl="0" marL="743040" marR="0" rtl="0" algn="l">
              <a:lnSpc>
                <a:spcPct val="80000"/>
              </a:lnSpc>
              <a:spcBef>
                <a:spcPts val="360"/>
              </a:spcBef>
              <a:spcAft>
                <a:spcPts val="0"/>
              </a:spcAft>
              <a:buNone/>
            </a:pPr>
            <a:r>
              <a:rPr b="0" lang="en-US" sz="1800" strike="noStrike">
                <a:solidFill>
                  <a:srgbClr val="000000"/>
                </a:solidFill>
                <a:latin typeface="Courier New"/>
                <a:ea typeface="Courier New"/>
                <a:cs typeface="Courier New"/>
                <a:sym typeface="Courier New"/>
              </a:rPr>
              <a:t>public int size()</a:t>
            </a:r>
            <a:endParaRPr b="0" sz="1800" strike="noStrike">
              <a:latin typeface="Arial"/>
              <a:ea typeface="Arial"/>
              <a:cs typeface="Arial"/>
              <a:sym typeface="Arial"/>
            </a:endParaRPr>
          </a:p>
          <a:p>
            <a:pPr indent="-285120" lvl="0" marL="743040" marR="0" rtl="0" algn="l">
              <a:lnSpc>
                <a:spcPct val="80000"/>
              </a:lnSpc>
              <a:spcBef>
                <a:spcPts val="360"/>
              </a:spcBef>
              <a:spcAft>
                <a:spcPts val="0"/>
              </a:spcAft>
              <a:buNone/>
            </a:pPr>
            <a:r>
              <a:rPr b="0" lang="en-US" sz="1800" strike="noStrike">
                <a:solidFill>
                  <a:srgbClr val="000000"/>
                </a:solidFill>
                <a:latin typeface="Courier New"/>
                <a:ea typeface="Courier New"/>
                <a:cs typeface="Courier New"/>
                <a:sym typeface="Courier New"/>
              </a:rPr>
              <a:t>// Returns the number of elements in this BST.</a:t>
            </a:r>
            <a:endParaRPr b="0" sz="1800" strike="noStrike">
              <a:latin typeface="Arial"/>
              <a:ea typeface="Arial"/>
              <a:cs typeface="Arial"/>
              <a:sym typeface="Arial"/>
            </a:endParaRPr>
          </a:p>
          <a:p>
            <a:pPr indent="-285120" lvl="0" marL="743040" marR="0" rtl="0" algn="l">
              <a:lnSpc>
                <a:spcPct val="80000"/>
              </a:lnSpc>
              <a:spcBef>
                <a:spcPts val="360"/>
              </a:spcBef>
              <a:spcAft>
                <a:spcPts val="0"/>
              </a:spcAft>
              <a:buNone/>
            </a:pPr>
            <a:r>
              <a:rPr b="0"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285120" lvl="0" marL="743040" marR="0" rtl="0" algn="l">
              <a:lnSpc>
                <a:spcPct val="80000"/>
              </a:lnSpc>
              <a:spcBef>
                <a:spcPts val="360"/>
              </a:spcBef>
              <a:spcAft>
                <a:spcPts val="0"/>
              </a:spcAft>
              <a:buNone/>
            </a:pPr>
            <a:r>
              <a:rPr b="0" lang="en-US" sz="1800" strike="noStrike">
                <a:solidFill>
                  <a:srgbClr val="000000"/>
                </a:solidFill>
                <a:latin typeface="Courier New"/>
                <a:ea typeface="Courier New"/>
                <a:cs typeface="Courier New"/>
                <a:sym typeface="Courier New"/>
              </a:rPr>
              <a:t>  return recSize(root);</a:t>
            </a:r>
            <a:endParaRPr b="0" sz="1800" strike="noStrike">
              <a:latin typeface="Arial"/>
              <a:ea typeface="Arial"/>
              <a:cs typeface="Arial"/>
              <a:sym typeface="Arial"/>
            </a:endParaRPr>
          </a:p>
          <a:p>
            <a:pPr indent="-285120" lvl="0" marL="743040" marR="0" rtl="0" algn="l">
              <a:lnSpc>
                <a:spcPct val="80000"/>
              </a:lnSpc>
              <a:spcBef>
                <a:spcPts val="360"/>
              </a:spcBef>
              <a:spcAft>
                <a:spcPts val="0"/>
              </a:spcAft>
              <a:buNone/>
            </a:pPr>
            <a:r>
              <a:rPr b="0" lang="en-US" sz="1800" strike="noStrike">
                <a:solidFill>
                  <a:srgbClr val="000000"/>
                </a:solidFill>
                <a:latin typeface="Courier New"/>
                <a:ea typeface="Courier New"/>
                <a:cs typeface="Courier New"/>
                <a:sym typeface="Courier New"/>
              </a:rPr>
              <a:t>}</a:t>
            </a:r>
            <a:endParaRPr b="0" sz="1800" strike="noStrike">
              <a:latin typeface="Arial"/>
              <a:ea typeface="Arial"/>
              <a:cs typeface="Arial"/>
              <a:sym typeface="Arial"/>
            </a:endParaRPr>
          </a:p>
          <a:p>
            <a:pPr indent="-342360" lvl="0" marL="343080" marR="0" rtl="0" algn="l">
              <a:lnSpc>
                <a:spcPct val="80000"/>
              </a:lnSpc>
              <a:spcBef>
                <a:spcPts val="400"/>
              </a:spcBef>
              <a:spcAft>
                <a:spcPts val="0"/>
              </a:spcAft>
              <a:buNone/>
            </a:pPr>
            <a:r>
              <a:t/>
            </a:r>
            <a:endParaRPr b="0" sz="18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We design the </a:t>
            </a:r>
            <a:r>
              <a:rPr b="0" lang="en-US" sz="2000" strike="noStrike">
                <a:solidFill>
                  <a:srgbClr val="000000"/>
                </a:solidFill>
                <a:latin typeface="Courier New"/>
                <a:ea typeface="Courier New"/>
                <a:cs typeface="Courier New"/>
                <a:sym typeface="Courier New"/>
              </a:rPr>
              <a:t>recSize</a:t>
            </a:r>
            <a:r>
              <a:rPr b="0" lang="en-US" sz="2000" strike="noStrike">
                <a:solidFill>
                  <a:srgbClr val="000000"/>
                </a:solidFill>
                <a:latin typeface="Arial"/>
                <a:ea typeface="Arial"/>
                <a:cs typeface="Arial"/>
                <a:sym typeface="Arial"/>
              </a:rPr>
              <a:t> method to return the number of nodes in the subtree referenced by the argument passed to it. </a:t>
            </a:r>
            <a:endParaRPr b="0" sz="2000" strike="noStrike">
              <a:latin typeface="Arial"/>
              <a:ea typeface="Arial"/>
              <a:cs typeface="Arial"/>
              <a:sym typeface="Arial"/>
            </a:endParaRPr>
          </a:p>
          <a:p>
            <a:pPr indent="0" lvl="0" marL="0" marR="0" rtl="0" algn="l">
              <a:lnSpc>
                <a:spcPct val="80000"/>
              </a:lnSpc>
              <a:spcBef>
                <a:spcPts val="400"/>
              </a:spcBef>
              <a:spcAft>
                <a:spcPts val="0"/>
              </a:spcAft>
              <a:buNone/>
            </a:pPr>
            <a:r>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Note that the number of nodes in a tree is:</a:t>
            </a:r>
            <a:endParaRPr b="0" sz="2000" strike="noStrike">
              <a:latin typeface="Arial"/>
              <a:ea typeface="Arial"/>
              <a:cs typeface="Arial"/>
              <a:sym typeface="Arial"/>
            </a:endParaRPr>
          </a:p>
          <a:p>
            <a:pPr indent="0" lvl="0" marL="457200" marR="0" rtl="0" algn="l">
              <a:lnSpc>
                <a:spcPct val="80000"/>
              </a:lnSpc>
              <a:spcBef>
                <a:spcPts val="360"/>
              </a:spcBef>
              <a:spcAft>
                <a:spcPts val="0"/>
              </a:spcAft>
              <a:buNone/>
            </a:pPr>
            <a:r>
              <a:rPr b="0" i="1" lang="en-US" sz="1800" strike="noStrike">
                <a:solidFill>
                  <a:srgbClr val="000000"/>
                </a:solidFill>
                <a:latin typeface="Arial"/>
                <a:ea typeface="Arial"/>
                <a:cs typeface="Arial"/>
                <a:sym typeface="Arial"/>
              </a:rPr>
              <a:t>1 + number of nodes in left subtree + number of nodes in right subtree</a:t>
            </a:r>
            <a:endParaRPr b="0" sz="1800"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35"/>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872" name="Google Shape;872;p135"/>
          <p:cNvSpPr/>
          <p:nvPr/>
        </p:nvSpPr>
        <p:spPr>
          <a:xfrm>
            <a:off x="685800" y="4038480"/>
            <a:ext cx="7771680" cy="16758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corresponding method would crash when we try to access </a:t>
            </a:r>
            <a:r>
              <a:rPr b="0" lang="en-US" sz="2400" strike="noStrike">
                <a:solidFill>
                  <a:srgbClr val="000000"/>
                </a:solidFill>
                <a:latin typeface="Courier New"/>
                <a:ea typeface="Courier New"/>
                <a:cs typeface="Courier New"/>
                <a:sym typeface="Courier New"/>
              </a:rPr>
              <a:t>node.getLeft</a:t>
            </a:r>
            <a:r>
              <a:rPr b="0" lang="en-US" sz="2400" strike="noStrike">
                <a:solidFill>
                  <a:srgbClr val="000000"/>
                </a:solidFill>
                <a:latin typeface="Arial"/>
                <a:ea typeface="Arial"/>
                <a:cs typeface="Arial"/>
                <a:sym typeface="Arial"/>
              </a:rPr>
              <a:t> when </a:t>
            </a:r>
            <a:r>
              <a:rPr b="0" lang="en-US" sz="2400" strike="noStrike">
                <a:solidFill>
                  <a:srgbClr val="000000"/>
                </a:solidFill>
                <a:latin typeface="Courier New"/>
                <a:ea typeface="Courier New"/>
                <a:cs typeface="Courier New"/>
                <a:sym typeface="Courier New"/>
              </a:rPr>
              <a:t>node</a:t>
            </a:r>
            <a:r>
              <a:rPr b="0" lang="en-US" sz="2400" strike="noStrike">
                <a:solidFill>
                  <a:srgbClr val="000000"/>
                </a:solidFill>
                <a:latin typeface="Arial"/>
                <a:ea typeface="Arial"/>
                <a:cs typeface="Arial"/>
                <a:sym typeface="Arial"/>
              </a:rPr>
              <a:t> is </a:t>
            </a:r>
            <a:r>
              <a:rPr b="0" lang="en-US" sz="2400" strike="noStrike">
                <a:solidFill>
                  <a:srgbClr val="000000"/>
                </a:solidFill>
                <a:latin typeface="Courier New"/>
                <a:ea typeface="Courier New"/>
                <a:cs typeface="Courier New"/>
                <a:sym typeface="Courier New"/>
              </a:rPr>
              <a:t>null</a:t>
            </a:r>
            <a:r>
              <a:rPr b="0" lang="en-US" sz="2400" strike="noStrike">
                <a:solidFill>
                  <a:srgbClr val="000000"/>
                </a:solidFill>
                <a:latin typeface="Arial"/>
                <a:ea typeface="Arial"/>
                <a:cs typeface="Arial"/>
                <a:sym typeface="Arial"/>
              </a:rPr>
              <a:t>.</a:t>
            </a:r>
            <a:endParaRPr b="0" sz="2400" strike="noStrike">
              <a:latin typeface="Arial"/>
              <a:ea typeface="Arial"/>
              <a:cs typeface="Arial"/>
              <a:sym typeface="Arial"/>
            </a:endParaRPr>
          </a:p>
        </p:txBody>
      </p:sp>
      <p:sp>
        <p:nvSpPr>
          <p:cNvPr id="873" name="Google Shape;873;p135"/>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5"/>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875" name="Google Shape;875;p135"/>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36"/>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882" name="Google Shape;882;p136"/>
          <p:cNvSpPr/>
          <p:nvPr/>
        </p:nvSpPr>
        <p:spPr>
          <a:xfrm>
            <a:off x="685800" y="4038480"/>
            <a:ext cx="7771680" cy="16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6"/>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6"/>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885" name="Google Shape;885;p136"/>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6" name="Google Shape;886;p136"/>
          <p:cNvPicPr preferRelativeResize="0"/>
          <p:nvPr/>
        </p:nvPicPr>
        <p:blipFill rotWithShape="1">
          <a:blip r:embed="rId3">
            <a:alphaModFix/>
          </a:blip>
          <a:srcRect b="0" l="0" r="0" t="0"/>
          <a:stretch/>
        </p:blipFill>
        <p:spPr>
          <a:xfrm>
            <a:off x="850320" y="3749040"/>
            <a:ext cx="2532960" cy="2180520"/>
          </a:xfrm>
          <a:prstGeom prst="rect">
            <a:avLst/>
          </a:prstGeom>
          <a:noFill/>
          <a:ln>
            <a:noFill/>
          </a:ln>
        </p:spPr>
      </p:pic>
      <p:sp>
        <p:nvSpPr>
          <p:cNvPr id="887" name="Google Shape;887;p136"/>
          <p:cNvSpPr txBox="1"/>
          <p:nvPr/>
        </p:nvSpPr>
        <p:spPr>
          <a:xfrm>
            <a:off x="3383280" y="385956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recSize(reference to M (root))</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37"/>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894" name="Google Shape;894;p137"/>
          <p:cNvSpPr/>
          <p:nvPr/>
        </p:nvSpPr>
        <p:spPr>
          <a:xfrm>
            <a:off x="685800" y="4038480"/>
            <a:ext cx="7771680" cy="16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7"/>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7"/>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897" name="Google Shape;897;p137"/>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8" name="Google Shape;898;p137"/>
          <p:cNvPicPr preferRelativeResize="0"/>
          <p:nvPr/>
        </p:nvPicPr>
        <p:blipFill rotWithShape="1">
          <a:blip r:embed="rId3">
            <a:alphaModFix/>
          </a:blip>
          <a:srcRect b="0" l="0" r="0" t="0"/>
          <a:stretch/>
        </p:blipFill>
        <p:spPr>
          <a:xfrm>
            <a:off x="850320" y="3749040"/>
            <a:ext cx="2532960" cy="2180520"/>
          </a:xfrm>
          <a:prstGeom prst="rect">
            <a:avLst/>
          </a:prstGeom>
          <a:noFill/>
          <a:ln>
            <a:noFill/>
          </a:ln>
        </p:spPr>
      </p:pic>
      <p:sp>
        <p:nvSpPr>
          <p:cNvPr id="899" name="Google Shape;899;p137"/>
          <p:cNvSpPr txBox="1"/>
          <p:nvPr/>
        </p:nvSpPr>
        <p:spPr>
          <a:xfrm>
            <a:off x="3383280" y="385956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recSize(reference to M (root))</a:t>
            </a:r>
            <a:endParaRPr b="0" sz="1800" strike="noStrike">
              <a:latin typeface="Arial"/>
              <a:ea typeface="Arial"/>
              <a:cs typeface="Arial"/>
              <a:sym typeface="Arial"/>
            </a:endParaRPr>
          </a:p>
        </p:txBody>
      </p:sp>
      <p:sp>
        <p:nvSpPr>
          <p:cNvPr id="900" name="Google Shape;900;p137"/>
          <p:cNvSpPr txBox="1"/>
          <p:nvPr/>
        </p:nvSpPr>
        <p:spPr>
          <a:xfrm>
            <a:off x="3291840" y="4219920"/>
            <a:ext cx="585216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Condition not met: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Return 1 + recSize(ref to A) + recSize(ref to Q)</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84"/>
          <p:cNvSpPr/>
          <p:nvPr/>
        </p:nvSpPr>
        <p:spPr>
          <a:xfrm>
            <a:off x="457200" y="274680"/>
            <a:ext cx="8228880" cy="791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Definitions</a:t>
            </a:r>
            <a:endParaRPr b="0" i="0" sz="4400" u="none" cap="none" strike="noStrike">
              <a:latin typeface="Arial"/>
              <a:ea typeface="Arial"/>
              <a:cs typeface="Arial"/>
              <a:sym typeface="Arial"/>
            </a:endParaRPr>
          </a:p>
        </p:txBody>
      </p:sp>
      <p:sp>
        <p:nvSpPr>
          <p:cNvPr id="357" name="Google Shape;357;p84"/>
          <p:cNvSpPr/>
          <p:nvPr/>
        </p:nvSpPr>
        <p:spPr>
          <a:xfrm>
            <a:off x="457200" y="129528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Tree  </a:t>
            </a:r>
            <a:r>
              <a:rPr b="0" i="0" lang="en-US" sz="2800" u="none" cap="none" strike="noStrike">
                <a:solidFill>
                  <a:srgbClr val="000000"/>
                </a:solidFill>
                <a:latin typeface="Arial"/>
                <a:ea typeface="Arial"/>
                <a:cs typeface="Arial"/>
                <a:sym typeface="Arial"/>
              </a:rPr>
              <a:t>A structure with a unique starting node (the root), in which each node is capable of having multiple successor nodes (its children), and in which a unique path exists from the root to every other node.</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Root  </a:t>
            </a:r>
            <a:r>
              <a:rPr b="0" i="0" lang="en-US" sz="2800" u="none" cap="none" strike="noStrike">
                <a:solidFill>
                  <a:srgbClr val="000000"/>
                </a:solidFill>
                <a:latin typeface="Arial"/>
                <a:ea typeface="Arial"/>
                <a:cs typeface="Arial"/>
                <a:sym typeface="Arial"/>
              </a:rPr>
              <a:t>The top node of a tree structure; a node with no parent </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Parent node  </a:t>
            </a:r>
            <a:r>
              <a:rPr b="0" i="0" lang="en-US" sz="2800" u="none" cap="none" strike="noStrike">
                <a:solidFill>
                  <a:srgbClr val="000000"/>
                </a:solidFill>
                <a:latin typeface="Arial"/>
                <a:ea typeface="Arial"/>
                <a:cs typeface="Arial"/>
                <a:sym typeface="Arial"/>
              </a:rPr>
              <a:t>The predecessor node of a node is its parent </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Subtree </a:t>
            </a:r>
            <a:r>
              <a:rPr b="0" i="0" lang="en-US" sz="2800" u="none" cap="none" strike="noStrike">
                <a:solidFill>
                  <a:srgbClr val="000000"/>
                </a:solidFill>
                <a:latin typeface="Arial"/>
                <a:ea typeface="Arial"/>
                <a:cs typeface="Arial"/>
                <a:sym typeface="Arial"/>
              </a:rPr>
              <a:t>A node and all of its descendants form a subtree rooted at the node </a:t>
            </a:r>
            <a:endParaRPr b="0" i="0" sz="28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38"/>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907" name="Google Shape;907;p138"/>
          <p:cNvSpPr/>
          <p:nvPr/>
        </p:nvSpPr>
        <p:spPr>
          <a:xfrm>
            <a:off x="685800" y="4038480"/>
            <a:ext cx="7771680" cy="16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8"/>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8"/>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910" name="Google Shape;910;p138"/>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1" name="Google Shape;911;p138"/>
          <p:cNvPicPr preferRelativeResize="0"/>
          <p:nvPr/>
        </p:nvPicPr>
        <p:blipFill rotWithShape="1">
          <a:blip r:embed="rId3">
            <a:alphaModFix/>
          </a:blip>
          <a:srcRect b="0" l="0" r="0" t="0"/>
          <a:stretch/>
        </p:blipFill>
        <p:spPr>
          <a:xfrm>
            <a:off x="850320" y="3749040"/>
            <a:ext cx="2532960" cy="2180520"/>
          </a:xfrm>
          <a:prstGeom prst="rect">
            <a:avLst/>
          </a:prstGeom>
          <a:noFill/>
          <a:ln>
            <a:noFill/>
          </a:ln>
        </p:spPr>
      </p:pic>
      <p:sp>
        <p:nvSpPr>
          <p:cNvPr id="912" name="Google Shape;912;p138"/>
          <p:cNvSpPr txBox="1"/>
          <p:nvPr/>
        </p:nvSpPr>
        <p:spPr>
          <a:xfrm>
            <a:off x="3275280" y="375156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recSize(reference to M (root))</a:t>
            </a:r>
            <a:endParaRPr b="0" sz="1800" strike="noStrike">
              <a:latin typeface="Arial"/>
              <a:ea typeface="Arial"/>
              <a:cs typeface="Arial"/>
              <a:sym typeface="Arial"/>
            </a:endParaRPr>
          </a:p>
        </p:txBody>
      </p:sp>
      <p:sp>
        <p:nvSpPr>
          <p:cNvPr id="913" name="Google Shape;913;p138"/>
          <p:cNvSpPr txBox="1"/>
          <p:nvPr/>
        </p:nvSpPr>
        <p:spPr>
          <a:xfrm>
            <a:off x="3291840" y="4219920"/>
            <a:ext cx="585216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Condition not met: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return 1 + recSize(ref to A) + recSize(ref to Q)</a:t>
            </a:r>
            <a:endParaRPr b="0" sz="1800" strike="noStrike">
              <a:latin typeface="Arial"/>
              <a:ea typeface="Arial"/>
              <a:cs typeface="Arial"/>
              <a:sym typeface="Arial"/>
            </a:endParaRPr>
          </a:p>
        </p:txBody>
      </p:sp>
      <p:sp>
        <p:nvSpPr>
          <p:cNvPr id="914" name="Google Shape;914;p138"/>
          <p:cNvSpPr/>
          <p:nvPr/>
        </p:nvSpPr>
        <p:spPr>
          <a:xfrm>
            <a:off x="3275280" y="3749040"/>
            <a:ext cx="3216960" cy="3657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8"/>
          <p:cNvCxnSpPr/>
          <p:nvPr/>
        </p:nvCxnSpPr>
        <p:spPr>
          <a:xfrm>
            <a:off x="0" y="0"/>
            <a:ext cx="360" cy="360"/>
          </a:xfrm>
          <a:prstGeom prst="straightConnector1">
            <a:avLst/>
          </a:prstGeom>
          <a:noFill/>
          <a:ln cap="flat" cmpd="sng" w="36700">
            <a:solidFill>
              <a:srgbClr val="3465A4"/>
            </a:solidFill>
            <a:prstDash val="solid"/>
            <a:round/>
            <a:headEnd len="sm" w="sm" type="none"/>
            <a:tailEnd len="sm" w="sm" type="none"/>
          </a:ln>
        </p:spPr>
      </p:cxnSp>
      <p:sp>
        <p:nvSpPr>
          <p:cNvPr id="916" name="Google Shape;916;p138"/>
          <p:cNvSpPr/>
          <p:nvPr/>
        </p:nvSpPr>
        <p:spPr>
          <a:xfrm>
            <a:off x="4427280" y="4793040"/>
            <a:ext cx="4076640" cy="365760"/>
          </a:xfrm>
          <a:prstGeom prst="rect">
            <a:avLst/>
          </a:prstGeom>
          <a:noFill/>
          <a:ln cap="flat" cmpd="sng" w="36700">
            <a:solidFill>
              <a:srgbClr val="3465A4"/>
            </a:solidFill>
            <a:prstDash val="solid"/>
            <a:round/>
            <a:headEnd len="sm" w="sm" type="none"/>
            <a:tailEnd len="sm" w="sm" type="none"/>
          </a:ln>
        </p:spPr>
        <p:txBody>
          <a:bodyPr anchorCtr="0" anchor="ctr" bIns="63000" lIns="108000" spcFirstLastPara="1" rIns="108000" wrap="square" tIns="63000">
            <a:noAutofit/>
          </a:bodyPr>
          <a:lstStyle/>
          <a:p>
            <a:pPr indent="0" lvl="0" marL="0" marR="0" rtl="0" algn="ctr">
              <a:spcBef>
                <a:spcPts val="0"/>
              </a:spcBef>
              <a:spcAft>
                <a:spcPts val="0"/>
              </a:spcAft>
              <a:buNone/>
            </a:pPr>
            <a:r>
              <a:rPr b="0" lang="en-US" sz="1800" strike="noStrike">
                <a:latin typeface="Arial"/>
                <a:ea typeface="Arial"/>
                <a:cs typeface="Arial"/>
                <a:sym typeface="Arial"/>
              </a:rPr>
              <a:t>recSize(ref to A) – condition met return 1</a:t>
            </a:r>
            <a:endParaRPr b="0" sz="1800" strike="noStrike">
              <a:latin typeface="Arial"/>
              <a:ea typeface="Arial"/>
              <a:cs typeface="Arial"/>
              <a:sym typeface="Arial"/>
            </a:endParaRPr>
          </a:p>
        </p:txBody>
      </p:sp>
      <p:sp>
        <p:nvSpPr>
          <p:cNvPr id="917" name="Google Shape;917;p138"/>
          <p:cNvSpPr/>
          <p:nvPr/>
        </p:nvSpPr>
        <p:spPr>
          <a:xfrm>
            <a:off x="6126480" y="4353840"/>
            <a:ext cx="2926080" cy="168120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8"/>
          <p:cNvSpPr txBox="1"/>
          <p:nvPr/>
        </p:nvSpPr>
        <p:spPr>
          <a:xfrm>
            <a:off x="6217920" y="5212080"/>
            <a:ext cx="2834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Condition met return 1</a:t>
            </a:r>
            <a:endParaRPr b="0" sz="1800" strike="noStrike">
              <a:latin typeface="Arial"/>
              <a:ea typeface="Arial"/>
              <a:cs typeface="Arial"/>
              <a:sym typeface="Arial"/>
            </a:endParaRPr>
          </a:p>
        </p:txBody>
      </p:sp>
      <p:sp>
        <p:nvSpPr>
          <p:cNvPr id="919" name="Google Shape;919;p138"/>
          <p:cNvSpPr/>
          <p:nvPr/>
        </p:nvSpPr>
        <p:spPr>
          <a:xfrm>
            <a:off x="4389120" y="4480560"/>
            <a:ext cx="1737360" cy="6782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39"/>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926" name="Google Shape;926;p139"/>
          <p:cNvSpPr/>
          <p:nvPr/>
        </p:nvSpPr>
        <p:spPr>
          <a:xfrm>
            <a:off x="685800" y="4038480"/>
            <a:ext cx="7771680" cy="16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9"/>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9"/>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929" name="Google Shape;929;p139"/>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9"/>
          <p:cNvSpPr txBox="1"/>
          <p:nvPr/>
        </p:nvSpPr>
        <p:spPr>
          <a:xfrm>
            <a:off x="3275280" y="375156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recSize(reference to L (root))</a:t>
            </a:r>
            <a:endParaRPr b="0" sz="1800" strike="noStrike">
              <a:latin typeface="Arial"/>
              <a:ea typeface="Arial"/>
              <a:cs typeface="Arial"/>
              <a:sym typeface="Arial"/>
            </a:endParaRPr>
          </a:p>
        </p:txBody>
      </p:sp>
      <p:sp>
        <p:nvSpPr>
          <p:cNvPr id="931" name="Google Shape;931;p139"/>
          <p:cNvSpPr/>
          <p:nvPr/>
        </p:nvSpPr>
        <p:spPr>
          <a:xfrm>
            <a:off x="3275280" y="3749040"/>
            <a:ext cx="3216960" cy="3657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2" name="Google Shape;932;p139"/>
          <p:cNvCxnSpPr/>
          <p:nvPr/>
        </p:nvCxnSpPr>
        <p:spPr>
          <a:xfrm>
            <a:off x="0" y="0"/>
            <a:ext cx="360" cy="360"/>
          </a:xfrm>
          <a:prstGeom prst="straightConnector1">
            <a:avLst/>
          </a:prstGeom>
          <a:noFill/>
          <a:ln cap="flat" cmpd="sng" w="36700">
            <a:solidFill>
              <a:srgbClr val="3465A4"/>
            </a:solidFill>
            <a:prstDash val="solid"/>
            <a:round/>
            <a:headEnd len="sm" w="sm" type="none"/>
            <a:tailEnd len="sm" w="sm" type="none"/>
          </a:ln>
        </p:spPr>
      </p:cxnSp>
      <p:pic>
        <p:nvPicPr>
          <p:cNvPr id="933" name="Google Shape;933;p139"/>
          <p:cNvPicPr preferRelativeResize="0"/>
          <p:nvPr/>
        </p:nvPicPr>
        <p:blipFill rotWithShape="1">
          <a:blip r:embed="rId3">
            <a:alphaModFix/>
          </a:blip>
          <a:srcRect b="0" l="0" r="0" t="0"/>
          <a:stretch/>
        </p:blipFill>
        <p:spPr>
          <a:xfrm>
            <a:off x="548640" y="3840480"/>
            <a:ext cx="2361240" cy="1980360"/>
          </a:xfrm>
          <a:prstGeom prst="rect">
            <a:avLst/>
          </a:prstGeom>
          <a:noFill/>
          <a:ln>
            <a:noFill/>
          </a:ln>
        </p:spPr>
      </p:pic>
      <p:sp>
        <p:nvSpPr>
          <p:cNvPr id="934" name="Google Shape;934;p139"/>
          <p:cNvSpPr txBox="1"/>
          <p:nvPr/>
        </p:nvSpPr>
        <p:spPr>
          <a:xfrm>
            <a:off x="3275280" y="4353840"/>
            <a:ext cx="468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Condition not met; do the general case</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return 1 + recSize(null) + recSize(ref to P)</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40"/>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1</a:t>
            </a:r>
            <a:endParaRPr b="0" sz="4000" strike="noStrike">
              <a:latin typeface="Arial"/>
              <a:ea typeface="Arial"/>
              <a:cs typeface="Arial"/>
              <a:sym typeface="Arial"/>
            </a:endParaRPr>
          </a:p>
        </p:txBody>
      </p:sp>
      <p:sp>
        <p:nvSpPr>
          <p:cNvPr id="941" name="Google Shape;941;p140"/>
          <p:cNvSpPr/>
          <p:nvPr/>
        </p:nvSpPr>
        <p:spPr>
          <a:xfrm>
            <a:off x="685800" y="4038480"/>
            <a:ext cx="7771680" cy="16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0"/>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0"/>
          <p:cNvSpPr/>
          <p:nvPr/>
        </p:nvSpPr>
        <p:spPr>
          <a:xfrm>
            <a:off x="898560" y="2093760"/>
            <a:ext cx="672084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 is null) AND (node.getRight( )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 </a:t>
            </a:r>
            <a:endParaRPr b="0" sz="1800" strike="noStrike">
              <a:latin typeface="Arial"/>
              <a:ea typeface="Arial"/>
              <a:cs typeface="Arial"/>
              <a:sym typeface="Arial"/>
            </a:endParaRPr>
          </a:p>
        </p:txBody>
      </p:sp>
      <p:sp>
        <p:nvSpPr>
          <p:cNvPr id="944" name="Google Shape;944;p140"/>
          <p:cNvSpPr/>
          <p:nvPr/>
        </p:nvSpPr>
        <p:spPr>
          <a:xfrm>
            <a:off x="898560" y="2413440"/>
            <a:ext cx="687384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0"/>
          <p:cNvSpPr txBox="1"/>
          <p:nvPr/>
        </p:nvSpPr>
        <p:spPr>
          <a:xfrm>
            <a:off x="3275280" y="375156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recSize(reference to L (root))</a:t>
            </a:r>
            <a:endParaRPr b="0" sz="1800" strike="noStrike">
              <a:latin typeface="Arial"/>
              <a:ea typeface="Arial"/>
              <a:cs typeface="Arial"/>
              <a:sym typeface="Arial"/>
            </a:endParaRPr>
          </a:p>
        </p:txBody>
      </p:sp>
      <p:sp>
        <p:nvSpPr>
          <p:cNvPr id="946" name="Google Shape;946;p140"/>
          <p:cNvSpPr/>
          <p:nvPr/>
        </p:nvSpPr>
        <p:spPr>
          <a:xfrm>
            <a:off x="3275280" y="3749040"/>
            <a:ext cx="3216960" cy="3657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7" name="Google Shape;947;p140"/>
          <p:cNvCxnSpPr/>
          <p:nvPr/>
        </p:nvCxnSpPr>
        <p:spPr>
          <a:xfrm>
            <a:off x="0" y="0"/>
            <a:ext cx="360" cy="360"/>
          </a:xfrm>
          <a:prstGeom prst="straightConnector1">
            <a:avLst/>
          </a:prstGeom>
          <a:noFill/>
          <a:ln cap="flat" cmpd="sng" w="36700">
            <a:solidFill>
              <a:srgbClr val="3465A4"/>
            </a:solidFill>
            <a:prstDash val="solid"/>
            <a:round/>
            <a:headEnd len="sm" w="sm" type="none"/>
            <a:tailEnd len="sm" w="sm" type="none"/>
          </a:ln>
        </p:spPr>
      </p:cxnSp>
      <p:pic>
        <p:nvPicPr>
          <p:cNvPr id="948" name="Google Shape;948;p140"/>
          <p:cNvPicPr preferRelativeResize="0"/>
          <p:nvPr/>
        </p:nvPicPr>
        <p:blipFill rotWithShape="1">
          <a:blip r:embed="rId3">
            <a:alphaModFix/>
          </a:blip>
          <a:srcRect b="0" l="0" r="0" t="0"/>
          <a:stretch/>
        </p:blipFill>
        <p:spPr>
          <a:xfrm>
            <a:off x="548640" y="3840480"/>
            <a:ext cx="2361240" cy="1980360"/>
          </a:xfrm>
          <a:prstGeom prst="rect">
            <a:avLst/>
          </a:prstGeom>
          <a:noFill/>
          <a:ln>
            <a:noFill/>
          </a:ln>
        </p:spPr>
      </p:pic>
      <p:sp>
        <p:nvSpPr>
          <p:cNvPr id="949" name="Google Shape;949;p140"/>
          <p:cNvSpPr txBox="1"/>
          <p:nvPr/>
        </p:nvSpPr>
        <p:spPr>
          <a:xfrm>
            <a:off x="3275280" y="4353840"/>
            <a:ext cx="468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Condition not met; do the general case</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latin typeface="Arial"/>
                <a:ea typeface="Arial"/>
                <a:cs typeface="Arial"/>
                <a:sym typeface="Arial"/>
              </a:rPr>
              <a:t>recSize(null) </a:t>
            </a:r>
            <a:r>
              <a:rPr b="0" lang="en-US" sz="1800" strike="noStrike">
                <a:latin typeface="Arial"/>
                <a:ea typeface="Arial"/>
                <a:cs typeface="Arial"/>
                <a:sym typeface="Arial"/>
              </a:rPr>
              <a:t>+ recSize(ref to P)</a:t>
            </a:r>
            <a:endParaRPr b="0" sz="1800" strike="noStrike">
              <a:latin typeface="Arial"/>
              <a:ea typeface="Arial"/>
              <a:cs typeface="Arial"/>
              <a:sym typeface="Arial"/>
            </a:endParaRPr>
          </a:p>
        </p:txBody>
      </p:sp>
      <p:sp>
        <p:nvSpPr>
          <p:cNvPr id="950" name="Google Shape;950;p140"/>
          <p:cNvSpPr/>
          <p:nvPr/>
        </p:nvSpPr>
        <p:spPr>
          <a:xfrm>
            <a:off x="4328640" y="4637520"/>
            <a:ext cx="1706400" cy="11887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0"/>
          <p:cNvSpPr txBox="1"/>
          <p:nvPr/>
        </p:nvSpPr>
        <p:spPr>
          <a:xfrm>
            <a:off x="4389120" y="5029200"/>
            <a:ext cx="182880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Null pointer exception at </a:t>
            </a:r>
            <a:r>
              <a:rPr b="0" lang="en-US" sz="1800" strike="noStrike">
                <a:solidFill>
                  <a:srgbClr val="000000"/>
                </a:solidFill>
                <a:latin typeface="Arial"/>
                <a:ea typeface="Arial"/>
                <a:cs typeface="Arial"/>
                <a:sym typeface="Arial"/>
              </a:rPr>
              <a:t>node.getLeft( )</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41"/>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2</a:t>
            </a:r>
            <a:endParaRPr b="0" sz="4000" strike="noStrike">
              <a:latin typeface="Arial"/>
              <a:ea typeface="Arial"/>
              <a:cs typeface="Arial"/>
              <a:sym typeface="Arial"/>
            </a:endParaRPr>
          </a:p>
        </p:txBody>
      </p:sp>
      <p:sp>
        <p:nvSpPr>
          <p:cNvPr id="958" name="Google Shape;958;p141"/>
          <p:cNvSpPr/>
          <p:nvPr/>
        </p:nvSpPr>
        <p:spPr>
          <a:xfrm>
            <a:off x="685800" y="4724280"/>
            <a:ext cx="7771680" cy="16758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Works, but can be simplified. There is no need to make the leaf node a special case – it would also be handled properly by the final else clause</a:t>
            </a:r>
            <a:endParaRPr b="0" sz="2400" strike="noStrike">
              <a:latin typeface="Arial"/>
              <a:ea typeface="Arial"/>
              <a:cs typeface="Arial"/>
              <a:sym typeface="Arial"/>
            </a:endParaRPr>
          </a:p>
        </p:txBody>
      </p:sp>
      <p:sp>
        <p:nvSpPr>
          <p:cNvPr id="959" name="Google Shape;959;p141"/>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1"/>
          <p:cNvSpPr/>
          <p:nvPr/>
        </p:nvSpPr>
        <p:spPr>
          <a:xfrm>
            <a:off x="898560" y="2093760"/>
            <a:ext cx="7863840" cy="2284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2</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(node.getLeft() is null) AND (node.getRight()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recSize(node.getRight())</a:t>
            </a:r>
            <a:endParaRPr b="0" sz="1800" strike="noStrike">
              <a:latin typeface="Arial"/>
              <a:ea typeface="Arial"/>
              <a:cs typeface="Arial"/>
              <a:sym typeface="Arial"/>
            </a:endParaRPr>
          </a:p>
        </p:txBody>
      </p:sp>
      <p:sp>
        <p:nvSpPr>
          <p:cNvPr id="961" name="Google Shape;961;p141"/>
          <p:cNvSpPr/>
          <p:nvPr/>
        </p:nvSpPr>
        <p:spPr>
          <a:xfrm>
            <a:off x="898560" y="2377440"/>
            <a:ext cx="2484720" cy="64008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42"/>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968" name="Google Shape;968;p142"/>
          <p:cNvSpPr/>
          <p:nvPr/>
        </p:nvSpPr>
        <p:spPr>
          <a:xfrm>
            <a:off x="685800" y="4038480"/>
            <a:ext cx="7771680" cy="16758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Works and is “simple”.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This example illustrates two important points about recursion with trees: </a:t>
            </a:r>
            <a:endParaRPr b="0" sz="2400"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always check for the empty tree first</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leaf nodes do not need to be treated as separate cases. </a:t>
            </a:r>
            <a:endParaRPr b="0" i="0" sz="2000" u="none" cap="none" strike="noStrike">
              <a:latin typeface="Arial"/>
              <a:ea typeface="Arial"/>
              <a:cs typeface="Arial"/>
              <a:sym typeface="Arial"/>
            </a:endParaRPr>
          </a:p>
        </p:txBody>
      </p:sp>
      <p:sp>
        <p:nvSpPr>
          <p:cNvPr id="969" name="Google Shape;969;p142"/>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2"/>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43"/>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977" name="Google Shape;977;p143"/>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3"/>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pic>
        <p:nvPicPr>
          <p:cNvPr id="979" name="Google Shape;979;p143"/>
          <p:cNvPicPr preferRelativeResize="0"/>
          <p:nvPr/>
        </p:nvPicPr>
        <p:blipFill rotWithShape="1">
          <a:blip r:embed="rId3">
            <a:alphaModFix/>
          </a:blip>
          <a:srcRect b="0" l="0" r="0" t="0"/>
          <a:stretch/>
        </p:blipFill>
        <p:spPr>
          <a:xfrm>
            <a:off x="238320" y="3749400"/>
            <a:ext cx="2532960" cy="2180520"/>
          </a:xfrm>
          <a:prstGeom prst="rect">
            <a:avLst/>
          </a:prstGeom>
          <a:noFill/>
          <a:ln>
            <a:noFill/>
          </a:ln>
        </p:spPr>
      </p:pic>
      <p:sp>
        <p:nvSpPr>
          <p:cNvPr id="980" name="Google Shape;980;p143"/>
          <p:cNvSpPr txBox="1"/>
          <p:nvPr/>
        </p:nvSpPr>
        <p:spPr>
          <a:xfrm>
            <a:off x="2926080" y="3749040"/>
            <a:ext cx="3474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recSize(ref to M)</a:t>
            </a:r>
            <a:endParaRPr b="1" sz="1800" strike="noStrike">
              <a:latin typeface="Arial"/>
              <a:ea typeface="Arial"/>
              <a:cs typeface="Arial"/>
              <a:sym typeface="Arial"/>
            </a:endParaRPr>
          </a:p>
        </p:txBody>
      </p:sp>
      <p:sp>
        <p:nvSpPr>
          <p:cNvPr id="981" name="Google Shape;981;p143"/>
          <p:cNvSpPr/>
          <p:nvPr/>
        </p:nvSpPr>
        <p:spPr>
          <a:xfrm>
            <a:off x="3383280" y="4114800"/>
            <a:ext cx="5029200" cy="5486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3"/>
          <p:cNvSpPr txBox="1"/>
          <p:nvPr/>
        </p:nvSpPr>
        <p:spPr>
          <a:xfrm>
            <a:off x="3474720" y="4206240"/>
            <a:ext cx="5120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solidFill>
                  <a:srgbClr val="C9211E"/>
                </a:solidFill>
                <a:latin typeface="Arial"/>
                <a:ea typeface="Arial"/>
                <a:cs typeface="Arial"/>
                <a:sym typeface="Arial"/>
              </a:rPr>
              <a:t>recSize(ref to A)</a:t>
            </a:r>
            <a:r>
              <a:rPr b="0" lang="en-US" sz="1800" strike="noStrike">
                <a:latin typeface="Arial"/>
                <a:ea typeface="Arial"/>
                <a:cs typeface="Arial"/>
                <a:sym typeface="Arial"/>
              </a:rPr>
              <a:t> + </a:t>
            </a:r>
            <a:r>
              <a:rPr b="1" lang="en-US" sz="1800" strike="noStrike">
                <a:solidFill>
                  <a:srgbClr val="224B12"/>
                </a:solidFill>
                <a:latin typeface="Arial"/>
                <a:ea typeface="Arial"/>
                <a:cs typeface="Arial"/>
                <a:sym typeface="Arial"/>
              </a:rPr>
              <a:t>recSize(ref to Q)</a:t>
            </a:r>
            <a:endParaRPr b="0" sz="1800" strike="noStrike">
              <a:latin typeface="Arial"/>
              <a:ea typeface="Arial"/>
              <a:cs typeface="Arial"/>
              <a:sym typeface="Arial"/>
            </a:endParaRPr>
          </a:p>
        </p:txBody>
      </p:sp>
      <p:sp>
        <p:nvSpPr>
          <p:cNvPr id="983" name="Google Shape;983;p143"/>
          <p:cNvSpPr/>
          <p:nvPr/>
        </p:nvSpPr>
        <p:spPr>
          <a:xfrm>
            <a:off x="4572000" y="4663440"/>
            <a:ext cx="4389120" cy="64008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3"/>
          <p:cNvSpPr txBox="1"/>
          <p:nvPr/>
        </p:nvSpPr>
        <p:spPr>
          <a:xfrm>
            <a:off x="4754880" y="484632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cxnSp>
        <p:nvCxnSpPr>
          <p:cNvPr id="985" name="Google Shape;985;p143"/>
          <p:cNvCxnSpPr/>
          <p:nvPr/>
        </p:nvCxnSpPr>
        <p:spPr>
          <a:xfrm rot="10800000">
            <a:off x="4754880" y="4572000"/>
            <a:ext cx="0" cy="548640"/>
          </a:xfrm>
          <a:prstGeom prst="straightConnector1">
            <a:avLst/>
          </a:prstGeom>
          <a:noFill/>
          <a:ln cap="flat" cmpd="sng" w="36700">
            <a:solidFill>
              <a:srgbClr val="C9211E"/>
            </a:solidFill>
            <a:prstDash val="solid"/>
            <a:round/>
            <a:headEnd len="sm" w="sm" type="none"/>
            <a:tailEnd len="med" w="med" type="triangl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44"/>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992" name="Google Shape;992;p144"/>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4"/>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pic>
        <p:nvPicPr>
          <p:cNvPr id="994" name="Google Shape;994;p144"/>
          <p:cNvPicPr preferRelativeResize="0"/>
          <p:nvPr/>
        </p:nvPicPr>
        <p:blipFill rotWithShape="1">
          <a:blip r:embed="rId3">
            <a:alphaModFix/>
          </a:blip>
          <a:srcRect b="0" l="0" r="0" t="0"/>
          <a:stretch/>
        </p:blipFill>
        <p:spPr>
          <a:xfrm>
            <a:off x="238320" y="3749400"/>
            <a:ext cx="2532960" cy="2180520"/>
          </a:xfrm>
          <a:prstGeom prst="rect">
            <a:avLst/>
          </a:prstGeom>
          <a:noFill/>
          <a:ln>
            <a:noFill/>
          </a:ln>
        </p:spPr>
      </p:pic>
      <p:sp>
        <p:nvSpPr>
          <p:cNvPr id="995" name="Google Shape;995;p144"/>
          <p:cNvSpPr txBox="1"/>
          <p:nvPr/>
        </p:nvSpPr>
        <p:spPr>
          <a:xfrm>
            <a:off x="2926080" y="3749040"/>
            <a:ext cx="3474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recSize(ref to M)</a:t>
            </a:r>
            <a:endParaRPr b="1" sz="1800" strike="noStrike">
              <a:latin typeface="Arial"/>
              <a:ea typeface="Arial"/>
              <a:cs typeface="Arial"/>
              <a:sym typeface="Arial"/>
            </a:endParaRPr>
          </a:p>
        </p:txBody>
      </p:sp>
      <p:sp>
        <p:nvSpPr>
          <p:cNvPr id="996" name="Google Shape;996;p144"/>
          <p:cNvSpPr/>
          <p:nvPr/>
        </p:nvSpPr>
        <p:spPr>
          <a:xfrm>
            <a:off x="3383280" y="4114800"/>
            <a:ext cx="5029200" cy="5486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4"/>
          <p:cNvSpPr txBox="1"/>
          <p:nvPr/>
        </p:nvSpPr>
        <p:spPr>
          <a:xfrm>
            <a:off x="3474720" y="4206240"/>
            <a:ext cx="5120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solidFill>
                  <a:srgbClr val="C9211E"/>
                </a:solidFill>
                <a:latin typeface="Arial"/>
                <a:ea typeface="Arial"/>
                <a:cs typeface="Arial"/>
                <a:sym typeface="Arial"/>
              </a:rPr>
              <a:t>recSize(ref to A)</a:t>
            </a:r>
            <a:r>
              <a:rPr b="0" lang="en-US" sz="1800" strike="noStrike">
                <a:latin typeface="Arial"/>
                <a:ea typeface="Arial"/>
                <a:cs typeface="Arial"/>
                <a:sym typeface="Arial"/>
              </a:rPr>
              <a:t> + </a:t>
            </a:r>
            <a:r>
              <a:rPr b="1" lang="en-US" sz="1800" strike="noStrike">
                <a:solidFill>
                  <a:srgbClr val="224B12"/>
                </a:solidFill>
                <a:latin typeface="Arial"/>
                <a:ea typeface="Arial"/>
                <a:cs typeface="Arial"/>
                <a:sym typeface="Arial"/>
              </a:rPr>
              <a:t>recSize(ref to Q)</a:t>
            </a:r>
            <a:endParaRPr b="0" sz="1800" strike="noStrike">
              <a:latin typeface="Arial"/>
              <a:ea typeface="Arial"/>
              <a:cs typeface="Arial"/>
              <a:sym typeface="Arial"/>
            </a:endParaRPr>
          </a:p>
        </p:txBody>
      </p:sp>
      <p:sp>
        <p:nvSpPr>
          <p:cNvPr id="998" name="Google Shape;998;p144"/>
          <p:cNvSpPr/>
          <p:nvPr/>
        </p:nvSpPr>
        <p:spPr>
          <a:xfrm>
            <a:off x="4572000" y="4663440"/>
            <a:ext cx="4389120" cy="64008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4"/>
          <p:cNvSpPr txBox="1"/>
          <p:nvPr/>
        </p:nvSpPr>
        <p:spPr>
          <a:xfrm>
            <a:off x="4754880" y="484632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00" name="Google Shape;1000;p144"/>
          <p:cNvSpPr txBox="1"/>
          <p:nvPr/>
        </p:nvSpPr>
        <p:spPr>
          <a:xfrm>
            <a:off x="5943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cxnSp>
        <p:nvCxnSpPr>
          <p:cNvPr id="1001" name="Google Shape;1001;p144"/>
          <p:cNvCxnSpPr/>
          <p:nvPr/>
        </p:nvCxnSpPr>
        <p:spPr>
          <a:xfrm rot="10800000">
            <a:off x="4754880" y="4572000"/>
            <a:ext cx="0" cy="548640"/>
          </a:xfrm>
          <a:prstGeom prst="straightConnector1">
            <a:avLst/>
          </a:prstGeom>
          <a:noFill/>
          <a:ln cap="flat" cmpd="sng" w="36700">
            <a:solidFill>
              <a:srgbClr val="C9211E"/>
            </a:solidFill>
            <a:prstDash val="solid"/>
            <a:round/>
            <a:headEnd len="sm" w="sm"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45"/>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1008" name="Google Shape;1008;p145"/>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5"/>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pic>
        <p:nvPicPr>
          <p:cNvPr id="1010" name="Google Shape;1010;p145"/>
          <p:cNvPicPr preferRelativeResize="0"/>
          <p:nvPr/>
        </p:nvPicPr>
        <p:blipFill rotWithShape="1">
          <a:blip r:embed="rId3">
            <a:alphaModFix/>
          </a:blip>
          <a:srcRect b="0" l="0" r="0" t="0"/>
          <a:stretch/>
        </p:blipFill>
        <p:spPr>
          <a:xfrm>
            <a:off x="238320" y="3749400"/>
            <a:ext cx="2532960" cy="2180520"/>
          </a:xfrm>
          <a:prstGeom prst="rect">
            <a:avLst/>
          </a:prstGeom>
          <a:noFill/>
          <a:ln>
            <a:noFill/>
          </a:ln>
        </p:spPr>
      </p:pic>
      <p:sp>
        <p:nvSpPr>
          <p:cNvPr id="1011" name="Google Shape;1011;p145"/>
          <p:cNvSpPr txBox="1"/>
          <p:nvPr/>
        </p:nvSpPr>
        <p:spPr>
          <a:xfrm>
            <a:off x="2926080" y="3749040"/>
            <a:ext cx="3474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recSize(ref to M)</a:t>
            </a:r>
            <a:endParaRPr b="1" sz="1800" strike="noStrike">
              <a:latin typeface="Arial"/>
              <a:ea typeface="Arial"/>
              <a:cs typeface="Arial"/>
              <a:sym typeface="Arial"/>
            </a:endParaRPr>
          </a:p>
        </p:txBody>
      </p:sp>
      <p:sp>
        <p:nvSpPr>
          <p:cNvPr id="1012" name="Google Shape;1012;p145"/>
          <p:cNvSpPr/>
          <p:nvPr/>
        </p:nvSpPr>
        <p:spPr>
          <a:xfrm>
            <a:off x="3383280" y="4114800"/>
            <a:ext cx="5029200" cy="5486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5"/>
          <p:cNvSpPr txBox="1"/>
          <p:nvPr/>
        </p:nvSpPr>
        <p:spPr>
          <a:xfrm>
            <a:off x="3474720" y="4206240"/>
            <a:ext cx="5120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solidFill>
                  <a:srgbClr val="C9211E"/>
                </a:solidFill>
                <a:latin typeface="Arial"/>
                <a:ea typeface="Arial"/>
                <a:cs typeface="Arial"/>
                <a:sym typeface="Arial"/>
              </a:rPr>
              <a:t>recSize(ref to A)</a:t>
            </a:r>
            <a:r>
              <a:rPr b="0" lang="en-US" sz="1800" strike="noStrike">
                <a:latin typeface="Arial"/>
                <a:ea typeface="Arial"/>
                <a:cs typeface="Arial"/>
                <a:sym typeface="Arial"/>
              </a:rPr>
              <a:t> + </a:t>
            </a:r>
            <a:r>
              <a:rPr b="1" lang="en-US" sz="1800" strike="noStrike">
                <a:solidFill>
                  <a:srgbClr val="224B12"/>
                </a:solidFill>
                <a:latin typeface="Arial"/>
                <a:ea typeface="Arial"/>
                <a:cs typeface="Arial"/>
                <a:sym typeface="Arial"/>
              </a:rPr>
              <a:t>recSize(ref to Q)</a:t>
            </a:r>
            <a:endParaRPr b="0" sz="1800" strike="noStrike">
              <a:latin typeface="Arial"/>
              <a:ea typeface="Arial"/>
              <a:cs typeface="Arial"/>
              <a:sym typeface="Arial"/>
            </a:endParaRPr>
          </a:p>
        </p:txBody>
      </p:sp>
      <p:sp>
        <p:nvSpPr>
          <p:cNvPr id="1014" name="Google Shape;1014;p145"/>
          <p:cNvSpPr/>
          <p:nvPr/>
        </p:nvSpPr>
        <p:spPr>
          <a:xfrm>
            <a:off x="4572000" y="4663440"/>
            <a:ext cx="4389120" cy="64008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5"/>
          <p:cNvSpPr txBox="1"/>
          <p:nvPr/>
        </p:nvSpPr>
        <p:spPr>
          <a:xfrm>
            <a:off x="4754880" y="484632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16" name="Google Shape;1016;p145"/>
          <p:cNvSpPr txBox="1"/>
          <p:nvPr/>
        </p:nvSpPr>
        <p:spPr>
          <a:xfrm>
            <a:off x="5943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
        <p:nvSpPr>
          <p:cNvPr id="1017" name="Google Shape;1017;p145"/>
          <p:cNvSpPr txBox="1"/>
          <p:nvPr/>
        </p:nvSpPr>
        <p:spPr>
          <a:xfrm>
            <a:off x="7491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cxnSp>
        <p:nvCxnSpPr>
          <p:cNvPr id="1018" name="Google Shape;1018;p145"/>
          <p:cNvCxnSpPr/>
          <p:nvPr/>
        </p:nvCxnSpPr>
        <p:spPr>
          <a:xfrm rot="10800000">
            <a:off x="4754880" y="4572000"/>
            <a:ext cx="0" cy="548640"/>
          </a:xfrm>
          <a:prstGeom prst="straightConnector1">
            <a:avLst/>
          </a:prstGeom>
          <a:noFill/>
          <a:ln cap="flat" cmpd="sng" w="36700">
            <a:solidFill>
              <a:srgbClr val="C9211E"/>
            </a:solidFill>
            <a:prstDash val="solid"/>
            <a:round/>
            <a:headEnd len="sm" w="sm"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46"/>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1025" name="Google Shape;1025;p146"/>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6"/>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pic>
        <p:nvPicPr>
          <p:cNvPr id="1027" name="Google Shape;1027;p146"/>
          <p:cNvPicPr preferRelativeResize="0"/>
          <p:nvPr/>
        </p:nvPicPr>
        <p:blipFill rotWithShape="1">
          <a:blip r:embed="rId3">
            <a:alphaModFix/>
          </a:blip>
          <a:srcRect b="0" l="0" r="0" t="0"/>
          <a:stretch/>
        </p:blipFill>
        <p:spPr>
          <a:xfrm>
            <a:off x="238320" y="3749400"/>
            <a:ext cx="2532960" cy="2180520"/>
          </a:xfrm>
          <a:prstGeom prst="rect">
            <a:avLst/>
          </a:prstGeom>
          <a:noFill/>
          <a:ln>
            <a:noFill/>
          </a:ln>
        </p:spPr>
      </p:pic>
      <p:sp>
        <p:nvSpPr>
          <p:cNvPr id="1028" name="Google Shape;1028;p146"/>
          <p:cNvSpPr txBox="1"/>
          <p:nvPr/>
        </p:nvSpPr>
        <p:spPr>
          <a:xfrm>
            <a:off x="2926080" y="3749040"/>
            <a:ext cx="3474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recSize(ref to M)</a:t>
            </a:r>
            <a:endParaRPr b="1" sz="1800" strike="noStrike">
              <a:latin typeface="Arial"/>
              <a:ea typeface="Arial"/>
              <a:cs typeface="Arial"/>
              <a:sym typeface="Arial"/>
            </a:endParaRPr>
          </a:p>
        </p:txBody>
      </p:sp>
      <p:sp>
        <p:nvSpPr>
          <p:cNvPr id="1029" name="Google Shape;1029;p146"/>
          <p:cNvSpPr/>
          <p:nvPr/>
        </p:nvSpPr>
        <p:spPr>
          <a:xfrm>
            <a:off x="3383280" y="4114800"/>
            <a:ext cx="5029200" cy="5486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6"/>
          <p:cNvSpPr txBox="1"/>
          <p:nvPr/>
        </p:nvSpPr>
        <p:spPr>
          <a:xfrm>
            <a:off x="3474720" y="4206240"/>
            <a:ext cx="5120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solidFill>
                  <a:srgbClr val="C9211E"/>
                </a:solidFill>
                <a:latin typeface="Arial"/>
                <a:ea typeface="Arial"/>
                <a:cs typeface="Arial"/>
                <a:sym typeface="Arial"/>
              </a:rPr>
              <a:t>recSize(ref to A)</a:t>
            </a:r>
            <a:r>
              <a:rPr b="0" lang="en-US" sz="1800" strike="noStrike">
                <a:latin typeface="Arial"/>
                <a:ea typeface="Arial"/>
                <a:cs typeface="Arial"/>
                <a:sym typeface="Arial"/>
              </a:rPr>
              <a:t> + </a:t>
            </a:r>
            <a:r>
              <a:rPr b="1" lang="en-US" sz="1800" strike="noStrike">
                <a:solidFill>
                  <a:srgbClr val="224B12"/>
                </a:solidFill>
                <a:latin typeface="Arial"/>
                <a:ea typeface="Arial"/>
                <a:cs typeface="Arial"/>
                <a:sym typeface="Arial"/>
              </a:rPr>
              <a:t>recSize(ref to Q)</a:t>
            </a:r>
            <a:endParaRPr b="0" sz="1800" strike="noStrike">
              <a:latin typeface="Arial"/>
              <a:ea typeface="Arial"/>
              <a:cs typeface="Arial"/>
              <a:sym typeface="Arial"/>
            </a:endParaRPr>
          </a:p>
        </p:txBody>
      </p:sp>
      <p:sp>
        <p:nvSpPr>
          <p:cNvPr id="1031" name="Google Shape;1031;p146"/>
          <p:cNvSpPr/>
          <p:nvPr/>
        </p:nvSpPr>
        <p:spPr>
          <a:xfrm>
            <a:off x="4572000" y="4663440"/>
            <a:ext cx="4389120" cy="64008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6"/>
          <p:cNvSpPr txBox="1"/>
          <p:nvPr/>
        </p:nvSpPr>
        <p:spPr>
          <a:xfrm>
            <a:off x="4754880" y="484632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33" name="Google Shape;1033;p146"/>
          <p:cNvSpPr txBox="1"/>
          <p:nvPr/>
        </p:nvSpPr>
        <p:spPr>
          <a:xfrm>
            <a:off x="5943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
        <p:nvSpPr>
          <p:cNvPr id="1034" name="Google Shape;1034;p146"/>
          <p:cNvSpPr txBox="1"/>
          <p:nvPr/>
        </p:nvSpPr>
        <p:spPr>
          <a:xfrm>
            <a:off x="7491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cxnSp>
        <p:nvCxnSpPr>
          <p:cNvPr id="1035" name="Google Shape;1035;p146"/>
          <p:cNvCxnSpPr/>
          <p:nvPr/>
        </p:nvCxnSpPr>
        <p:spPr>
          <a:xfrm rot="10800000">
            <a:off x="4754880" y="4572000"/>
            <a:ext cx="0" cy="548640"/>
          </a:xfrm>
          <a:prstGeom prst="straightConnector1">
            <a:avLst/>
          </a:prstGeom>
          <a:noFill/>
          <a:ln cap="flat" cmpd="sng" w="36700">
            <a:solidFill>
              <a:srgbClr val="C9211E"/>
            </a:solidFill>
            <a:prstDash val="solid"/>
            <a:round/>
            <a:headEnd len="sm" w="sm" type="none"/>
            <a:tailEnd len="med" w="med" type="triangle"/>
          </a:ln>
        </p:spPr>
      </p:cxnSp>
      <p:sp>
        <p:nvSpPr>
          <p:cNvPr id="1036" name="Google Shape;1036;p146"/>
          <p:cNvSpPr/>
          <p:nvPr/>
        </p:nvSpPr>
        <p:spPr>
          <a:xfrm>
            <a:off x="4572000" y="5577840"/>
            <a:ext cx="4389120" cy="640080"/>
          </a:xfrm>
          <a:prstGeom prst="rect">
            <a:avLst/>
          </a:prstGeom>
          <a:noFill/>
          <a:ln cap="flat" cmpd="sng" w="36700">
            <a:solidFill>
              <a:srgbClr val="224B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6"/>
          <p:cNvSpPr txBox="1"/>
          <p:nvPr/>
        </p:nvSpPr>
        <p:spPr>
          <a:xfrm>
            <a:off x="4754880" y="563868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38" name="Google Shape;1038;p146"/>
          <p:cNvSpPr txBox="1"/>
          <p:nvPr/>
        </p:nvSpPr>
        <p:spPr>
          <a:xfrm>
            <a:off x="5943600" y="5948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
        <p:nvSpPr>
          <p:cNvPr id="1039" name="Google Shape;1039;p146"/>
          <p:cNvSpPr txBox="1"/>
          <p:nvPr/>
        </p:nvSpPr>
        <p:spPr>
          <a:xfrm>
            <a:off x="7455600" y="5948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47"/>
          <p:cNvSpPr/>
          <p:nvPr/>
        </p:nvSpPr>
        <p:spPr>
          <a:xfrm>
            <a:off x="685800" y="45720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Courier New"/>
                <a:ea typeface="Courier New"/>
                <a:cs typeface="Courier New"/>
                <a:sym typeface="Courier New"/>
              </a:rPr>
              <a:t>recSize</a:t>
            </a:r>
            <a:r>
              <a:rPr b="0" lang="en-US" sz="4000" strike="noStrike">
                <a:solidFill>
                  <a:srgbClr val="000000"/>
                </a:solidFill>
                <a:latin typeface="Arial"/>
                <a:ea typeface="Arial"/>
                <a:cs typeface="Arial"/>
                <a:sym typeface="Arial"/>
              </a:rPr>
              <a:t> Algorithm</a:t>
            </a:r>
            <a:br>
              <a:rPr lang="en-US" sz="1800">
                <a:latin typeface="Arial"/>
                <a:ea typeface="Arial"/>
                <a:cs typeface="Arial"/>
                <a:sym typeface="Arial"/>
              </a:rPr>
            </a:br>
            <a:r>
              <a:rPr b="0" lang="en-US" sz="4000" strike="noStrike">
                <a:solidFill>
                  <a:srgbClr val="000000"/>
                </a:solidFill>
                <a:latin typeface="Arial"/>
                <a:ea typeface="Arial"/>
                <a:cs typeface="Arial"/>
                <a:sym typeface="Arial"/>
              </a:rPr>
              <a:t>Version 3</a:t>
            </a:r>
            <a:endParaRPr b="0" sz="4000" strike="noStrike">
              <a:latin typeface="Arial"/>
              <a:ea typeface="Arial"/>
              <a:cs typeface="Arial"/>
              <a:sym typeface="Arial"/>
            </a:endParaRPr>
          </a:p>
        </p:txBody>
      </p:sp>
      <p:sp>
        <p:nvSpPr>
          <p:cNvPr id="1046" name="Google Shape;1046;p147"/>
          <p:cNvSpPr/>
          <p:nvPr/>
        </p:nvSpPr>
        <p:spPr>
          <a:xfrm>
            <a:off x="4952880" y="342900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7"/>
          <p:cNvSpPr/>
          <p:nvPr/>
        </p:nvSpPr>
        <p:spPr>
          <a:xfrm>
            <a:off x="898560" y="2093760"/>
            <a:ext cx="7025400" cy="1461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recSize(node): returns int    Version 3</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if node is null</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0</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else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    return 1 + recSize(node.getLeft( )) + recSize(node.getRight( ))</a:t>
            </a:r>
            <a:endParaRPr b="0" sz="1800" strike="noStrike">
              <a:latin typeface="Arial"/>
              <a:ea typeface="Arial"/>
              <a:cs typeface="Arial"/>
              <a:sym typeface="Arial"/>
            </a:endParaRPr>
          </a:p>
        </p:txBody>
      </p:sp>
      <p:pic>
        <p:nvPicPr>
          <p:cNvPr id="1048" name="Google Shape;1048;p147"/>
          <p:cNvPicPr preferRelativeResize="0"/>
          <p:nvPr/>
        </p:nvPicPr>
        <p:blipFill rotWithShape="1">
          <a:blip r:embed="rId3">
            <a:alphaModFix/>
          </a:blip>
          <a:srcRect b="0" l="0" r="0" t="0"/>
          <a:stretch/>
        </p:blipFill>
        <p:spPr>
          <a:xfrm>
            <a:off x="238320" y="3749400"/>
            <a:ext cx="2532960" cy="2180520"/>
          </a:xfrm>
          <a:prstGeom prst="rect">
            <a:avLst/>
          </a:prstGeom>
          <a:noFill/>
          <a:ln>
            <a:noFill/>
          </a:ln>
        </p:spPr>
      </p:pic>
      <p:sp>
        <p:nvSpPr>
          <p:cNvPr id="1049" name="Google Shape;1049;p147"/>
          <p:cNvSpPr txBox="1"/>
          <p:nvPr/>
        </p:nvSpPr>
        <p:spPr>
          <a:xfrm>
            <a:off x="2926080" y="3749040"/>
            <a:ext cx="34747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latin typeface="Arial"/>
                <a:ea typeface="Arial"/>
                <a:cs typeface="Arial"/>
                <a:sym typeface="Arial"/>
              </a:rPr>
              <a:t>recSize(ref to M)</a:t>
            </a:r>
            <a:endParaRPr b="1" sz="1800" strike="noStrike">
              <a:latin typeface="Arial"/>
              <a:ea typeface="Arial"/>
              <a:cs typeface="Arial"/>
              <a:sym typeface="Arial"/>
            </a:endParaRPr>
          </a:p>
        </p:txBody>
      </p:sp>
      <p:sp>
        <p:nvSpPr>
          <p:cNvPr id="1050" name="Google Shape;1050;p147"/>
          <p:cNvSpPr/>
          <p:nvPr/>
        </p:nvSpPr>
        <p:spPr>
          <a:xfrm>
            <a:off x="3383280" y="4114800"/>
            <a:ext cx="5029200" cy="5486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7"/>
          <p:cNvSpPr txBox="1"/>
          <p:nvPr/>
        </p:nvSpPr>
        <p:spPr>
          <a:xfrm>
            <a:off x="3474720" y="4206240"/>
            <a:ext cx="512064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a:t>
            </a:r>
            <a:r>
              <a:rPr b="1" lang="en-US" sz="1800" strike="noStrike">
                <a:solidFill>
                  <a:srgbClr val="C9211E"/>
                </a:solidFill>
                <a:latin typeface="Arial"/>
                <a:ea typeface="Arial"/>
                <a:cs typeface="Arial"/>
                <a:sym typeface="Arial"/>
              </a:rPr>
              <a:t>recSize(ref to A)</a:t>
            </a:r>
            <a:r>
              <a:rPr b="0" lang="en-US" sz="1800" strike="noStrike">
                <a:latin typeface="Arial"/>
                <a:ea typeface="Arial"/>
                <a:cs typeface="Arial"/>
                <a:sym typeface="Arial"/>
              </a:rPr>
              <a:t> + </a:t>
            </a:r>
            <a:r>
              <a:rPr b="1" lang="en-US" sz="1800" strike="noStrike">
                <a:solidFill>
                  <a:srgbClr val="224B12"/>
                </a:solidFill>
                <a:latin typeface="Arial"/>
                <a:ea typeface="Arial"/>
                <a:cs typeface="Arial"/>
                <a:sym typeface="Arial"/>
              </a:rPr>
              <a:t>recSize(ref to Q)</a:t>
            </a:r>
            <a:endParaRPr b="0" sz="1800" strike="noStrike">
              <a:latin typeface="Arial"/>
              <a:ea typeface="Arial"/>
              <a:cs typeface="Arial"/>
              <a:sym typeface="Arial"/>
            </a:endParaRPr>
          </a:p>
        </p:txBody>
      </p:sp>
      <p:sp>
        <p:nvSpPr>
          <p:cNvPr id="1052" name="Google Shape;1052;p147"/>
          <p:cNvSpPr/>
          <p:nvPr/>
        </p:nvSpPr>
        <p:spPr>
          <a:xfrm>
            <a:off x="4572000" y="4663440"/>
            <a:ext cx="4389120" cy="640080"/>
          </a:xfrm>
          <a:prstGeom prst="rect">
            <a:avLst/>
          </a:prstGeom>
          <a:noFill/>
          <a:ln cap="flat" cmpd="sng" w="36700">
            <a:solidFill>
              <a:srgbClr val="8D28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7"/>
          <p:cNvSpPr txBox="1"/>
          <p:nvPr/>
        </p:nvSpPr>
        <p:spPr>
          <a:xfrm>
            <a:off x="4754880" y="484632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54" name="Google Shape;1054;p147"/>
          <p:cNvSpPr txBox="1"/>
          <p:nvPr/>
        </p:nvSpPr>
        <p:spPr>
          <a:xfrm>
            <a:off x="5943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
        <p:nvSpPr>
          <p:cNvPr id="1055" name="Google Shape;1055;p147"/>
          <p:cNvSpPr txBox="1"/>
          <p:nvPr/>
        </p:nvSpPr>
        <p:spPr>
          <a:xfrm>
            <a:off x="7491600" y="5120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cxnSp>
        <p:nvCxnSpPr>
          <p:cNvPr id="1056" name="Google Shape;1056;p147"/>
          <p:cNvCxnSpPr/>
          <p:nvPr/>
        </p:nvCxnSpPr>
        <p:spPr>
          <a:xfrm rot="10800000">
            <a:off x="4754880" y="4572000"/>
            <a:ext cx="0" cy="548640"/>
          </a:xfrm>
          <a:prstGeom prst="straightConnector1">
            <a:avLst/>
          </a:prstGeom>
          <a:noFill/>
          <a:ln cap="flat" cmpd="sng" w="36700">
            <a:solidFill>
              <a:srgbClr val="C9211E"/>
            </a:solidFill>
            <a:prstDash val="solid"/>
            <a:round/>
            <a:headEnd len="sm" w="sm" type="none"/>
            <a:tailEnd len="med" w="med" type="triangle"/>
          </a:ln>
        </p:spPr>
      </p:cxnSp>
      <p:sp>
        <p:nvSpPr>
          <p:cNvPr id="1057" name="Google Shape;1057;p147"/>
          <p:cNvSpPr/>
          <p:nvPr/>
        </p:nvSpPr>
        <p:spPr>
          <a:xfrm>
            <a:off x="4572000" y="5577840"/>
            <a:ext cx="4389120" cy="640080"/>
          </a:xfrm>
          <a:prstGeom prst="rect">
            <a:avLst/>
          </a:prstGeom>
          <a:noFill/>
          <a:ln cap="flat" cmpd="sng" w="36700">
            <a:solidFill>
              <a:srgbClr val="224B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7"/>
          <p:cNvSpPr txBox="1"/>
          <p:nvPr/>
        </p:nvSpPr>
        <p:spPr>
          <a:xfrm>
            <a:off x="4754880" y="5638680"/>
            <a:ext cx="429768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1 + recSize(null) + recSize(null)</a:t>
            </a:r>
            <a:endParaRPr b="0" sz="1800" strike="noStrike">
              <a:latin typeface="Arial"/>
              <a:ea typeface="Arial"/>
              <a:cs typeface="Arial"/>
              <a:sym typeface="Arial"/>
            </a:endParaRPr>
          </a:p>
        </p:txBody>
      </p:sp>
      <p:sp>
        <p:nvSpPr>
          <p:cNvPr id="1059" name="Google Shape;1059;p147"/>
          <p:cNvSpPr txBox="1"/>
          <p:nvPr/>
        </p:nvSpPr>
        <p:spPr>
          <a:xfrm>
            <a:off x="5943600" y="5948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sp>
        <p:nvSpPr>
          <p:cNvPr id="1060" name="Google Shape;1060;p147"/>
          <p:cNvSpPr txBox="1"/>
          <p:nvPr/>
        </p:nvSpPr>
        <p:spPr>
          <a:xfrm>
            <a:off x="7455600" y="5948640"/>
            <a:ext cx="1097280" cy="3463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return 0</a:t>
            </a:r>
            <a:endParaRPr b="0" sz="1800" strike="noStrike">
              <a:latin typeface="Arial"/>
              <a:ea typeface="Arial"/>
              <a:cs typeface="Arial"/>
              <a:sym typeface="Arial"/>
            </a:endParaRPr>
          </a:p>
        </p:txBody>
      </p:sp>
      <p:cxnSp>
        <p:nvCxnSpPr>
          <p:cNvPr id="1061" name="Google Shape;1061;p147"/>
          <p:cNvCxnSpPr/>
          <p:nvPr/>
        </p:nvCxnSpPr>
        <p:spPr>
          <a:xfrm flipH="1" rot="10800000">
            <a:off x="4745880" y="4581360"/>
            <a:ext cx="2194560" cy="1097280"/>
          </a:xfrm>
          <a:prstGeom prst="straightConnector1">
            <a:avLst/>
          </a:prstGeom>
          <a:noFill/>
          <a:ln cap="flat" cmpd="sng" w="36700">
            <a:solidFill>
              <a:srgbClr val="224B12"/>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Examples</a:t>
            </a:r>
            <a:endParaRPr b="0" i="0" sz="4000" u="none" cap="none" strike="noStrike">
              <a:latin typeface="Arial"/>
              <a:ea typeface="Arial"/>
              <a:cs typeface="Arial"/>
              <a:sym typeface="Arial"/>
            </a:endParaRPr>
          </a:p>
        </p:txBody>
      </p:sp>
      <p:sp>
        <p:nvSpPr>
          <p:cNvPr id="363" name="Google Shape;363;p85"/>
          <p:cNvSpPr/>
          <p:nvPr/>
        </p:nvSpPr>
        <p:spPr>
          <a:xfrm>
            <a:off x="457200" y="1883520"/>
            <a:ext cx="426636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root is A</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children of A are B, F, and X</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parent of Q is X</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leftmost subtree of X contains H and P</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pic>
        <p:nvPicPr>
          <p:cNvPr id="364" name="Google Shape;364;p85"/>
          <p:cNvPicPr preferRelativeResize="0"/>
          <p:nvPr/>
        </p:nvPicPr>
        <p:blipFill rotWithShape="1">
          <a:blip r:embed="rId3">
            <a:alphaModFix/>
          </a:blip>
          <a:srcRect b="0" l="0" r="0" t="0"/>
          <a:stretch/>
        </p:blipFill>
        <p:spPr>
          <a:xfrm>
            <a:off x="5257800" y="1917360"/>
            <a:ext cx="3568320" cy="389124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4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recSize</a:t>
            </a:r>
            <a:r>
              <a:rPr b="0" lang="en-US" sz="4400" strike="noStrike">
                <a:solidFill>
                  <a:srgbClr val="000000"/>
                </a:solidFill>
                <a:latin typeface="Arial"/>
                <a:ea typeface="Arial"/>
                <a:cs typeface="Arial"/>
                <a:sym typeface="Arial"/>
              </a:rPr>
              <a:t> Code</a:t>
            </a:r>
            <a:endParaRPr b="0" sz="4400" strike="noStrike">
              <a:latin typeface="Arial"/>
              <a:ea typeface="Arial"/>
              <a:cs typeface="Arial"/>
              <a:sym typeface="Arial"/>
            </a:endParaRPr>
          </a:p>
        </p:txBody>
      </p:sp>
      <p:sp>
        <p:nvSpPr>
          <p:cNvPr id="1068" name="Google Shape;1068;p148"/>
          <p:cNvSpPr/>
          <p:nvPr/>
        </p:nvSpPr>
        <p:spPr>
          <a:xfrm>
            <a:off x="841320" y="2133720"/>
            <a:ext cx="7221600" cy="179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private int recSize(BSTNode&lt;T&gt; 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Returns the number of elements in subtree rooted at 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(node == null)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0;</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else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1 + recSize(node.getLeft()) + recSize(node.getRight());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4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Iterative Version</a:t>
            </a:r>
            <a:endParaRPr b="0" sz="4400" strike="noStrike">
              <a:latin typeface="Arial"/>
              <a:ea typeface="Arial"/>
              <a:cs typeface="Arial"/>
              <a:sym typeface="Arial"/>
            </a:endParaRPr>
          </a:p>
        </p:txBody>
      </p:sp>
      <p:sp>
        <p:nvSpPr>
          <p:cNvPr id="1075" name="Google Shape;1075;p149"/>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use a stack to hold nodes we have encountered but not yet processed</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must be careful that we process each node in the tree exactly once. We follow these rules:</a:t>
            </a:r>
            <a:endParaRPr b="0" sz="2800"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Process a node immediately after removing it from the stack.</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Do not process nodes at any other time.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Once a node is removed from the stack, do not push it back onto the stack.</a:t>
            </a:r>
            <a:endParaRPr b="0" i="0" sz="2400" u="none" cap="none" strike="noStrike">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50"/>
          <p:cNvSpPr/>
          <p:nvPr/>
        </p:nvSpPr>
        <p:spPr>
          <a:xfrm>
            <a:off x="685800" y="380880"/>
            <a:ext cx="77716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Code for the iterative approach</a:t>
            </a:r>
            <a:endParaRPr b="0" sz="4000" strike="noStrike">
              <a:latin typeface="Arial"/>
              <a:ea typeface="Arial"/>
              <a:cs typeface="Arial"/>
              <a:sym typeface="Arial"/>
            </a:endParaRPr>
          </a:p>
        </p:txBody>
      </p:sp>
      <p:sp>
        <p:nvSpPr>
          <p:cNvPr id="1082" name="Google Shape;1082;p150"/>
          <p:cNvSpPr/>
          <p:nvPr/>
        </p:nvSpPr>
        <p:spPr>
          <a:xfrm>
            <a:off x="669960" y="1636560"/>
            <a:ext cx="183600" cy="366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0"/>
          <p:cNvSpPr/>
          <p:nvPr/>
        </p:nvSpPr>
        <p:spPr>
          <a:xfrm>
            <a:off x="544680" y="1703520"/>
            <a:ext cx="7755120" cy="4778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int size()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Returns the number of elements in this BST.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count = 0;</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(root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LinkedStack&lt;BSTNode&lt;T&gt;&gt; nodeStack = new LinkedStack&lt;BSTNode&lt;T&gt;&gt;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BSTNode&lt;T&gt; currNode;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nodeStack.push(root);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while (!nodeStack.isEmpty())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currNode = nodeStack.top();</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nodeStack.pop();</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count++;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(currNode.getLeft()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nodeStack.push(currNode.getLeft());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(currNode.getRight() != null)</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nodeStack.push(currNode.getRight());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return count;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5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Recursion or Iteration?</a:t>
            </a:r>
            <a:endParaRPr b="0" sz="4400" strike="noStrike">
              <a:latin typeface="Arial"/>
              <a:ea typeface="Arial"/>
              <a:cs typeface="Arial"/>
              <a:sym typeface="Arial"/>
            </a:endParaRPr>
          </a:p>
        </p:txBody>
      </p:sp>
      <p:sp>
        <p:nvSpPr>
          <p:cNvPr id="1090" name="Google Shape;1090;p15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1" lang="en-US" sz="2800" strike="noStrike">
                <a:solidFill>
                  <a:srgbClr val="000000"/>
                </a:solidFill>
                <a:latin typeface="Arial"/>
                <a:ea typeface="Arial"/>
                <a:cs typeface="Arial"/>
                <a:sym typeface="Arial"/>
              </a:rPr>
              <a:t>Is the depth of recursion relatively shallow?</a:t>
            </a:r>
            <a:r>
              <a:rPr b="0" lang="en-US" sz="2800" strike="noStrike">
                <a:solidFill>
                  <a:srgbClr val="000000"/>
                </a:solidFill>
                <a:latin typeface="Arial"/>
                <a:ea typeface="Arial"/>
                <a:cs typeface="Arial"/>
                <a:sym typeface="Arial"/>
              </a:rPr>
              <a:t> </a:t>
            </a:r>
            <a:r>
              <a:rPr b="1" lang="en-US" sz="2800" strike="noStrike">
                <a:solidFill>
                  <a:srgbClr val="FF0000"/>
                </a:solidFill>
                <a:latin typeface="Arial"/>
                <a:ea typeface="Arial"/>
                <a:cs typeface="Arial"/>
                <a:sym typeface="Arial"/>
              </a:rPr>
              <a:t>Yes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1" lang="en-US" sz="2800" strike="noStrike">
                <a:solidFill>
                  <a:srgbClr val="000000"/>
                </a:solidFill>
                <a:latin typeface="Arial"/>
                <a:ea typeface="Arial"/>
                <a:cs typeface="Arial"/>
                <a:sym typeface="Arial"/>
              </a:rPr>
              <a:t>Is the recursive solution shorter or clearer than the nonrecursive version?</a:t>
            </a:r>
            <a:r>
              <a:rPr b="0" lang="en-US" sz="2800" strike="noStrike">
                <a:solidFill>
                  <a:srgbClr val="000000"/>
                </a:solidFill>
                <a:latin typeface="Arial"/>
                <a:ea typeface="Arial"/>
                <a:cs typeface="Arial"/>
                <a:sym typeface="Arial"/>
              </a:rPr>
              <a:t> </a:t>
            </a:r>
            <a:r>
              <a:rPr b="1" lang="en-US" sz="2800" strike="noStrike">
                <a:solidFill>
                  <a:srgbClr val="FF0000"/>
                </a:solidFill>
                <a:latin typeface="Arial"/>
                <a:ea typeface="Arial"/>
                <a:cs typeface="Arial"/>
                <a:sym typeface="Arial"/>
              </a:rPr>
              <a:t>Yes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1" lang="en-US" sz="2800" strike="noStrike">
                <a:solidFill>
                  <a:srgbClr val="000000"/>
                </a:solidFill>
                <a:latin typeface="Arial"/>
                <a:ea typeface="Arial"/>
                <a:cs typeface="Arial"/>
                <a:sym typeface="Arial"/>
              </a:rPr>
              <a:t>Is the recursive version much less efficient than the nonrecursive version?</a:t>
            </a:r>
            <a:r>
              <a:rPr b="0" lang="en-US" sz="2800" strike="noStrike">
                <a:solidFill>
                  <a:srgbClr val="000000"/>
                </a:solidFill>
                <a:latin typeface="Arial"/>
                <a:ea typeface="Arial"/>
                <a:cs typeface="Arial"/>
                <a:sym typeface="Arial"/>
              </a:rPr>
              <a:t>	</a:t>
            </a:r>
            <a:r>
              <a:rPr b="1" lang="en-US" sz="2800" strike="noStrike">
                <a:solidFill>
                  <a:srgbClr val="FF0000"/>
                </a:solidFill>
                <a:latin typeface="Arial"/>
                <a:ea typeface="Arial"/>
                <a:cs typeface="Arial"/>
                <a:sym typeface="Arial"/>
              </a:rPr>
              <a:t>No</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is a good use of recursion.</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5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7.6 The Implementation Level: Remaining Operations</a:t>
            </a:r>
            <a:endParaRPr b="0" sz="4000" strike="noStrike">
              <a:latin typeface="Arial"/>
              <a:ea typeface="Arial"/>
              <a:cs typeface="Arial"/>
              <a:sym typeface="Arial"/>
            </a:endParaRPr>
          </a:p>
        </p:txBody>
      </p:sp>
      <p:sp>
        <p:nvSpPr>
          <p:cNvPr id="1097" name="Google Shape;1097;p15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this section, we use recursion to implement the remaining Binary Search Tree operations </a:t>
            </a:r>
            <a:endParaRPr b="0" sz="2800"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contains</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get</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add</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remove</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iterator</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getIterator</a:t>
            </a:r>
            <a:endParaRPr b="0" i="0" sz="2400" u="none" cap="none" strike="noStrike">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5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contains</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104" name="Google Shape;1104;p15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implement </a:t>
            </a:r>
            <a:r>
              <a:rPr b="0" lang="en-US" sz="2800" strike="noStrike">
                <a:solidFill>
                  <a:srgbClr val="000000"/>
                </a:solidFill>
                <a:latin typeface="Courier New"/>
                <a:ea typeface="Courier New"/>
                <a:cs typeface="Courier New"/>
                <a:sym typeface="Courier New"/>
              </a:rPr>
              <a:t>contains</a:t>
            </a:r>
            <a:r>
              <a:rPr b="0" lang="en-US" sz="2800" strike="noStrike">
                <a:solidFill>
                  <a:srgbClr val="000000"/>
                </a:solidFill>
                <a:latin typeface="Arial"/>
                <a:ea typeface="Arial"/>
                <a:cs typeface="Arial"/>
                <a:sym typeface="Arial"/>
              </a:rPr>
              <a:t> using a private recursive method called </a:t>
            </a:r>
            <a:r>
              <a:rPr b="0" lang="en-US" sz="2800" strike="noStrike">
                <a:solidFill>
                  <a:srgbClr val="000000"/>
                </a:solidFill>
                <a:latin typeface="Courier New"/>
                <a:ea typeface="Courier New"/>
                <a:cs typeface="Courier New"/>
                <a:sym typeface="Courier New"/>
              </a:rPr>
              <a:t>recContains</a:t>
            </a:r>
            <a:r>
              <a:rPr b="0" lang="en-US" sz="2800" strike="noStrike">
                <a:solidFill>
                  <a:srgbClr val="000000"/>
                </a:solidFill>
                <a:latin typeface="Arial"/>
                <a:ea typeface="Arial"/>
                <a:cs typeface="Arial"/>
                <a:sym typeface="Arial"/>
              </a:rPr>
              <a:t> which</a:t>
            </a:r>
            <a:endParaRPr b="0" sz="2800"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is passed the </a:t>
            </a:r>
            <a:r>
              <a:rPr b="0" i="0" lang="en-US" sz="2400" u="none" cap="none" strike="noStrike">
                <a:solidFill>
                  <a:srgbClr val="000000"/>
                </a:solidFill>
                <a:latin typeface="Courier New"/>
                <a:ea typeface="Courier New"/>
                <a:cs typeface="Courier New"/>
                <a:sym typeface="Courier New"/>
              </a:rPr>
              <a:t>target</a:t>
            </a:r>
            <a:r>
              <a:rPr b="0" i="0" lang="en-US" sz="2400" u="none" cap="none" strike="noStrike">
                <a:solidFill>
                  <a:srgbClr val="000000"/>
                </a:solidFill>
                <a:latin typeface="Arial"/>
                <a:ea typeface="Arial"/>
                <a:cs typeface="Arial"/>
                <a:sym typeface="Arial"/>
              </a:rPr>
              <a:t> we are searching for and a </a:t>
            </a:r>
            <a:r>
              <a:rPr b="0" i="0" lang="en-US" sz="2400" u="none" cap="none" strike="noStrike">
                <a:solidFill>
                  <a:srgbClr val="000000"/>
                </a:solidFill>
                <a:latin typeface="Courier New"/>
                <a:ea typeface="Courier New"/>
                <a:cs typeface="Courier New"/>
                <a:sym typeface="Courier New"/>
              </a:rPr>
              <a:t>node</a:t>
            </a:r>
            <a:r>
              <a:rPr b="0" i="0" lang="en-US" sz="2400" u="none" cap="none" strike="noStrike">
                <a:solidFill>
                  <a:srgbClr val="000000"/>
                </a:solidFill>
                <a:latin typeface="Arial"/>
                <a:ea typeface="Arial"/>
                <a:cs typeface="Arial"/>
                <a:sym typeface="Arial"/>
              </a:rPr>
              <a:t> representing the root of the subtree in which to search</a:t>
            </a:r>
            <a:endParaRPr b="0" i="0" sz="24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 two base cases</a:t>
            </a:r>
            <a:endParaRPr b="0" i="0" sz="2400" u="none" cap="none" strike="noStrike">
              <a:latin typeface="Arial"/>
              <a:ea typeface="Arial"/>
              <a:cs typeface="Arial"/>
              <a:sym typeface="Arial"/>
            </a:endParaRPr>
          </a:p>
          <a:p>
            <a:pPr indent="-227879"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if </a:t>
            </a:r>
            <a:r>
              <a:rPr b="0" i="0" lang="en-US" sz="2000" u="none" cap="none" strike="noStrike">
                <a:solidFill>
                  <a:srgbClr val="000000"/>
                </a:solidFill>
                <a:latin typeface="Courier New"/>
                <a:ea typeface="Courier New"/>
                <a:cs typeface="Courier New"/>
                <a:sym typeface="Courier New"/>
              </a:rPr>
              <a:t>node</a:t>
            </a:r>
            <a:r>
              <a:rPr b="0" i="0" lang="en-US" sz="2000" u="none" cap="none" strike="noStrike">
                <a:solidFill>
                  <a:srgbClr val="000000"/>
                </a:solidFill>
                <a:latin typeface="Arial"/>
                <a:ea typeface="Arial"/>
                <a:cs typeface="Arial"/>
                <a:sym typeface="Arial"/>
              </a:rPr>
              <a:t> is </a:t>
            </a:r>
            <a:r>
              <a:rPr b="0" i="0" lang="en-US" sz="2000" u="none" cap="none" strike="noStrike">
                <a:solidFill>
                  <a:srgbClr val="000000"/>
                </a:solidFill>
                <a:latin typeface="Courier New"/>
                <a:ea typeface="Courier New"/>
                <a:cs typeface="Courier New"/>
                <a:sym typeface="Courier New"/>
              </a:rPr>
              <a:t>null</a:t>
            </a:r>
            <a:r>
              <a:rPr b="0" i="0" lang="en-US" sz="2000" u="none" cap="none" strike="noStrike">
                <a:solidFill>
                  <a:srgbClr val="000000"/>
                </a:solidFill>
                <a:latin typeface="Arial"/>
                <a:ea typeface="Arial"/>
                <a:cs typeface="Arial"/>
                <a:sym typeface="Arial"/>
              </a:rPr>
              <a:t> returns </a:t>
            </a:r>
            <a:r>
              <a:rPr b="0" i="0" lang="en-US" sz="2000" u="none" cap="none" strike="noStrike">
                <a:solidFill>
                  <a:srgbClr val="000000"/>
                </a:solidFill>
                <a:latin typeface="Courier New"/>
                <a:ea typeface="Courier New"/>
                <a:cs typeface="Courier New"/>
                <a:sym typeface="Courier New"/>
              </a:rPr>
              <a:t>false</a:t>
            </a:r>
            <a:endParaRPr b="0" i="0" sz="2000" u="none" cap="none" strike="noStrike">
              <a:latin typeface="Arial"/>
              <a:ea typeface="Arial"/>
              <a:cs typeface="Arial"/>
              <a:sym typeface="Arial"/>
            </a:endParaRPr>
          </a:p>
          <a:p>
            <a:pPr indent="-227879"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if </a:t>
            </a:r>
            <a:r>
              <a:rPr b="0" i="0" lang="en-US" sz="2000" u="none" cap="none" strike="noStrike">
                <a:solidFill>
                  <a:srgbClr val="000000"/>
                </a:solidFill>
                <a:latin typeface="Courier New"/>
                <a:ea typeface="Courier New"/>
                <a:cs typeface="Courier New"/>
                <a:sym typeface="Courier New"/>
              </a:rPr>
              <a:t>node</a:t>
            </a:r>
            <a:r>
              <a:rPr b="0" i="0" lang="en-US" sz="2000" u="none" cap="none" strike="noStrike">
                <a:solidFill>
                  <a:srgbClr val="000000"/>
                </a:solidFill>
                <a:latin typeface="Arial"/>
                <a:ea typeface="Arial"/>
                <a:cs typeface="Arial"/>
                <a:sym typeface="Arial"/>
              </a:rPr>
              <a:t> contains </a:t>
            </a:r>
            <a:r>
              <a:rPr b="0" i="0" lang="en-US" sz="2000" u="none" cap="none" strike="noStrike">
                <a:solidFill>
                  <a:srgbClr val="000000"/>
                </a:solidFill>
                <a:latin typeface="Courier New"/>
                <a:ea typeface="Courier New"/>
                <a:cs typeface="Courier New"/>
                <a:sym typeface="Courier New"/>
              </a:rPr>
              <a:t>target</a:t>
            </a:r>
            <a:r>
              <a:rPr b="0" i="0" lang="en-US" sz="2000" u="none" cap="none" strike="noStrike">
                <a:solidFill>
                  <a:srgbClr val="000000"/>
                </a:solidFill>
                <a:latin typeface="Arial"/>
                <a:ea typeface="Arial"/>
                <a:cs typeface="Arial"/>
                <a:sym typeface="Arial"/>
              </a:rPr>
              <a:t> returns </a:t>
            </a:r>
            <a:r>
              <a:rPr b="0" i="0" lang="en-US" sz="2000" u="none" cap="none" strike="noStrike">
                <a:solidFill>
                  <a:srgbClr val="000000"/>
                </a:solidFill>
                <a:latin typeface="Courier New"/>
                <a:ea typeface="Courier New"/>
                <a:cs typeface="Courier New"/>
                <a:sym typeface="Courier New"/>
              </a:rPr>
              <a:t>true</a:t>
            </a:r>
            <a:endParaRPr b="0" i="0" sz="20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 two recursive cases</a:t>
            </a:r>
            <a:endParaRPr b="0" i="0" sz="2400" u="none" cap="none" strike="noStrike">
              <a:latin typeface="Arial"/>
              <a:ea typeface="Arial"/>
              <a:cs typeface="Arial"/>
              <a:sym typeface="Arial"/>
            </a:endParaRPr>
          </a:p>
          <a:p>
            <a:pPr indent="-227879"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one searches the left subtree of </a:t>
            </a:r>
            <a:r>
              <a:rPr b="0" i="0" lang="en-US" sz="2000" u="none" cap="none" strike="noStrike">
                <a:solidFill>
                  <a:srgbClr val="000000"/>
                </a:solidFill>
                <a:latin typeface="Courier New"/>
                <a:ea typeface="Courier New"/>
                <a:cs typeface="Courier New"/>
                <a:sym typeface="Courier New"/>
              </a:rPr>
              <a:t>node</a:t>
            </a:r>
            <a:endParaRPr b="0" i="0" sz="2000" u="none" cap="none" strike="noStrike">
              <a:latin typeface="Arial"/>
              <a:ea typeface="Arial"/>
              <a:cs typeface="Arial"/>
              <a:sym typeface="Arial"/>
            </a:endParaRPr>
          </a:p>
          <a:p>
            <a:pPr indent="-227879"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one searches the right subtree of </a:t>
            </a:r>
            <a:r>
              <a:rPr b="0" i="0" lang="en-US" sz="2000" u="none" cap="none" strike="noStrike">
                <a:solidFill>
                  <a:srgbClr val="000000"/>
                </a:solidFill>
                <a:latin typeface="Courier New"/>
                <a:ea typeface="Courier New"/>
                <a:cs typeface="Courier New"/>
                <a:sym typeface="Courier New"/>
              </a:rPr>
              <a:t>node</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342360" lvl="0" marL="343080" marR="0" rtl="0" algn="l">
              <a:lnSpc>
                <a:spcPct val="90000"/>
              </a:lnSpc>
              <a:spcBef>
                <a:spcPts val="561"/>
              </a:spcBef>
              <a:spcAft>
                <a:spcPts val="0"/>
              </a:spcAft>
              <a:buNone/>
            </a:pPr>
            <a:r>
              <a:t/>
            </a:r>
            <a:endParaRPr b="0" sz="2000" strike="noStrike">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5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contains</a:t>
            </a:r>
            <a:r>
              <a:rPr b="0" lang="en-US" sz="4400" strike="noStrike">
                <a:solidFill>
                  <a:srgbClr val="000000"/>
                </a:solidFill>
                <a:latin typeface="Arial"/>
                <a:ea typeface="Arial"/>
                <a:cs typeface="Arial"/>
                <a:sym typeface="Arial"/>
              </a:rPr>
              <a:t> method</a:t>
            </a:r>
            <a:endParaRPr b="0" sz="4400" strike="noStrike">
              <a:latin typeface="Arial"/>
              <a:ea typeface="Arial"/>
              <a:cs typeface="Arial"/>
              <a:sym typeface="Arial"/>
            </a:endParaRPr>
          </a:p>
        </p:txBody>
      </p:sp>
      <p:sp>
        <p:nvSpPr>
          <p:cNvPr id="1111" name="Google Shape;1111;p154"/>
          <p:cNvSpPr/>
          <p:nvPr/>
        </p:nvSpPr>
        <p:spPr>
          <a:xfrm>
            <a:off x="88920" y="1244520"/>
            <a:ext cx="9079920" cy="52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public boolean contains (T target)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US" sz="1600" strike="noStrike">
                <a:solidFill>
                  <a:srgbClr val="000000"/>
                </a:solidFill>
                <a:latin typeface="Courier New"/>
                <a:ea typeface="Courier New"/>
                <a:cs typeface="Courier New"/>
                <a:sym typeface="Courier New"/>
              </a:rPr>
              <a:t>// Returns true if this BST contains a node with info i such that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US" sz="1600" strike="noStrike">
                <a:solidFill>
                  <a:srgbClr val="000000"/>
                </a:solidFill>
                <a:latin typeface="Courier New"/>
                <a:ea typeface="Courier New"/>
                <a:cs typeface="Courier New"/>
                <a:sym typeface="Courier New"/>
              </a:rPr>
              <a:t>// comp.compare(target, i) == 0; otherwise, returns false.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return recContains(target, root);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private boolean recContains(T target, BSTNode&lt;T&gt; node)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US" sz="1600" strike="noStrike">
                <a:solidFill>
                  <a:srgbClr val="000000"/>
                </a:solidFill>
                <a:latin typeface="Courier New"/>
                <a:ea typeface="Courier New"/>
                <a:cs typeface="Courier New"/>
                <a:sym typeface="Courier New"/>
              </a:rPr>
              <a:t>// Returns true if the subtree rooted at node contains info i such that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US" sz="1600" strike="noStrike">
                <a:solidFill>
                  <a:srgbClr val="000000"/>
                </a:solidFill>
                <a:latin typeface="Courier New"/>
                <a:ea typeface="Courier New"/>
                <a:cs typeface="Courier New"/>
                <a:sym typeface="Courier New"/>
              </a:rPr>
              <a:t>// comp.compare(target, i) == 0; otherwise, returns false.</a:t>
            </a: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if (node == null)</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return false;       </a:t>
            </a:r>
            <a:r>
              <a:rPr b="0" lang="en-US" sz="1600" strike="noStrike">
                <a:solidFill>
                  <a:srgbClr val="000000"/>
                </a:solidFill>
                <a:latin typeface="Courier New"/>
                <a:ea typeface="Courier New"/>
                <a:cs typeface="Courier New"/>
                <a:sym typeface="Courier New"/>
              </a:rPr>
              <a:t>// target is not found</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else if (comp.compare(target, node.getInfo()) &lt; 0)</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return recContains(target, node.getLeft());   </a:t>
            </a:r>
            <a:r>
              <a:rPr b="0" lang="en-US" sz="1600" strike="noStrike">
                <a:solidFill>
                  <a:srgbClr val="000000"/>
                </a:solidFill>
                <a:latin typeface="Courier New"/>
                <a:ea typeface="Courier New"/>
                <a:cs typeface="Courier New"/>
                <a:sym typeface="Courier New"/>
              </a:rPr>
              <a:t>// Search left subtree</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else if (comp.compare(target, node.getInfo()) &gt; 0)</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return recContains(target, node.getRight());  </a:t>
            </a:r>
            <a:r>
              <a:rPr b="0" lang="en-US" sz="1600" strike="noStrike">
                <a:solidFill>
                  <a:srgbClr val="000000"/>
                </a:solidFill>
                <a:latin typeface="Courier New"/>
                <a:ea typeface="Courier New"/>
                <a:cs typeface="Courier New"/>
                <a:sym typeface="Courier New"/>
              </a:rPr>
              <a:t>// Search right subtree</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else</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return true;        // target is found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5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get</a:t>
            </a:r>
            <a:r>
              <a:rPr b="0" lang="en-US" sz="4400" strike="noStrike">
                <a:solidFill>
                  <a:srgbClr val="000000"/>
                </a:solidFill>
                <a:latin typeface="Arial"/>
                <a:ea typeface="Arial"/>
                <a:cs typeface="Arial"/>
                <a:sym typeface="Arial"/>
              </a:rPr>
              <a:t> method is similar</a:t>
            </a:r>
            <a:endParaRPr b="0" sz="4400" strike="noStrike">
              <a:latin typeface="Arial"/>
              <a:ea typeface="Arial"/>
              <a:cs typeface="Arial"/>
              <a:sym typeface="Arial"/>
            </a:endParaRPr>
          </a:p>
        </p:txBody>
      </p:sp>
      <p:sp>
        <p:nvSpPr>
          <p:cNvPr id="1118" name="Google Shape;1118;p155"/>
          <p:cNvSpPr/>
          <p:nvPr/>
        </p:nvSpPr>
        <p:spPr>
          <a:xfrm>
            <a:off x="331920" y="1384200"/>
            <a:ext cx="8812080" cy="4883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public T get(T target)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Returns info i from node of this BST where comp.compare(target, i) == 0;</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if no such node exists, returns null.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recGet(target, root);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private T recGet(T target, BSTNode&lt;T&gt; node)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Returns info i from the subtree rooted at node such that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comp.compare(target, i) == 0; if no such info exists, returns null.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if (node == null)</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null;             </a:t>
            </a:r>
            <a:r>
              <a:rPr b="0" lang="en-US" sz="1500" strike="noStrike">
                <a:solidFill>
                  <a:srgbClr val="000000"/>
                </a:solidFill>
                <a:latin typeface="Courier New"/>
                <a:ea typeface="Courier New"/>
                <a:cs typeface="Courier New"/>
                <a:sym typeface="Courier New"/>
              </a:rPr>
              <a:t>// target is not found</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else if (comp.compare(target, node.getInfo()) &lt; 0)</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recGet(target, node.getLeft());         </a:t>
            </a:r>
            <a:r>
              <a:rPr b="0" lang="en-US" sz="1500" strike="noStrike">
                <a:solidFill>
                  <a:srgbClr val="000000"/>
                </a:solidFill>
                <a:latin typeface="Courier New"/>
                <a:ea typeface="Courier New"/>
                <a:cs typeface="Courier New"/>
                <a:sym typeface="Courier New"/>
              </a:rPr>
              <a:t>//get from left</a:t>
            </a:r>
            <a:r>
              <a:rPr b="1" lang="en-US" sz="1500" strike="noStrike">
                <a:solidFill>
                  <a:srgbClr val="000000"/>
                </a:solidFill>
                <a:latin typeface="Courier New"/>
                <a:ea typeface="Courier New"/>
                <a:cs typeface="Courier New"/>
                <a:sym typeface="Courier New"/>
              </a:rPr>
              <a:t> </a:t>
            </a:r>
            <a:r>
              <a:rPr b="0" lang="en-US" sz="1500" strike="noStrike">
                <a:solidFill>
                  <a:srgbClr val="000000"/>
                </a:solidFill>
                <a:latin typeface="Courier New"/>
                <a:ea typeface="Courier New"/>
                <a:cs typeface="Courier New"/>
                <a:sym typeface="Courier New"/>
              </a:rPr>
              <a:t>subtree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else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if (comp.compare(target, node.getInfo()) &gt; 0)</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recGet(target, node.getRight());        </a:t>
            </a:r>
            <a:r>
              <a:rPr b="0" lang="en-US" sz="1500" strike="noStrike">
                <a:solidFill>
                  <a:srgbClr val="000000"/>
                </a:solidFill>
                <a:latin typeface="Courier New"/>
                <a:ea typeface="Courier New"/>
                <a:cs typeface="Courier New"/>
                <a:sym typeface="Courier New"/>
              </a:rPr>
              <a:t>//get from right</a:t>
            </a:r>
            <a:r>
              <a:rPr b="1" lang="en-US" sz="1500" strike="noStrike">
                <a:solidFill>
                  <a:srgbClr val="000000"/>
                </a:solidFill>
                <a:latin typeface="Courier New"/>
                <a:ea typeface="Courier New"/>
                <a:cs typeface="Courier New"/>
                <a:sym typeface="Courier New"/>
              </a:rPr>
              <a:t> </a:t>
            </a:r>
            <a:r>
              <a:rPr b="0" lang="en-US" sz="1500" strike="noStrike">
                <a:solidFill>
                  <a:srgbClr val="000000"/>
                </a:solidFill>
                <a:latin typeface="Courier New"/>
                <a:ea typeface="Courier New"/>
                <a:cs typeface="Courier New"/>
                <a:sym typeface="Courier New"/>
              </a:rPr>
              <a:t>subtree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else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node.getInfo();  </a:t>
            </a:r>
            <a:r>
              <a:rPr b="0" lang="en-US" sz="1500" strike="noStrike">
                <a:solidFill>
                  <a:srgbClr val="000000"/>
                </a:solidFill>
                <a:latin typeface="Courier New"/>
                <a:ea typeface="Courier New"/>
                <a:cs typeface="Courier New"/>
                <a:sym typeface="Courier New"/>
              </a:rPr>
              <a:t>// target is found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5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Iteration: Review of Traversal Definitions</a:t>
            </a:r>
            <a:endParaRPr b="0" sz="4000" strike="noStrike">
              <a:latin typeface="Arial"/>
              <a:ea typeface="Arial"/>
              <a:cs typeface="Arial"/>
              <a:sym typeface="Arial"/>
            </a:endParaRPr>
          </a:p>
        </p:txBody>
      </p:sp>
      <p:sp>
        <p:nvSpPr>
          <p:cNvPr id="1125" name="Google Shape;1125;p156"/>
          <p:cNvSpPr/>
          <p:nvPr/>
        </p:nvSpPr>
        <p:spPr>
          <a:xfrm>
            <a:off x="457200" y="1981080"/>
            <a:ext cx="8228880" cy="414432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1" lang="en-US" sz="3200" strike="noStrike">
                <a:solidFill>
                  <a:srgbClr val="000000"/>
                </a:solidFill>
                <a:latin typeface="Arial"/>
                <a:ea typeface="Arial"/>
                <a:cs typeface="Arial"/>
                <a:sym typeface="Arial"/>
              </a:rPr>
              <a:t>Preorder traversal:</a:t>
            </a:r>
            <a:r>
              <a:rPr b="0" lang="en-US" sz="3200" strike="noStrike">
                <a:solidFill>
                  <a:srgbClr val="000000"/>
                </a:solidFill>
                <a:latin typeface="Arial"/>
                <a:ea typeface="Arial"/>
                <a:cs typeface="Arial"/>
                <a:sym typeface="Arial"/>
              </a:rPr>
              <a:t> Visit the root, visit the left subtree, visit the right subtree</a:t>
            </a:r>
            <a:endParaRPr b="0" sz="3200"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1" lang="en-US" sz="3200" strike="noStrike">
                <a:solidFill>
                  <a:srgbClr val="000000"/>
                </a:solidFill>
                <a:latin typeface="Arial"/>
                <a:ea typeface="Arial"/>
                <a:cs typeface="Arial"/>
                <a:sym typeface="Arial"/>
              </a:rPr>
              <a:t>Inorder traversal:</a:t>
            </a:r>
            <a:r>
              <a:rPr b="0" lang="en-US" sz="3200" strike="noStrike">
                <a:solidFill>
                  <a:srgbClr val="000000"/>
                </a:solidFill>
                <a:latin typeface="Arial"/>
                <a:ea typeface="Arial"/>
                <a:cs typeface="Arial"/>
                <a:sym typeface="Arial"/>
              </a:rPr>
              <a:t> Visit the left subtree, visit the root, visit the right subtree</a:t>
            </a:r>
            <a:endParaRPr b="0" sz="3200" strike="noStrike">
              <a:latin typeface="Arial"/>
              <a:ea typeface="Arial"/>
              <a:cs typeface="Arial"/>
              <a:sym typeface="Arial"/>
            </a:endParaRPr>
          </a:p>
          <a:p>
            <a:pPr indent="-342360" lvl="0" marL="343080" marR="0" rtl="0" algn="l">
              <a:lnSpc>
                <a:spcPct val="100000"/>
              </a:lnSpc>
              <a:spcBef>
                <a:spcPts val="641"/>
              </a:spcBef>
              <a:spcAft>
                <a:spcPts val="0"/>
              </a:spcAft>
              <a:buClr>
                <a:srgbClr val="000000"/>
              </a:buClr>
              <a:buSzPts val="3200"/>
              <a:buFont typeface="Noto Sans Symbols"/>
              <a:buChar char="∙"/>
            </a:pPr>
            <a:r>
              <a:rPr b="1" lang="en-US" sz="3200" strike="noStrike">
                <a:solidFill>
                  <a:srgbClr val="000000"/>
                </a:solidFill>
                <a:latin typeface="Arial"/>
                <a:ea typeface="Arial"/>
                <a:cs typeface="Arial"/>
                <a:sym typeface="Arial"/>
              </a:rPr>
              <a:t>Postorder traversal:</a:t>
            </a:r>
            <a:r>
              <a:rPr b="0" lang="en-US" sz="3200" strike="noStrike">
                <a:solidFill>
                  <a:srgbClr val="000000"/>
                </a:solidFill>
                <a:latin typeface="Arial"/>
                <a:ea typeface="Arial"/>
                <a:cs typeface="Arial"/>
                <a:sym typeface="Arial"/>
              </a:rPr>
              <a:t> Visit the left subtree, visit the right subtree, visit the root</a:t>
            </a:r>
            <a:endParaRPr b="0" sz="3200" strike="noStrike">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5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getIterator</a:t>
            </a:r>
            <a:r>
              <a:rPr b="0" lang="en-US" sz="4000" strike="noStrike">
                <a:solidFill>
                  <a:srgbClr val="000000"/>
                </a:solidFill>
                <a:latin typeface="Arial"/>
                <a:ea typeface="Arial"/>
                <a:cs typeface="Arial"/>
                <a:sym typeface="Arial"/>
              </a:rPr>
              <a:t> method</a:t>
            </a:r>
            <a:endParaRPr b="0" sz="4000" strike="noStrike">
              <a:latin typeface="Arial"/>
              <a:ea typeface="Arial"/>
              <a:cs typeface="Arial"/>
              <a:sym typeface="Arial"/>
            </a:endParaRPr>
          </a:p>
        </p:txBody>
      </p:sp>
      <p:sp>
        <p:nvSpPr>
          <p:cNvPr id="1131" name="Google Shape;1131;p15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client passes </a:t>
            </a:r>
            <a:r>
              <a:rPr b="0" lang="en-US" sz="2800" strike="noStrike">
                <a:solidFill>
                  <a:srgbClr val="000000"/>
                </a:solidFill>
                <a:latin typeface="Courier New"/>
                <a:ea typeface="Courier New"/>
                <a:cs typeface="Courier New"/>
                <a:sym typeface="Courier New"/>
              </a:rPr>
              <a:t>getIterator</a:t>
            </a:r>
            <a:r>
              <a:rPr b="0" lang="en-US" sz="2800" strike="noStrike">
                <a:solidFill>
                  <a:srgbClr val="000000"/>
                </a:solidFill>
                <a:latin typeface="Arial"/>
                <a:ea typeface="Arial"/>
                <a:cs typeface="Arial"/>
                <a:sym typeface="Arial"/>
              </a:rPr>
              <a:t> an argument indicating one of the three traversal orders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Courier New"/>
                <a:ea typeface="Courier New"/>
                <a:cs typeface="Courier New"/>
                <a:sym typeface="Courier New"/>
              </a:rPr>
              <a:t>getIterator</a:t>
            </a:r>
            <a:r>
              <a:rPr b="0" lang="en-US" sz="2800" strike="noStrike">
                <a:solidFill>
                  <a:srgbClr val="000000"/>
                </a:solidFill>
                <a:latin typeface="Arial"/>
                <a:ea typeface="Arial"/>
                <a:cs typeface="Arial"/>
                <a:sym typeface="Arial"/>
              </a:rPr>
              <a:t> creates the appropriate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and returns it by traversing the tree in the desired order and building a </a:t>
            </a:r>
            <a:r>
              <a:rPr b="1" lang="en-US" sz="2800" strike="noStrike">
                <a:solidFill>
                  <a:srgbClr val="000000"/>
                </a:solidFill>
                <a:latin typeface="Arial"/>
                <a:ea typeface="Arial"/>
                <a:cs typeface="Arial"/>
                <a:sym typeface="Arial"/>
              </a:rPr>
              <a:t>queue</a:t>
            </a:r>
            <a:r>
              <a:rPr b="0" lang="en-US" sz="2800" strike="noStrike">
                <a:solidFill>
                  <a:srgbClr val="000000"/>
                </a:solidFill>
                <a:latin typeface="Arial"/>
                <a:ea typeface="Arial"/>
                <a:cs typeface="Arial"/>
                <a:sym typeface="Arial"/>
              </a:rPr>
              <a:t> of Ts</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It then creates an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using the anonymous inner class approach</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returned </a:t>
            </a:r>
            <a:r>
              <a:rPr b="0" lang="en-US" sz="2800" strike="noStrike">
                <a:solidFill>
                  <a:srgbClr val="000000"/>
                </a:solidFill>
                <a:latin typeface="Courier New"/>
                <a:ea typeface="Courier New"/>
                <a:cs typeface="Courier New"/>
                <a:sym typeface="Courier New"/>
              </a:rPr>
              <a:t>iterator</a:t>
            </a:r>
            <a:r>
              <a:rPr b="0" lang="en-US" sz="2800" strike="noStrike">
                <a:solidFill>
                  <a:srgbClr val="000000"/>
                </a:solidFill>
                <a:latin typeface="Arial"/>
                <a:ea typeface="Arial"/>
                <a:cs typeface="Arial"/>
                <a:sym typeface="Arial"/>
              </a:rPr>
              <a:t> represents a snapshot of the tree at the time </a:t>
            </a:r>
            <a:r>
              <a:rPr b="0" lang="en-US" sz="2800" strike="noStrike">
                <a:solidFill>
                  <a:srgbClr val="000000"/>
                </a:solidFill>
                <a:latin typeface="Courier New"/>
                <a:ea typeface="Courier New"/>
                <a:cs typeface="Courier New"/>
                <a:sym typeface="Courier New"/>
              </a:rPr>
              <a:t>getIterator</a:t>
            </a:r>
            <a:r>
              <a:rPr b="0" lang="en-US" sz="2800" strike="noStrike">
                <a:solidFill>
                  <a:srgbClr val="000000"/>
                </a:solidFill>
                <a:latin typeface="Arial"/>
                <a:ea typeface="Arial"/>
                <a:cs typeface="Arial"/>
                <a:sym typeface="Arial"/>
              </a:rPr>
              <a:t> is invoked and does not support </a:t>
            </a:r>
            <a:r>
              <a:rPr b="0" lang="en-US" sz="2800" strike="noStrike">
                <a:solidFill>
                  <a:srgbClr val="000000"/>
                </a:solidFill>
                <a:latin typeface="Courier New"/>
                <a:ea typeface="Courier New"/>
                <a:cs typeface="Courier New"/>
                <a:sym typeface="Courier New"/>
              </a:rPr>
              <a:t>remove</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6"/>
          <p:cNvSpPr/>
          <p:nvPr/>
        </p:nvSpPr>
        <p:spPr>
          <a:xfrm>
            <a:off x="380880" y="4495680"/>
            <a:ext cx="34282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sng" cap="none" strike="noStrike">
                <a:solidFill>
                  <a:srgbClr val="000000"/>
                </a:solidFill>
                <a:latin typeface="Arial"/>
                <a:ea typeface="Arial"/>
                <a:cs typeface="Arial"/>
                <a:sym typeface="Arial"/>
              </a:rPr>
              <a:t>Not</a:t>
            </a:r>
            <a:r>
              <a:rPr b="0" i="0" lang="en-US" sz="4000" u="none" cap="none" strike="noStrike">
                <a:solidFill>
                  <a:srgbClr val="000000"/>
                </a:solidFill>
                <a:latin typeface="Arial"/>
                <a:ea typeface="Arial"/>
                <a:cs typeface="Arial"/>
                <a:sym typeface="Arial"/>
              </a:rPr>
              <a:t> a Tree →</a:t>
            </a:r>
            <a:endParaRPr b="0" i="0" sz="4000" u="none" cap="none" strike="noStrike">
              <a:latin typeface="Arial"/>
              <a:ea typeface="Arial"/>
              <a:cs typeface="Arial"/>
              <a:sym typeface="Arial"/>
            </a:endParaRPr>
          </a:p>
        </p:txBody>
      </p:sp>
      <p:pic>
        <p:nvPicPr>
          <p:cNvPr id="371" name="Google Shape;371;p86"/>
          <p:cNvPicPr preferRelativeResize="0"/>
          <p:nvPr/>
        </p:nvPicPr>
        <p:blipFill rotWithShape="1">
          <a:blip r:embed="rId3">
            <a:alphaModFix/>
          </a:blip>
          <a:srcRect b="0" l="0" r="0" t="0"/>
          <a:stretch/>
        </p:blipFill>
        <p:spPr>
          <a:xfrm>
            <a:off x="4572000" y="1073880"/>
            <a:ext cx="3076200" cy="4686480"/>
          </a:xfrm>
          <a:prstGeom prst="rect">
            <a:avLst/>
          </a:prstGeom>
          <a:noFill/>
          <a:ln>
            <a:noFill/>
          </a:ln>
        </p:spPr>
      </p:pic>
      <p:sp>
        <p:nvSpPr>
          <p:cNvPr id="372" name="Google Shape;372;p86"/>
          <p:cNvSpPr/>
          <p:nvPr/>
        </p:nvSpPr>
        <p:spPr>
          <a:xfrm>
            <a:off x="228600" y="1295280"/>
            <a:ext cx="3886200" cy="264996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 tree’s subtrees must be </a:t>
            </a:r>
            <a:r>
              <a:rPr b="1" i="0" lang="en-US" sz="2800" u="none" cap="none" strike="noStrike">
                <a:solidFill>
                  <a:srgbClr val="000000"/>
                </a:solidFill>
                <a:latin typeface="Arial"/>
                <a:ea typeface="Arial"/>
                <a:cs typeface="Arial"/>
                <a:sym typeface="Arial"/>
              </a:rPr>
              <a:t>disjoint:</a:t>
            </a:r>
            <a:endParaRPr b="0" i="0" sz="2800" u="none" cap="none" strike="noStrike">
              <a:latin typeface="Arial"/>
              <a:ea typeface="Arial"/>
              <a:cs typeface="Arial"/>
              <a:sym typeface="Arial"/>
            </a:endParaRPr>
          </a:p>
          <a:p>
            <a:pPr indent="-342360" lvl="0" marL="343080" marR="0" rtl="0" algn="l">
              <a:lnSpc>
                <a:spcPct val="100000"/>
              </a:lnSpc>
              <a:spcBef>
                <a:spcPts val="0"/>
              </a:spcBef>
              <a:spcAft>
                <a:spcPts val="0"/>
              </a:spcAft>
              <a:buClr>
                <a:srgbClr val="000000"/>
              </a:buClr>
              <a:buSzPts val="2800"/>
              <a:buFont typeface="Arial"/>
              <a:buChar char="•"/>
            </a:pPr>
            <a:r>
              <a:rPr b="0" i="1" lang="en-US" sz="2800" u="none" cap="none" strike="noStrike">
                <a:solidFill>
                  <a:srgbClr val="000000"/>
                </a:solidFill>
                <a:latin typeface="Arial"/>
                <a:ea typeface="Arial"/>
                <a:cs typeface="Arial"/>
                <a:sym typeface="Arial"/>
              </a:rPr>
              <a:t>there is a unique path from the root of a tree to any other node of the tree</a:t>
            </a:r>
            <a:endParaRPr b="0" i="0" sz="2800" u="none" cap="none" strike="noStrike">
              <a:latin typeface="Arial"/>
              <a:ea typeface="Arial"/>
              <a:cs typeface="Arial"/>
              <a:sym typeface="Arial"/>
            </a:endParaRPr>
          </a:p>
        </p:txBody>
      </p:sp>
      <p:sp>
        <p:nvSpPr>
          <p:cNvPr id="373" name="Google Shape;373;p86"/>
          <p:cNvSpPr/>
          <p:nvPr/>
        </p:nvSpPr>
        <p:spPr>
          <a:xfrm>
            <a:off x="203040" y="161280"/>
            <a:ext cx="4727160" cy="759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Tree requirements</a:t>
            </a:r>
            <a:endParaRPr b="0" i="0" sz="4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58"/>
          <p:cNvSpPr/>
          <p:nvPr/>
        </p:nvSpPr>
        <p:spPr>
          <a:xfrm>
            <a:off x="457200" y="76320"/>
            <a:ext cx="8228880" cy="5820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200" strike="noStrike">
                <a:solidFill>
                  <a:srgbClr val="000000"/>
                </a:solidFill>
                <a:latin typeface="Courier New"/>
                <a:ea typeface="Courier New"/>
                <a:cs typeface="Courier New"/>
                <a:sym typeface="Courier New"/>
              </a:rPr>
              <a:t>public Iterator&lt;T&gt; getIterator(BSTInterface.Traversal orderType)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final LinkedQueue&lt;T&gt; infoQueue = new LinkedQueue&lt;T&gt;();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if (orderType == BSTInterface.Traversal.Preorder)</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preOrder(root, infoQueue);</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else  if (orderType == BSTInterface.Traversal.Inorder)</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inOrder(root, infoQueue);</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else  if (orderType == BSTInterface.Traversal.Postorder)</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postOrder(root, infoQueue);</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return new Iterator&lt;T&gt;()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boolean hasNext()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return !infoQueue.isEmpty();</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T next()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if (!hasNext())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throw new IndexOutOfBoundsException("illegal invocation of next …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return infoQueue.dequeue();</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public void remove()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throw new UnsupportedOperationException("Unsupported remove attempted …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  }; </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rPr b="1" lang="en-US" sz="1200" strike="noStrike">
                <a:solidFill>
                  <a:srgbClr val="000000"/>
                </a:solidFill>
                <a:latin typeface="Courier New"/>
                <a:ea typeface="Courier New"/>
                <a:cs typeface="Courier New"/>
                <a:sym typeface="Courier New"/>
              </a:rPr>
              <a:t>}</a:t>
            </a:r>
            <a:endParaRPr b="0" sz="1200" strike="noStrike">
              <a:latin typeface="Arial"/>
              <a:ea typeface="Arial"/>
              <a:cs typeface="Arial"/>
              <a:sym typeface="Arial"/>
            </a:endParaRPr>
          </a:p>
          <a:p>
            <a:pPr indent="0" lvl="0" marL="0" marR="0" rtl="0" algn="l">
              <a:lnSpc>
                <a:spcPct val="100000"/>
              </a:lnSpc>
              <a:spcBef>
                <a:spcPts val="241"/>
              </a:spcBef>
              <a:spcAft>
                <a:spcPts val="0"/>
              </a:spcAft>
              <a:buNone/>
            </a:pPr>
            <a:r>
              <a:t/>
            </a:r>
            <a:endParaRPr b="0" sz="1200" strike="noStrike">
              <a:latin typeface="Arial"/>
              <a:ea typeface="Arial"/>
              <a:cs typeface="Arial"/>
              <a:sym typeface="Arial"/>
            </a:endParaRPr>
          </a:p>
        </p:txBody>
      </p:sp>
      <p:sp>
        <p:nvSpPr>
          <p:cNvPr id="1137" name="Google Shape;1137;p158"/>
          <p:cNvSpPr/>
          <p:nvPr/>
        </p:nvSpPr>
        <p:spPr>
          <a:xfrm>
            <a:off x="822960" y="940320"/>
            <a:ext cx="256032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8"/>
          <p:cNvSpPr/>
          <p:nvPr/>
        </p:nvSpPr>
        <p:spPr>
          <a:xfrm>
            <a:off x="822960" y="1840320"/>
            <a:ext cx="256032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8"/>
          <p:cNvSpPr/>
          <p:nvPr/>
        </p:nvSpPr>
        <p:spPr>
          <a:xfrm>
            <a:off x="822960" y="1372320"/>
            <a:ext cx="2560320" cy="27432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5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InOrder traversal</a:t>
            </a:r>
            <a:endParaRPr b="0" sz="4000" strike="noStrike">
              <a:latin typeface="Arial"/>
              <a:ea typeface="Arial"/>
              <a:cs typeface="Arial"/>
              <a:sym typeface="Arial"/>
            </a:endParaRPr>
          </a:p>
        </p:txBody>
      </p:sp>
      <p:sp>
        <p:nvSpPr>
          <p:cNvPr id="1145" name="Google Shape;1145;p159"/>
          <p:cNvSpPr/>
          <p:nvPr/>
        </p:nvSpPr>
        <p:spPr>
          <a:xfrm>
            <a:off x="457200" y="1348200"/>
            <a:ext cx="8228880" cy="350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private void inOrder(BSTNode&lt;T&gt; node, LinkedQueue&lt;T&gt; q)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0" lang="en-US" sz="1600" strike="noStrike">
                <a:solidFill>
                  <a:srgbClr val="000000"/>
                </a:solidFill>
                <a:latin typeface="Courier New"/>
                <a:ea typeface="Courier New"/>
                <a:cs typeface="Courier New"/>
                <a:sym typeface="Courier New"/>
              </a:rPr>
              <a:t>// Enqueues the elements from the subtree rooted at node into q in inOrder.</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if (node != null)</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inOrder(node.getLeft(),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q.enqueue(node.getInfo());</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inOrder(node.getRight(),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600" strike="noStrike">
              <a:latin typeface="Arial"/>
              <a:ea typeface="Arial"/>
              <a:cs typeface="Arial"/>
              <a:sym typeface="Arial"/>
            </a:endParaRPr>
          </a:p>
        </p:txBody>
      </p:sp>
      <p:pic>
        <p:nvPicPr>
          <p:cNvPr id="1146" name="Google Shape;1146;p159"/>
          <p:cNvPicPr preferRelativeResize="0"/>
          <p:nvPr/>
        </p:nvPicPr>
        <p:blipFill rotWithShape="1">
          <a:blip r:embed="rId3">
            <a:alphaModFix/>
          </a:blip>
          <a:srcRect b="0" l="0" r="0" t="0"/>
          <a:stretch/>
        </p:blipFill>
        <p:spPr>
          <a:xfrm>
            <a:off x="2895480" y="3733920"/>
            <a:ext cx="5047560" cy="218268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6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preOrder and postorder traversals</a:t>
            </a:r>
            <a:endParaRPr b="0" sz="4000" strike="noStrike">
              <a:latin typeface="Arial"/>
              <a:ea typeface="Arial"/>
              <a:cs typeface="Arial"/>
              <a:sym typeface="Arial"/>
            </a:endParaRPr>
          </a:p>
        </p:txBody>
      </p:sp>
      <p:sp>
        <p:nvSpPr>
          <p:cNvPr id="1152" name="Google Shape;1152;p160"/>
          <p:cNvSpPr/>
          <p:nvPr/>
        </p:nvSpPr>
        <p:spPr>
          <a:xfrm>
            <a:off x="457200" y="1276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private void preOrder(BSTNode&lt;T&gt; node, LinkedQueue&lt;T&gt; q)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if (node != null)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q.enqueue(node.getInfo());</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preOrder(node.getLeft(),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preOrder(node.getRight(),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private void postOrder(BSTNode&lt;T&gt; node, LinkedQueue&lt;T&gt; q)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if (node != null)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postOrder(node.getLeft(),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postOrder(node.getRight(), q);</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q.enqueue(node.getInfo());</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 </a:t>
            </a:r>
            <a:endParaRPr b="0" sz="1600" strike="noStrike">
              <a:latin typeface="Arial"/>
              <a:ea typeface="Arial"/>
              <a:cs typeface="Arial"/>
              <a:sym typeface="Arial"/>
            </a:endParaRPr>
          </a:p>
          <a:p>
            <a:pPr indent="0" lvl="0" marL="0" marR="0" rtl="0" algn="l">
              <a:lnSpc>
                <a:spcPct val="100000"/>
              </a:lnSpc>
              <a:spcBef>
                <a:spcPts val="281"/>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6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7.7 The Implementation Level: Transformers</a:t>
            </a:r>
            <a:endParaRPr b="0" sz="4000" strike="noStrike">
              <a:latin typeface="Arial"/>
              <a:ea typeface="Arial"/>
              <a:cs typeface="Arial"/>
              <a:sym typeface="Arial"/>
            </a:endParaRPr>
          </a:p>
        </p:txBody>
      </p:sp>
      <p:sp>
        <p:nvSpPr>
          <p:cNvPr id="1158" name="Google Shape;1158;p16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To complete our implementation of the Binary Search Tree ADT we need to create the transformer methods add and remove.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These are the most complex operations.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use a similar approach as used in the subsection “Transforming a Linked List” in Section 3.4, “Recursive Processing of Linked Lists”</a:t>
            </a:r>
            <a:endParaRPr b="0" sz="2800"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62"/>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165" name="Google Shape;1165;p162"/>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166" name="Google Shape;1166;p162"/>
          <p:cNvPicPr preferRelativeResize="0"/>
          <p:nvPr/>
        </p:nvPicPr>
        <p:blipFill rotWithShape="1">
          <a:blip r:embed="rId3">
            <a:alphaModFix/>
          </a:blip>
          <a:srcRect b="57090" l="21040" r="0" t="0"/>
          <a:stretch/>
        </p:blipFill>
        <p:spPr>
          <a:xfrm>
            <a:off x="1554480" y="2768760"/>
            <a:ext cx="2743200" cy="1163160"/>
          </a:xfrm>
          <a:prstGeom prst="rect">
            <a:avLst/>
          </a:prstGeom>
          <a:noFill/>
          <a:ln>
            <a:noFill/>
          </a:ln>
        </p:spPr>
      </p:pic>
      <p:pic>
        <p:nvPicPr>
          <p:cNvPr id="1167" name="Google Shape;1167;p162"/>
          <p:cNvPicPr preferRelativeResize="0"/>
          <p:nvPr/>
        </p:nvPicPr>
        <p:blipFill rotWithShape="1">
          <a:blip r:embed="rId3">
            <a:alphaModFix/>
          </a:blip>
          <a:srcRect b="0" l="0" r="0" t="59277"/>
          <a:stretch/>
        </p:blipFill>
        <p:spPr>
          <a:xfrm>
            <a:off x="4658760" y="2951280"/>
            <a:ext cx="3662280" cy="1163520"/>
          </a:xfrm>
          <a:prstGeom prst="rect">
            <a:avLst/>
          </a:prstGeom>
          <a:noFill/>
          <a:ln>
            <a:noFill/>
          </a:ln>
        </p:spPr>
      </p:pic>
      <p:sp>
        <p:nvSpPr>
          <p:cNvPr id="1168" name="Google Shape;1168;p162"/>
          <p:cNvSpPr txBox="1"/>
          <p:nvPr/>
        </p:nvSpPr>
        <p:spPr>
          <a:xfrm>
            <a:off x="3574800" y="303948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5</a:t>
            </a:r>
            <a:endParaRPr b="1" sz="1800" strike="noStrike">
              <a:solidFill>
                <a:srgbClr val="C9211E"/>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63"/>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175" name="Google Shape;1175;p163"/>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176" name="Google Shape;1176;p163"/>
          <p:cNvPicPr preferRelativeResize="0"/>
          <p:nvPr/>
        </p:nvPicPr>
        <p:blipFill rotWithShape="1">
          <a:blip r:embed="rId3">
            <a:alphaModFix/>
          </a:blip>
          <a:srcRect b="0" l="0" r="0" t="59277"/>
          <a:stretch/>
        </p:blipFill>
        <p:spPr>
          <a:xfrm>
            <a:off x="635400" y="3225600"/>
            <a:ext cx="3662280" cy="1163520"/>
          </a:xfrm>
          <a:prstGeom prst="rect">
            <a:avLst/>
          </a:prstGeom>
          <a:noFill/>
          <a:ln>
            <a:noFill/>
          </a:ln>
        </p:spPr>
      </p:pic>
      <p:pic>
        <p:nvPicPr>
          <p:cNvPr id="1177" name="Google Shape;1177;p163"/>
          <p:cNvPicPr preferRelativeResize="0"/>
          <p:nvPr/>
        </p:nvPicPr>
        <p:blipFill rotWithShape="1">
          <a:blip r:embed="rId4">
            <a:alphaModFix/>
          </a:blip>
          <a:srcRect b="0" l="0" r="0" t="24979"/>
          <a:stretch/>
        </p:blipFill>
        <p:spPr>
          <a:xfrm>
            <a:off x="4399920" y="3108960"/>
            <a:ext cx="3884040" cy="1920240"/>
          </a:xfrm>
          <a:prstGeom prst="rect">
            <a:avLst/>
          </a:prstGeom>
          <a:noFill/>
          <a:ln>
            <a:noFill/>
          </a:ln>
        </p:spPr>
      </p:pic>
      <p:sp>
        <p:nvSpPr>
          <p:cNvPr id="1178" name="Google Shape;1178;p163"/>
          <p:cNvSpPr txBox="1"/>
          <p:nvPr/>
        </p:nvSpPr>
        <p:spPr>
          <a:xfrm>
            <a:off x="4114800" y="303912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9</a:t>
            </a:r>
            <a:endParaRPr b="1" sz="1800" strike="noStrike">
              <a:solidFill>
                <a:srgbClr val="C9211E"/>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64"/>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185" name="Google Shape;1185;p164"/>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186" name="Google Shape;1186;p164"/>
          <p:cNvPicPr preferRelativeResize="0"/>
          <p:nvPr/>
        </p:nvPicPr>
        <p:blipFill rotWithShape="1">
          <a:blip r:embed="rId3">
            <a:alphaModFix/>
          </a:blip>
          <a:srcRect b="0" l="0" r="0" t="27506"/>
          <a:stretch/>
        </p:blipFill>
        <p:spPr>
          <a:xfrm>
            <a:off x="446400" y="2990160"/>
            <a:ext cx="3526920" cy="1684800"/>
          </a:xfrm>
          <a:prstGeom prst="rect">
            <a:avLst/>
          </a:prstGeom>
          <a:noFill/>
          <a:ln>
            <a:noFill/>
          </a:ln>
        </p:spPr>
      </p:pic>
      <p:pic>
        <p:nvPicPr>
          <p:cNvPr id="1187" name="Google Shape;1187;p164"/>
          <p:cNvPicPr preferRelativeResize="0"/>
          <p:nvPr/>
        </p:nvPicPr>
        <p:blipFill rotWithShape="1">
          <a:blip r:embed="rId4">
            <a:alphaModFix/>
          </a:blip>
          <a:srcRect b="0" l="0" r="0" t="16296"/>
          <a:stretch/>
        </p:blipFill>
        <p:spPr>
          <a:xfrm>
            <a:off x="5212080" y="2926080"/>
            <a:ext cx="2951640" cy="2345040"/>
          </a:xfrm>
          <a:prstGeom prst="rect">
            <a:avLst/>
          </a:prstGeom>
          <a:noFill/>
          <a:ln>
            <a:noFill/>
          </a:ln>
        </p:spPr>
      </p:pic>
      <p:sp>
        <p:nvSpPr>
          <p:cNvPr id="1188" name="Google Shape;1188;p164"/>
          <p:cNvSpPr txBox="1"/>
          <p:nvPr/>
        </p:nvSpPr>
        <p:spPr>
          <a:xfrm>
            <a:off x="4114800" y="303876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7</a:t>
            </a:r>
            <a:endParaRPr b="1" sz="1800" strike="noStrike">
              <a:solidFill>
                <a:srgbClr val="C9211E"/>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65"/>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195" name="Google Shape;1195;p165"/>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196" name="Google Shape;1196;p165"/>
          <p:cNvPicPr preferRelativeResize="0"/>
          <p:nvPr/>
        </p:nvPicPr>
        <p:blipFill rotWithShape="1">
          <a:blip r:embed="rId3">
            <a:alphaModFix/>
          </a:blip>
          <a:srcRect b="0" l="0" r="0" t="17977"/>
          <a:stretch/>
        </p:blipFill>
        <p:spPr>
          <a:xfrm>
            <a:off x="731520" y="3108960"/>
            <a:ext cx="3053880" cy="2377440"/>
          </a:xfrm>
          <a:prstGeom prst="rect">
            <a:avLst/>
          </a:prstGeom>
          <a:noFill/>
          <a:ln>
            <a:noFill/>
          </a:ln>
        </p:spPr>
      </p:pic>
      <p:pic>
        <p:nvPicPr>
          <p:cNvPr id="1197" name="Google Shape;1197;p165"/>
          <p:cNvPicPr preferRelativeResize="0"/>
          <p:nvPr/>
        </p:nvPicPr>
        <p:blipFill rotWithShape="1">
          <a:blip r:embed="rId4">
            <a:alphaModFix/>
          </a:blip>
          <a:srcRect b="0" l="0" r="0" t="17502"/>
          <a:stretch/>
        </p:blipFill>
        <p:spPr>
          <a:xfrm>
            <a:off x="5120640" y="3017520"/>
            <a:ext cx="3200400" cy="2416320"/>
          </a:xfrm>
          <a:prstGeom prst="rect">
            <a:avLst/>
          </a:prstGeom>
          <a:noFill/>
          <a:ln>
            <a:noFill/>
          </a:ln>
        </p:spPr>
      </p:pic>
      <p:sp>
        <p:nvSpPr>
          <p:cNvPr id="1198" name="Google Shape;1198;p165"/>
          <p:cNvSpPr txBox="1"/>
          <p:nvPr/>
        </p:nvSpPr>
        <p:spPr>
          <a:xfrm>
            <a:off x="4114800" y="303840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3</a:t>
            </a:r>
            <a:endParaRPr b="1" sz="1800" strike="noStrike">
              <a:solidFill>
                <a:srgbClr val="C9211E"/>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66"/>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205" name="Google Shape;1205;p166"/>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206" name="Google Shape;1206;p166"/>
          <p:cNvPicPr preferRelativeResize="0"/>
          <p:nvPr/>
        </p:nvPicPr>
        <p:blipFill rotWithShape="1">
          <a:blip r:embed="rId3">
            <a:alphaModFix/>
          </a:blip>
          <a:srcRect b="0" l="0" r="0" t="19351"/>
          <a:stretch/>
        </p:blipFill>
        <p:spPr>
          <a:xfrm>
            <a:off x="701280" y="2660760"/>
            <a:ext cx="2773440" cy="2047320"/>
          </a:xfrm>
          <a:prstGeom prst="rect">
            <a:avLst/>
          </a:prstGeom>
          <a:noFill/>
          <a:ln>
            <a:noFill/>
          </a:ln>
        </p:spPr>
      </p:pic>
      <p:pic>
        <p:nvPicPr>
          <p:cNvPr id="1207" name="Google Shape;1207;p166"/>
          <p:cNvPicPr preferRelativeResize="0"/>
          <p:nvPr/>
        </p:nvPicPr>
        <p:blipFill rotWithShape="1">
          <a:blip r:embed="rId4">
            <a:alphaModFix/>
          </a:blip>
          <a:srcRect b="0" l="0" r="0" t="11762"/>
          <a:stretch/>
        </p:blipFill>
        <p:spPr>
          <a:xfrm>
            <a:off x="5285160" y="2468880"/>
            <a:ext cx="2853000" cy="2743200"/>
          </a:xfrm>
          <a:prstGeom prst="rect">
            <a:avLst/>
          </a:prstGeom>
          <a:noFill/>
          <a:ln>
            <a:noFill/>
          </a:ln>
        </p:spPr>
      </p:pic>
      <p:sp>
        <p:nvSpPr>
          <p:cNvPr id="1208" name="Google Shape;1208;p166"/>
          <p:cNvSpPr txBox="1"/>
          <p:nvPr/>
        </p:nvSpPr>
        <p:spPr>
          <a:xfrm>
            <a:off x="4114800" y="303804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8</a:t>
            </a:r>
            <a:endParaRPr b="1" sz="1800" strike="noStrike">
              <a:solidFill>
                <a:srgbClr val="C9211E"/>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67"/>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215" name="Google Shape;1215;p167"/>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216" name="Google Shape;1216;p167"/>
          <p:cNvPicPr preferRelativeResize="0"/>
          <p:nvPr/>
        </p:nvPicPr>
        <p:blipFill rotWithShape="1">
          <a:blip r:embed="rId3">
            <a:alphaModFix/>
          </a:blip>
          <a:srcRect b="0" l="0" r="0" t="12656"/>
          <a:stretch/>
        </p:blipFill>
        <p:spPr>
          <a:xfrm>
            <a:off x="739800" y="2671200"/>
            <a:ext cx="3100680" cy="2950920"/>
          </a:xfrm>
          <a:prstGeom prst="rect">
            <a:avLst/>
          </a:prstGeom>
          <a:noFill/>
          <a:ln>
            <a:noFill/>
          </a:ln>
        </p:spPr>
      </p:pic>
      <p:pic>
        <p:nvPicPr>
          <p:cNvPr id="1217" name="Google Shape;1217;p167"/>
          <p:cNvPicPr preferRelativeResize="0"/>
          <p:nvPr/>
        </p:nvPicPr>
        <p:blipFill rotWithShape="1">
          <a:blip r:embed="rId4">
            <a:alphaModFix/>
          </a:blip>
          <a:srcRect b="0" l="0" r="0" t="11287"/>
          <a:stretch/>
        </p:blipFill>
        <p:spPr>
          <a:xfrm>
            <a:off x="5303520" y="2651760"/>
            <a:ext cx="3820320" cy="2873880"/>
          </a:xfrm>
          <a:prstGeom prst="rect">
            <a:avLst/>
          </a:prstGeom>
          <a:noFill/>
          <a:ln>
            <a:noFill/>
          </a:ln>
        </p:spPr>
      </p:pic>
      <p:sp>
        <p:nvSpPr>
          <p:cNvPr id="1218" name="Google Shape;1218;p167"/>
          <p:cNvSpPr txBox="1"/>
          <p:nvPr/>
        </p:nvSpPr>
        <p:spPr>
          <a:xfrm>
            <a:off x="4114800" y="303768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12</a:t>
            </a:r>
            <a:endParaRPr b="1" sz="1800" strike="noStrike">
              <a:solidFill>
                <a:srgbClr val="C9211E"/>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87"/>
          <p:cNvSpPr/>
          <p:nvPr/>
        </p:nvSpPr>
        <p:spPr>
          <a:xfrm>
            <a:off x="380880" y="4495680"/>
            <a:ext cx="34282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sng" cap="none" strike="noStrike">
                <a:solidFill>
                  <a:srgbClr val="000000"/>
                </a:solidFill>
                <a:latin typeface="Arial"/>
                <a:ea typeface="Arial"/>
                <a:cs typeface="Arial"/>
                <a:sym typeface="Arial"/>
              </a:rPr>
              <a:t>Not</a:t>
            </a:r>
            <a:r>
              <a:rPr b="0" i="0" lang="en-US" sz="4000" u="none" cap="none" strike="noStrike">
                <a:solidFill>
                  <a:srgbClr val="000000"/>
                </a:solidFill>
                <a:latin typeface="Arial"/>
                <a:ea typeface="Arial"/>
                <a:cs typeface="Arial"/>
                <a:sym typeface="Arial"/>
              </a:rPr>
              <a:t> a Tree →</a:t>
            </a:r>
            <a:endParaRPr b="0" i="0" sz="4000" u="none" cap="none" strike="noStrike">
              <a:latin typeface="Arial"/>
              <a:ea typeface="Arial"/>
              <a:cs typeface="Arial"/>
              <a:sym typeface="Arial"/>
            </a:endParaRPr>
          </a:p>
        </p:txBody>
      </p:sp>
      <p:pic>
        <p:nvPicPr>
          <p:cNvPr id="380" name="Google Shape;380;p87"/>
          <p:cNvPicPr preferRelativeResize="0"/>
          <p:nvPr/>
        </p:nvPicPr>
        <p:blipFill rotWithShape="1">
          <a:blip r:embed="rId3">
            <a:alphaModFix/>
          </a:blip>
          <a:srcRect b="0" l="0" r="0" t="0"/>
          <a:stretch/>
        </p:blipFill>
        <p:spPr>
          <a:xfrm>
            <a:off x="4572000" y="1073880"/>
            <a:ext cx="3076200" cy="4686480"/>
          </a:xfrm>
          <a:prstGeom prst="rect">
            <a:avLst/>
          </a:prstGeom>
          <a:noFill/>
          <a:ln>
            <a:noFill/>
          </a:ln>
        </p:spPr>
      </p:pic>
      <p:cxnSp>
        <p:nvCxnSpPr>
          <p:cNvPr id="381" name="Google Shape;381;p87"/>
          <p:cNvCxnSpPr/>
          <p:nvPr/>
        </p:nvCxnSpPr>
        <p:spPr>
          <a:xfrm>
            <a:off x="5721840" y="1590480"/>
            <a:ext cx="1188720" cy="914400"/>
          </a:xfrm>
          <a:prstGeom prst="straightConnector1">
            <a:avLst/>
          </a:prstGeom>
          <a:noFill/>
          <a:ln cap="flat" cmpd="sng" w="36700">
            <a:solidFill>
              <a:srgbClr val="BF0041"/>
            </a:solidFill>
            <a:prstDash val="solid"/>
            <a:round/>
            <a:headEnd len="sm" w="sm" type="none"/>
            <a:tailEnd len="med" w="med" type="triangle"/>
          </a:ln>
        </p:spPr>
      </p:cxnSp>
      <p:cxnSp>
        <p:nvCxnSpPr>
          <p:cNvPr id="382" name="Google Shape;382;p87"/>
          <p:cNvCxnSpPr/>
          <p:nvPr/>
        </p:nvCxnSpPr>
        <p:spPr>
          <a:xfrm>
            <a:off x="7132320" y="3017520"/>
            <a:ext cx="0" cy="1920240"/>
          </a:xfrm>
          <a:prstGeom prst="straightConnector1">
            <a:avLst/>
          </a:prstGeom>
          <a:noFill/>
          <a:ln cap="flat" cmpd="sng" w="36700">
            <a:solidFill>
              <a:srgbClr val="BF0041"/>
            </a:solidFill>
            <a:prstDash val="solid"/>
            <a:round/>
            <a:headEnd len="sm" w="sm" type="none"/>
            <a:tailEnd len="med" w="med" type="triangle"/>
          </a:ln>
        </p:spPr>
      </p:cxnSp>
      <p:cxnSp>
        <p:nvCxnSpPr>
          <p:cNvPr id="383" name="Google Shape;383;p87"/>
          <p:cNvCxnSpPr/>
          <p:nvPr/>
        </p:nvCxnSpPr>
        <p:spPr>
          <a:xfrm>
            <a:off x="5604840" y="1689480"/>
            <a:ext cx="1188720" cy="914400"/>
          </a:xfrm>
          <a:prstGeom prst="straightConnector1">
            <a:avLst/>
          </a:prstGeom>
          <a:noFill/>
          <a:ln cap="flat" cmpd="sng" w="36700">
            <a:solidFill>
              <a:srgbClr val="FF5429"/>
            </a:solidFill>
            <a:prstDash val="solid"/>
            <a:round/>
            <a:headEnd len="sm" w="sm" type="none"/>
            <a:tailEnd len="med" w="med" type="triangle"/>
          </a:ln>
        </p:spPr>
      </p:cxnSp>
      <p:cxnSp>
        <p:nvCxnSpPr>
          <p:cNvPr id="384" name="Google Shape;384;p87"/>
          <p:cNvCxnSpPr/>
          <p:nvPr/>
        </p:nvCxnSpPr>
        <p:spPr>
          <a:xfrm flipH="1">
            <a:off x="6234480" y="2707200"/>
            <a:ext cx="731520" cy="822960"/>
          </a:xfrm>
          <a:prstGeom prst="straightConnector1">
            <a:avLst/>
          </a:prstGeom>
          <a:noFill/>
          <a:ln cap="flat" cmpd="sng" w="36700">
            <a:solidFill>
              <a:srgbClr val="FF5429"/>
            </a:solidFill>
            <a:prstDash val="solid"/>
            <a:round/>
            <a:headEnd len="sm" w="sm" type="none"/>
            <a:tailEnd len="med" w="med" type="triangle"/>
          </a:ln>
        </p:spPr>
      </p:cxnSp>
      <p:cxnSp>
        <p:nvCxnSpPr>
          <p:cNvPr id="385" name="Google Shape;385;p87"/>
          <p:cNvCxnSpPr/>
          <p:nvPr/>
        </p:nvCxnSpPr>
        <p:spPr>
          <a:xfrm>
            <a:off x="6492240" y="4114800"/>
            <a:ext cx="548640" cy="822960"/>
          </a:xfrm>
          <a:prstGeom prst="straightConnector1">
            <a:avLst/>
          </a:prstGeom>
          <a:noFill/>
          <a:ln cap="flat" cmpd="sng" w="36700">
            <a:solidFill>
              <a:srgbClr val="FF5429"/>
            </a:solidFill>
            <a:prstDash val="solid"/>
            <a:round/>
            <a:headEnd len="sm" w="sm" type="none"/>
            <a:tailEnd len="med" w="med" type="triangle"/>
          </a:ln>
        </p:spPr>
      </p:cxnSp>
      <p:sp>
        <p:nvSpPr>
          <p:cNvPr id="386" name="Google Shape;386;p87"/>
          <p:cNvSpPr/>
          <p:nvPr/>
        </p:nvSpPr>
        <p:spPr>
          <a:xfrm>
            <a:off x="228600" y="1295280"/>
            <a:ext cx="3886200" cy="264996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 tree’s subtrees must be </a:t>
            </a:r>
            <a:r>
              <a:rPr b="1" i="0" lang="en-US" sz="2800" u="none" cap="none" strike="noStrike">
                <a:solidFill>
                  <a:srgbClr val="000000"/>
                </a:solidFill>
                <a:latin typeface="Arial"/>
                <a:ea typeface="Arial"/>
                <a:cs typeface="Arial"/>
                <a:sym typeface="Arial"/>
              </a:rPr>
              <a:t>disjoint:</a:t>
            </a:r>
            <a:endParaRPr b="0" i="0" sz="2800" u="none" cap="none" strike="noStrike">
              <a:latin typeface="Arial"/>
              <a:ea typeface="Arial"/>
              <a:cs typeface="Arial"/>
              <a:sym typeface="Arial"/>
            </a:endParaRPr>
          </a:p>
          <a:p>
            <a:pPr indent="-342360" lvl="0" marL="343080" marR="0" rtl="0" algn="l">
              <a:lnSpc>
                <a:spcPct val="100000"/>
              </a:lnSpc>
              <a:spcBef>
                <a:spcPts val="0"/>
              </a:spcBef>
              <a:spcAft>
                <a:spcPts val="0"/>
              </a:spcAft>
              <a:buClr>
                <a:srgbClr val="000000"/>
              </a:buClr>
              <a:buSzPts val="2800"/>
              <a:buFont typeface="Arial"/>
              <a:buChar char="•"/>
            </a:pPr>
            <a:r>
              <a:rPr b="0" i="1" lang="en-US" sz="2800" u="none" cap="none" strike="noStrike">
                <a:solidFill>
                  <a:srgbClr val="000000"/>
                </a:solidFill>
                <a:latin typeface="Arial"/>
                <a:ea typeface="Arial"/>
                <a:cs typeface="Arial"/>
                <a:sym typeface="Arial"/>
              </a:rPr>
              <a:t>there is a unique path from the root of a tree to any other node of the tree</a:t>
            </a:r>
            <a:endParaRPr b="0" i="0" sz="2800" u="none" cap="none" strike="noStrike">
              <a:latin typeface="Arial"/>
              <a:ea typeface="Arial"/>
              <a:cs typeface="Arial"/>
              <a:sym typeface="Arial"/>
            </a:endParaRPr>
          </a:p>
        </p:txBody>
      </p:sp>
      <p:sp>
        <p:nvSpPr>
          <p:cNvPr id="387" name="Google Shape;387;p87"/>
          <p:cNvSpPr/>
          <p:nvPr/>
        </p:nvSpPr>
        <p:spPr>
          <a:xfrm>
            <a:off x="203040" y="161280"/>
            <a:ext cx="4727160" cy="759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Tree requirements</a:t>
            </a:r>
            <a:endParaRPr b="0" i="0" sz="4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68"/>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225" name="Google Shape;1225;p168"/>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226" name="Google Shape;1226;p168"/>
          <p:cNvPicPr preferRelativeResize="0"/>
          <p:nvPr/>
        </p:nvPicPr>
        <p:blipFill rotWithShape="1">
          <a:blip r:embed="rId3">
            <a:alphaModFix/>
          </a:blip>
          <a:srcRect b="0" l="0" r="0" t="11911"/>
          <a:stretch/>
        </p:blipFill>
        <p:spPr>
          <a:xfrm>
            <a:off x="249480" y="2311200"/>
            <a:ext cx="4161960" cy="3108960"/>
          </a:xfrm>
          <a:prstGeom prst="rect">
            <a:avLst/>
          </a:prstGeom>
          <a:noFill/>
          <a:ln>
            <a:noFill/>
          </a:ln>
        </p:spPr>
      </p:pic>
      <p:pic>
        <p:nvPicPr>
          <p:cNvPr id="1227" name="Google Shape;1227;p168"/>
          <p:cNvPicPr preferRelativeResize="0"/>
          <p:nvPr/>
        </p:nvPicPr>
        <p:blipFill rotWithShape="1">
          <a:blip r:embed="rId4">
            <a:alphaModFix/>
          </a:blip>
          <a:srcRect b="0" l="0" r="0" t="12412"/>
          <a:stretch/>
        </p:blipFill>
        <p:spPr>
          <a:xfrm>
            <a:off x="5597280" y="2288880"/>
            <a:ext cx="3552840" cy="3034440"/>
          </a:xfrm>
          <a:prstGeom prst="rect">
            <a:avLst/>
          </a:prstGeom>
          <a:noFill/>
          <a:ln>
            <a:noFill/>
          </a:ln>
        </p:spPr>
      </p:pic>
      <p:sp>
        <p:nvSpPr>
          <p:cNvPr id="1228" name="Google Shape;1228;p168"/>
          <p:cNvSpPr txBox="1"/>
          <p:nvPr/>
        </p:nvSpPr>
        <p:spPr>
          <a:xfrm>
            <a:off x="4114800" y="303732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Add 6</a:t>
            </a:r>
            <a:endParaRPr b="1" sz="1800" strike="noStrike">
              <a:solidFill>
                <a:srgbClr val="C9211E"/>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69"/>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235" name="Google Shape;1235;p169"/>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236" name="Google Shape;1236;p169"/>
          <p:cNvPicPr preferRelativeResize="0"/>
          <p:nvPr/>
        </p:nvPicPr>
        <p:blipFill rotWithShape="1">
          <a:blip r:embed="rId3">
            <a:alphaModFix/>
          </a:blip>
          <a:srcRect b="0" l="0" r="0" t="12640"/>
          <a:stretch/>
        </p:blipFill>
        <p:spPr>
          <a:xfrm>
            <a:off x="198720" y="2651760"/>
            <a:ext cx="3276000" cy="3017520"/>
          </a:xfrm>
          <a:prstGeom prst="rect">
            <a:avLst/>
          </a:prstGeom>
          <a:noFill/>
          <a:ln>
            <a:noFill/>
          </a:ln>
        </p:spPr>
      </p:pic>
      <p:sp>
        <p:nvSpPr>
          <p:cNvPr id="1237" name="Google Shape;1237;p169"/>
          <p:cNvSpPr txBox="1"/>
          <p:nvPr/>
        </p:nvSpPr>
        <p:spPr>
          <a:xfrm>
            <a:off x="3108960" y="347472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Next: Adding 20, where will it go? Draw it!</a:t>
            </a:r>
            <a:endParaRPr b="1" sz="1800" strike="noStrike">
              <a:solidFill>
                <a:srgbClr val="C9211E"/>
              </a:solidFill>
              <a:latin typeface="Arial"/>
              <a:ea typeface="Arial"/>
              <a:cs typeface="Arial"/>
              <a:sym typeface="Arial"/>
            </a:endParaRPr>
          </a:p>
        </p:txBody>
      </p:sp>
      <p:sp>
        <p:nvSpPr>
          <p:cNvPr id="1238" name="Google Shape;1238;p169"/>
          <p:cNvSpPr txBox="1"/>
          <p:nvPr/>
        </p:nvSpPr>
        <p:spPr>
          <a:xfrm>
            <a:off x="6583680" y="3017520"/>
            <a:ext cx="1737360" cy="855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5400" strike="noStrike">
                <a:latin typeface="Arial"/>
                <a:ea typeface="Arial"/>
                <a:cs typeface="Arial"/>
                <a:sym typeface="Arial"/>
              </a:rPr>
              <a:t>?</a:t>
            </a:r>
            <a:endParaRPr b="0" sz="5400" strike="noStrik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70"/>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add</a:t>
            </a:r>
            <a:r>
              <a:rPr b="0" lang="en-US" sz="4000" strike="noStrike">
                <a:solidFill>
                  <a:srgbClr val="000000"/>
                </a:solidFill>
                <a:latin typeface="Arial"/>
                <a:ea typeface="Arial"/>
                <a:cs typeface="Arial"/>
                <a:sym typeface="Arial"/>
              </a:rPr>
              <a:t> operation</a:t>
            </a:r>
            <a:endParaRPr b="0" sz="4000" strike="noStrike">
              <a:latin typeface="Arial"/>
              <a:ea typeface="Arial"/>
              <a:cs typeface="Arial"/>
              <a:sym typeface="Arial"/>
            </a:endParaRPr>
          </a:p>
        </p:txBody>
      </p:sp>
      <p:sp>
        <p:nvSpPr>
          <p:cNvPr id="1245" name="Google Shape;1245;p170"/>
          <p:cNvSpPr/>
          <p:nvPr/>
        </p:nvSpPr>
        <p:spPr>
          <a:xfrm>
            <a:off x="304920" y="1066680"/>
            <a:ext cx="7619400" cy="7614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new node is always inserted into its appropriate position in the tree as a leaf</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p:txBody>
      </p:sp>
      <p:pic>
        <p:nvPicPr>
          <p:cNvPr id="1246" name="Google Shape;1246;p170"/>
          <p:cNvPicPr preferRelativeResize="0"/>
          <p:nvPr/>
        </p:nvPicPr>
        <p:blipFill rotWithShape="1">
          <a:blip r:embed="rId3">
            <a:alphaModFix/>
          </a:blip>
          <a:srcRect b="0" l="0" r="0" t="12640"/>
          <a:stretch/>
        </p:blipFill>
        <p:spPr>
          <a:xfrm>
            <a:off x="198720" y="2651760"/>
            <a:ext cx="3276000" cy="3017520"/>
          </a:xfrm>
          <a:prstGeom prst="rect">
            <a:avLst/>
          </a:prstGeom>
          <a:noFill/>
          <a:ln>
            <a:noFill/>
          </a:ln>
        </p:spPr>
      </p:pic>
      <p:sp>
        <p:nvSpPr>
          <p:cNvPr id="1247" name="Google Shape;1247;p170"/>
          <p:cNvSpPr txBox="1"/>
          <p:nvPr/>
        </p:nvSpPr>
        <p:spPr>
          <a:xfrm>
            <a:off x="3108960" y="3474720"/>
            <a:ext cx="3108960" cy="1626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strike="noStrike">
                <a:solidFill>
                  <a:srgbClr val="C9211E"/>
                </a:solidFill>
                <a:latin typeface="Arial"/>
                <a:ea typeface="Arial"/>
                <a:cs typeface="Arial"/>
                <a:sym typeface="Arial"/>
              </a:rPr>
              <a:t>Next: Adding 20, where will it go? Draw it!</a:t>
            </a:r>
            <a:endParaRPr b="1" sz="1800" strike="noStrike">
              <a:solidFill>
                <a:srgbClr val="C9211E"/>
              </a:solidFill>
              <a:latin typeface="Arial"/>
              <a:ea typeface="Arial"/>
              <a:cs typeface="Arial"/>
              <a:sym typeface="Arial"/>
            </a:endParaRPr>
          </a:p>
        </p:txBody>
      </p:sp>
      <p:pic>
        <p:nvPicPr>
          <p:cNvPr id="1248" name="Google Shape;1248;p170"/>
          <p:cNvPicPr preferRelativeResize="0"/>
          <p:nvPr/>
        </p:nvPicPr>
        <p:blipFill rotWithShape="1">
          <a:blip r:embed="rId4">
            <a:alphaModFix/>
          </a:blip>
          <a:srcRect b="0" l="0" r="0" t="10904"/>
          <a:stretch/>
        </p:blipFill>
        <p:spPr>
          <a:xfrm>
            <a:off x="5624640" y="2743200"/>
            <a:ext cx="4114800" cy="293688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7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add</a:t>
            </a:r>
            <a:r>
              <a:rPr b="0" lang="en-US" sz="4400" strike="noStrike">
                <a:solidFill>
                  <a:srgbClr val="000000"/>
                </a:solidFill>
                <a:latin typeface="Arial"/>
                <a:ea typeface="Arial"/>
                <a:cs typeface="Arial"/>
                <a:sym typeface="Arial"/>
              </a:rPr>
              <a:t> operation</a:t>
            </a:r>
            <a:endParaRPr b="0" sz="4400" strike="noStrike">
              <a:latin typeface="Arial"/>
              <a:ea typeface="Arial"/>
              <a:cs typeface="Arial"/>
              <a:sym typeface="Arial"/>
            </a:endParaRPr>
          </a:p>
        </p:txBody>
      </p:sp>
      <p:sp>
        <p:nvSpPr>
          <p:cNvPr id="1255" name="Google Shape;1255;p17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a:t>
            </a:r>
            <a:r>
              <a:rPr b="0" lang="en-US" sz="2000" strike="noStrike">
                <a:solidFill>
                  <a:srgbClr val="000000"/>
                </a:solidFill>
                <a:latin typeface="Courier New"/>
                <a:ea typeface="Courier New"/>
                <a:cs typeface="Courier New"/>
                <a:sym typeface="Courier New"/>
              </a:rPr>
              <a:t>add</a:t>
            </a:r>
            <a:r>
              <a:rPr b="0" lang="en-US" sz="2000" strike="noStrike">
                <a:solidFill>
                  <a:srgbClr val="000000"/>
                </a:solidFill>
                <a:latin typeface="Arial"/>
                <a:ea typeface="Arial"/>
                <a:cs typeface="Arial"/>
                <a:sym typeface="Arial"/>
              </a:rPr>
              <a:t> method invokes the recursive method, </a:t>
            </a:r>
            <a:r>
              <a:rPr b="0" lang="en-US" sz="2000" strike="noStrike">
                <a:solidFill>
                  <a:srgbClr val="000000"/>
                </a:solidFill>
                <a:latin typeface="Courier New"/>
                <a:ea typeface="Courier New"/>
                <a:cs typeface="Courier New"/>
                <a:sym typeface="Courier New"/>
              </a:rPr>
              <a:t>recAdd</a:t>
            </a:r>
            <a:r>
              <a:rPr b="0" lang="en-US" sz="2000" strike="noStrike">
                <a:solidFill>
                  <a:srgbClr val="000000"/>
                </a:solidFill>
                <a:latin typeface="Arial"/>
                <a:ea typeface="Arial"/>
                <a:cs typeface="Arial"/>
                <a:sym typeface="Arial"/>
              </a:rPr>
              <a:t>, and passes it the element to be added plus a reference to the root of the tree.</a:t>
            </a:r>
            <a:endParaRPr b="0" sz="2000" strike="noStrike">
              <a:latin typeface="Arial"/>
              <a:ea typeface="Arial"/>
              <a:cs typeface="Arial"/>
              <a:sym typeface="Arial"/>
            </a:endParaRPr>
          </a:p>
          <a:p>
            <a:pPr indent="-285120" lvl="0" marL="743040" marR="0" rtl="0" algn="l">
              <a:lnSpc>
                <a:spcPct val="80000"/>
              </a:lnSpc>
              <a:spcBef>
                <a:spcPts val="281"/>
              </a:spcBef>
              <a:spcAft>
                <a:spcPts val="0"/>
              </a:spcAft>
              <a:buNone/>
            </a:pPr>
            <a:r>
              <a:t/>
            </a:r>
            <a:endParaRPr b="0" sz="20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public boolean add (T element)</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 Adds element to this BST. The tree retains its BST property.</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  root = recAdd(element, root);</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  return true;</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285120" lvl="0" marL="743040" marR="0" rtl="0" algn="l">
              <a:lnSpc>
                <a:spcPct val="80000"/>
              </a:lnSpc>
              <a:spcBef>
                <a:spcPts val="281"/>
              </a:spcBef>
              <a:spcAft>
                <a:spcPts val="0"/>
              </a:spcAft>
              <a:buNone/>
            </a:pPr>
            <a:r>
              <a:t/>
            </a:r>
            <a:endParaRPr b="0" sz="14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call to </a:t>
            </a:r>
            <a:r>
              <a:rPr b="0" lang="en-US" sz="2000" strike="noStrike">
                <a:solidFill>
                  <a:srgbClr val="000000"/>
                </a:solidFill>
                <a:latin typeface="Courier New"/>
                <a:ea typeface="Courier New"/>
                <a:cs typeface="Courier New"/>
                <a:sym typeface="Courier New"/>
              </a:rPr>
              <a:t>recAdd</a:t>
            </a:r>
            <a:r>
              <a:rPr b="0" lang="en-US" sz="2000" strike="noStrike">
                <a:solidFill>
                  <a:srgbClr val="000000"/>
                </a:solidFill>
                <a:latin typeface="Arial"/>
                <a:ea typeface="Arial"/>
                <a:cs typeface="Arial"/>
                <a:sym typeface="Arial"/>
              </a:rPr>
              <a:t> returns a </a:t>
            </a:r>
            <a:r>
              <a:rPr b="0" lang="en-US" sz="2000" strike="noStrike">
                <a:solidFill>
                  <a:srgbClr val="000000"/>
                </a:solidFill>
                <a:latin typeface="Courier New"/>
                <a:ea typeface="Courier New"/>
                <a:cs typeface="Courier New"/>
                <a:sym typeface="Courier New"/>
              </a:rPr>
              <a:t>BSTNode</a:t>
            </a:r>
            <a:r>
              <a:rPr b="0" lang="en-US" sz="2000" strike="noStrike">
                <a:solidFill>
                  <a:srgbClr val="000000"/>
                </a:solidFill>
                <a:latin typeface="Arial"/>
                <a:ea typeface="Arial"/>
                <a:cs typeface="Arial"/>
                <a:sym typeface="Arial"/>
              </a:rPr>
              <a:t>. It returns a reference to the new tree, that is, to the tree that includes element. The statement</a:t>
            </a:r>
            <a:endParaRPr b="0" sz="2000" strike="noStrike">
              <a:latin typeface="Arial"/>
              <a:ea typeface="Arial"/>
              <a:cs typeface="Arial"/>
              <a:sym typeface="Arial"/>
            </a:endParaRPr>
          </a:p>
          <a:p>
            <a:pPr indent="-342360" lvl="0" marL="343080" marR="0" rtl="0" algn="l">
              <a:lnSpc>
                <a:spcPct val="80000"/>
              </a:lnSpc>
              <a:spcBef>
                <a:spcPts val="281"/>
              </a:spcBef>
              <a:spcAft>
                <a:spcPts val="0"/>
              </a:spcAft>
              <a:buNone/>
            </a:pPr>
            <a:r>
              <a:t/>
            </a:r>
            <a:endParaRPr b="0" sz="2000" strike="noStrike">
              <a:latin typeface="Arial"/>
              <a:ea typeface="Arial"/>
              <a:cs typeface="Arial"/>
              <a:sym typeface="Arial"/>
            </a:endParaRPr>
          </a:p>
          <a:p>
            <a:pPr indent="-342360" lvl="0" marL="343080" marR="0" rtl="0" algn="l">
              <a:lnSpc>
                <a:spcPct val="80000"/>
              </a:lnSpc>
              <a:spcBef>
                <a:spcPts val="281"/>
              </a:spcBef>
              <a:spcAft>
                <a:spcPts val="0"/>
              </a:spcAft>
              <a:buNone/>
            </a:pPr>
            <a:r>
              <a:rPr b="0" lang="en-US" sz="1400" strike="noStrike">
                <a:solidFill>
                  <a:srgbClr val="000000"/>
                </a:solidFill>
                <a:latin typeface="Courier New"/>
                <a:ea typeface="Courier New"/>
                <a:cs typeface="Courier New"/>
                <a:sym typeface="Courier New"/>
              </a:rPr>
              <a:t>	root = recAdd(element, root);</a:t>
            </a:r>
            <a:endParaRPr b="0" sz="1400" strike="noStrike">
              <a:latin typeface="Arial"/>
              <a:ea typeface="Arial"/>
              <a:cs typeface="Arial"/>
              <a:sym typeface="Arial"/>
            </a:endParaRPr>
          </a:p>
          <a:p>
            <a:pPr indent="-342360" lvl="0" marL="343080" marR="0" rtl="0" algn="l">
              <a:lnSpc>
                <a:spcPct val="80000"/>
              </a:lnSpc>
              <a:spcBef>
                <a:spcPts val="281"/>
              </a:spcBef>
              <a:spcAft>
                <a:spcPts val="0"/>
              </a:spcAft>
              <a:buNone/>
            </a:pPr>
            <a:r>
              <a:t/>
            </a:r>
            <a:endParaRPr b="0" sz="1400" strike="noStrike">
              <a:latin typeface="Arial"/>
              <a:ea typeface="Arial"/>
              <a:cs typeface="Arial"/>
              <a:sym typeface="Arial"/>
            </a:endParaRPr>
          </a:p>
          <a:p>
            <a:pPr indent="-342360" lvl="0" marL="343080" marR="0" rtl="0" algn="l">
              <a:lnSpc>
                <a:spcPct val="80000"/>
              </a:lnSpc>
              <a:spcBef>
                <a:spcPts val="400"/>
              </a:spcBef>
              <a:spcAft>
                <a:spcPts val="0"/>
              </a:spcAft>
              <a:buNone/>
            </a:pPr>
            <a:r>
              <a:rPr b="0" lang="en-US" sz="2000" strike="noStrike">
                <a:solidFill>
                  <a:srgbClr val="000000"/>
                </a:solidFill>
                <a:latin typeface="Arial"/>
                <a:ea typeface="Arial"/>
                <a:cs typeface="Arial"/>
                <a:sym typeface="Arial"/>
              </a:rPr>
              <a:t>	can be interpreted as “Set the reference of the root of this tree to the root of the tree that is generated when element is added to this tree.” </a:t>
            </a:r>
            <a:endParaRPr b="0" sz="2000" strike="noStrike">
              <a:latin typeface="Arial"/>
              <a:ea typeface="Arial"/>
              <a:cs typeface="Arial"/>
              <a:sym typeface="Arial"/>
            </a:endParaRPr>
          </a:p>
        </p:txBody>
      </p:sp>
      <p:sp>
        <p:nvSpPr>
          <p:cNvPr id="1256" name="Google Shape;1256;p171"/>
          <p:cNvSpPr/>
          <p:nvPr/>
        </p:nvSpPr>
        <p:spPr>
          <a:xfrm>
            <a:off x="1188720" y="3243600"/>
            <a:ext cx="3383280" cy="45720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7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The </a:t>
            </a:r>
            <a:r>
              <a:rPr b="0" lang="en-US" sz="4400" strike="noStrike">
                <a:solidFill>
                  <a:srgbClr val="000000"/>
                </a:solidFill>
                <a:latin typeface="Courier New"/>
                <a:ea typeface="Courier New"/>
                <a:cs typeface="Courier New"/>
                <a:sym typeface="Courier New"/>
              </a:rPr>
              <a:t>add</a:t>
            </a:r>
            <a:r>
              <a:rPr b="0" lang="en-US" sz="4400" strike="noStrike">
                <a:solidFill>
                  <a:srgbClr val="000000"/>
                </a:solidFill>
                <a:latin typeface="Arial"/>
                <a:ea typeface="Arial"/>
                <a:cs typeface="Arial"/>
                <a:sym typeface="Arial"/>
              </a:rPr>
              <a:t> method</a:t>
            </a:r>
            <a:endParaRPr b="0" sz="4400" strike="noStrike">
              <a:latin typeface="Arial"/>
              <a:ea typeface="Arial"/>
              <a:cs typeface="Arial"/>
              <a:sym typeface="Arial"/>
            </a:endParaRPr>
          </a:p>
        </p:txBody>
      </p:sp>
      <p:sp>
        <p:nvSpPr>
          <p:cNvPr id="1263" name="Google Shape;1263;p172"/>
          <p:cNvSpPr/>
          <p:nvPr/>
        </p:nvSpPr>
        <p:spPr>
          <a:xfrm>
            <a:off x="120960" y="1676520"/>
            <a:ext cx="8982360" cy="4655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private BSTNode&lt;T&gt; recAdd(T element, BSTNode&lt;T&gt; node)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Adds element to tree rooted at node; tree retains its BST property.</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if (node == null)</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 Addition place found</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node = new BSTNode&lt;T&gt;(element);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else if (element.compareTo(node.getInfo()) &lt;= 0)</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node.setLeft(recAdd(element, node.getLeft()));     </a:t>
            </a:r>
            <a:r>
              <a:rPr b="0" lang="en-US" sz="1500" strike="noStrike">
                <a:solidFill>
                  <a:srgbClr val="000000"/>
                </a:solidFill>
                <a:latin typeface="Courier New"/>
                <a:ea typeface="Courier New"/>
                <a:cs typeface="Courier New"/>
                <a:sym typeface="Courier New"/>
              </a:rPr>
              <a:t>//Add in left subtree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else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node.setRight(recAdd(element, node.getRight()));   </a:t>
            </a:r>
            <a:r>
              <a:rPr b="0" lang="en-US" sz="1500" strike="noStrike">
                <a:solidFill>
                  <a:srgbClr val="000000"/>
                </a:solidFill>
                <a:latin typeface="Courier New"/>
                <a:ea typeface="Courier New"/>
                <a:cs typeface="Courier New"/>
                <a:sym typeface="Courier New"/>
              </a:rPr>
              <a:t>//Add in right subtree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node;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public boolean add (T element)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0" lang="en-US" sz="1500" strike="noStrike">
                <a:solidFill>
                  <a:srgbClr val="000000"/>
                </a:solidFill>
                <a:latin typeface="Courier New"/>
                <a:ea typeface="Courier New"/>
                <a:cs typeface="Courier New"/>
                <a:sym typeface="Courier New"/>
              </a:rPr>
              <a:t>// Adds element to this BST. The tree retains its BST property.</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root = recAdd(element, root);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return true;</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a:t>
            </a:r>
            <a:endParaRPr b="0" sz="1500" strike="noStrike">
              <a:latin typeface="Arial"/>
              <a:ea typeface="Arial"/>
              <a:cs typeface="Arial"/>
              <a:sym typeface="Arial"/>
            </a:endParaRPr>
          </a:p>
          <a:p>
            <a:pPr indent="0" lvl="0" marL="0" marR="0" rtl="0" algn="l">
              <a:lnSpc>
                <a:spcPct val="100000"/>
              </a:lnSpc>
              <a:spcBef>
                <a:spcPts val="0"/>
              </a:spcBef>
              <a:spcAft>
                <a:spcPts val="0"/>
              </a:spcAft>
              <a:buNone/>
            </a:pPr>
            <a:r>
              <a:rPr b="1" lang="en-US" sz="1500" strike="noStrike">
                <a:solidFill>
                  <a:srgbClr val="000000"/>
                </a:solidFill>
                <a:latin typeface="Courier New"/>
                <a:ea typeface="Courier New"/>
                <a:cs typeface="Courier New"/>
                <a:sym typeface="Courier New"/>
              </a:rPr>
              <a:t> </a:t>
            </a:r>
            <a:endParaRPr b="0" sz="1500" strike="noStrike">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73"/>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0" name="Google Shape;1270;p173"/>
          <p:cNvPicPr preferRelativeResize="0"/>
          <p:nvPr/>
        </p:nvPicPr>
        <p:blipFill rotWithShape="1">
          <a:blip r:embed="rId3">
            <a:alphaModFix/>
          </a:blip>
          <a:srcRect b="0" l="0" r="0" t="0"/>
          <a:stretch/>
        </p:blipFill>
        <p:spPr>
          <a:xfrm>
            <a:off x="-6480" y="0"/>
            <a:ext cx="2475360" cy="186804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74"/>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7" name="Google Shape;1277;p174"/>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278" name="Google Shape;1278;p174"/>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75"/>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5" name="Google Shape;1285;p175"/>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286" name="Google Shape;1286;p175"/>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287" name="Google Shape;1287;p175"/>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76"/>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4" name="Google Shape;1294;p176"/>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295" name="Google Shape;1295;p176"/>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296" name="Google Shape;1296;p176"/>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pic>
        <p:nvPicPr>
          <p:cNvPr id="1297" name="Google Shape;1297;p176"/>
          <p:cNvPicPr preferRelativeResize="0"/>
          <p:nvPr/>
        </p:nvPicPr>
        <p:blipFill rotWithShape="1">
          <a:blip r:embed="rId6">
            <a:alphaModFix/>
          </a:blip>
          <a:srcRect b="0" l="0" r="0" t="0"/>
          <a:stretch/>
        </p:blipFill>
        <p:spPr>
          <a:xfrm>
            <a:off x="23760" y="5117760"/>
            <a:ext cx="3346920" cy="16488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77"/>
          <p:cNvSpPr/>
          <p:nvPr/>
        </p:nvSpPr>
        <p:spPr>
          <a:xfrm>
            <a:off x="0" y="0"/>
            <a:ext cx="9144000" cy="676656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4" name="Google Shape;1304;p177"/>
          <p:cNvPicPr preferRelativeResize="0"/>
          <p:nvPr/>
        </p:nvPicPr>
        <p:blipFill rotWithShape="1">
          <a:blip r:embed="rId3">
            <a:alphaModFix/>
          </a:blip>
          <a:srcRect b="0" l="0" r="0" t="0"/>
          <a:stretch/>
        </p:blipFill>
        <p:spPr>
          <a:xfrm>
            <a:off x="-6480" y="0"/>
            <a:ext cx="2475360" cy="1868040"/>
          </a:xfrm>
          <a:prstGeom prst="rect">
            <a:avLst/>
          </a:prstGeom>
          <a:noFill/>
          <a:ln>
            <a:noFill/>
          </a:ln>
        </p:spPr>
      </p:pic>
      <p:pic>
        <p:nvPicPr>
          <p:cNvPr id="1305" name="Google Shape;1305;p177"/>
          <p:cNvPicPr preferRelativeResize="0"/>
          <p:nvPr/>
        </p:nvPicPr>
        <p:blipFill rotWithShape="1">
          <a:blip r:embed="rId4">
            <a:alphaModFix/>
          </a:blip>
          <a:srcRect b="0" l="0" r="0" t="0"/>
          <a:stretch/>
        </p:blipFill>
        <p:spPr>
          <a:xfrm>
            <a:off x="-4320" y="1676880"/>
            <a:ext cx="2841840" cy="1965240"/>
          </a:xfrm>
          <a:prstGeom prst="rect">
            <a:avLst/>
          </a:prstGeom>
          <a:noFill/>
          <a:ln>
            <a:noFill/>
          </a:ln>
        </p:spPr>
      </p:pic>
      <p:pic>
        <p:nvPicPr>
          <p:cNvPr id="1306" name="Google Shape;1306;p177"/>
          <p:cNvPicPr preferRelativeResize="0"/>
          <p:nvPr/>
        </p:nvPicPr>
        <p:blipFill rotWithShape="1">
          <a:blip r:embed="rId5">
            <a:alphaModFix/>
          </a:blip>
          <a:srcRect b="0" l="0" r="0" t="0"/>
          <a:stretch/>
        </p:blipFill>
        <p:spPr>
          <a:xfrm>
            <a:off x="-12240" y="3516480"/>
            <a:ext cx="3218400" cy="1645920"/>
          </a:xfrm>
          <a:prstGeom prst="rect">
            <a:avLst/>
          </a:prstGeom>
          <a:noFill/>
          <a:ln>
            <a:noFill/>
          </a:ln>
        </p:spPr>
      </p:pic>
      <p:pic>
        <p:nvPicPr>
          <p:cNvPr id="1307" name="Google Shape;1307;p177"/>
          <p:cNvPicPr preferRelativeResize="0"/>
          <p:nvPr/>
        </p:nvPicPr>
        <p:blipFill rotWithShape="1">
          <a:blip r:embed="rId6">
            <a:alphaModFix/>
          </a:blip>
          <a:srcRect b="0" l="0" r="0" t="0"/>
          <a:stretch/>
        </p:blipFill>
        <p:spPr>
          <a:xfrm>
            <a:off x="23760" y="5117760"/>
            <a:ext cx="3346920" cy="1648800"/>
          </a:xfrm>
          <a:prstGeom prst="rect">
            <a:avLst/>
          </a:prstGeom>
          <a:noFill/>
          <a:ln>
            <a:noFill/>
          </a:ln>
        </p:spPr>
      </p:pic>
      <p:pic>
        <p:nvPicPr>
          <p:cNvPr id="1308" name="Google Shape;1308;p177"/>
          <p:cNvPicPr preferRelativeResize="0"/>
          <p:nvPr/>
        </p:nvPicPr>
        <p:blipFill rotWithShape="1">
          <a:blip r:embed="rId7">
            <a:alphaModFix/>
          </a:blip>
          <a:srcRect b="0" l="0" r="0" t="0"/>
          <a:stretch/>
        </p:blipFill>
        <p:spPr>
          <a:xfrm>
            <a:off x="4236480" y="4934880"/>
            <a:ext cx="2347200" cy="1740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