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58" r:id="rId4"/>
    <p:sldId id="263" r:id="rId5"/>
    <p:sldId id="259" r:id="rId6"/>
    <p:sldId id="262" r:id="rId7"/>
    <p:sldId id="260" r:id="rId8"/>
    <p:sldId id="261"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C25571-4CB7-447C-9D72-AD0F57FEBCE3}" v="327" dt="2022-07-25T08:51:25.8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81350" autoAdjust="0"/>
  </p:normalViewPr>
  <p:slideViewPr>
    <p:cSldViewPr snapToGrid="0">
      <p:cViewPr>
        <p:scale>
          <a:sx n="117" d="100"/>
          <a:sy n="117" d="100"/>
        </p:scale>
        <p:origin x="-126" y="72"/>
      </p:cViewPr>
      <p:guideLst>
        <p:guide orient="horz" pos="2160"/>
        <p:guide pos="3840"/>
      </p:guideLst>
    </p:cSldViewPr>
  </p:slideViewPr>
  <p:notesTextViewPr>
    <p:cViewPr>
      <p:scale>
        <a:sx n="1" d="1"/>
        <a:sy n="1" d="1"/>
      </p:scale>
      <p:origin x="0" y="2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1AF88B-E86A-4759-8317-FD97374E7E12}" type="datetimeFigureOut">
              <a:t>01/08/2022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92627F-6F10-4E75-8722-8D7C17AD8B6C}" type="slidenum">
              <a:t>‹N°›</a:t>
            </a:fld>
            <a:endParaRPr lang="fr-FR"/>
          </a:p>
        </p:txBody>
      </p:sp>
    </p:spTree>
    <p:extLst>
      <p:ext uri="{BB962C8B-B14F-4D97-AF65-F5344CB8AC3E}">
        <p14:creationId xmlns:p14="http://schemas.microsoft.com/office/powerpoint/2010/main" val="1056685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fr.wikipedia.org/wiki/Population" TargetMode="External"/><Relationship Id="rId7" Type="http://schemas.openxmlformats.org/officeDocument/2006/relationships/hyperlink" Target="https://fr.wikipedia.org/wiki/Esp%C3%A9rance_de_vie_humaine"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fr.wikipedia.org/wiki/Probabilit%C3%A9" TargetMode="External"/><Relationship Id="rId5" Type="http://schemas.openxmlformats.org/officeDocument/2006/relationships/hyperlink" Target="https://fr.wikipedia.org/wiki/Actuaire" TargetMode="External"/><Relationship Id="rId4" Type="http://schemas.openxmlformats.org/officeDocument/2006/relationships/hyperlink" Target="https://fr.wikipedia.org/wiki/D%C3%A9mographi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44170" indent="-344170"/>
            <a:r>
              <a:rPr lang="fr-FR" sz="1200" dirty="0" smtClean="0">
                <a:cs typeface="Arial"/>
              </a:rPr>
              <a:t>- Le </a:t>
            </a:r>
            <a:r>
              <a:rPr lang="fr-FR" sz="1200" dirty="0" err="1" smtClean="0">
                <a:cs typeface="Arial"/>
              </a:rPr>
              <a:t>Big</a:t>
            </a:r>
            <a:r>
              <a:rPr lang="fr-FR" sz="1200" dirty="0" smtClean="0">
                <a:cs typeface="Arial"/>
              </a:rPr>
              <a:t> Data, c'est quoi ?</a:t>
            </a:r>
          </a:p>
          <a:p>
            <a:pPr marL="344170" indent="-344170"/>
            <a:r>
              <a:rPr lang="fr-FR" sz="1200" dirty="0" smtClean="0">
                <a:cs typeface="Arial"/>
              </a:rPr>
              <a:t>- Les débuts</a:t>
            </a:r>
          </a:p>
          <a:p>
            <a:pPr marL="344170" indent="-344170"/>
            <a:r>
              <a:rPr lang="fr-FR" sz="1200" dirty="0" smtClean="0">
                <a:cs typeface="Arial"/>
              </a:rPr>
              <a:t>- Comment sont collecter les données</a:t>
            </a:r>
          </a:p>
          <a:p>
            <a:pPr marL="344170" indent="-344170"/>
            <a:r>
              <a:rPr lang="fr-FR" sz="1200" dirty="0" smtClean="0">
                <a:cs typeface="Arial"/>
              </a:rPr>
              <a:t>- Ses fonctionnalités</a:t>
            </a:r>
          </a:p>
          <a:p>
            <a:pPr marL="344170" indent="-344170"/>
            <a:r>
              <a:rPr lang="fr-FR" sz="1200" dirty="0" smtClean="0">
                <a:cs typeface="Arial"/>
              </a:rPr>
              <a:t>- Domaine d'application</a:t>
            </a:r>
          </a:p>
          <a:p>
            <a:pPr marL="344170" indent="-344170"/>
            <a:r>
              <a:rPr lang="fr-FR" sz="1200" dirty="0" smtClean="0">
                <a:cs typeface="Arial"/>
              </a:rPr>
              <a:t>- Son utilité</a:t>
            </a:r>
          </a:p>
          <a:p>
            <a:pPr marL="344170" indent="-344170"/>
            <a:r>
              <a:rPr lang="fr-FR" sz="1200" dirty="0" smtClean="0">
                <a:cs typeface="Arial"/>
              </a:rPr>
              <a:t>- Son avenir</a:t>
            </a:r>
          </a:p>
          <a:p>
            <a:endParaRPr lang="fr-FR" dirty="0"/>
          </a:p>
        </p:txBody>
      </p:sp>
      <p:sp>
        <p:nvSpPr>
          <p:cNvPr id="4" name="Espace réservé du numéro de diapositive 3"/>
          <p:cNvSpPr>
            <a:spLocks noGrp="1"/>
          </p:cNvSpPr>
          <p:nvPr>
            <p:ph type="sldNum" sz="quarter" idx="10"/>
          </p:nvPr>
        </p:nvSpPr>
        <p:spPr/>
        <p:txBody>
          <a:bodyPr/>
          <a:lstStyle/>
          <a:p>
            <a:fld id="{7492627F-6F10-4E75-8722-8D7C17AD8B6C}" type="slidenum">
              <a:rPr lang="fr-FR" smtClean="0"/>
              <a:t>2</a:t>
            </a:fld>
            <a:endParaRPr lang="fr-FR"/>
          </a:p>
        </p:txBody>
      </p:sp>
    </p:spTree>
    <p:extLst>
      <p:ext uri="{BB962C8B-B14F-4D97-AF65-F5344CB8AC3E}">
        <p14:creationId xmlns:p14="http://schemas.microsoft.com/office/powerpoint/2010/main" val="1141271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cs typeface="Calibri"/>
              </a:rPr>
              <a:t>Le Big Data </a:t>
            </a:r>
            <a:r>
              <a:rPr lang="en-US" dirty="0" err="1">
                <a:cs typeface="Calibri"/>
              </a:rPr>
              <a:t>c'est</a:t>
            </a:r>
            <a:r>
              <a:rPr lang="en-US" dirty="0">
                <a:cs typeface="Calibri"/>
              </a:rPr>
              <a:t> quoi</a:t>
            </a:r>
            <a:r>
              <a:rPr lang="en-US" dirty="0" smtClean="0">
                <a:cs typeface="Calibri"/>
              </a:rPr>
              <a:t>?</a:t>
            </a:r>
          </a:p>
          <a:p>
            <a:r>
              <a:rPr lang="en-US" dirty="0" smtClean="0">
                <a:cs typeface="Calibri"/>
              </a:rPr>
              <a:t>- </a:t>
            </a:r>
            <a:r>
              <a:rPr lang="fr-FR" sz="1200" b="0" i="0" kern="1200" dirty="0" err="1" smtClean="0">
                <a:solidFill>
                  <a:schemeClr val="tx1"/>
                </a:solidFill>
                <a:effectLst/>
                <a:latin typeface="+mn-lt"/>
                <a:ea typeface="+mn-ea"/>
                <a:cs typeface="+mn-cs"/>
              </a:rPr>
              <a:t>Big</a:t>
            </a:r>
            <a:r>
              <a:rPr lang="fr-FR" sz="1200" b="0" i="0" kern="1200" dirty="0" smtClean="0">
                <a:solidFill>
                  <a:schemeClr val="tx1"/>
                </a:solidFill>
                <a:effectLst/>
                <a:latin typeface="+mn-lt"/>
                <a:ea typeface="+mn-ea"/>
                <a:cs typeface="+mn-cs"/>
              </a:rPr>
              <a:t> Data est un terme générique qui désigne les </a:t>
            </a:r>
            <a:r>
              <a:rPr lang="fr-FR" sz="1200" b="0" i="0" kern="1200" dirty="0" err="1" smtClean="0">
                <a:solidFill>
                  <a:schemeClr val="tx1"/>
                </a:solidFill>
                <a:effectLst/>
                <a:latin typeface="+mn-lt"/>
                <a:ea typeface="+mn-ea"/>
                <a:cs typeface="+mn-cs"/>
              </a:rPr>
              <a:t>datasets</a:t>
            </a:r>
            <a:r>
              <a:rPr lang="fr-FR" sz="1200" b="0" i="0" kern="1200" dirty="0" smtClean="0">
                <a:solidFill>
                  <a:schemeClr val="tx1"/>
                </a:solidFill>
                <a:effectLst/>
                <a:latin typeface="+mn-lt"/>
                <a:ea typeface="+mn-ea"/>
                <a:cs typeface="+mn-cs"/>
              </a:rPr>
              <a:t> (jeux </a:t>
            </a:r>
            <a:r>
              <a:rPr lang="fr-FR" sz="1200" b="0" i="0" kern="1200" smtClean="0">
                <a:solidFill>
                  <a:schemeClr val="tx1"/>
                </a:solidFill>
                <a:effectLst/>
                <a:latin typeface="+mn-lt"/>
                <a:ea typeface="+mn-ea"/>
                <a:cs typeface="+mn-cs"/>
              </a:rPr>
              <a:t>de données) </a:t>
            </a:r>
            <a:r>
              <a:rPr lang="fr-FR" sz="1200" b="0" i="0" kern="1200" dirty="0" smtClean="0">
                <a:solidFill>
                  <a:schemeClr val="tx1"/>
                </a:solidFill>
                <a:effectLst/>
                <a:latin typeface="+mn-lt"/>
                <a:ea typeface="+mn-ea"/>
                <a:cs typeface="+mn-cs"/>
              </a:rPr>
              <a:t>qui ne peuvent pas être gérés par des serveurs et des outils classiques en raison de leur volume, de leur vélocité et de leur variété. Le concept de </a:t>
            </a:r>
            <a:r>
              <a:rPr lang="fr-FR" sz="1200" b="0" i="0" kern="1200" dirty="0" err="1" smtClean="0">
                <a:solidFill>
                  <a:schemeClr val="tx1"/>
                </a:solidFill>
                <a:effectLst/>
                <a:latin typeface="+mn-lt"/>
                <a:ea typeface="+mn-ea"/>
                <a:cs typeface="+mn-cs"/>
              </a:rPr>
              <a:t>Big</a:t>
            </a:r>
            <a:r>
              <a:rPr lang="fr-FR" sz="1200" b="0" i="0" kern="1200" dirty="0" smtClean="0">
                <a:solidFill>
                  <a:schemeClr val="tx1"/>
                </a:solidFill>
                <a:effectLst/>
                <a:latin typeface="+mn-lt"/>
                <a:ea typeface="+mn-ea"/>
                <a:cs typeface="+mn-cs"/>
              </a:rPr>
              <a:t> Data fait aussi référence aux technologies et aux stratégies mises en œuvre pour gérer ce type de données.</a:t>
            </a:r>
            <a:endParaRPr lang="en-US" dirty="0">
              <a:cs typeface="Calibri"/>
            </a:endParaRPr>
          </a:p>
          <a:p>
            <a:r>
              <a:rPr lang="en-US" dirty="0">
                <a:cs typeface="Calibri"/>
              </a:rPr>
              <a:t>Le Big Data, </a:t>
            </a:r>
            <a:r>
              <a:rPr lang="en-US" dirty="0" err="1">
                <a:cs typeface="Calibri"/>
              </a:rPr>
              <a:t>soit</a:t>
            </a:r>
            <a:r>
              <a:rPr lang="en-US" dirty="0">
                <a:cs typeface="Calibri"/>
              </a:rPr>
              <a:t> </a:t>
            </a:r>
            <a:r>
              <a:rPr lang="en-US" dirty="0" err="1">
                <a:cs typeface="Calibri"/>
              </a:rPr>
              <a:t>littéralement</a:t>
            </a:r>
            <a:r>
              <a:rPr lang="en-US" dirty="0">
                <a:cs typeface="Calibri"/>
              </a:rPr>
              <a:t> "grosses </a:t>
            </a:r>
            <a:r>
              <a:rPr lang="en-US" dirty="0" err="1">
                <a:cs typeface="Calibri"/>
              </a:rPr>
              <a:t>données</a:t>
            </a:r>
            <a:r>
              <a:rPr lang="en-US" dirty="0">
                <a:cs typeface="Calibri"/>
              </a:rPr>
              <a:t>" </a:t>
            </a:r>
            <a:r>
              <a:rPr lang="en-US" dirty="0" err="1">
                <a:cs typeface="Calibri"/>
              </a:rPr>
              <a:t>est</a:t>
            </a:r>
            <a:r>
              <a:rPr lang="en-US" dirty="0">
                <a:cs typeface="Calibri"/>
              </a:rPr>
              <a:t> </a:t>
            </a:r>
            <a:r>
              <a:rPr lang="en-US" dirty="0" err="1">
                <a:cs typeface="Calibri"/>
              </a:rPr>
              <a:t>aussi</a:t>
            </a:r>
            <a:r>
              <a:rPr lang="en-US" dirty="0">
                <a:cs typeface="Calibri"/>
              </a:rPr>
              <a:t> </a:t>
            </a:r>
            <a:r>
              <a:rPr lang="en-US" dirty="0" err="1">
                <a:cs typeface="Calibri"/>
              </a:rPr>
              <a:t>nommé</a:t>
            </a:r>
            <a:r>
              <a:rPr lang="en-US" dirty="0">
                <a:cs typeface="Calibri"/>
              </a:rPr>
              <a:t> "</a:t>
            </a:r>
            <a:r>
              <a:rPr lang="en-US" dirty="0" err="1">
                <a:cs typeface="Calibri"/>
              </a:rPr>
              <a:t>mégadonnées</a:t>
            </a:r>
            <a:r>
              <a:rPr lang="en-US" dirty="0">
                <a:cs typeface="Calibri"/>
              </a:rPr>
              <a:t>".</a:t>
            </a:r>
          </a:p>
          <a:p>
            <a:r>
              <a:rPr lang="en-US" dirty="0" err="1">
                <a:cs typeface="Calibri"/>
              </a:rPr>
              <a:t>Ces</a:t>
            </a:r>
            <a:r>
              <a:rPr lang="en-US" dirty="0">
                <a:cs typeface="Calibri"/>
              </a:rPr>
              <a:t> </a:t>
            </a:r>
            <a:r>
              <a:rPr lang="en-US" dirty="0" err="1">
                <a:cs typeface="Calibri"/>
              </a:rPr>
              <a:t>données</a:t>
            </a:r>
            <a:r>
              <a:rPr lang="en-US" dirty="0">
                <a:cs typeface="Calibri"/>
              </a:rPr>
              <a:t> </a:t>
            </a:r>
            <a:r>
              <a:rPr lang="en-US" dirty="0" err="1">
                <a:cs typeface="Calibri"/>
              </a:rPr>
              <a:t>sont</a:t>
            </a:r>
            <a:r>
              <a:rPr lang="en-US" dirty="0">
                <a:cs typeface="Calibri"/>
              </a:rPr>
              <a:t> </a:t>
            </a:r>
            <a:r>
              <a:rPr lang="en-US" dirty="0" err="1">
                <a:cs typeface="Calibri"/>
              </a:rPr>
              <a:t>tellement</a:t>
            </a:r>
            <a:r>
              <a:rPr lang="en-US" dirty="0">
                <a:cs typeface="Calibri"/>
              </a:rPr>
              <a:t> complexes </a:t>
            </a:r>
            <a:r>
              <a:rPr lang="en-US" dirty="0" err="1">
                <a:cs typeface="Calibri"/>
              </a:rPr>
              <a:t>qu'un</a:t>
            </a:r>
            <a:r>
              <a:rPr lang="en-US" dirty="0">
                <a:cs typeface="Calibri"/>
              </a:rPr>
              <a:t> </a:t>
            </a:r>
            <a:r>
              <a:rPr lang="en-US" dirty="0" err="1">
                <a:cs typeface="Calibri"/>
              </a:rPr>
              <a:t>logiciel</a:t>
            </a:r>
            <a:r>
              <a:rPr lang="en-US" dirty="0">
                <a:cs typeface="Calibri"/>
              </a:rPr>
              <a:t> </a:t>
            </a:r>
            <a:r>
              <a:rPr lang="en-US" dirty="0" err="1">
                <a:cs typeface="Calibri"/>
              </a:rPr>
              <a:t>ou</a:t>
            </a:r>
            <a:r>
              <a:rPr lang="en-US" dirty="0">
                <a:cs typeface="Calibri"/>
              </a:rPr>
              <a:t> un </a:t>
            </a:r>
            <a:r>
              <a:rPr lang="en-US" dirty="0" err="1">
                <a:cs typeface="Calibri"/>
              </a:rPr>
              <a:t>disque</a:t>
            </a:r>
            <a:r>
              <a:rPr lang="en-US" dirty="0">
                <a:cs typeface="Calibri"/>
              </a:rPr>
              <a:t> dur </a:t>
            </a:r>
            <a:r>
              <a:rPr lang="en-US" dirty="0" err="1">
                <a:cs typeface="Calibri"/>
              </a:rPr>
              <a:t>classique</a:t>
            </a:r>
            <a:r>
              <a:rPr lang="en-US" dirty="0">
                <a:cs typeface="Calibri"/>
              </a:rPr>
              <a:t> </a:t>
            </a:r>
            <a:r>
              <a:rPr lang="en-US" dirty="0" err="1">
                <a:cs typeface="Calibri"/>
              </a:rPr>
              <a:t>n'est</a:t>
            </a:r>
            <a:r>
              <a:rPr lang="en-US" dirty="0">
                <a:cs typeface="Calibri"/>
              </a:rPr>
              <a:t> pas à </a:t>
            </a:r>
            <a:r>
              <a:rPr lang="en-US" dirty="0" err="1">
                <a:cs typeface="Calibri"/>
              </a:rPr>
              <a:t>même</a:t>
            </a:r>
            <a:r>
              <a:rPr lang="en-US" dirty="0">
                <a:cs typeface="Calibri"/>
              </a:rPr>
              <a:t> de les </a:t>
            </a:r>
            <a:r>
              <a:rPr lang="en-US" dirty="0" err="1">
                <a:cs typeface="Calibri"/>
              </a:rPr>
              <a:t>traiter</a:t>
            </a:r>
            <a:r>
              <a:rPr lang="en-US" dirty="0">
                <a:cs typeface="Calibri"/>
              </a:rPr>
              <a:t>.</a:t>
            </a:r>
          </a:p>
          <a:p>
            <a:r>
              <a:rPr lang="en-US" dirty="0">
                <a:cs typeface="Calibri"/>
              </a:rPr>
              <a:t>De plus, la notion de Big Data </a:t>
            </a:r>
            <a:r>
              <a:rPr lang="en-US" dirty="0" err="1">
                <a:cs typeface="Calibri"/>
              </a:rPr>
              <a:t>est</a:t>
            </a:r>
            <a:r>
              <a:rPr lang="en-US" dirty="0">
                <a:cs typeface="Calibri"/>
              </a:rPr>
              <a:t> vague </a:t>
            </a:r>
            <a:r>
              <a:rPr lang="en-US" dirty="0" err="1">
                <a:cs typeface="Calibri"/>
              </a:rPr>
              <a:t>étant</a:t>
            </a:r>
            <a:r>
              <a:rPr lang="en-US" dirty="0">
                <a:cs typeface="Calibri"/>
              </a:rPr>
              <a:t> </a:t>
            </a:r>
            <a:r>
              <a:rPr lang="en-US" dirty="0" err="1">
                <a:cs typeface="Calibri"/>
              </a:rPr>
              <a:t>donné</a:t>
            </a:r>
            <a:r>
              <a:rPr lang="en-US" dirty="0">
                <a:cs typeface="Calibri"/>
              </a:rPr>
              <a:t> </a:t>
            </a:r>
            <a:r>
              <a:rPr lang="en-US" dirty="0" err="1">
                <a:cs typeface="Calibri"/>
              </a:rPr>
              <a:t>qu'elle</a:t>
            </a:r>
            <a:r>
              <a:rPr lang="en-US" dirty="0">
                <a:cs typeface="Calibri"/>
              </a:rPr>
              <a:t> </a:t>
            </a:r>
            <a:r>
              <a:rPr lang="en-US" dirty="0" err="1">
                <a:cs typeface="Calibri"/>
              </a:rPr>
              <a:t>peut</a:t>
            </a:r>
            <a:r>
              <a:rPr lang="en-US" dirty="0">
                <a:cs typeface="Calibri"/>
              </a:rPr>
              <a:t> </a:t>
            </a:r>
            <a:r>
              <a:rPr lang="en-US" dirty="0" err="1">
                <a:cs typeface="Calibri"/>
              </a:rPr>
              <a:t>également</a:t>
            </a:r>
            <a:r>
              <a:rPr lang="en-US" dirty="0">
                <a:cs typeface="Calibri"/>
              </a:rPr>
              <a:t> faire </a:t>
            </a:r>
            <a:r>
              <a:rPr lang="en-US" dirty="0" err="1">
                <a:cs typeface="Calibri"/>
              </a:rPr>
              <a:t>référence</a:t>
            </a:r>
            <a:r>
              <a:rPr lang="en-US" dirty="0">
                <a:cs typeface="Calibri"/>
              </a:rPr>
              <a:t> à des </a:t>
            </a:r>
            <a:r>
              <a:rPr lang="en-US" dirty="0" err="1">
                <a:cs typeface="Calibri"/>
              </a:rPr>
              <a:t>quantités</a:t>
            </a:r>
            <a:r>
              <a:rPr lang="en-US" dirty="0">
                <a:cs typeface="Calibri"/>
              </a:rPr>
              <a:t> </a:t>
            </a:r>
            <a:r>
              <a:rPr lang="en-US" dirty="0" err="1">
                <a:cs typeface="Calibri"/>
              </a:rPr>
              <a:t>plutôt</a:t>
            </a:r>
            <a:r>
              <a:rPr lang="en-US" dirty="0">
                <a:cs typeface="Calibri"/>
              </a:rPr>
              <a:t> </a:t>
            </a:r>
            <a:r>
              <a:rPr lang="en-US" dirty="0" err="1">
                <a:cs typeface="Calibri"/>
              </a:rPr>
              <a:t>anodines</a:t>
            </a:r>
            <a:r>
              <a:rPr lang="en-US" dirty="0">
                <a:cs typeface="Calibri"/>
              </a:rPr>
              <a:t> </a:t>
            </a:r>
            <a:r>
              <a:rPr lang="en-US" dirty="0" err="1">
                <a:cs typeface="Calibri"/>
              </a:rPr>
              <a:t>provenant</a:t>
            </a:r>
            <a:r>
              <a:rPr lang="en-US" dirty="0">
                <a:cs typeface="Calibri"/>
              </a:rPr>
              <a:t> de la recherche.</a:t>
            </a:r>
          </a:p>
          <a:p>
            <a:r>
              <a:rPr lang="en-US" dirty="0" err="1">
                <a:cs typeface="Calibri"/>
              </a:rPr>
              <a:t>Sachant</a:t>
            </a:r>
            <a:r>
              <a:rPr lang="en-US" dirty="0">
                <a:cs typeface="Calibri"/>
              </a:rPr>
              <a:t> que les </a:t>
            </a:r>
            <a:r>
              <a:rPr lang="en-US" dirty="0" err="1">
                <a:cs typeface="Calibri"/>
              </a:rPr>
              <a:t>données</a:t>
            </a:r>
            <a:r>
              <a:rPr lang="en-US" dirty="0">
                <a:cs typeface="Calibri"/>
              </a:rPr>
              <a:t> </a:t>
            </a:r>
            <a:r>
              <a:rPr lang="en-US" dirty="0" err="1">
                <a:cs typeface="Calibri"/>
              </a:rPr>
              <a:t>rassemblées</a:t>
            </a:r>
            <a:r>
              <a:rPr lang="en-US" dirty="0">
                <a:cs typeface="Calibri"/>
              </a:rPr>
              <a:t> portent sur les </a:t>
            </a:r>
            <a:r>
              <a:rPr lang="en-US" dirty="0" err="1" smtClean="0">
                <a:cs typeface="Calibri"/>
              </a:rPr>
              <a:t>comportements</a:t>
            </a:r>
            <a:r>
              <a:rPr lang="en-US" dirty="0" smtClean="0">
                <a:cs typeface="Calibri"/>
              </a:rPr>
              <a:t> </a:t>
            </a:r>
            <a:r>
              <a:rPr lang="en-US" dirty="0">
                <a:cs typeface="Calibri"/>
              </a:rPr>
              <a:t>de </a:t>
            </a:r>
            <a:r>
              <a:rPr lang="en-US" dirty="0" err="1">
                <a:cs typeface="Calibri"/>
              </a:rPr>
              <a:t>consommation</a:t>
            </a:r>
            <a:r>
              <a:rPr lang="en-US" dirty="0">
                <a:cs typeface="Calibri"/>
              </a:rPr>
              <a:t> </a:t>
            </a:r>
            <a:r>
              <a:rPr lang="en-US" dirty="0" err="1">
                <a:cs typeface="Calibri"/>
              </a:rPr>
              <a:t>ou</a:t>
            </a:r>
            <a:r>
              <a:rPr lang="en-US" dirty="0">
                <a:cs typeface="Calibri"/>
              </a:rPr>
              <a:t> de communication des </a:t>
            </a:r>
            <a:r>
              <a:rPr lang="en-US" dirty="0" err="1">
                <a:cs typeface="Calibri"/>
              </a:rPr>
              <a:t>internautes</a:t>
            </a:r>
            <a:r>
              <a:rPr lang="en-US" dirty="0">
                <a:cs typeface="Calibri"/>
              </a:rPr>
              <a:t>, la notion </a:t>
            </a:r>
            <a:r>
              <a:rPr lang="en-US" dirty="0" err="1">
                <a:cs typeface="Calibri"/>
              </a:rPr>
              <a:t>est</a:t>
            </a:r>
            <a:r>
              <a:rPr lang="en-US" dirty="0">
                <a:cs typeface="Calibri"/>
              </a:rPr>
              <a:t> </a:t>
            </a:r>
            <a:r>
              <a:rPr lang="en-US" dirty="0" smtClean="0">
                <a:cs typeface="Calibri"/>
              </a:rPr>
              <a:t>mal </a:t>
            </a:r>
            <a:r>
              <a:rPr lang="en-US" dirty="0" err="1">
                <a:cs typeface="Calibri"/>
              </a:rPr>
              <a:t>perçue</a:t>
            </a:r>
            <a:r>
              <a:rPr lang="en-US" dirty="0">
                <a:cs typeface="Calibri"/>
              </a:rPr>
              <a:t>.</a:t>
            </a:r>
          </a:p>
          <a:p>
            <a:r>
              <a:rPr lang="en-US" dirty="0">
                <a:cs typeface="Calibri"/>
              </a:rPr>
              <a:t>Les critiques </a:t>
            </a:r>
            <a:r>
              <a:rPr lang="en-US" dirty="0" err="1">
                <a:cs typeface="Calibri"/>
              </a:rPr>
              <a:t>considèrent</a:t>
            </a:r>
            <a:r>
              <a:rPr lang="en-US" dirty="0">
                <a:cs typeface="Calibri"/>
              </a:rPr>
              <a:t> </a:t>
            </a:r>
            <a:r>
              <a:rPr lang="en-US" dirty="0" err="1">
                <a:cs typeface="Calibri"/>
              </a:rPr>
              <a:t>cette</a:t>
            </a:r>
            <a:r>
              <a:rPr lang="en-US" dirty="0">
                <a:cs typeface="Calibri"/>
              </a:rPr>
              <a:t> </a:t>
            </a:r>
            <a:r>
              <a:rPr lang="en-US" dirty="0" err="1">
                <a:cs typeface="Calibri"/>
              </a:rPr>
              <a:t>collecte</a:t>
            </a:r>
            <a:r>
              <a:rPr lang="en-US" dirty="0">
                <a:cs typeface="Calibri"/>
              </a:rPr>
              <a:t> de </a:t>
            </a:r>
            <a:r>
              <a:rPr lang="en-US" dirty="0" err="1">
                <a:cs typeface="Calibri"/>
              </a:rPr>
              <a:t>données</a:t>
            </a:r>
            <a:r>
              <a:rPr lang="en-US" dirty="0">
                <a:cs typeface="Calibri"/>
              </a:rPr>
              <a:t> </a:t>
            </a:r>
            <a:r>
              <a:rPr lang="en-US" dirty="0" err="1">
                <a:cs typeface="Calibri"/>
              </a:rPr>
              <a:t>comme</a:t>
            </a:r>
            <a:r>
              <a:rPr lang="en-US" dirty="0">
                <a:cs typeface="Calibri"/>
              </a:rPr>
              <a:t> </a:t>
            </a:r>
            <a:r>
              <a:rPr lang="en-US" dirty="0" err="1">
                <a:cs typeface="Calibri"/>
              </a:rPr>
              <a:t>une</a:t>
            </a:r>
            <a:r>
              <a:rPr lang="en-US" dirty="0">
                <a:cs typeface="Calibri"/>
              </a:rPr>
              <a:t> </a:t>
            </a:r>
            <a:r>
              <a:rPr lang="en-US" dirty="0" err="1">
                <a:cs typeface="Calibri"/>
              </a:rPr>
              <a:t>atteinte</a:t>
            </a:r>
            <a:r>
              <a:rPr lang="en-US" dirty="0">
                <a:cs typeface="Calibri"/>
              </a:rPr>
              <a:t> à </a:t>
            </a:r>
            <a:r>
              <a:rPr lang="en-US" dirty="0" err="1">
                <a:cs typeface="Calibri"/>
              </a:rPr>
              <a:t>leur</a:t>
            </a:r>
            <a:r>
              <a:rPr lang="en-US" dirty="0">
                <a:cs typeface="Calibri"/>
              </a:rPr>
              <a:t> droit </a:t>
            </a:r>
            <a:r>
              <a:rPr lang="en-US" dirty="0" err="1">
                <a:cs typeface="Calibri"/>
              </a:rPr>
              <a:t>privé</a:t>
            </a:r>
            <a:r>
              <a:rPr lang="en-US" dirty="0">
                <a:cs typeface="Calibri"/>
              </a:rPr>
              <a:t>.</a:t>
            </a:r>
          </a:p>
        </p:txBody>
      </p:sp>
      <p:sp>
        <p:nvSpPr>
          <p:cNvPr id="4" name="Espace réservé du numéro de diapositive 3"/>
          <p:cNvSpPr>
            <a:spLocks noGrp="1"/>
          </p:cNvSpPr>
          <p:nvPr>
            <p:ph type="sldNum" sz="quarter" idx="5"/>
          </p:nvPr>
        </p:nvSpPr>
        <p:spPr/>
        <p:txBody>
          <a:bodyPr/>
          <a:lstStyle/>
          <a:p>
            <a:fld id="{7492627F-6F10-4E75-8722-8D7C17AD8B6C}" type="slidenum">
              <a:t>3</a:t>
            </a:fld>
            <a:endParaRPr lang="fr-FR"/>
          </a:p>
        </p:txBody>
      </p:sp>
    </p:spTree>
    <p:extLst>
      <p:ext uri="{BB962C8B-B14F-4D97-AF65-F5344CB8AC3E}">
        <p14:creationId xmlns:p14="http://schemas.microsoft.com/office/powerpoint/2010/main" val="3198248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1" i="0" kern="1200" cap="all" dirty="0" smtClean="0">
                <a:solidFill>
                  <a:schemeClr val="tx1"/>
                </a:solidFill>
                <a:effectLst/>
                <a:latin typeface="+mn-lt"/>
                <a:ea typeface="+mn-ea"/>
                <a:cs typeface="+mn-cs"/>
              </a:rPr>
              <a:t>LES GENS UTILISENT LE BIG DATA DEPUIS LES ANNÉES 1600</a:t>
            </a:r>
          </a:p>
          <a:p>
            <a:endParaRPr lang="fr-FR" dirty="0" smtClean="0"/>
          </a:p>
          <a:p>
            <a:r>
              <a:rPr lang="fr-FR" dirty="0" smtClean="0"/>
              <a:t>Un mathématicien du MIT développe un algorithme pour aider à traiter le diabète</a:t>
            </a:r>
          </a:p>
          <a:p>
            <a:r>
              <a:rPr lang="fr-FR" dirty="0" smtClean="0"/>
              <a:t>L'ADN de dents du XVIIe siècle confirme la cause de la grande peste à Londres</a:t>
            </a:r>
          </a:p>
          <a:p>
            <a:r>
              <a:rPr lang="fr-FR" dirty="0" smtClean="0"/>
              <a:t>La recherche révèle une image plus complète de la dévastation causée par la peste noire.</a:t>
            </a:r>
          </a:p>
          <a:p>
            <a:r>
              <a:rPr lang="fr-FR" dirty="0" smtClean="0"/>
              <a:t>Graunt, avec l'aide de William Petty, met au point les premières méthodes d'analyse statistique et de recensement, qui forment le socle de la démographie moderne. On lui attribue l'invention de la première table de mortalité</a:t>
            </a:r>
            <a:r>
              <a:rPr lang="fr-FR" baseline="0" dirty="0" smtClean="0"/>
              <a:t> </a:t>
            </a:r>
            <a:r>
              <a:rPr lang="fr-FR" b="1" baseline="0" dirty="0" smtClean="0">
                <a:solidFill>
                  <a:schemeClr val="bg1"/>
                </a:solidFill>
              </a:rPr>
              <a:t>(</a:t>
            </a:r>
            <a:r>
              <a:rPr lang="fr-FR" sz="1200" b="1" i="0" kern="1200" dirty="0" smtClean="0">
                <a:solidFill>
                  <a:schemeClr val="bg1"/>
                </a:solidFill>
                <a:effectLst/>
                <a:latin typeface="+mn-lt"/>
                <a:ea typeface="+mn-ea"/>
                <a:cs typeface="+mn-cs"/>
              </a:rPr>
              <a:t>Une table de mortalité (aussi appelée table de survie) est une construction qui permet de suivre minutieusement le destin d'une </a:t>
            </a:r>
            <a:r>
              <a:rPr lang="fr-FR" sz="1200" b="1" i="0" u="none" strike="noStrike" kern="1200" dirty="0" smtClean="0">
                <a:solidFill>
                  <a:schemeClr val="bg1"/>
                </a:solidFill>
                <a:effectLst/>
                <a:latin typeface="+mn-lt"/>
                <a:ea typeface="+mn-ea"/>
                <a:cs typeface="+mn-cs"/>
                <a:hlinkClick r:id="rId3" tooltip="Population"/>
              </a:rPr>
              <a:t>population</a:t>
            </a:r>
            <a:r>
              <a:rPr lang="fr-FR" sz="1200" b="1" i="0" kern="1200" dirty="0" smtClean="0">
                <a:solidFill>
                  <a:schemeClr val="bg1"/>
                </a:solidFill>
                <a:effectLst/>
                <a:latin typeface="+mn-lt"/>
                <a:ea typeface="+mn-ea"/>
                <a:cs typeface="+mn-cs"/>
              </a:rPr>
              <a:t>. Cet outil est surtout utilisé en </a:t>
            </a:r>
            <a:r>
              <a:rPr lang="fr-FR" sz="1200" b="1" i="0" u="none" strike="noStrike" kern="1200" dirty="0" smtClean="0">
                <a:solidFill>
                  <a:schemeClr val="bg1"/>
                </a:solidFill>
                <a:effectLst/>
                <a:latin typeface="+mn-lt"/>
                <a:ea typeface="+mn-ea"/>
                <a:cs typeface="+mn-cs"/>
                <a:hlinkClick r:id="rId4" tooltip="Démographie"/>
              </a:rPr>
              <a:t>démographie</a:t>
            </a:r>
            <a:r>
              <a:rPr lang="fr-FR" sz="1200" b="1" i="0" kern="1200" dirty="0" smtClean="0">
                <a:solidFill>
                  <a:schemeClr val="bg1"/>
                </a:solidFill>
                <a:effectLst/>
                <a:latin typeface="+mn-lt"/>
                <a:ea typeface="+mn-ea"/>
                <a:cs typeface="+mn-cs"/>
              </a:rPr>
              <a:t> et en </a:t>
            </a:r>
            <a:r>
              <a:rPr lang="fr-FR" sz="1200" b="1" i="0" u="none" strike="noStrike" kern="1200" dirty="0" smtClean="0">
                <a:solidFill>
                  <a:schemeClr val="bg1"/>
                </a:solidFill>
                <a:effectLst/>
                <a:latin typeface="+mn-lt"/>
                <a:ea typeface="+mn-ea"/>
                <a:cs typeface="+mn-cs"/>
                <a:hlinkClick r:id="rId5" tooltip="Actuaire"/>
              </a:rPr>
              <a:t>actuariat</a:t>
            </a:r>
            <a:r>
              <a:rPr lang="fr-FR" sz="1200" b="1" i="0" kern="1200" dirty="0" smtClean="0">
                <a:solidFill>
                  <a:schemeClr val="bg1"/>
                </a:solidFill>
                <a:effectLst/>
                <a:latin typeface="+mn-lt"/>
                <a:ea typeface="+mn-ea"/>
                <a:cs typeface="+mn-cs"/>
              </a:rPr>
              <a:t> afin d'étudier le nombre de décès, les </a:t>
            </a:r>
            <a:r>
              <a:rPr lang="fr-FR" sz="1200" b="1" i="0" u="none" strike="noStrike" kern="1200" dirty="0" smtClean="0">
                <a:solidFill>
                  <a:schemeClr val="bg1"/>
                </a:solidFill>
                <a:effectLst/>
                <a:latin typeface="+mn-lt"/>
                <a:ea typeface="+mn-ea"/>
                <a:cs typeface="+mn-cs"/>
                <a:hlinkClick r:id="rId6" tooltip="Probabilité"/>
              </a:rPr>
              <a:t>probabilités</a:t>
            </a:r>
            <a:r>
              <a:rPr lang="fr-FR" sz="1200" b="1" i="0" kern="1200" dirty="0" smtClean="0">
                <a:solidFill>
                  <a:schemeClr val="bg1"/>
                </a:solidFill>
                <a:effectLst/>
                <a:latin typeface="+mn-lt"/>
                <a:ea typeface="+mn-ea"/>
                <a:cs typeface="+mn-cs"/>
              </a:rPr>
              <a:t> de décès ou de survie et l'</a:t>
            </a:r>
            <a:r>
              <a:rPr lang="fr-FR" sz="1200" b="1" i="0" u="none" strike="noStrike" kern="1200" dirty="0" smtClean="0">
                <a:solidFill>
                  <a:schemeClr val="bg1"/>
                </a:solidFill>
                <a:effectLst/>
                <a:latin typeface="+mn-lt"/>
                <a:ea typeface="+mn-ea"/>
                <a:cs typeface="+mn-cs"/>
                <a:hlinkClick r:id="rId7" tooltip="Espérance de vie humaine"/>
              </a:rPr>
              <a:t>espérance de vie</a:t>
            </a:r>
            <a:r>
              <a:rPr lang="fr-FR" sz="1200" b="1" i="0" kern="1200" dirty="0" smtClean="0">
                <a:solidFill>
                  <a:schemeClr val="bg1"/>
                </a:solidFill>
                <a:effectLst/>
                <a:latin typeface="+mn-lt"/>
                <a:ea typeface="+mn-ea"/>
                <a:cs typeface="+mn-cs"/>
              </a:rPr>
              <a:t> selon l'âge et le sexe. Il existe deux types de tables de mortalité : la table de mortalité du moment et la table de mortalité par génération.)</a:t>
            </a:r>
          </a:p>
          <a:p>
            <a:endParaRPr lang="fr-FR" b="1" dirty="0" smtClean="0">
              <a:solidFill>
                <a:schemeClr val="bg1"/>
              </a:solidFill>
            </a:endParaRPr>
          </a:p>
          <a:p>
            <a:r>
              <a:rPr lang="fr-FR" dirty="0" smtClean="0"/>
              <a:t>Afin d'essayer de mettre au point un système pour détecter l'apparition de la peste bubonique à Londres, il a analysé les bulletins de décès publiés hebdomadairement dans la capitale anglaise sous le règne de Charles II.</a:t>
            </a:r>
            <a:endParaRPr lang="fr-FR" dirty="0"/>
          </a:p>
        </p:txBody>
      </p:sp>
      <p:sp>
        <p:nvSpPr>
          <p:cNvPr id="4" name="Espace réservé du numéro de diapositive 3"/>
          <p:cNvSpPr>
            <a:spLocks noGrp="1"/>
          </p:cNvSpPr>
          <p:nvPr>
            <p:ph type="sldNum" sz="quarter" idx="10"/>
          </p:nvPr>
        </p:nvSpPr>
        <p:spPr/>
        <p:txBody>
          <a:bodyPr/>
          <a:lstStyle/>
          <a:p>
            <a:fld id="{7492627F-6F10-4E75-8722-8D7C17AD8B6C}" type="slidenum">
              <a:rPr lang="fr-FR" smtClean="0"/>
              <a:t>4</a:t>
            </a:fld>
            <a:endParaRPr lang="fr-FR"/>
          </a:p>
        </p:txBody>
      </p:sp>
    </p:spTree>
    <p:extLst>
      <p:ext uri="{BB962C8B-B14F-4D97-AF65-F5344CB8AC3E}">
        <p14:creationId xmlns:p14="http://schemas.microsoft.com/office/powerpoint/2010/main" val="2054229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1" i="0" kern="1200" dirty="0" smtClean="0">
                <a:solidFill>
                  <a:schemeClr val="tx1"/>
                </a:solidFill>
                <a:effectLst/>
                <a:latin typeface="+mn-lt"/>
                <a:ea typeface="+mn-ea"/>
                <a:cs typeface="+mn-cs"/>
              </a:rPr>
              <a:t>Optimiser l’utilisation des </a:t>
            </a:r>
            <a:r>
              <a:rPr lang="fr-FR" sz="1200" b="1" i="0" kern="1200" dirty="0" err="1" smtClean="0">
                <a:solidFill>
                  <a:schemeClr val="tx1"/>
                </a:solidFill>
                <a:effectLst/>
                <a:latin typeface="+mn-lt"/>
                <a:ea typeface="+mn-ea"/>
                <a:cs typeface="+mn-cs"/>
              </a:rPr>
              <a:t>Big</a:t>
            </a:r>
            <a:r>
              <a:rPr lang="fr-FR" sz="1200" b="1" i="0" kern="1200" dirty="0" smtClean="0">
                <a:solidFill>
                  <a:schemeClr val="tx1"/>
                </a:solidFill>
                <a:effectLst/>
                <a:latin typeface="+mn-lt"/>
                <a:ea typeface="+mn-ea"/>
                <a:cs typeface="+mn-cs"/>
              </a:rPr>
              <a:t> Data pour une entreprise repose sur la maîtrise de 5 piliers : les 5 V, comme Volume, Vélocité, Variété, Véracité et Valeur.</a:t>
            </a:r>
          </a:p>
          <a:p>
            <a:pPr marL="0" marR="0" indent="0" algn="l" defTabSz="914400" rtl="0" eaLnBrk="1" fontAlgn="auto" latinLnBrk="0" hangingPunct="1">
              <a:lnSpc>
                <a:spcPct val="100000"/>
              </a:lnSpc>
              <a:spcBef>
                <a:spcPts val="0"/>
              </a:spcBef>
              <a:spcAft>
                <a:spcPts val="0"/>
              </a:spcAft>
              <a:buClrTx/>
              <a:buSzTx/>
              <a:buFontTx/>
              <a:buNone/>
              <a:tabLst/>
              <a:defRPr/>
            </a:pPr>
            <a:endParaRPr lang="fr-FR"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1" dirty="0" smtClean="0"/>
              <a:t>1- Volume</a:t>
            </a:r>
            <a:r>
              <a:rPr lang="fr-FR" dirty="0" smtClean="0"/>
              <a:t>. Les techniques de </a:t>
            </a:r>
            <a:r>
              <a:rPr lang="fr-FR" dirty="0" err="1" smtClean="0"/>
              <a:t>big</a:t>
            </a:r>
            <a:r>
              <a:rPr lang="fr-FR" dirty="0" smtClean="0"/>
              <a:t> data se caractérisent par le traitement de quantités considérables de données, et c’est pourquoi la définition du volume est si importante. Concrètement, le </a:t>
            </a:r>
            <a:r>
              <a:rPr lang="fr-FR" dirty="0" err="1" smtClean="0"/>
              <a:t>big</a:t>
            </a:r>
            <a:r>
              <a:rPr lang="fr-FR" dirty="0" smtClean="0"/>
              <a:t> data permet de rassembler et d’analyser de grands lots de données, pouvant comprendre des millions de registres, et qui pourront être utilisés pour le bien de l’entreprise. </a:t>
            </a:r>
          </a:p>
          <a:p>
            <a:r>
              <a:rPr lang="fr-FR" b="1" dirty="0" smtClean="0"/>
              <a:t>2-</a:t>
            </a:r>
            <a:r>
              <a:rPr lang="fr-FR" baseline="0" dirty="0" smtClean="0"/>
              <a:t> </a:t>
            </a:r>
            <a:r>
              <a:rPr lang="fr-FR" b="1" dirty="0" smtClean="0">
                <a:solidFill>
                  <a:srgbClr val="FF0000"/>
                </a:solidFill>
              </a:rPr>
              <a:t>Variété</a:t>
            </a:r>
            <a:r>
              <a:rPr lang="fr-FR" dirty="0" smtClean="0"/>
              <a:t>. Aujourd’hui, il existe de multiples sources de données qui donnent lieu à différents formats : données numériques, adresses postales, téléphones, modèles, emplacements géographiques, produits sous forme écrite…Cette grande variété de la nature des données oblige à les unifier et à les mettre en commun pour qu’elles puissent être facilement analysables. Cette procédure est indispensable pour éviter des dispersions ou des faux positifs.  </a:t>
            </a:r>
          </a:p>
          <a:p>
            <a:pPr marL="0" marR="0" indent="0" algn="l" defTabSz="914400" rtl="0" eaLnBrk="1" fontAlgn="auto" latinLnBrk="0" hangingPunct="1">
              <a:lnSpc>
                <a:spcPct val="100000"/>
              </a:lnSpc>
              <a:spcBef>
                <a:spcPts val="0"/>
              </a:spcBef>
              <a:spcAft>
                <a:spcPts val="0"/>
              </a:spcAft>
              <a:buClrTx/>
              <a:buSzTx/>
              <a:buFontTx/>
              <a:buNone/>
              <a:tabLst/>
              <a:defRPr/>
            </a:pPr>
            <a:r>
              <a:rPr lang="fr-FR" b="1" dirty="0" smtClean="0"/>
              <a:t>3- Vitesse</a:t>
            </a:r>
            <a:r>
              <a:rPr lang="fr-FR" dirty="0" smtClean="0"/>
              <a:t>. Comme le volume, la vitesse du flux de données obtenues en ligne est très élevée. Ces changements constants nuisent à la véracité des données, aussi est-il nécessaire qu’elles soient mises à jour pratiquement en temps réel. Les experts en </a:t>
            </a:r>
            <a:r>
              <a:rPr lang="fr-FR" dirty="0" err="1" smtClean="0"/>
              <a:t>big</a:t>
            </a:r>
            <a:r>
              <a:rPr lang="fr-FR" dirty="0" smtClean="0"/>
              <a:t> data et leurs algorithmes doivent tenir compte de cette instantanéité afin de la traduire en analyse de journaux et d'en tirer les bonnes conclusions.</a:t>
            </a:r>
          </a:p>
          <a:p>
            <a:r>
              <a:rPr lang="fr-FR" b="1" dirty="0" smtClean="0"/>
              <a:t>4-</a:t>
            </a:r>
            <a:r>
              <a:rPr lang="fr-FR" b="1" baseline="0" dirty="0" smtClean="0"/>
              <a:t> </a:t>
            </a:r>
            <a:r>
              <a:rPr lang="fr-FR" b="1" dirty="0" smtClean="0"/>
              <a:t>Véracité</a:t>
            </a:r>
            <a:r>
              <a:rPr lang="fr-FR" dirty="0" smtClean="0"/>
              <a:t>. L’objectif principal du </a:t>
            </a:r>
            <a:r>
              <a:rPr lang="fr-FR" dirty="0" err="1" smtClean="0"/>
              <a:t>big</a:t>
            </a:r>
            <a:r>
              <a:rPr lang="fr-FR" dirty="0" smtClean="0"/>
              <a:t> data est que les prises de décision de l’entreprise soient basées sur des données réelles, ce qui explique que la véracité soit un des piliers fondamentaux du </a:t>
            </a:r>
            <a:r>
              <a:rPr lang="fr-FR" dirty="0" err="1" smtClean="0"/>
              <a:t>big</a:t>
            </a:r>
            <a:r>
              <a:rPr lang="fr-FR" dirty="0" smtClean="0"/>
              <a:t> data. Aussi, une des tâches les plus ardues pour atteindre cet objectif est celle d’écarter les données qui ne sont pas valables, soit de par leur origine, leur forme, ou bien parce que la manière de les compiler ne correspond pas aux normes. </a:t>
            </a:r>
          </a:p>
          <a:p>
            <a:r>
              <a:rPr lang="fr-FR" b="1" dirty="0" smtClean="0"/>
              <a:t>5- Valeur</a:t>
            </a:r>
            <a:r>
              <a:rPr lang="fr-FR" dirty="0" smtClean="0"/>
              <a:t>. Une autre manière de le dire est qu’il s’agit de discerner la véritable utilité des bonnes données pour les adapter à l’entreprise. Cela signifie qu’il faut choisir les registres les plus appropriés pour le traitement, être sélectif et prendre en compte leurs relations véritables. L’amélioration des produits, la personnalisation des services ou l’offre de meilleurs prix ne sont que trois exemples de la valeur que la collecte de données peut apporter à l’entreprise et à son public potentiel.</a:t>
            </a:r>
            <a:endParaRPr lang="fr-FR" dirty="0"/>
          </a:p>
        </p:txBody>
      </p:sp>
      <p:sp>
        <p:nvSpPr>
          <p:cNvPr id="4" name="Espace réservé du numéro de diapositive 3"/>
          <p:cNvSpPr>
            <a:spLocks noGrp="1"/>
          </p:cNvSpPr>
          <p:nvPr>
            <p:ph type="sldNum" sz="quarter" idx="10"/>
          </p:nvPr>
        </p:nvSpPr>
        <p:spPr/>
        <p:txBody>
          <a:bodyPr/>
          <a:lstStyle/>
          <a:p>
            <a:fld id="{7492627F-6F10-4E75-8722-8D7C17AD8B6C}" type="slidenum">
              <a:rPr lang="fr-FR" smtClean="0"/>
              <a:t>5</a:t>
            </a:fld>
            <a:endParaRPr lang="fr-FR"/>
          </a:p>
        </p:txBody>
      </p:sp>
    </p:spTree>
    <p:extLst>
      <p:ext uri="{BB962C8B-B14F-4D97-AF65-F5344CB8AC3E}">
        <p14:creationId xmlns:p14="http://schemas.microsoft.com/office/powerpoint/2010/main" val="3800488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fr-FR" sz="1200" b="1" dirty="0" smtClean="0"/>
              <a:t>Data </a:t>
            </a:r>
            <a:r>
              <a:rPr lang="fr-FR" sz="1200" b="1" dirty="0" err="1" smtClean="0"/>
              <a:t>Engineer</a:t>
            </a:r>
            <a:r>
              <a:rPr lang="fr-FR" sz="1200" b="1" baseline="0" dirty="0" smtClean="0"/>
              <a:t> </a:t>
            </a:r>
            <a:r>
              <a:rPr lang="fr-FR" baseline="0" dirty="0" smtClean="0"/>
              <a:t>: </a:t>
            </a:r>
          </a:p>
          <a:p>
            <a:pPr marL="0" indent="0">
              <a:buFontTx/>
              <a:buNone/>
            </a:pPr>
            <a:r>
              <a:rPr lang="fr-FR" baseline="0" dirty="0" smtClean="0"/>
              <a:t>De nombreux métiers spécialisés dans la Data ont fait leur apparition ces dernières années. Le poste de Data </a:t>
            </a:r>
            <a:r>
              <a:rPr lang="fr-FR" baseline="0" dirty="0" err="1" smtClean="0"/>
              <a:t>Engineer</a:t>
            </a:r>
            <a:r>
              <a:rPr lang="fr-FR" baseline="0" dirty="0" smtClean="0"/>
              <a:t> en fait partie.</a:t>
            </a:r>
          </a:p>
          <a:p>
            <a:r>
              <a:rPr lang="fr-FR" baseline="0" dirty="0" smtClean="0"/>
              <a:t>Toutefois, à la différence du poste de Data </a:t>
            </a:r>
            <a:r>
              <a:rPr lang="fr-FR" baseline="0" dirty="0" err="1" smtClean="0"/>
              <a:t>Scientist</a:t>
            </a:r>
            <a:r>
              <a:rPr lang="fr-FR" baseline="0" dirty="0" smtClean="0"/>
              <a:t>, qui est le plus “célèbre” d’entre eux, le Data </a:t>
            </a:r>
            <a:r>
              <a:rPr lang="fr-FR" baseline="0" dirty="0" err="1" smtClean="0"/>
              <a:t>Engineer</a:t>
            </a:r>
            <a:r>
              <a:rPr lang="fr-FR" baseline="0" dirty="0" smtClean="0"/>
              <a:t> est le premier acteur du traitement de la data.</a:t>
            </a:r>
          </a:p>
          <a:p>
            <a:endParaRPr lang="fr-FR" baseline="0" dirty="0" smtClean="0"/>
          </a:p>
          <a:p>
            <a:r>
              <a:rPr lang="fr-FR" baseline="0" dirty="0" smtClean="0"/>
              <a:t>Le travail de l’ingénieur est en amont de celui du Data </a:t>
            </a:r>
            <a:r>
              <a:rPr lang="fr-FR" baseline="0" dirty="0" err="1" smtClean="0"/>
              <a:t>Scientist</a:t>
            </a:r>
            <a:r>
              <a:rPr lang="fr-FR" baseline="0" dirty="0" smtClean="0"/>
              <a:t>, son but est de concevoir des plateformes permettant de traiter des volumes importants de données dans les meilleures conditions. Pour cela, il veille à ce que les pipelines de données déployés soient suffisamment sécurisés et clairs pour être analysés par les Data </a:t>
            </a:r>
            <a:r>
              <a:rPr lang="fr-FR" baseline="0" dirty="0" err="1" smtClean="0"/>
              <a:t>Analysts</a:t>
            </a:r>
            <a:r>
              <a:rPr lang="fr-FR" baseline="0" dirty="0" smtClean="0"/>
              <a:t> puis transformés par les Data </a:t>
            </a:r>
            <a:r>
              <a:rPr lang="fr-FR" baseline="0" dirty="0" err="1" smtClean="0"/>
              <a:t>Scientist</a:t>
            </a:r>
            <a:r>
              <a:rPr lang="fr-FR" baseline="0" dirty="0" smtClean="0"/>
              <a:t> qui y appliqueront des </a:t>
            </a:r>
            <a:r>
              <a:rPr lang="fr-FR" baseline="0" dirty="0" err="1" smtClean="0"/>
              <a:t>algorithmes.Pour</a:t>
            </a:r>
            <a:r>
              <a:rPr lang="fr-FR" baseline="0" dirty="0" smtClean="0"/>
              <a:t> ce faire, son travail comprend l’élaboration de réseaux, l’intégration de données et leur nettoyage. Un large éventail de compétences est alors nécessaire. C’est un spécialiste des langages structurés tels que </a:t>
            </a:r>
            <a:r>
              <a:rPr lang="fr-FR" baseline="0" dirty="0" err="1" smtClean="0"/>
              <a:t>Javascript</a:t>
            </a:r>
            <a:r>
              <a:rPr lang="fr-FR" baseline="0" dirty="0" smtClean="0"/>
              <a:t>, Scala et Python. Il possède également des compétences dans la conception de bases de données qu’il crée à l’aide de SQL et </a:t>
            </a:r>
            <a:r>
              <a:rPr lang="fr-FR" baseline="0" dirty="0" err="1" smtClean="0"/>
              <a:t>NoSQL</a:t>
            </a:r>
            <a:r>
              <a:rPr lang="fr-FR" baseline="0" dirty="0" smtClean="0"/>
              <a:t>. </a:t>
            </a:r>
          </a:p>
          <a:p>
            <a:pPr fontAlgn="base"/>
            <a:r>
              <a:rPr lang="fr-FR" sz="1200" b="0" i="0" kern="1200" dirty="0" smtClean="0">
                <a:solidFill>
                  <a:schemeClr val="tx1"/>
                </a:solidFill>
                <a:effectLst/>
                <a:latin typeface="+mn-lt"/>
                <a:ea typeface="+mn-ea"/>
                <a:cs typeface="+mn-cs"/>
              </a:rPr>
              <a:t>L’Ingénieur de Données doit maîtriser différentes technologies utilisées dans les métiers du </a:t>
            </a:r>
            <a:r>
              <a:rPr lang="fr-FR" sz="1200" b="0" i="0" kern="1200" dirty="0" err="1" smtClean="0">
                <a:solidFill>
                  <a:schemeClr val="tx1"/>
                </a:solidFill>
                <a:effectLst/>
                <a:latin typeface="+mn-lt"/>
                <a:ea typeface="+mn-ea"/>
                <a:cs typeface="+mn-cs"/>
              </a:rPr>
              <a:t>Big</a:t>
            </a:r>
            <a:r>
              <a:rPr lang="fr-FR" sz="1200" b="0" i="0" kern="1200" dirty="0" smtClean="0">
                <a:solidFill>
                  <a:schemeClr val="tx1"/>
                </a:solidFill>
                <a:effectLst/>
                <a:latin typeface="+mn-lt"/>
                <a:ea typeface="+mn-ea"/>
                <a:cs typeface="+mn-cs"/>
              </a:rPr>
              <a:t> Data comme </a:t>
            </a:r>
            <a:r>
              <a:rPr lang="fr-FR" sz="1200" b="0" i="0" kern="1200" dirty="0" err="1" smtClean="0">
                <a:solidFill>
                  <a:schemeClr val="tx1"/>
                </a:solidFill>
                <a:effectLst/>
                <a:latin typeface="+mn-lt"/>
                <a:ea typeface="+mn-ea"/>
                <a:cs typeface="+mn-cs"/>
              </a:rPr>
              <a:t>Hadoop</a:t>
            </a:r>
            <a:r>
              <a:rPr lang="fr-FR" sz="1200" b="0" i="0" kern="1200" dirty="0" smtClean="0">
                <a:solidFill>
                  <a:schemeClr val="tx1"/>
                </a:solidFill>
                <a:effectLst/>
                <a:latin typeface="+mn-lt"/>
                <a:ea typeface="+mn-ea"/>
                <a:cs typeface="+mn-cs"/>
              </a:rPr>
              <a:t>.</a:t>
            </a:r>
          </a:p>
          <a:p>
            <a:pPr fontAlgn="base"/>
            <a:r>
              <a:rPr lang="fr-FR" sz="1200" b="0" i="0" kern="1200" dirty="0" smtClean="0">
                <a:solidFill>
                  <a:schemeClr val="tx1"/>
                </a:solidFill>
                <a:effectLst/>
                <a:latin typeface="+mn-lt"/>
                <a:ea typeface="+mn-ea"/>
                <a:cs typeface="+mn-cs"/>
              </a:rPr>
              <a:t>Le Data </a:t>
            </a:r>
            <a:r>
              <a:rPr lang="fr-FR" sz="1200" b="0" i="0" kern="1200" dirty="0" err="1" smtClean="0">
                <a:solidFill>
                  <a:schemeClr val="tx1"/>
                </a:solidFill>
                <a:effectLst/>
                <a:latin typeface="+mn-lt"/>
                <a:ea typeface="+mn-ea"/>
                <a:cs typeface="+mn-cs"/>
              </a:rPr>
              <a:t>Engineer</a:t>
            </a:r>
            <a:r>
              <a:rPr lang="fr-FR" sz="1200" b="0" i="0" kern="1200" dirty="0" smtClean="0">
                <a:solidFill>
                  <a:schemeClr val="tx1"/>
                </a:solidFill>
                <a:effectLst/>
                <a:latin typeface="+mn-lt"/>
                <a:ea typeface="+mn-ea"/>
                <a:cs typeface="+mn-cs"/>
              </a:rPr>
              <a:t> œuvre en équipe et doit donc posséder un excellent relationnel. En effet, son travail vient avant celui de ses collègues Data </a:t>
            </a:r>
            <a:r>
              <a:rPr lang="fr-FR" sz="1200" b="0" i="0" kern="1200" dirty="0" err="1" smtClean="0">
                <a:solidFill>
                  <a:schemeClr val="tx1"/>
                </a:solidFill>
                <a:effectLst/>
                <a:latin typeface="+mn-lt"/>
                <a:ea typeface="+mn-ea"/>
                <a:cs typeface="+mn-cs"/>
              </a:rPr>
              <a:t>Scientists</a:t>
            </a:r>
            <a:r>
              <a:rPr lang="fr-FR" sz="1200" b="0" i="0" kern="1200" dirty="0" smtClean="0">
                <a:solidFill>
                  <a:schemeClr val="tx1"/>
                </a:solidFill>
                <a:effectLst/>
                <a:latin typeface="+mn-lt"/>
                <a:ea typeface="+mn-ea"/>
                <a:cs typeface="+mn-cs"/>
              </a:rPr>
              <a:t> et Data </a:t>
            </a:r>
            <a:r>
              <a:rPr lang="fr-FR" sz="1200" b="0" i="0" kern="1200" dirty="0" err="1" smtClean="0">
                <a:solidFill>
                  <a:schemeClr val="tx1"/>
                </a:solidFill>
                <a:effectLst/>
                <a:latin typeface="+mn-lt"/>
                <a:ea typeface="+mn-ea"/>
                <a:cs typeface="+mn-cs"/>
              </a:rPr>
              <a:t>Analysts</a:t>
            </a:r>
            <a:r>
              <a:rPr lang="fr-FR" sz="1200" b="0" i="0" kern="1200" dirty="0" smtClean="0">
                <a:solidFill>
                  <a:schemeClr val="tx1"/>
                </a:solidFill>
                <a:effectLst/>
                <a:latin typeface="+mn-lt"/>
                <a:ea typeface="+mn-ea"/>
                <a:cs typeface="+mn-cs"/>
              </a:rPr>
              <a:t> et leur permet d’analyser la structure de données dans les meilleures conditions.</a:t>
            </a:r>
          </a:p>
          <a:p>
            <a:pPr fontAlgn="base"/>
            <a:endParaRPr lang="fr-FR" sz="1200" b="0" i="0" kern="1200" dirty="0" smtClean="0">
              <a:solidFill>
                <a:schemeClr val="tx1"/>
              </a:solidFill>
              <a:effectLst/>
              <a:latin typeface="+mn-lt"/>
              <a:ea typeface="+mn-ea"/>
              <a:cs typeface="+mn-cs"/>
            </a:endParaRPr>
          </a:p>
          <a:p>
            <a:pPr fontAlgn="base"/>
            <a:r>
              <a:rPr lang="fr-FR" sz="1200" b="0" i="0" u="sng" kern="1200" dirty="0" smtClean="0">
                <a:solidFill>
                  <a:schemeClr val="tx1"/>
                </a:solidFill>
                <a:effectLst/>
                <a:latin typeface="+mn-lt"/>
                <a:ea typeface="+mn-ea"/>
                <a:cs typeface="+mn-cs"/>
              </a:rPr>
              <a:t>MISSIONS DU DATA ENGINEER</a:t>
            </a:r>
          </a:p>
          <a:p>
            <a:pPr fontAlgn="base"/>
            <a:r>
              <a:rPr lang="fr-FR" sz="1200" b="0" i="0" kern="1200" dirty="0" smtClean="0">
                <a:solidFill>
                  <a:schemeClr val="tx1"/>
                </a:solidFill>
                <a:effectLst/>
                <a:latin typeface="+mn-lt"/>
                <a:ea typeface="+mn-ea"/>
                <a:cs typeface="+mn-cs"/>
              </a:rPr>
              <a:t>Conception de solutions permettant le traitement de volumes importants de pipelines données. Ceux-ci doivent être suffisamment sécurisés et lisibles pour les Data </a:t>
            </a:r>
            <a:r>
              <a:rPr lang="fr-FR" sz="1200" b="0" i="0" kern="1200" dirty="0" err="1" smtClean="0">
                <a:solidFill>
                  <a:schemeClr val="tx1"/>
                </a:solidFill>
                <a:effectLst/>
                <a:latin typeface="+mn-lt"/>
                <a:ea typeface="+mn-ea"/>
                <a:cs typeface="+mn-cs"/>
              </a:rPr>
              <a:t>Analysts</a:t>
            </a:r>
            <a:r>
              <a:rPr lang="fr-FR" sz="1200" b="0" i="0" kern="1200" dirty="0" smtClean="0">
                <a:solidFill>
                  <a:schemeClr val="tx1"/>
                </a:solidFill>
                <a:effectLst/>
                <a:latin typeface="+mn-lt"/>
                <a:ea typeface="+mn-ea"/>
                <a:cs typeface="+mn-cs"/>
              </a:rPr>
              <a:t> et Data </a:t>
            </a:r>
            <a:r>
              <a:rPr lang="fr-FR" sz="1200" b="0" i="0" kern="1200" dirty="0" err="1" smtClean="0">
                <a:solidFill>
                  <a:schemeClr val="tx1"/>
                </a:solidFill>
                <a:effectLst/>
                <a:latin typeface="+mn-lt"/>
                <a:ea typeface="+mn-ea"/>
                <a:cs typeface="+mn-cs"/>
              </a:rPr>
              <a:t>Scientists</a:t>
            </a:r>
            <a:r>
              <a:rPr lang="fr-FR" sz="1200" b="0" i="0" kern="1200" dirty="0" smtClean="0">
                <a:solidFill>
                  <a:schemeClr val="tx1"/>
                </a:solidFill>
                <a:effectLst/>
                <a:latin typeface="+mn-lt"/>
                <a:ea typeface="+mn-ea"/>
                <a:cs typeface="+mn-cs"/>
              </a:rPr>
              <a:t>.</a:t>
            </a:r>
          </a:p>
          <a:p>
            <a:pPr fontAlgn="base"/>
            <a:r>
              <a:rPr lang="fr-FR" sz="1200" b="0" i="0" kern="1200" dirty="0" smtClean="0">
                <a:solidFill>
                  <a:schemeClr val="tx1"/>
                </a:solidFill>
                <a:effectLst/>
                <a:latin typeface="+mn-lt"/>
                <a:ea typeface="+mn-ea"/>
                <a:cs typeface="+mn-cs"/>
              </a:rPr>
              <a:t>Animation d’une équipe de professionnels de la Data sur toutes les étapes du traitement de la donnée.</a:t>
            </a:r>
          </a:p>
          <a:p>
            <a:pPr fontAlgn="base"/>
            <a:r>
              <a:rPr lang="fr-FR" sz="1200" b="0" i="0" kern="1200" dirty="0" smtClean="0">
                <a:solidFill>
                  <a:schemeClr val="tx1"/>
                </a:solidFill>
                <a:effectLst/>
                <a:latin typeface="+mn-lt"/>
                <a:ea typeface="+mn-ea"/>
                <a:cs typeface="+mn-cs"/>
              </a:rPr>
              <a:t>Mise à jour permanente sur les technologies et langages utilisés dans le but de partager ses connaissances et aider à l’avancement du projet.</a:t>
            </a:r>
          </a:p>
          <a:p>
            <a:pPr fontAlgn="base"/>
            <a:endParaRPr lang="fr-FR" sz="1200" b="0" i="0" kern="1200" dirty="0" smtClean="0">
              <a:solidFill>
                <a:schemeClr val="tx1"/>
              </a:solidFill>
              <a:effectLst/>
              <a:latin typeface="+mn-lt"/>
              <a:ea typeface="+mn-ea"/>
              <a:cs typeface="+mn-cs"/>
            </a:endParaRPr>
          </a:p>
          <a:p>
            <a:pPr fontAlgn="base"/>
            <a:r>
              <a:rPr lang="fr-FR" sz="1200" b="0" i="0" u="sng" kern="1200" dirty="0" smtClean="0">
                <a:solidFill>
                  <a:schemeClr val="tx1"/>
                </a:solidFill>
                <a:effectLst/>
                <a:latin typeface="+mn-lt"/>
                <a:ea typeface="+mn-ea"/>
                <a:cs typeface="+mn-cs"/>
              </a:rPr>
              <a:t>PROFIL DE L’ENGINEER</a:t>
            </a:r>
          </a:p>
          <a:p>
            <a:pPr fontAlgn="base"/>
            <a:r>
              <a:rPr lang="fr-FR" sz="1200" b="0" i="0" kern="1200" dirty="0" smtClean="0">
                <a:solidFill>
                  <a:schemeClr val="tx1"/>
                </a:solidFill>
                <a:effectLst/>
                <a:latin typeface="+mn-lt"/>
                <a:ea typeface="+mn-ea"/>
                <a:cs typeface="+mn-cs"/>
              </a:rPr>
              <a:t>Le Data </a:t>
            </a:r>
            <a:r>
              <a:rPr lang="fr-FR" sz="1200" b="0" i="0" kern="1200" dirty="0" err="1" smtClean="0">
                <a:solidFill>
                  <a:schemeClr val="tx1"/>
                </a:solidFill>
                <a:effectLst/>
                <a:latin typeface="+mn-lt"/>
                <a:ea typeface="+mn-ea"/>
                <a:cs typeface="+mn-cs"/>
              </a:rPr>
              <a:t>Engineer</a:t>
            </a:r>
            <a:r>
              <a:rPr lang="fr-FR" sz="1200" b="0" i="0" kern="1200" dirty="0" smtClean="0">
                <a:solidFill>
                  <a:schemeClr val="tx1"/>
                </a:solidFill>
                <a:effectLst/>
                <a:latin typeface="+mn-lt"/>
                <a:ea typeface="+mn-ea"/>
                <a:cs typeface="+mn-cs"/>
              </a:rPr>
              <a:t> sort d’une formation supérieure en école d’ingénieur, école d’informatique ou Master spécialisé dans la Data Science ou Intelligence Artificielle. Une première expérience acquise en stage ou en alternance est fortement requise pour obtenir les compétences requises à ce métier.</a:t>
            </a:r>
          </a:p>
          <a:p>
            <a:pPr fontAlgn="base"/>
            <a:endParaRPr lang="fr-FR" sz="1200" b="0" i="0" kern="1200" dirty="0" smtClean="0">
              <a:solidFill>
                <a:schemeClr val="tx1"/>
              </a:solidFill>
              <a:effectLst/>
              <a:latin typeface="+mn-lt"/>
              <a:ea typeface="+mn-ea"/>
              <a:cs typeface="+mn-cs"/>
            </a:endParaRPr>
          </a:p>
          <a:p>
            <a:pPr fontAlgn="base"/>
            <a:r>
              <a:rPr lang="fr-FR" sz="1200" b="0" i="0" u="sng" kern="1200" dirty="0" smtClean="0">
                <a:solidFill>
                  <a:schemeClr val="tx1"/>
                </a:solidFill>
                <a:effectLst/>
                <a:latin typeface="+mn-lt"/>
                <a:ea typeface="+mn-ea"/>
                <a:cs typeface="+mn-cs"/>
              </a:rPr>
              <a:t>COMPÉTENCES DE L’INGÉNIEUR DE DONNÉES</a:t>
            </a:r>
          </a:p>
          <a:p>
            <a:pPr fontAlgn="base"/>
            <a:r>
              <a:rPr lang="fr-FR" sz="1200" b="0" i="0" kern="1200" dirty="0" smtClean="0">
                <a:solidFill>
                  <a:schemeClr val="tx1"/>
                </a:solidFill>
                <a:effectLst/>
                <a:latin typeface="+mn-lt"/>
                <a:ea typeface="+mn-ea"/>
                <a:cs typeface="+mn-cs"/>
              </a:rPr>
              <a:t>-Maîtrise des langages structurés (</a:t>
            </a:r>
            <a:r>
              <a:rPr lang="fr-FR" sz="1200" b="0" i="0" kern="1200" dirty="0" err="1" smtClean="0">
                <a:solidFill>
                  <a:schemeClr val="tx1"/>
                </a:solidFill>
                <a:effectLst/>
                <a:latin typeface="+mn-lt"/>
                <a:ea typeface="+mn-ea"/>
                <a:cs typeface="+mn-cs"/>
              </a:rPr>
              <a:t>Javascript</a:t>
            </a:r>
            <a:r>
              <a:rPr lang="fr-FR" sz="1200" b="0" i="0" kern="1200" dirty="0" smtClean="0">
                <a:solidFill>
                  <a:schemeClr val="tx1"/>
                </a:solidFill>
                <a:effectLst/>
                <a:latin typeface="+mn-lt"/>
                <a:ea typeface="+mn-ea"/>
                <a:cs typeface="+mn-cs"/>
              </a:rPr>
              <a:t>, Scala, Python…),</a:t>
            </a:r>
          </a:p>
          <a:p>
            <a:pPr fontAlgn="base"/>
            <a:r>
              <a:rPr lang="fr-FR" sz="1200" b="0" i="0" kern="1200" dirty="0" smtClean="0">
                <a:solidFill>
                  <a:schemeClr val="tx1"/>
                </a:solidFill>
                <a:effectLst/>
                <a:latin typeface="+mn-lt"/>
                <a:ea typeface="+mn-ea"/>
                <a:cs typeface="+mn-cs"/>
              </a:rPr>
              <a:t>-Maîtrise de divers systèmes d’exploitation : UNIX, Linux, Solaris,</a:t>
            </a:r>
          </a:p>
          <a:p>
            <a:pPr fontAlgn="base"/>
            <a:r>
              <a:rPr lang="fr-FR" sz="1200" b="0" i="0" kern="1200" dirty="0" smtClean="0">
                <a:solidFill>
                  <a:schemeClr val="tx1"/>
                </a:solidFill>
                <a:effectLst/>
                <a:latin typeface="+mn-lt"/>
                <a:ea typeface="+mn-ea"/>
                <a:cs typeface="+mn-cs"/>
              </a:rPr>
              <a:t>-Connaissances en solutions de bases de données (SQL, </a:t>
            </a:r>
            <a:r>
              <a:rPr lang="fr-FR" sz="1200" b="0" i="0" kern="1200" dirty="0" err="1" smtClean="0">
                <a:solidFill>
                  <a:schemeClr val="tx1"/>
                </a:solidFill>
                <a:effectLst/>
                <a:latin typeface="+mn-lt"/>
                <a:ea typeface="+mn-ea"/>
                <a:cs typeface="+mn-cs"/>
              </a:rPr>
              <a:t>NoSQL</a:t>
            </a:r>
            <a:r>
              <a:rPr lang="fr-FR" sz="1200" b="0" i="0" kern="1200" dirty="0" smtClean="0">
                <a:solidFill>
                  <a:schemeClr val="tx1"/>
                </a:solidFill>
                <a:effectLst/>
                <a:latin typeface="+mn-lt"/>
                <a:ea typeface="+mn-ea"/>
                <a:cs typeface="+mn-cs"/>
              </a:rPr>
              <a:t>…),</a:t>
            </a:r>
          </a:p>
          <a:p>
            <a:pPr fontAlgn="base"/>
            <a:r>
              <a:rPr lang="fr-FR" sz="1200" b="0" i="0" kern="1200" dirty="0" smtClean="0">
                <a:solidFill>
                  <a:schemeClr val="tx1"/>
                </a:solidFill>
                <a:effectLst/>
                <a:latin typeface="+mn-lt"/>
                <a:ea typeface="+mn-ea"/>
                <a:cs typeface="+mn-cs"/>
              </a:rPr>
              <a:t>-Forte expertise le stockage de données et les outils ETL,</a:t>
            </a:r>
          </a:p>
          <a:p>
            <a:pPr fontAlgn="base"/>
            <a:r>
              <a:rPr lang="fr-FR" sz="1200" b="0" i="0" kern="1200" dirty="0" smtClean="0">
                <a:solidFill>
                  <a:schemeClr val="tx1"/>
                </a:solidFill>
                <a:effectLst/>
                <a:latin typeface="+mn-lt"/>
                <a:ea typeface="+mn-ea"/>
                <a:cs typeface="+mn-cs"/>
              </a:rPr>
              <a:t>-Maîtrise des technologies du </a:t>
            </a:r>
            <a:r>
              <a:rPr lang="fr-FR" sz="1200" b="0" i="0" kern="1200" dirty="0" err="1" smtClean="0">
                <a:solidFill>
                  <a:schemeClr val="tx1"/>
                </a:solidFill>
                <a:effectLst/>
                <a:latin typeface="+mn-lt"/>
                <a:ea typeface="+mn-ea"/>
                <a:cs typeface="+mn-cs"/>
              </a:rPr>
              <a:t>Big</a:t>
            </a:r>
            <a:r>
              <a:rPr lang="fr-FR" sz="1200" b="0" i="0" kern="1200" dirty="0" smtClean="0">
                <a:solidFill>
                  <a:schemeClr val="tx1"/>
                </a:solidFill>
                <a:effectLst/>
                <a:latin typeface="+mn-lt"/>
                <a:ea typeface="+mn-ea"/>
                <a:cs typeface="+mn-cs"/>
              </a:rPr>
              <a:t> Data permettant le traitement et la manipulation de données (</a:t>
            </a:r>
            <a:r>
              <a:rPr lang="fr-FR" sz="1200" b="0" i="0" kern="1200" dirty="0" err="1" smtClean="0">
                <a:solidFill>
                  <a:schemeClr val="tx1"/>
                </a:solidFill>
                <a:effectLst/>
                <a:latin typeface="+mn-lt"/>
                <a:ea typeface="+mn-ea"/>
                <a:cs typeface="+mn-cs"/>
              </a:rPr>
              <a:t>Hadoop</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Spark</a:t>
            </a:r>
            <a:r>
              <a:rPr lang="fr-FR" sz="1200" b="0" i="0" kern="1200" dirty="0" smtClean="0">
                <a:solidFill>
                  <a:schemeClr val="tx1"/>
                </a:solidFill>
                <a:effectLst/>
                <a:latin typeface="+mn-lt"/>
                <a:ea typeface="+mn-ea"/>
                <a:cs typeface="+mn-cs"/>
              </a:rPr>
              <a:t>, Kafka…),</a:t>
            </a:r>
          </a:p>
          <a:p>
            <a:pPr fontAlgn="base"/>
            <a:r>
              <a:rPr lang="fr-FR" sz="1200" b="0" i="0" kern="1200" dirty="0" smtClean="0">
                <a:solidFill>
                  <a:schemeClr val="tx1"/>
                </a:solidFill>
                <a:effectLst/>
                <a:latin typeface="+mn-lt"/>
                <a:ea typeface="+mn-ea"/>
                <a:cs typeface="+mn-cs"/>
              </a:rPr>
              <a:t>-Anglais courant.</a:t>
            </a:r>
          </a:p>
          <a:p>
            <a:pPr fontAlgn="base"/>
            <a:endParaRPr lang="fr-FR" sz="1200" b="0" i="0" kern="1200" dirty="0" smtClean="0">
              <a:solidFill>
                <a:schemeClr val="tx1"/>
              </a:solidFill>
              <a:effectLst/>
              <a:latin typeface="+mn-lt"/>
              <a:ea typeface="+mn-ea"/>
              <a:cs typeface="+mn-cs"/>
            </a:endParaRPr>
          </a:p>
          <a:p>
            <a:pPr fontAlgn="base"/>
            <a:r>
              <a:rPr lang="fr-FR" sz="1200" b="0" i="0" kern="1200" dirty="0" smtClean="0">
                <a:solidFill>
                  <a:schemeClr val="tx1"/>
                </a:solidFill>
                <a:effectLst/>
                <a:latin typeface="+mn-lt"/>
                <a:ea typeface="+mn-ea"/>
                <a:cs typeface="+mn-cs"/>
              </a:rPr>
              <a:t>Une évolution en Data </a:t>
            </a:r>
            <a:r>
              <a:rPr lang="fr-FR" sz="1200" b="0" i="0" kern="1200" dirty="0" err="1" smtClean="0">
                <a:solidFill>
                  <a:schemeClr val="tx1"/>
                </a:solidFill>
                <a:effectLst/>
                <a:latin typeface="+mn-lt"/>
                <a:ea typeface="+mn-ea"/>
                <a:cs typeface="+mn-cs"/>
              </a:rPr>
              <a:t>Scientist</a:t>
            </a:r>
            <a:r>
              <a:rPr lang="fr-FR" sz="1200" b="0" i="0" kern="1200" dirty="0" smtClean="0">
                <a:solidFill>
                  <a:schemeClr val="tx1"/>
                </a:solidFill>
                <a:effectLst/>
                <a:latin typeface="+mn-lt"/>
                <a:ea typeface="+mn-ea"/>
                <a:cs typeface="+mn-cs"/>
              </a:rPr>
              <a:t> est envisageable.</a:t>
            </a:r>
          </a:p>
          <a:p>
            <a:endParaRPr lang="fr-FR" baseline="0" dirty="0" smtClean="0"/>
          </a:p>
          <a:p>
            <a:endParaRPr lang="fr-FR" baseline="0" dirty="0" smtClean="0"/>
          </a:p>
          <a:p>
            <a:r>
              <a:rPr lang="fr-FR" b="1" i="0" baseline="0" dirty="0" smtClean="0"/>
              <a:t>-DATA SCIENTIST:</a:t>
            </a:r>
          </a:p>
          <a:p>
            <a:r>
              <a:rPr lang="fr-FR" b="0" i="0" baseline="0" dirty="0" smtClean="0"/>
              <a:t>Le Data </a:t>
            </a:r>
            <a:r>
              <a:rPr lang="fr-FR" b="0" i="0" baseline="0" dirty="0" err="1" smtClean="0"/>
              <a:t>Scientist</a:t>
            </a:r>
            <a:r>
              <a:rPr lang="fr-FR" b="0" i="0" baseline="0" dirty="0" smtClean="0"/>
              <a:t> est responsable de la gestion et de l’analyse des données (</a:t>
            </a:r>
            <a:r>
              <a:rPr lang="fr-FR" b="0" i="0" baseline="0" dirty="0" err="1" smtClean="0"/>
              <a:t>big</a:t>
            </a:r>
            <a:r>
              <a:rPr lang="fr-FR" b="0" i="0" baseline="0" dirty="0" smtClean="0"/>
              <a:t> data). Plus que cela, il est en charge de la récupération et du traitement de millions d’informations car au-delà de la fonction du « Data </a:t>
            </a:r>
            <a:r>
              <a:rPr lang="fr-FR" b="0" i="0" baseline="0" dirty="0" err="1" smtClean="0"/>
              <a:t>Analyst</a:t>
            </a:r>
            <a:r>
              <a:rPr lang="fr-FR" b="0" i="0" baseline="0" dirty="0" smtClean="0"/>
              <a:t> », le Data </a:t>
            </a:r>
            <a:r>
              <a:rPr lang="fr-FR" b="0" i="0" baseline="0" dirty="0" err="1" smtClean="0"/>
              <a:t>Scientist</a:t>
            </a:r>
            <a:r>
              <a:rPr lang="fr-FR" b="0" i="0" baseline="0" dirty="0" smtClean="0"/>
              <a:t> a le rôle de faire parler les données et de les mettre au service de la direction d’une entreprise. Ce métier relève des enjeux à la fois fonctionnels et stratégiques.</a:t>
            </a:r>
          </a:p>
          <a:p>
            <a:endParaRPr lang="fr-FR" b="0" i="0" baseline="0" dirty="0" smtClean="0"/>
          </a:p>
          <a:p>
            <a:r>
              <a:rPr lang="fr-FR" b="0" i="0" baseline="0" dirty="0" smtClean="0"/>
              <a:t>Bien qu’il s’agisse d’un métier récent, on retrouve les Data </a:t>
            </a:r>
            <a:r>
              <a:rPr lang="fr-FR" b="0" i="0" baseline="0" dirty="0" err="1" smtClean="0"/>
              <a:t>Scientists</a:t>
            </a:r>
            <a:r>
              <a:rPr lang="fr-FR" b="0" i="0" baseline="0" dirty="0" smtClean="0"/>
              <a:t> dans de nombreux secteurs d’activité. Finance, informatique, </a:t>
            </a:r>
            <a:r>
              <a:rPr lang="fr-FR" b="0" i="0" baseline="0" dirty="0" err="1" smtClean="0"/>
              <a:t>assurance,e-commerce</a:t>
            </a:r>
            <a:r>
              <a:rPr lang="fr-FR" b="0" i="0" baseline="0" dirty="0" smtClean="0"/>
              <a:t> ou encore grande distribution ; tant de domaines dans lesquels le Data </a:t>
            </a:r>
            <a:r>
              <a:rPr lang="fr-FR" b="0" i="0" baseline="0" dirty="0" err="1" smtClean="0"/>
              <a:t>Scientist</a:t>
            </a:r>
            <a:r>
              <a:rPr lang="fr-FR" b="0" i="0" baseline="0" dirty="0" smtClean="0"/>
              <a:t> peut exercer. En effet, ses diverses compétences techniques lui permettent de s’adapter à son environnement de travail. Mais c’est son expertise encore peu connue qui rend son profil très attractif auprès des recruteurs. Raison pour laquelle ces profils rares sont extrêmement recherchés. D’ailleurs, certaines entreprises font le choix de combiner différents profils afin de créer une équipe </a:t>
            </a:r>
            <a:r>
              <a:rPr lang="fr-FR" b="0" i="0" baseline="0" dirty="0" err="1" smtClean="0"/>
              <a:t>Big</a:t>
            </a:r>
            <a:r>
              <a:rPr lang="fr-FR" b="0" i="0" baseline="0" dirty="0" smtClean="0"/>
              <a:t> Data en raison de la complexité technique des taches demandées pour ce poste.</a:t>
            </a:r>
          </a:p>
          <a:p>
            <a:endParaRPr lang="fr-FR" b="0" i="0" baseline="0" dirty="0" smtClean="0"/>
          </a:p>
          <a:p>
            <a:r>
              <a:rPr lang="fr-FR" b="0" i="0" u="sng" baseline="0" dirty="0" smtClean="0"/>
              <a:t>MISSIONS PRINCIPALES DU DATA SCIENTIST ET CHIEF DATA SCIENTIST</a:t>
            </a:r>
          </a:p>
          <a:p>
            <a:r>
              <a:rPr lang="fr-FR" b="0" i="0" baseline="0" dirty="0" smtClean="0"/>
              <a:t>-Etude des données en possession de l’entreprise qui permettront de définir les données qui seront extraites et traitées, en accord avec les exigences de la direction,</a:t>
            </a:r>
          </a:p>
          <a:p>
            <a:r>
              <a:rPr lang="fr-FR" b="0" i="0" baseline="0" dirty="0" smtClean="0"/>
              <a:t>-Récupération et analyse des données pertinentes liées au processus de production de l’entreprise, à la vente ou encore liées aux données client,</a:t>
            </a:r>
          </a:p>
          <a:p>
            <a:r>
              <a:rPr lang="fr-FR" b="0" i="0" baseline="0" dirty="0" smtClean="0"/>
              <a:t>-Construction d’algorithmes permettant d’améliorer les résultats de recherches et de ciblage,</a:t>
            </a:r>
          </a:p>
          <a:p>
            <a:r>
              <a:rPr lang="fr-FR" b="0" i="0" baseline="0" dirty="0" smtClean="0"/>
              <a:t>-Élaboration de modèles prédictifs afin d’anticiper l’évolution des données et tendances relatives à l’activité de l’entreprise,</a:t>
            </a:r>
          </a:p>
          <a:p>
            <a:r>
              <a:rPr lang="fr-FR" b="0" i="0" baseline="0" dirty="0" smtClean="0"/>
              <a:t>-Modélisation des résultats d’analyse des données pour les rendre lisibles et exploitables par les managers,</a:t>
            </a:r>
          </a:p>
          <a:p>
            <a:r>
              <a:rPr lang="fr-FR" b="0" i="0" baseline="0" dirty="0" smtClean="0"/>
              <a:t>-Recommandations business auprès de la direction générale afin d’améliorer la prise de décision. Ce travail d’interprétation des données pourra également se faire au travers de la création d’un tableau de bord spécifique et/ou logiciel sur mesure analysant les données traitées. La création de métriques d’aide à la décision pourra avoir une influence conséquente sur la stratégie de l’entreprise.</a:t>
            </a:r>
          </a:p>
          <a:p>
            <a:endParaRPr lang="fr-FR" b="0" i="0" baseline="0" dirty="0" smtClean="0"/>
          </a:p>
          <a:p>
            <a:r>
              <a:rPr lang="fr-FR" b="0" i="0" u="sng" baseline="0" dirty="0" smtClean="0"/>
              <a:t>MISSIONS CONNEXES</a:t>
            </a:r>
          </a:p>
          <a:p>
            <a:r>
              <a:rPr lang="fr-FR" b="0" i="0" baseline="0" dirty="0" smtClean="0"/>
              <a:t>Définition de solutions de stockage des données, en lien avec la direction des systèmes d’information,</a:t>
            </a:r>
          </a:p>
          <a:p>
            <a:r>
              <a:rPr lang="fr-FR" b="0" i="0" baseline="0" dirty="0" smtClean="0"/>
              <a:t>Participation au recrutement d’experts </a:t>
            </a:r>
            <a:r>
              <a:rPr lang="fr-FR" b="0" i="0" baseline="0" dirty="0" err="1" smtClean="0"/>
              <a:t>Big</a:t>
            </a:r>
            <a:r>
              <a:rPr lang="fr-FR" b="0" i="0" baseline="0" dirty="0" smtClean="0"/>
              <a:t> Data pour compléter l’équipe qui travaille sur le traitement des données,</a:t>
            </a:r>
          </a:p>
          <a:p>
            <a:r>
              <a:rPr lang="fr-FR" b="0" i="0" baseline="0" dirty="0" smtClean="0"/>
              <a:t>Recherche &amp; développement relatif au traitement de grands volumes de données.</a:t>
            </a:r>
          </a:p>
          <a:p>
            <a:r>
              <a:rPr lang="fr-FR" b="0" i="0" baseline="0" dirty="0" smtClean="0"/>
              <a:t>Quant au Chief Data </a:t>
            </a:r>
            <a:r>
              <a:rPr lang="fr-FR" b="0" i="0" baseline="0" dirty="0" err="1" smtClean="0"/>
              <a:t>Scientist</a:t>
            </a:r>
            <a:r>
              <a:rPr lang="fr-FR" b="0" i="0" baseline="0" dirty="0" smtClean="0"/>
              <a:t>, il manage une équipe de Data </a:t>
            </a:r>
            <a:r>
              <a:rPr lang="fr-FR" b="0" i="0" baseline="0" dirty="0" err="1" smtClean="0"/>
              <a:t>Scientists</a:t>
            </a:r>
            <a:r>
              <a:rPr lang="fr-FR" b="0" i="0" baseline="0" dirty="0" smtClean="0"/>
              <a:t>. Il est responsable des projets d’analyse des données mais également de la mise en place d’outils de mesure. Il intervient directement dans la stratégie de l’entreprise et prend part au processus de prise de décision.</a:t>
            </a:r>
          </a:p>
          <a:p>
            <a:endParaRPr lang="fr-FR" b="0" i="0" baseline="0" dirty="0" smtClean="0"/>
          </a:p>
          <a:p>
            <a:pPr fontAlgn="base"/>
            <a:r>
              <a:rPr lang="fr-FR" sz="1200" b="0" i="0" u="sng" kern="1200" cap="all" dirty="0" smtClean="0">
                <a:solidFill>
                  <a:schemeClr val="tx1"/>
                </a:solidFill>
                <a:effectLst/>
                <a:latin typeface="+mn-lt"/>
                <a:ea typeface="+mn-ea"/>
                <a:cs typeface="+mn-cs"/>
              </a:rPr>
              <a:t>PROFIL</a:t>
            </a:r>
          </a:p>
          <a:p>
            <a:pPr fontAlgn="base"/>
            <a:r>
              <a:rPr lang="fr-FR" sz="1200" b="0" i="0" kern="1200" dirty="0" smtClean="0">
                <a:solidFill>
                  <a:schemeClr val="tx1"/>
                </a:solidFill>
                <a:effectLst/>
                <a:latin typeface="+mn-lt"/>
                <a:ea typeface="+mn-ea"/>
                <a:cs typeface="+mn-cs"/>
              </a:rPr>
              <a:t>Le Chief Data </a:t>
            </a:r>
            <a:r>
              <a:rPr lang="fr-FR" sz="1200" b="0" i="0" kern="1200" dirty="0" err="1" smtClean="0">
                <a:solidFill>
                  <a:schemeClr val="tx1"/>
                </a:solidFill>
                <a:effectLst/>
                <a:latin typeface="+mn-lt"/>
                <a:ea typeface="+mn-ea"/>
                <a:cs typeface="+mn-cs"/>
              </a:rPr>
              <a:t>Scientist</a:t>
            </a:r>
            <a:r>
              <a:rPr lang="fr-FR" sz="1200" b="0" i="0" kern="1200" dirty="0" smtClean="0">
                <a:solidFill>
                  <a:schemeClr val="tx1"/>
                </a:solidFill>
                <a:effectLst/>
                <a:latin typeface="+mn-lt"/>
                <a:ea typeface="+mn-ea"/>
                <a:cs typeface="+mn-cs"/>
              </a:rPr>
              <a:t> sort d’une formation supérieure en école d’ingénieur, école d’informatique ou de statistique. Il justifie également de 4 à 5 ans d’expérience dans l’analyse de données (Data Analyste ou similaire) ou dans un environnement </a:t>
            </a:r>
            <a:r>
              <a:rPr lang="fr-FR" sz="1200" b="0" i="0" kern="1200" dirty="0" err="1" smtClean="0">
                <a:solidFill>
                  <a:schemeClr val="tx1"/>
                </a:solidFill>
                <a:effectLst/>
                <a:latin typeface="+mn-lt"/>
                <a:ea typeface="+mn-ea"/>
                <a:cs typeface="+mn-cs"/>
              </a:rPr>
              <a:t>datacenter</a:t>
            </a:r>
            <a:r>
              <a:rPr lang="fr-FR" sz="1200" b="0" i="0" kern="1200" dirty="0" smtClean="0">
                <a:solidFill>
                  <a:schemeClr val="tx1"/>
                </a:solidFill>
                <a:effectLst/>
                <a:latin typeface="+mn-lt"/>
                <a:ea typeface="+mn-ea"/>
                <a:cs typeface="+mn-cs"/>
              </a:rPr>
              <a:t> (au contact de grandes structures de données). Actuellement, il existe très peu de formations spécialisées sur ce métier.</a:t>
            </a:r>
          </a:p>
          <a:p>
            <a:endParaRPr lang="fr-FR" b="0" i="0" baseline="0" dirty="0" smtClean="0"/>
          </a:p>
          <a:p>
            <a:r>
              <a:rPr lang="fr-FR" b="0" i="0" u="sng" baseline="0" dirty="0" smtClean="0"/>
              <a:t>COMPÉTENCES</a:t>
            </a:r>
          </a:p>
          <a:p>
            <a:r>
              <a:rPr lang="fr-FR" b="0" i="0" baseline="0" dirty="0" smtClean="0"/>
              <a:t>-Solides compétences en programmation informatique (Java, C++…) et une bonne compréhension des structures de données,</a:t>
            </a:r>
          </a:p>
          <a:p>
            <a:r>
              <a:rPr lang="fr-FR" b="0" i="0" baseline="0" dirty="0" smtClean="0"/>
              <a:t>-Expertise en </a:t>
            </a:r>
            <a:r>
              <a:rPr lang="fr-FR" b="0" i="0" baseline="0" dirty="0" err="1" smtClean="0"/>
              <a:t>algorithmie</a:t>
            </a:r>
            <a:r>
              <a:rPr lang="fr-FR" b="0" i="0" baseline="0" dirty="0" smtClean="0"/>
              <a:t> et gestion des bases de données (</a:t>
            </a:r>
            <a:r>
              <a:rPr lang="fr-FR" b="0" i="0" baseline="0" dirty="0" err="1" smtClean="0"/>
              <a:t>NoSQL</a:t>
            </a:r>
            <a:r>
              <a:rPr lang="fr-FR" b="0" i="0" baseline="0" dirty="0" smtClean="0"/>
              <a:t>, Cassandra…),</a:t>
            </a:r>
          </a:p>
          <a:p>
            <a:r>
              <a:rPr lang="fr-FR" b="0" i="0" baseline="0" dirty="0" smtClean="0"/>
              <a:t>-Maîtrise de l’architecture des bases de données décisionnelles (data </a:t>
            </a:r>
            <a:r>
              <a:rPr lang="fr-FR" b="0" i="0" baseline="0" dirty="0" err="1" smtClean="0"/>
              <a:t>warehouse</a:t>
            </a:r>
            <a:r>
              <a:rPr lang="fr-FR" b="0" i="0" baseline="0" dirty="0" smtClean="0"/>
              <a:t>),</a:t>
            </a:r>
          </a:p>
          <a:p>
            <a:r>
              <a:rPr lang="fr-FR" b="0" i="0" baseline="0" dirty="0" smtClean="0"/>
              <a:t>-Mathématiques appliquées : Construire des algorithmes pour améliorer les résultats de recherches et de ciblage,</a:t>
            </a:r>
          </a:p>
          <a:p>
            <a:r>
              <a:rPr lang="fr-FR" b="0" i="0" baseline="0" dirty="0" smtClean="0"/>
              <a:t>-Statistiques : capacité à réaliser des analyses prédictives et statistiques à partir des différentes bases de données,</a:t>
            </a:r>
          </a:p>
          <a:p>
            <a:r>
              <a:rPr lang="fr-FR" b="0" i="0" baseline="0" dirty="0" smtClean="0"/>
              <a:t>-Des compétences en gestion de projet seront également appréciées.</a:t>
            </a:r>
          </a:p>
          <a:p>
            <a:endParaRPr lang="fr-FR" b="1" i="0" baseline="0" dirty="0" smtClean="0"/>
          </a:p>
          <a:p>
            <a:endParaRPr lang="fr-FR" baseline="0" dirty="0" smtClean="0"/>
          </a:p>
          <a:p>
            <a:pPr marL="171450" indent="-171450">
              <a:buFontTx/>
              <a:buChar char="-"/>
            </a:pPr>
            <a:r>
              <a:rPr lang="fr-FR" b="1" baseline="0" dirty="0" smtClean="0"/>
              <a:t>INGÉNIEUR DEVOPS/CLOUD </a:t>
            </a:r>
            <a:r>
              <a:rPr lang="fr-FR" baseline="0" dirty="0" smtClean="0"/>
              <a:t>: </a:t>
            </a:r>
          </a:p>
          <a:p>
            <a:pPr marL="171450" indent="-171450">
              <a:buFontTx/>
              <a:buChar char="-"/>
            </a:pPr>
            <a:r>
              <a:rPr lang="fr-FR" sz="1200" b="0" i="0" kern="1200" dirty="0" smtClean="0">
                <a:solidFill>
                  <a:schemeClr val="tx1"/>
                </a:solidFill>
                <a:effectLst/>
                <a:latin typeface="+mn-lt"/>
                <a:ea typeface="+mn-ea"/>
                <a:cs typeface="+mn-cs"/>
              </a:rPr>
              <a:t>Un ingénieur </a:t>
            </a:r>
            <a:r>
              <a:rPr lang="fr-FR" sz="1200" b="0" i="0" kern="1200" dirty="0" err="1" smtClean="0">
                <a:solidFill>
                  <a:schemeClr val="tx1"/>
                </a:solidFill>
                <a:effectLst/>
                <a:latin typeface="+mn-lt"/>
                <a:ea typeface="+mn-ea"/>
                <a:cs typeface="+mn-cs"/>
              </a:rPr>
              <a:t>DevOps</a:t>
            </a:r>
            <a:r>
              <a:rPr lang="fr-FR" sz="1200" b="0" i="0" kern="1200" dirty="0" smtClean="0">
                <a:solidFill>
                  <a:schemeClr val="tx1"/>
                </a:solidFill>
                <a:effectLst/>
                <a:latin typeface="+mn-lt"/>
                <a:ea typeface="+mn-ea"/>
                <a:cs typeface="+mn-cs"/>
              </a:rPr>
              <a:t> introduit des processus, des outils et des méthodes pour équilibrer les besoins tout au long du cycle de développement de logiciels, du codage et du déploiement, jusqu'à la maintenance et à la mise à jour.</a:t>
            </a:r>
          </a:p>
          <a:p>
            <a:r>
              <a:rPr lang="fr-FR" sz="1200" i="0" kern="1200" dirty="0" smtClean="0">
                <a:solidFill>
                  <a:schemeClr val="tx1"/>
                </a:solidFill>
                <a:effectLst/>
                <a:latin typeface="+mn-lt"/>
                <a:ea typeface="+mn-ea"/>
                <a:cs typeface="+mn-cs"/>
              </a:rPr>
              <a:t>Au sein d'un environnement agile, les développeurs, les administrateurs système et les programmeurs travaillent parfois de façon isolée sur le même produit sans pour autant partager les informations nécessaires pour garantir de la valeur à l'utilisateur. Les ingénieurs </a:t>
            </a:r>
            <a:r>
              <a:rPr lang="fr-FR" sz="1200" i="0" kern="1200" dirty="0" err="1" smtClean="0">
                <a:solidFill>
                  <a:schemeClr val="tx1"/>
                </a:solidFill>
                <a:effectLst/>
                <a:latin typeface="+mn-lt"/>
                <a:ea typeface="+mn-ea"/>
                <a:cs typeface="+mn-cs"/>
              </a:rPr>
              <a:t>DevOps</a:t>
            </a:r>
            <a:r>
              <a:rPr lang="fr-FR" sz="1200" i="0" kern="1200" dirty="0" smtClean="0">
                <a:solidFill>
                  <a:schemeClr val="tx1"/>
                </a:solidFill>
                <a:effectLst/>
                <a:latin typeface="+mn-lt"/>
                <a:ea typeface="+mn-ea"/>
                <a:cs typeface="+mn-cs"/>
              </a:rPr>
              <a:t> diminuent cette complexité en faisant le lien entre les actions requises pour modifier rapidement une application et les tâches à accomplir pour assurer sa fiabilité. </a:t>
            </a:r>
          </a:p>
          <a:p>
            <a:r>
              <a:rPr lang="fr-FR" sz="1200" i="0" kern="1200" dirty="0" smtClean="0">
                <a:solidFill>
                  <a:schemeClr val="tx1"/>
                </a:solidFill>
                <a:effectLst/>
                <a:latin typeface="+mn-lt"/>
                <a:ea typeface="+mn-ea"/>
                <a:cs typeface="+mn-cs"/>
              </a:rPr>
              <a:t>Certaines entreprises emploient des professionnels pour qu'ils ﻿«﻿ appliquent ﻿le modèle </a:t>
            </a:r>
            <a:r>
              <a:rPr lang="fr-FR" sz="1200" i="0" kern="1200" dirty="0" err="1" smtClean="0">
                <a:solidFill>
                  <a:schemeClr val="tx1"/>
                </a:solidFill>
                <a:effectLst/>
                <a:latin typeface="+mn-lt"/>
                <a:ea typeface="+mn-ea"/>
                <a:cs typeface="+mn-cs"/>
              </a:rPr>
              <a:t>DevOps</a:t>
            </a:r>
            <a:r>
              <a:rPr lang="fr-FR" sz="1200" i="0" kern="1200" dirty="0" smtClean="0">
                <a:solidFill>
                  <a:schemeClr val="tx1"/>
                </a:solidFill>
                <a:effectLst/>
                <a:latin typeface="+mn-lt"/>
                <a:ea typeface="+mn-ea"/>
                <a:cs typeface="+mn-cs"/>
              </a:rPr>
              <a:t> » et prennent ainsi le risque d'élargir le fossé entre les développeurs et les équipes d'exploitation. En effet, l'adoption réussie du </a:t>
            </a:r>
            <a:r>
              <a:rPr lang="fr-FR" sz="1200" i="0" kern="1200" dirty="0" err="1" smtClean="0">
                <a:solidFill>
                  <a:schemeClr val="tx1"/>
                </a:solidFill>
                <a:effectLst/>
                <a:latin typeface="+mn-lt"/>
                <a:ea typeface="+mn-ea"/>
                <a:cs typeface="+mn-cs"/>
              </a:rPr>
              <a:t>DevOps</a:t>
            </a:r>
            <a:r>
              <a:rPr lang="fr-FR" sz="1200" i="0" kern="1200" dirty="0" smtClean="0">
                <a:solidFill>
                  <a:schemeClr val="tx1"/>
                </a:solidFill>
                <a:effectLst/>
                <a:latin typeface="+mn-lt"/>
                <a:ea typeface="+mn-ea"/>
                <a:cs typeface="+mn-cs"/>
              </a:rPr>
              <a:t> implique un changement de culture et de processus dans l'entreprise.</a:t>
            </a:r>
          </a:p>
          <a:p>
            <a:endParaRPr lang="fr-FR" sz="1200" i="0" kern="1200" dirty="0" smtClean="0">
              <a:solidFill>
                <a:schemeClr val="tx1"/>
              </a:solidFill>
              <a:effectLst/>
              <a:latin typeface="+mn-lt"/>
              <a:ea typeface="+mn-ea"/>
              <a:cs typeface="+mn-cs"/>
            </a:endParaRPr>
          </a:p>
          <a:p>
            <a:endParaRPr lang="fr-FR" sz="1200" i="0" kern="1200" dirty="0" smtClean="0">
              <a:solidFill>
                <a:schemeClr val="tx1"/>
              </a:solidFill>
              <a:effectLst/>
              <a:latin typeface="+mn-lt"/>
              <a:ea typeface="+mn-ea"/>
              <a:cs typeface="+mn-cs"/>
            </a:endParaRPr>
          </a:p>
          <a:p>
            <a:pPr marL="171450" indent="-171450">
              <a:buFontTx/>
              <a:buChar char="-"/>
            </a:pPr>
            <a:r>
              <a:rPr lang="fr-FR" sz="1200" i="0" kern="1200" baseline="0" dirty="0" smtClean="0">
                <a:solidFill>
                  <a:schemeClr val="tx1"/>
                </a:solidFill>
                <a:effectLst/>
                <a:latin typeface="+mn-lt"/>
                <a:ea typeface="+mn-ea"/>
                <a:cs typeface="+mn-cs"/>
              </a:rPr>
              <a:t>Architecte </a:t>
            </a:r>
            <a:r>
              <a:rPr lang="fr-FR" sz="1200" i="0" kern="1200" baseline="0" dirty="0" err="1" smtClean="0">
                <a:solidFill>
                  <a:schemeClr val="tx1"/>
                </a:solidFill>
                <a:effectLst/>
                <a:latin typeface="+mn-lt"/>
                <a:ea typeface="+mn-ea"/>
                <a:cs typeface="+mn-cs"/>
              </a:rPr>
              <a:t>Big</a:t>
            </a:r>
            <a:r>
              <a:rPr lang="fr-FR" sz="1200" i="0" kern="1200" baseline="0" dirty="0" smtClean="0">
                <a:solidFill>
                  <a:schemeClr val="tx1"/>
                </a:solidFill>
                <a:effectLst/>
                <a:latin typeface="+mn-lt"/>
                <a:ea typeface="+mn-ea"/>
                <a:cs typeface="+mn-cs"/>
              </a:rPr>
              <a:t> Data : Il conçoit des solutions techniques capables de gérer et de stocker de gros volumes de données. Il fait partie des profils les plus recherchés du </a:t>
            </a:r>
            <a:r>
              <a:rPr lang="fr-FR" sz="1200" i="0" kern="1200" baseline="0" dirty="0" err="1" smtClean="0">
                <a:solidFill>
                  <a:schemeClr val="tx1"/>
                </a:solidFill>
                <a:effectLst/>
                <a:latin typeface="+mn-lt"/>
                <a:ea typeface="+mn-ea"/>
                <a:cs typeface="+mn-cs"/>
              </a:rPr>
              <a:t>big</a:t>
            </a:r>
            <a:r>
              <a:rPr lang="fr-FR" sz="1200" i="0" kern="1200" baseline="0" dirty="0" smtClean="0">
                <a:solidFill>
                  <a:schemeClr val="tx1"/>
                </a:solidFill>
                <a:effectLst/>
                <a:latin typeface="+mn-lt"/>
                <a:ea typeface="+mn-ea"/>
                <a:cs typeface="+mn-cs"/>
              </a:rPr>
              <a:t> data. Son rôle </a:t>
            </a:r>
            <a:r>
              <a:rPr lang="fr-FR" sz="1200" i="0" kern="1200" baseline="0" dirty="0" err="1" smtClean="0">
                <a:solidFill>
                  <a:schemeClr val="tx1"/>
                </a:solidFill>
                <a:effectLst/>
                <a:latin typeface="+mn-lt"/>
                <a:ea typeface="+mn-ea"/>
                <a:cs typeface="+mn-cs"/>
              </a:rPr>
              <a:t>ets</a:t>
            </a:r>
            <a:r>
              <a:rPr lang="fr-FR" sz="1200" i="0" kern="1200" baseline="0" dirty="0" smtClean="0">
                <a:solidFill>
                  <a:schemeClr val="tx1"/>
                </a:solidFill>
                <a:effectLst/>
                <a:latin typeface="+mn-lt"/>
                <a:ea typeface="+mn-ea"/>
                <a:cs typeface="+mn-cs"/>
              </a:rPr>
              <a:t> d’organier la récupération ; la gestion et le stockage des données brutes. Il maîtrise les principales technologies de </a:t>
            </a:r>
            <a:r>
              <a:rPr lang="fr-FR" sz="1200" i="0" kern="1200" baseline="0" dirty="0" err="1" smtClean="0">
                <a:solidFill>
                  <a:schemeClr val="tx1"/>
                </a:solidFill>
                <a:effectLst/>
                <a:latin typeface="+mn-lt"/>
                <a:ea typeface="+mn-ea"/>
                <a:cs typeface="+mn-cs"/>
              </a:rPr>
              <a:t>big</a:t>
            </a:r>
            <a:r>
              <a:rPr lang="fr-FR" sz="1200" i="0" kern="1200" baseline="0" dirty="0" smtClean="0">
                <a:solidFill>
                  <a:schemeClr val="tx1"/>
                </a:solidFill>
                <a:effectLst/>
                <a:latin typeface="+mn-lt"/>
                <a:ea typeface="+mn-ea"/>
                <a:cs typeface="+mn-cs"/>
              </a:rPr>
              <a:t> data en termes de base de donnes </a:t>
            </a:r>
            <a:r>
              <a:rPr lang="fr-FR" sz="1200" i="0" kern="1200" baseline="0" dirty="0" err="1" smtClean="0">
                <a:solidFill>
                  <a:schemeClr val="tx1"/>
                </a:solidFill>
                <a:effectLst/>
                <a:latin typeface="+mn-lt"/>
                <a:ea typeface="+mn-ea"/>
                <a:cs typeface="+mn-cs"/>
              </a:rPr>
              <a:t>NoSql</a:t>
            </a:r>
            <a:r>
              <a:rPr lang="fr-FR" sz="1200" i="0" kern="1200" baseline="0" dirty="0" smtClean="0">
                <a:solidFill>
                  <a:schemeClr val="tx1"/>
                </a:solidFill>
                <a:effectLst/>
                <a:latin typeface="+mn-lt"/>
                <a:ea typeface="+mn-ea"/>
                <a:cs typeface="+mn-cs"/>
              </a:rPr>
              <a:t>, d’infrastructures serveurs et de stockage de données en mémoire( </a:t>
            </a:r>
            <a:r>
              <a:rPr lang="fr-FR" sz="1200" i="0" kern="1200" baseline="0" dirty="0" err="1" smtClean="0">
                <a:solidFill>
                  <a:schemeClr val="tx1"/>
                </a:solidFill>
                <a:effectLst/>
                <a:latin typeface="+mn-lt"/>
                <a:ea typeface="+mn-ea"/>
                <a:cs typeface="+mn-cs"/>
              </a:rPr>
              <a:t>Memtables</a:t>
            </a:r>
            <a:r>
              <a:rPr lang="fr-FR" sz="1200" i="0" kern="1200" baseline="0" dirty="0" smtClean="0">
                <a:solidFill>
                  <a:schemeClr val="tx1"/>
                </a:solidFill>
                <a:effectLst/>
                <a:latin typeface="+mn-lt"/>
                <a:ea typeface="+mn-ea"/>
                <a:cs typeface="+mn-cs"/>
              </a:rPr>
              <a:t>). Il travaille beaucoup avec les Data </a:t>
            </a:r>
            <a:r>
              <a:rPr lang="fr-FR" sz="1200" i="0" kern="1200" baseline="0" dirty="0" err="1" smtClean="0">
                <a:solidFill>
                  <a:schemeClr val="tx1"/>
                </a:solidFill>
                <a:effectLst/>
                <a:latin typeface="+mn-lt"/>
                <a:ea typeface="+mn-ea"/>
                <a:cs typeface="+mn-cs"/>
              </a:rPr>
              <a:t>Scientist</a:t>
            </a:r>
            <a:r>
              <a:rPr lang="fr-FR" sz="1200" i="0" kern="1200" baseline="0" dirty="0" smtClean="0">
                <a:solidFill>
                  <a:schemeClr val="tx1"/>
                </a:solidFill>
                <a:effectLst/>
                <a:latin typeface="+mn-lt"/>
                <a:ea typeface="+mn-ea"/>
                <a:cs typeface="+mn-cs"/>
              </a:rPr>
              <a:t>, à qui il fournit les données brutes que celui-ci va traiter. Ce spécialiste de la data a au minimum bac+5. Le salaire d’un architecte </a:t>
            </a:r>
            <a:r>
              <a:rPr lang="fr-FR" sz="1200" i="0" kern="1200" baseline="0" dirty="0" err="1" smtClean="0">
                <a:solidFill>
                  <a:schemeClr val="tx1"/>
                </a:solidFill>
                <a:effectLst/>
                <a:latin typeface="+mn-lt"/>
                <a:ea typeface="+mn-ea"/>
                <a:cs typeface="+mn-cs"/>
              </a:rPr>
              <a:t>big</a:t>
            </a:r>
            <a:r>
              <a:rPr lang="fr-FR" sz="1200" i="0" kern="1200" baseline="0" dirty="0" smtClean="0">
                <a:solidFill>
                  <a:schemeClr val="tx1"/>
                </a:solidFill>
                <a:effectLst/>
                <a:latin typeface="+mn-lt"/>
                <a:ea typeface="+mn-ea"/>
                <a:cs typeface="+mn-cs"/>
              </a:rPr>
              <a:t> data junior est aux alentours de 3000 euros. Son évolution est la gestion de projets plus ambitieux en volume ou complexe en données.</a:t>
            </a:r>
          </a:p>
          <a:p>
            <a:pPr marL="171450" indent="-171450">
              <a:buFontTx/>
              <a:buChar char="-"/>
            </a:pPr>
            <a:endParaRPr lang="fr-FR" sz="1200" i="0" kern="1200" baseline="0" dirty="0" smtClean="0">
              <a:solidFill>
                <a:schemeClr val="tx1"/>
              </a:solidFill>
              <a:effectLst/>
              <a:latin typeface="+mn-lt"/>
              <a:ea typeface="+mn-ea"/>
              <a:cs typeface="+mn-cs"/>
            </a:endParaRPr>
          </a:p>
          <a:p>
            <a:pPr marL="171450" indent="-171450">
              <a:buFontTx/>
              <a:buChar char="-"/>
            </a:pPr>
            <a:endParaRPr lang="fr-FR" sz="1200" i="0" kern="120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7492627F-6F10-4E75-8722-8D7C17AD8B6C}" type="slidenum">
              <a:rPr lang="fr-FR" smtClean="0"/>
              <a:t>6</a:t>
            </a:fld>
            <a:endParaRPr lang="fr-FR"/>
          </a:p>
        </p:txBody>
      </p:sp>
    </p:spTree>
    <p:extLst>
      <p:ext uri="{BB962C8B-B14F-4D97-AF65-F5344CB8AC3E}">
        <p14:creationId xmlns:p14="http://schemas.microsoft.com/office/powerpoint/2010/main" val="2357840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Les géants du web, aussi appelés les GAFAM ou les </a:t>
            </a:r>
            <a:r>
              <a:rPr lang="fr-FR" sz="1200" b="0" i="0" kern="1200" dirty="0" err="1" smtClean="0">
                <a:solidFill>
                  <a:schemeClr val="tx1"/>
                </a:solidFill>
                <a:effectLst/>
                <a:latin typeface="+mn-lt"/>
                <a:ea typeface="+mn-ea"/>
                <a:cs typeface="+mn-cs"/>
              </a:rPr>
              <a:t>Big</a:t>
            </a:r>
            <a:r>
              <a:rPr lang="fr-FR" sz="1200" b="0" i="0" kern="1200" dirty="0" smtClean="0">
                <a:solidFill>
                  <a:schemeClr val="tx1"/>
                </a:solidFill>
                <a:effectLst/>
                <a:latin typeface="+mn-lt"/>
                <a:ea typeface="+mn-ea"/>
                <a:cs typeface="+mn-cs"/>
              </a:rPr>
              <a:t> Five, sont les cinq entreprises les plus puissantes au monde. L’acronyme GAFAM représente donc Google, Apple, Facebook, Amazon et Microsoft. À elles seules, ces cinq entreprises possèdent les méthodes les plus importantes pour collecter les données du </a:t>
            </a:r>
            <a:r>
              <a:rPr lang="fr-FR" sz="1200" b="0" i="0" kern="1200" dirty="0" err="1" smtClean="0">
                <a:solidFill>
                  <a:schemeClr val="tx1"/>
                </a:solidFill>
                <a:effectLst/>
                <a:latin typeface="+mn-lt"/>
                <a:ea typeface="+mn-ea"/>
                <a:cs typeface="+mn-cs"/>
              </a:rPr>
              <a:t>Big</a:t>
            </a:r>
            <a:r>
              <a:rPr lang="fr-FR" sz="1200" b="0" i="0" kern="1200" dirty="0" smtClean="0">
                <a:solidFill>
                  <a:schemeClr val="tx1"/>
                </a:solidFill>
                <a:effectLst/>
                <a:latin typeface="+mn-lt"/>
                <a:ea typeface="+mn-ea"/>
                <a:cs typeface="+mn-cs"/>
              </a:rPr>
              <a:t> Data.</a:t>
            </a:r>
            <a:endParaRPr lang="fr-FR" dirty="0" smtClean="0"/>
          </a:p>
          <a:p>
            <a:endParaRPr lang="fr-FR" dirty="0" smtClean="0"/>
          </a:p>
          <a:p>
            <a:r>
              <a:rPr lang="fr-FR" b="1" i="0" u="sng" dirty="0" smtClean="0"/>
              <a:t>Chez </a:t>
            </a:r>
            <a:r>
              <a:rPr lang="fr-FR" b="1" i="0" u="sng" dirty="0" err="1" smtClean="0"/>
              <a:t>google</a:t>
            </a:r>
            <a:r>
              <a:rPr lang="fr-FR" dirty="0" smtClean="0"/>
              <a:t>: Google est omniprésent dans la vie de tous les jours. En effet, qu’il s’agisse du moteur de recherche ou de ses services associés, comme YouTube, Google Mail ou Google Drive, les chiffres sont vertigineux :</a:t>
            </a:r>
          </a:p>
          <a:p>
            <a:endParaRPr lang="fr-FR" dirty="0" smtClean="0"/>
          </a:p>
          <a:p>
            <a:r>
              <a:rPr lang="fr-FR" dirty="0" smtClean="0"/>
              <a:t>– près de 2 milliards d’utilisateurs de Gmail en 2019 ;</a:t>
            </a:r>
          </a:p>
          <a:p>
            <a:r>
              <a:rPr lang="fr-FR" dirty="0" smtClean="0"/>
              <a:t>– 76 millions de vidéos musicales visionnées sur YouTube chaque jour en France ;</a:t>
            </a:r>
          </a:p>
          <a:p>
            <a:r>
              <a:rPr lang="fr-FR" dirty="0" smtClean="0"/>
              <a:t>– un stockage sur les serveurs de Google s’élevant à plus de 100 millions de Go de données ;</a:t>
            </a:r>
          </a:p>
          <a:p>
            <a:r>
              <a:rPr lang="fr-FR" dirty="0" smtClean="0"/>
              <a:t>– etc.</a:t>
            </a:r>
          </a:p>
          <a:p>
            <a:r>
              <a:rPr lang="fr-FR" dirty="0" smtClean="0"/>
              <a:t>Google collecte donc les données du </a:t>
            </a:r>
            <a:r>
              <a:rPr lang="fr-FR" dirty="0" err="1" smtClean="0"/>
              <a:t>Big</a:t>
            </a:r>
            <a:r>
              <a:rPr lang="fr-FR" dirty="0" smtClean="0"/>
              <a:t> Data grâce à de très nombreuses méthodes : les fichiers de Google Drive stockés dans le cloud, les mails échangés par Google Mail, les vidéos consultées, les photos déposées dans le cloud, les sites web visités, les pages consultées, les mots de passe enregistrés, l’historique de navigation des utilisateurs, etc.</a:t>
            </a:r>
          </a:p>
          <a:p>
            <a:endParaRPr lang="fr-FR" dirty="0" smtClean="0"/>
          </a:p>
          <a:p>
            <a:r>
              <a:rPr lang="fr-FR" b="1" u="sng" dirty="0" smtClean="0"/>
              <a:t>Facebook</a:t>
            </a:r>
            <a:r>
              <a:rPr lang="fr-FR" dirty="0" smtClean="0"/>
              <a:t>: Faisant également partie des GAFAM, Facebook est une entreprise qui utilise ses propres méthodes pour collecter les données utilisateurs. Facebook est le réseau social le plus important en France et dans le monde entier avec 38 millions d’utilisateurs en France et près de 3 milliards dans le monde.</a:t>
            </a:r>
          </a:p>
          <a:p>
            <a:endParaRPr lang="fr-FR" dirty="0" smtClean="0"/>
          </a:p>
          <a:p>
            <a:r>
              <a:rPr lang="fr-FR" dirty="0" smtClean="0"/>
              <a:t>Les données collectées par Facebook sont nombreuses. Outre celles communiquées de façon volontaire par les utilisateurs lors de la création de leur compte, Facebook collecte aussi les habitudes des internautes : leurs centres d’intérêt, les pages qu’ils suivent, les publications qu’ils aiment, les interactions avec d’autres internautes, etc.</a:t>
            </a:r>
          </a:p>
          <a:p>
            <a:endParaRPr lang="fr-FR" dirty="0" smtClean="0"/>
          </a:p>
          <a:p>
            <a:pPr algn="l" fontAlgn="base"/>
            <a:r>
              <a:rPr lang="fr-FR" b="1" i="0" dirty="0" smtClean="0">
                <a:solidFill>
                  <a:srgbClr val="000000"/>
                </a:solidFill>
                <a:effectLst/>
                <a:latin typeface="Montserrat"/>
              </a:rPr>
              <a:t>Les méthodes de collecte des données dans le milieu professionnel:</a:t>
            </a:r>
          </a:p>
          <a:p>
            <a:pPr algn="l" fontAlgn="base"/>
            <a:endParaRPr lang="fr-FR" b="1" i="0" dirty="0" smtClean="0">
              <a:solidFill>
                <a:srgbClr val="000000"/>
              </a:solidFill>
              <a:effectLst/>
              <a:latin typeface="Montserrat"/>
            </a:endParaRPr>
          </a:p>
          <a:p>
            <a:pPr algn="l" fontAlgn="base">
              <a:spcAft>
                <a:spcPts val="595"/>
              </a:spcAft>
            </a:pPr>
            <a:r>
              <a:rPr lang="fr-FR" sz="1200" b="0" i="0" dirty="0" smtClean="0">
                <a:solidFill>
                  <a:srgbClr val="000000"/>
                </a:solidFill>
                <a:effectLst/>
                <a:latin typeface="Montserrat"/>
              </a:rPr>
              <a:t>Lorsque l’on évoque la collecte de données, les GAFAM sont spontanément pointés du doigt. Mais le milieu professionnel, l’employeur plus précisément, représente un autre moyen de collecter des données personnelles. En effet, l’employeur et les ressources humaines d’une entreprise disposent de très nombreuses informations concernant leurs employés.</a:t>
            </a:r>
          </a:p>
          <a:p>
            <a:pPr algn="l" fontAlgn="base">
              <a:buFont typeface="+mj-lt"/>
              <a:buAutoNum type="arabicPeriod"/>
            </a:pPr>
            <a:r>
              <a:rPr lang="fr-FR" sz="1200" b="0" i="0" dirty="0" smtClean="0">
                <a:solidFill>
                  <a:srgbClr val="000000"/>
                </a:solidFill>
                <a:effectLst/>
                <a:latin typeface="Montserrat"/>
              </a:rPr>
              <a:t>1. Ce sont toutes les informations liées au recrutement : CV, diplômes, formations, expériences professionnelles, etc. Les entreprises commencent d’ailleurs à collecter les données dès la phase du recrutement en décidant, par exemple, de conserver les candidatures des personnes non retenues.</a:t>
            </a:r>
          </a:p>
          <a:p>
            <a:pPr algn="l" fontAlgn="base">
              <a:buFont typeface="+mj-lt"/>
              <a:buAutoNum type="arabicPeriod"/>
            </a:pPr>
            <a:r>
              <a:rPr lang="fr-FR" sz="1200" b="0" i="0" dirty="0" smtClean="0">
                <a:solidFill>
                  <a:srgbClr val="000000"/>
                </a:solidFill>
                <a:effectLst/>
                <a:latin typeface="Montserrat"/>
              </a:rPr>
              <a:t>2. Au cours de la vie professionnelle, l’entreprise peut avoir connaissance d’autres éléments comme des arrêts maladie, des convocations de justice, des problèmes d’ordre financier, etc.</a:t>
            </a:r>
          </a:p>
          <a:p>
            <a:pPr algn="l" fontAlgn="base">
              <a:buFont typeface="+mj-lt"/>
              <a:buAutoNum type="arabicPeriod"/>
            </a:pPr>
            <a:r>
              <a:rPr lang="fr-FR" sz="1200" b="0" i="0" dirty="0" smtClean="0">
                <a:solidFill>
                  <a:srgbClr val="000000"/>
                </a:solidFill>
                <a:effectLst/>
                <a:latin typeface="Montserrat"/>
              </a:rPr>
              <a:t>3. L’employeur peut décider de contrôler la messagerie de l’entreprise ainsi que l’utilisation d’</a:t>
            </a:r>
            <a:r>
              <a:rPr lang="fr-FR" sz="1200" b="1" i="0" dirty="0" smtClean="0">
                <a:solidFill>
                  <a:srgbClr val="000000"/>
                </a:solidFill>
                <a:effectLst/>
                <a:latin typeface="Montserrat"/>
              </a:rPr>
              <a:t>internet</a:t>
            </a:r>
            <a:r>
              <a:rPr lang="fr-FR" sz="1200" b="0" i="0" dirty="0" smtClean="0">
                <a:solidFill>
                  <a:srgbClr val="000000"/>
                </a:solidFill>
                <a:effectLst/>
                <a:latin typeface="Montserrat"/>
              </a:rPr>
              <a:t> de ses salariés. Il collecte alors un important nombre de données pour chacun de ses salariés, comme son historique de navigation, le contenu de ses mails et de ses fichiers, etc.</a:t>
            </a:r>
          </a:p>
          <a:p>
            <a:pPr algn="l" fontAlgn="base">
              <a:buFont typeface="+mj-lt"/>
              <a:buAutoNum type="arabicPeriod"/>
            </a:pPr>
            <a:r>
              <a:rPr lang="fr-FR" sz="1200" b="0" i="0" dirty="0" smtClean="0">
                <a:solidFill>
                  <a:srgbClr val="000000"/>
                </a:solidFill>
                <a:effectLst/>
                <a:latin typeface="Montserrat"/>
              </a:rPr>
              <a:t>4. Pour assurer la sécurité des locaux professionnels, certains employeurs surveillent les entrées et les sorties de leurs salariés. Ils utilisent alors des </a:t>
            </a:r>
            <a:r>
              <a:rPr lang="fr-FR" sz="1200" b="1" i="0" dirty="0" smtClean="0">
                <a:solidFill>
                  <a:srgbClr val="000000"/>
                </a:solidFill>
                <a:effectLst/>
                <a:latin typeface="Montserrat"/>
              </a:rPr>
              <a:t>outils d’analyse</a:t>
            </a:r>
            <a:r>
              <a:rPr lang="fr-FR" sz="1200" b="0" i="0" dirty="0" smtClean="0">
                <a:solidFill>
                  <a:srgbClr val="000000"/>
                </a:solidFill>
                <a:effectLst/>
                <a:latin typeface="Montserrat"/>
              </a:rPr>
              <a:t> et collectent des données liées aux heures d’arrivée, aux heures de départ, aux durées des pauses, etc.</a:t>
            </a:r>
          </a:p>
          <a:p>
            <a:pPr algn="l" fontAlgn="base">
              <a:buFont typeface="+mj-lt"/>
              <a:buAutoNum type="arabicPeriod"/>
            </a:pPr>
            <a:r>
              <a:rPr lang="fr-FR" sz="1200" b="0" i="0" dirty="0" smtClean="0">
                <a:solidFill>
                  <a:srgbClr val="000000"/>
                </a:solidFill>
                <a:effectLst/>
                <a:latin typeface="Montserrat"/>
              </a:rPr>
              <a:t>5. Pour finir cette liste non exhaustive, il faut savoir que l’entreprise peut faire le choix d’enregistrer les appels de ses salariés. Elle met alors en place des dispositifs d’écoute et d’enregistrement de toutes les conversations téléphoniques qu’elle désire surveiller et analyser.</a:t>
            </a:r>
          </a:p>
          <a:p>
            <a:pPr marL="0" marR="0" indent="0" algn="l" defTabSz="914400" rtl="0" eaLnBrk="1" fontAlgn="base" latinLnBrk="0" hangingPunct="1">
              <a:lnSpc>
                <a:spcPct val="100000"/>
              </a:lnSpc>
              <a:spcBef>
                <a:spcPts val="0"/>
              </a:spcBef>
              <a:spcAft>
                <a:spcPts val="0"/>
              </a:spcAft>
              <a:buClrTx/>
              <a:buSzTx/>
              <a:buFont typeface="+mj-lt"/>
              <a:buNone/>
              <a:tabLst/>
              <a:defRPr/>
            </a:pPr>
            <a:endParaRPr lang="fr-FR" sz="1200" b="0" i="0" dirty="0" smtClean="0">
              <a:solidFill>
                <a:srgbClr val="000000"/>
              </a:solidFill>
              <a:effectLst/>
              <a:latin typeface="Montserrat"/>
            </a:endParaRPr>
          </a:p>
          <a:p>
            <a:pPr marL="0" marR="0" indent="0" algn="l" defTabSz="914400" rtl="0" eaLnBrk="1" fontAlgn="base" latinLnBrk="0" hangingPunct="1">
              <a:lnSpc>
                <a:spcPct val="100000"/>
              </a:lnSpc>
              <a:spcBef>
                <a:spcPts val="0"/>
              </a:spcBef>
              <a:spcAft>
                <a:spcPts val="0"/>
              </a:spcAft>
              <a:buClrTx/>
              <a:buSzTx/>
              <a:buFont typeface="+mj-lt"/>
              <a:buNone/>
              <a:tabLst/>
              <a:defRPr/>
            </a:pPr>
            <a:r>
              <a:rPr lang="fr-FR" b="1" i="0" dirty="0" smtClean="0">
                <a:solidFill>
                  <a:srgbClr val="000000"/>
                </a:solidFill>
                <a:effectLst/>
                <a:latin typeface="Montserrat"/>
              </a:rPr>
              <a:t>Les méthodes de collecte des données dans la</a:t>
            </a:r>
            <a:r>
              <a:rPr lang="fr-FR" b="1" i="0" baseline="0" dirty="0" smtClean="0">
                <a:solidFill>
                  <a:srgbClr val="000000"/>
                </a:solidFill>
                <a:effectLst/>
                <a:latin typeface="Montserrat"/>
              </a:rPr>
              <a:t> vie privée</a:t>
            </a:r>
            <a:r>
              <a:rPr lang="fr-FR" b="1" i="0" dirty="0" smtClean="0">
                <a:solidFill>
                  <a:srgbClr val="000000"/>
                </a:solidFill>
                <a:effectLst/>
                <a:latin typeface="Montserrat"/>
              </a:rPr>
              <a:t>:</a:t>
            </a:r>
          </a:p>
          <a:p>
            <a:pPr marL="0" marR="0" indent="0" algn="l" defTabSz="914400" rtl="0" eaLnBrk="1" fontAlgn="base" latinLnBrk="0" hangingPunct="1">
              <a:lnSpc>
                <a:spcPct val="100000"/>
              </a:lnSpc>
              <a:spcBef>
                <a:spcPts val="0"/>
              </a:spcBef>
              <a:spcAft>
                <a:spcPts val="0"/>
              </a:spcAft>
              <a:buClrTx/>
              <a:buSzTx/>
              <a:buFont typeface="+mj-lt"/>
              <a:buNone/>
              <a:tabLst/>
              <a:defRPr/>
            </a:pPr>
            <a:endParaRPr lang="fr-FR" b="1" i="0" dirty="0" smtClean="0">
              <a:solidFill>
                <a:srgbClr val="000000"/>
              </a:solidFill>
              <a:effectLst/>
              <a:latin typeface="Montserrat"/>
            </a:endParaRPr>
          </a:p>
          <a:p>
            <a:pPr fontAlgn="base"/>
            <a:r>
              <a:rPr lang="fr-FR" sz="1200" b="0" i="0" kern="1200" dirty="0" smtClean="0">
                <a:solidFill>
                  <a:schemeClr val="tx1"/>
                </a:solidFill>
                <a:effectLst/>
                <a:latin typeface="+mn-lt"/>
                <a:ea typeface="+mn-ea"/>
                <a:cs typeface="+mn-cs"/>
              </a:rPr>
              <a:t>À l’ère du numérique, les applications mobiles sont au cœur de l’utilisation des téléphones mobiles. Applications mobiles gratuites ou applications mobiles payantes, elles sont toutes l’occasion de collecter des données du </a:t>
            </a:r>
            <a:r>
              <a:rPr lang="fr-FR" sz="1200" b="0" i="0" kern="1200" dirty="0" err="1" smtClean="0">
                <a:solidFill>
                  <a:schemeClr val="tx1"/>
                </a:solidFill>
                <a:effectLst/>
                <a:latin typeface="+mn-lt"/>
                <a:ea typeface="+mn-ea"/>
                <a:cs typeface="+mn-cs"/>
              </a:rPr>
              <a:t>Big</a:t>
            </a:r>
            <a:r>
              <a:rPr lang="fr-FR" sz="1200" b="0" i="0" kern="1200" dirty="0" smtClean="0">
                <a:solidFill>
                  <a:schemeClr val="tx1"/>
                </a:solidFill>
                <a:effectLst/>
                <a:latin typeface="+mn-lt"/>
                <a:ea typeface="+mn-ea"/>
                <a:cs typeface="+mn-cs"/>
              </a:rPr>
              <a:t> Data. En effet, même les applications mobiles gratuites, comme les jeux, utilisent les données des utilisateurs, comme leur </a:t>
            </a:r>
            <a:r>
              <a:rPr lang="fr-FR" sz="1200" b="1" i="0" kern="1200" dirty="0" smtClean="0">
                <a:solidFill>
                  <a:schemeClr val="tx1"/>
                </a:solidFill>
                <a:effectLst/>
                <a:latin typeface="+mn-lt"/>
                <a:ea typeface="+mn-ea"/>
                <a:cs typeface="+mn-cs"/>
              </a:rPr>
              <a:t>géolocalisation</a:t>
            </a:r>
            <a:r>
              <a:rPr lang="fr-FR" sz="1200" b="0" i="0" kern="1200" dirty="0" smtClean="0">
                <a:solidFill>
                  <a:schemeClr val="tx1"/>
                </a:solidFill>
                <a:effectLst/>
                <a:latin typeface="+mn-lt"/>
                <a:ea typeface="+mn-ea"/>
                <a:cs typeface="+mn-cs"/>
              </a:rPr>
              <a:t>.</a:t>
            </a:r>
          </a:p>
          <a:p>
            <a:pPr fontAlgn="base"/>
            <a:r>
              <a:rPr lang="fr-FR" sz="1200" b="0" i="0" kern="1200" dirty="0" smtClean="0">
                <a:solidFill>
                  <a:schemeClr val="tx1"/>
                </a:solidFill>
                <a:effectLst/>
                <a:latin typeface="+mn-lt"/>
                <a:ea typeface="+mn-ea"/>
                <a:cs typeface="+mn-cs"/>
              </a:rPr>
              <a:t>De plus, ce monde numérique se vit à travers les réseaux sociaux. Nous avons déjà évoqué le cas de Facebook, mais les </a:t>
            </a:r>
            <a:r>
              <a:rPr lang="fr-FR" sz="1200" b="1" i="0" kern="1200" dirty="0" smtClean="0">
                <a:solidFill>
                  <a:schemeClr val="tx1"/>
                </a:solidFill>
                <a:effectLst/>
                <a:latin typeface="+mn-lt"/>
                <a:ea typeface="+mn-ea"/>
                <a:cs typeface="+mn-cs"/>
              </a:rPr>
              <a:t>réseaux sociaux</a:t>
            </a:r>
            <a:r>
              <a:rPr lang="fr-FR" sz="1200" b="0" i="0" kern="1200" dirty="0" smtClean="0">
                <a:solidFill>
                  <a:schemeClr val="tx1"/>
                </a:solidFill>
                <a:effectLst/>
                <a:latin typeface="+mn-lt"/>
                <a:ea typeface="+mn-ea"/>
                <a:cs typeface="+mn-cs"/>
              </a:rPr>
              <a:t> sont très nombreux :</a:t>
            </a:r>
          </a:p>
          <a:p>
            <a:pPr fontAlgn="base"/>
            <a:r>
              <a:rPr lang="fr-FR" sz="1200" b="0" i="0" kern="1200" dirty="0" smtClean="0">
                <a:solidFill>
                  <a:schemeClr val="tx1"/>
                </a:solidFill>
                <a:effectLst/>
                <a:latin typeface="+mn-lt"/>
                <a:ea typeface="+mn-ea"/>
                <a:cs typeface="+mn-cs"/>
              </a:rPr>
              <a:t>– WhatsApp ;</a:t>
            </a:r>
          </a:p>
          <a:p>
            <a:pPr fontAlgn="base"/>
            <a:r>
              <a:rPr lang="fr-FR" sz="1200" b="0" i="0" kern="1200" dirty="0" smtClean="0">
                <a:solidFill>
                  <a:schemeClr val="tx1"/>
                </a:solidFill>
                <a:effectLst/>
                <a:latin typeface="+mn-lt"/>
                <a:ea typeface="+mn-ea"/>
                <a:cs typeface="+mn-cs"/>
              </a:rPr>
              <a:t>– Instagram ;</a:t>
            </a:r>
          </a:p>
          <a:p>
            <a:pPr fontAlgn="base"/>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Snapchat</a:t>
            </a:r>
            <a:r>
              <a:rPr lang="fr-FR" sz="1200" b="0" i="0" kern="1200" dirty="0" smtClean="0">
                <a:solidFill>
                  <a:schemeClr val="tx1"/>
                </a:solidFill>
                <a:effectLst/>
                <a:latin typeface="+mn-lt"/>
                <a:ea typeface="+mn-ea"/>
                <a:cs typeface="+mn-cs"/>
              </a:rPr>
              <a:t> ; </a:t>
            </a:r>
          </a:p>
          <a:p>
            <a:pPr fontAlgn="base"/>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TikTok</a:t>
            </a:r>
            <a:r>
              <a:rPr lang="fr-FR" sz="1200" b="0" i="0" kern="1200" dirty="0" smtClean="0">
                <a:solidFill>
                  <a:schemeClr val="tx1"/>
                </a:solidFill>
                <a:effectLst/>
                <a:latin typeface="+mn-lt"/>
                <a:ea typeface="+mn-ea"/>
                <a:cs typeface="+mn-cs"/>
              </a:rPr>
              <a:t> ;</a:t>
            </a:r>
          </a:p>
          <a:p>
            <a:pPr fontAlgn="base"/>
            <a:r>
              <a:rPr lang="fr-FR" sz="1200" b="0" i="0" kern="1200" dirty="0" smtClean="0">
                <a:solidFill>
                  <a:schemeClr val="tx1"/>
                </a:solidFill>
                <a:effectLst/>
                <a:latin typeface="+mn-lt"/>
                <a:ea typeface="+mn-ea"/>
                <a:cs typeface="+mn-cs"/>
              </a:rPr>
              <a:t>– Twitter ;</a:t>
            </a:r>
          </a:p>
          <a:p>
            <a:pPr fontAlgn="base"/>
            <a:r>
              <a:rPr lang="fr-FR" sz="1200" b="0" i="0" kern="1200" dirty="0" smtClean="0">
                <a:solidFill>
                  <a:schemeClr val="tx1"/>
                </a:solidFill>
                <a:effectLst/>
                <a:latin typeface="+mn-lt"/>
                <a:ea typeface="+mn-ea"/>
                <a:cs typeface="+mn-cs"/>
              </a:rPr>
              <a:t>– Pinterest ;</a:t>
            </a:r>
          </a:p>
          <a:p>
            <a:pPr fontAlgn="base"/>
            <a:r>
              <a:rPr lang="fr-FR" sz="1200" b="0" i="0" kern="1200" dirty="0" smtClean="0">
                <a:solidFill>
                  <a:schemeClr val="tx1"/>
                </a:solidFill>
                <a:effectLst/>
                <a:latin typeface="+mn-lt"/>
                <a:ea typeface="+mn-ea"/>
                <a:cs typeface="+mn-cs"/>
              </a:rPr>
              <a:t>– LinkedIn ;</a:t>
            </a:r>
          </a:p>
          <a:p>
            <a:pPr fontAlgn="base"/>
            <a:r>
              <a:rPr lang="fr-FR" sz="1200" b="0" i="0" kern="1200" dirty="0" smtClean="0">
                <a:solidFill>
                  <a:schemeClr val="tx1"/>
                </a:solidFill>
                <a:effectLst/>
                <a:latin typeface="+mn-lt"/>
                <a:ea typeface="+mn-ea"/>
                <a:cs typeface="+mn-cs"/>
              </a:rPr>
              <a:t>– etc.</a:t>
            </a:r>
          </a:p>
          <a:p>
            <a:pPr fontAlgn="base"/>
            <a:r>
              <a:rPr lang="fr-FR" sz="1200" b="0" i="0" kern="1200" dirty="0" smtClean="0">
                <a:solidFill>
                  <a:schemeClr val="tx1"/>
                </a:solidFill>
                <a:effectLst/>
                <a:latin typeface="+mn-lt"/>
                <a:ea typeface="+mn-ea"/>
                <a:cs typeface="+mn-cs"/>
              </a:rPr>
              <a:t/>
            </a:r>
            <a:br>
              <a:rPr lang="fr-FR" sz="1200" b="0" i="0" kern="1200" dirty="0" smtClean="0">
                <a:solidFill>
                  <a:schemeClr val="tx1"/>
                </a:solidFill>
                <a:effectLst/>
                <a:latin typeface="+mn-lt"/>
                <a:ea typeface="+mn-ea"/>
                <a:cs typeface="+mn-cs"/>
              </a:rPr>
            </a:br>
            <a:r>
              <a:rPr lang="fr-FR" sz="1200" b="0" i="0" kern="1200" dirty="0" smtClean="0">
                <a:solidFill>
                  <a:schemeClr val="tx1"/>
                </a:solidFill>
                <a:effectLst/>
                <a:latin typeface="+mn-lt"/>
                <a:ea typeface="+mn-ea"/>
                <a:cs typeface="+mn-cs"/>
              </a:rPr>
              <a:t>Les systèmes de collectes en temps réel permettent aux entreprises de disposer d’un important volume de données qui doit ensuite être analysé grâce à des outils performants.</a:t>
            </a:r>
          </a:p>
          <a:p>
            <a:pPr fontAlgn="base"/>
            <a:endParaRPr lang="fr-FR" sz="1200" b="0" i="0" kern="1200" dirty="0" smtClean="0">
              <a:solidFill>
                <a:schemeClr val="tx1"/>
              </a:solidFill>
              <a:effectLst/>
              <a:latin typeface="+mn-lt"/>
              <a:ea typeface="+mn-ea"/>
              <a:cs typeface="+mn-cs"/>
            </a:endParaRPr>
          </a:p>
          <a:p>
            <a:pPr fontAlgn="base"/>
            <a:r>
              <a:rPr lang="fr-FR" sz="1200" b="1" i="0" kern="1200" dirty="0" smtClean="0">
                <a:solidFill>
                  <a:schemeClr val="tx1"/>
                </a:solidFill>
                <a:effectLst/>
                <a:latin typeface="+mn-lt"/>
                <a:ea typeface="+mn-ea"/>
                <a:cs typeface="+mn-cs"/>
              </a:rPr>
              <a:t>La société de consommation et le stockage des données du </a:t>
            </a:r>
            <a:r>
              <a:rPr lang="fr-FR" sz="1200" b="1" i="0" kern="1200" dirty="0" err="1" smtClean="0">
                <a:solidFill>
                  <a:schemeClr val="tx1"/>
                </a:solidFill>
                <a:effectLst/>
                <a:latin typeface="+mn-lt"/>
                <a:ea typeface="+mn-ea"/>
                <a:cs typeface="+mn-cs"/>
              </a:rPr>
              <a:t>Big</a:t>
            </a:r>
            <a:r>
              <a:rPr lang="fr-FR" sz="1200" b="1" i="0" kern="1200" dirty="0" smtClean="0">
                <a:solidFill>
                  <a:schemeClr val="tx1"/>
                </a:solidFill>
                <a:effectLst/>
                <a:latin typeface="+mn-lt"/>
                <a:ea typeface="+mn-ea"/>
                <a:cs typeface="+mn-cs"/>
              </a:rPr>
              <a:t> Data</a:t>
            </a:r>
          </a:p>
          <a:p>
            <a:pPr fontAlgn="base"/>
            <a:r>
              <a:rPr lang="fr-FR" sz="1200" b="0" i="0" kern="1200" dirty="0" smtClean="0">
                <a:solidFill>
                  <a:schemeClr val="tx1"/>
                </a:solidFill>
                <a:effectLst/>
                <a:latin typeface="+mn-lt"/>
                <a:ea typeface="+mn-ea"/>
                <a:cs typeface="+mn-cs"/>
              </a:rPr>
              <a:t>En France et dans le monde, consommer, c’est donner des informations personnelles. Ces données du </a:t>
            </a:r>
            <a:r>
              <a:rPr lang="fr-FR" sz="1200" b="0" i="0" kern="1200" dirty="0" err="1" smtClean="0">
                <a:solidFill>
                  <a:schemeClr val="tx1"/>
                </a:solidFill>
                <a:effectLst/>
                <a:latin typeface="+mn-lt"/>
                <a:ea typeface="+mn-ea"/>
                <a:cs typeface="+mn-cs"/>
              </a:rPr>
              <a:t>Big</a:t>
            </a:r>
            <a:r>
              <a:rPr lang="fr-FR" sz="1200" b="0" i="0" kern="1200" dirty="0" smtClean="0">
                <a:solidFill>
                  <a:schemeClr val="tx1"/>
                </a:solidFill>
                <a:effectLst/>
                <a:latin typeface="+mn-lt"/>
                <a:ea typeface="+mn-ea"/>
                <a:cs typeface="+mn-cs"/>
              </a:rPr>
              <a:t> Data sont communiquées de façon spontanée par les clients lorsqu’ils :</a:t>
            </a:r>
          </a:p>
          <a:p>
            <a:pPr fontAlgn="base"/>
            <a:r>
              <a:rPr lang="fr-FR" sz="1200" b="0" i="0" kern="1200" dirty="0" smtClean="0">
                <a:solidFill>
                  <a:schemeClr val="tx1"/>
                </a:solidFill>
                <a:effectLst/>
                <a:latin typeface="+mn-lt"/>
                <a:ea typeface="+mn-ea"/>
                <a:cs typeface="+mn-cs"/>
              </a:rPr>
              <a:t>– remplissent un </a:t>
            </a:r>
            <a:r>
              <a:rPr lang="fr-FR" sz="1200" b="1" i="0" kern="1200" dirty="0" smtClean="0">
                <a:solidFill>
                  <a:schemeClr val="tx1"/>
                </a:solidFill>
                <a:effectLst/>
                <a:latin typeface="+mn-lt"/>
                <a:ea typeface="+mn-ea"/>
                <a:cs typeface="+mn-cs"/>
              </a:rPr>
              <a:t>formulaire</a:t>
            </a:r>
            <a:r>
              <a:rPr lang="fr-FR" sz="1200" b="0" i="0" kern="1200" dirty="0" smtClean="0">
                <a:solidFill>
                  <a:schemeClr val="tx1"/>
                </a:solidFill>
                <a:effectLst/>
                <a:latin typeface="+mn-lt"/>
                <a:ea typeface="+mn-ea"/>
                <a:cs typeface="+mn-cs"/>
              </a:rPr>
              <a:t> pour participer à un jeu concours ;</a:t>
            </a:r>
          </a:p>
          <a:p>
            <a:pPr fontAlgn="base"/>
            <a:r>
              <a:rPr lang="fr-FR" sz="1200" b="0" i="0" kern="1200" dirty="0" smtClean="0">
                <a:solidFill>
                  <a:schemeClr val="tx1"/>
                </a:solidFill>
                <a:effectLst/>
                <a:latin typeface="+mn-lt"/>
                <a:ea typeface="+mn-ea"/>
                <a:cs typeface="+mn-cs"/>
              </a:rPr>
              <a:t>– répondent à une enquête de satisfaction ;</a:t>
            </a:r>
          </a:p>
          <a:p>
            <a:pPr fontAlgn="base"/>
            <a:r>
              <a:rPr lang="fr-FR" sz="1200" b="0" i="0" kern="1200" dirty="0" smtClean="0">
                <a:solidFill>
                  <a:schemeClr val="tx1"/>
                </a:solidFill>
                <a:effectLst/>
                <a:latin typeface="+mn-lt"/>
                <a:ea typeface="+mn-ea"/>
                <a:cs typeface="+mn-cs"/>
              </a:rPr>
              <a:t>– créent un compte client ;</a:t>
            </a:r>
          </a:p>
          <a:p>
            <a:pPr fontAlgn="base"/>
            <a:r>
              <a:rPr lang="fr-FR" sz="1200" b="0" i="0" kern="1200" dirty="0" smtClean="0">
                <a:solidFill>
                  <a:schemeClr val="tx1"/>
                </a:solidFill>
                <a:effectLst/>
                <a:latin typeface="+mn-lt"/>
                <a:ea typeface="+mn-ea"/>
                <a:cs typeface="+mn-cs"/>
              </a:rPr>
              <a:t>– réservent un véhicule ou un logement ;</a:t>
            </a:r>
          </a:p>
          <a:p>
            <a:pPr fontAlgn="base"/>
            <a:r>
              <a:rPr lang="fr-FR" sz="1200" b="0" i="0" kern="1200" dirty="0" smtClean="0">
                <a:solidFill>
                  <a:schemeClr val="tx1"/>
                </a:solidFill>
                <a:effectLst/>
                <a:latin typeface="+mn-lt"/>
                <a:ea typeface="+mn-ea"/>
                <a:cs typeface="+mn-cs"/>
              </a:rPr>
              <a:t>– font une demande de carte de fidélité ;</a:t>
            </a:r>
          </a:p>
          <a:p>
            <a:pPr fontAlgn="base"/>
            <a:r>
              <a:rPr lang="fr-FR" sz="1200" b="0" i="0" kern="1200" dirty="0" smtClean="0">
                <a:solidFill>
                  <a:schemeClr val="tx1"/>
                </a:solidFill>
                <a:effectLst/>
                <a:latin typeface="+mn-lt"/>
                <a:ea typeface="+mn-ea"/>
                <a:cs typeface="+mn-cs"/>
              </a:rPr>
              <a:t>– etc.</a:t>
            </a:r>
          </a:p>
          <a:p>
            <a:pPr fontAlgn="base"/>
            <a:r>
              <a:rPr lang="fr-FR" sz="1200" b="0" i="0" kern="1200" dirty="0" smtClean="0">
                <a:solidFill>
                  <a:schemeClr val="tx1"/>
                </a:solidFill>
                <a:effectLst/>
                <a:latin typeface="+mn-lt"/>
                <a:ea typeface="+mn-ea"/>
                <a:cs typeface="+mn-cs"/>
              </a:rPr>
              <a:t> </a:t>
            </a:r>
          </a:p>
          <a:p>
            <a:pPr fontAlgn="base"/>
            <a:r>
              <a:rPr lang="fr-FR" sz="1200" b="0" i="0" kern="1200" dirty="0" smtClean="0">
                <a:solidFill>
                  <a:schemeClr val="tx1"/>
                </a:solidFill>
                <a:effectLst/>
                <a:latin typeface="+mn-lt"/>
                <a:ea typeface="+mn-ea"/>
                <a:cs typeface="+mn-cs"/>
              </a:rPr>
              <a:t>Mais les données du </a:t>
            </a:r>
            <a:r>
              <a:rPr lang="fr-FR" sz="1200" b="0" i="0" kern="1200" dirty="0" err="1" smtClean="0">
                <a:solidFill>
                  <a:schemeClr val="tx1"/>
                </a:solidFill>
                <a:effectLst/>
                <a:latin typeface="+mn-lt"/>
                <a:ea typeface="+mn-ea"/>
                <a:cs typeface="+mn-cs"/>
              </a:rPr>
              <a:t>Big</a:t>
            </a:r>
            <a:r>
              <a:rPr lang="fr-FR" sz="1200" b="0" i="0" kern="1200" dirty="0" smtClean="0">
                <a:solidFill>
                  <a:schemeClr val="tx1"/>
                </a:solidFill>
                <a:effectLst/>
                <a:latin typeface="+mn-lt"/>
                <a:ea typeface="+mn-ea"/>
                <a:cs typeface="+mn-cs"/>
              </a:rPr>
              <a:t> Data émanent aussi des conversations enregistrées lors d’</a:t>
            </a:r>
            <a:r>
              <a:rPr lang="fr-FR" sz="1200" b="1" i="0" kern="1200" dirty="0" smtClean="0">
                <a:solidFill>
                  <a:schemeClr val="tx1"/>
                </a:solidFill>
                <a:effectLst/>
                <a:latin typeface="+mn-lt"/>
                <a:ea typeface="+mn-ea"/>
                <a:cs typeface="+mn-cs"/>
              </a:rPr>
              <a:t>appels</a:t>
            </a:r>
            <a:r>
              <a:rPr lang="fr-FR" sz="1200" b="0" i="0" kern="1200" dirty="0" smtClean="0">
                <a:solidFill>
                  <a:schemeClr val="tx1"/>
                </a:solidFill>
                <a:effectLst/>
                <a:latin typeface="+mn-lt"/>
                <a:ea typeface="+mn-ea"/>
                <a:cs typeface="+mn-cs"/>
              </a:rPr>
              <a:t> vers le SAV, ou service après-vente.</a:t>
            </a:r>
          </a:p>
          <a:p>
            <a:pPr fontAlgn="base"/>
            <a:endParaRPr lang="fr-FR" sz="1200" b="0" i="0" kern="1200" dirty="0" smtClean="0">
              <a:solidFill>
                <a:schemeClr val="tx1"/>
              </a:solidFill>
              <a:effectLst/>
              <a:latin typeface="+mn-lt"/>
              <a:ea typeface="+mn-ea"/>
              <a:cs typeface="+mn-cs"/>
            </a:endParaRPr>
          </a:p>
          <a:p>
            <a:pPr fontAlgn="base"/>
            <a:r>
              <a:rPr lang="fr-FR" sz="1200" b="1" i="0" kern="1200" dirty="0" smtClean="0">
                <a:solidFill>
                  <a:schemeClr val="tx1"/>
                </a:solidFill>
                <a:effectLst/>
                <a:latin typeface="+mn-lt"/>
                <a:ea typeface="+mn-ea"/>
                <a:cs typeface="+mn-cs"/>
              </a:rPr>
              <a:t>Les autres façons dont les données du </a:t>
            </a:r>
            <a:r>
              <a:rPr lang="fr-FR" sz="1200" b="1" i="0" kern="1200" dirty="0" err="1" smtClean="0">
                <a:solidFill>
                  <a:schemeClr val="tx1"/>
                </a:solidFill>
                <a:effectLst/>
                <a:latin typeface="+mn-lt"/>
                <a:ea typeface="+mn-ea"/>
                <a:cs typeface="+mn-cs"/>
              </a:rPr>
              <a:t>Big</a:t>
            </a:r>
            <a:r>
              <a:rPr lang="fr-FR" sz="1200" b="1" i="0" kern="1200" dirty="0" smtClean="0">
                <a:solidFill>
                  <a:schemeClr val="tx1"/>
                </a:solidFill>
                <a:effectLst/>
                <a:latin typeface="+mn-lt"/>
                <a:ea typeface="+mn-ea"/>
                <a:cs typeface="+mn-cs"/>
              </a:rPr>
              <a:t> Data peuvent être collectées</a:t>
            </a:r>
          </a:p>
          <a:p>
            <a:pPr fontAlgn="base"/>
            <a:r>
              <a:rPr lang="fr-FR" sz="1200" b="0" i="0" kern="1200" dirty="0" smtClean="0">
                <a:solidFill>
                  <a:schemeClr val="tx1"/>
                </a:solidFill>
                <a:effectLst/>
                <a:latin typeface="+mn-lt"/>
                <a:ea typeface="+mn-ea"/>
                <a:cs typeface="+mn-cs"/>
              </a:rPr>
              <a:t>Nous poursuivons notre analyse des différentes méthodes utilisées pour collecter les données du </a:t>
            </a:r>
            <a:r>
              <a:rPr lang="fr-FR" sz="1200" b="0" i="0" kern="1200" dirty="0" err="1" smtClean="0">
                <a:solidFill>
                  <a:schemeClr val="tx1"/>
                </a:solidFill>
                <a:effectLst/>
                <a:latin typeface="+mn-lt"/>
                <a:ea typeface="+mn-ea"/>
                <a:cs typeface="+mn-cs"/>
              </a:rPr>
              <a:t>Big</a:t>
            </a:r>
            <a:r>
              <a:rPr lang="fr-FR" sz="1200" b="0" i="0" kern="1200" dirty="0" smtClean="0">
                <a:solidFill>
                  <a:schemeClr val="tx1"/>
                </a:solidFill>
                <a:effectLst/>
                <a:latin typeface="+mn-lt"/>
                <a:ea typeface="+mn-ea"/>
                <a:cs typeface="+mn-cs"/>
              </a:rPr>
              <a:t> Data et vous proposons une liste des autres systèmes existants. Ces systèmes s’appuient principalement sur l’informatique pour le </a:t>
            </a:r>
            <a:r>
              <a:rPr lang="fr-FR" sz="1200" b="1" i="0" kern="1200" dirty="0" smtClean="0">
                <a:solidFill>
                  <a:schemeClr val="tx1"/>
                </a:solidFill>
                <a:effectLst/>
                <a:latin typeface="+mn-lt"/>
                <a:ea typeface="+mn-ea"/>
                <a:cs typeface="+mn-cs"/>
              </a:rPr>
              <a:t>stockage</a:t>
            </a:r>
            <a:r>
              <a:rPr lang="fr-FR" sz="1200" b="0" i="0" kern="1200" dirty="0" smtClean="0">
                <a:solidFill>
                  <a:schemeClr val="tx1"/>
                </a:solidFill>
                <a:effectLst/>
                <a:latin typeface="+mn-lt"/>
                <a:ea typeface="+mn-ea"/>
                <a:cs typeface="+mn-cs"/>
              </a:rPr>
              <a:t>, le traitement et la </a:t>
            </a:r>
            <a:r>
              <a:rPr lang="fr-FR" sz="1200" b="1" i="0" kern="1200" dirty="0" smtClean="0">
                <a:solidFill>
                  <a:schemeClr val="tx1"/>
                </a:solidFill>
                <a:effectLst/>
                <a:latin typeface="+mn-lt"/>
                <a:ea typeface="+mn-ea"/>
                <a:cs typeface="+mn-cs"/>
              </a:rPr>
              <a:t>gestion</a:t>
            </a:r>
            <a:r>
              <a:rPr lang="fr-FR" sz="1200" b="0" i="0" kern="1200" dirty="0" smtClean="0">
                <a:solidFill>
                  <a:schemeClr val="tx1"/>
                </a:solidFill>
                <a:effectLst/>
                <a:latin typeface="+mn-lt"/>
                <a:ea typeface="+mn-ea"/>
                <a:cs typeface="+mn-cs"/>
              </a:rPr>
              <a:t> de données structurées, non structurées ou semi-structurées.</a:t>
            </a:r>
          </a:p>
          <a:p>
            <a:pPr fontAlgn="base"/>
            <a:r>
              <a:rPr lang="fr-FR" sz="1200" b="0" i="0" kern="1200" dirty="0" smtClean="0">
                <a:solidFill>
                  <a:schemeClr val="tx1"/>
                </a:solidFill>
                <a:effectLst/>
                <a:latin typeface="+mn-lt"/>
                <a:ea typeface="+mn-ea"/>
                <a:cs typeface="+mn-cs"/>
              </a:rPr>
              <a:t>Après les GAFAM, les réseaux sociaux, les commerçants et les sites de vente en ligne, les ressources humaines et les applications mobiles, voici les autres façons dont les données de </a:t>
            </a:r>
            <a:r>
              <a:rPr lang="fr-FR" sz="1200" b="0" i="0" kern="1200" dirty="0" err="1" smtClean="0">
                <a:solidFill>
                  <a:schemeClr val="tx1"/>
                </a:solidFill>
                <a:effectLst/>
                <a:latin typeface="+mn-lt"/>
                <a:ea typeface="+mn-ea"/>
                <a:cs typeface="+mn-cs"/>
              </a:rPr>
              <a:t>Big</a:t>
            </a:r>
            <a:r>
              <a:rPr lang="fr-FR" sz="1200" b="0" i="0" kern="1200" dirty="0" smtClean="0">
                <a:solidFill>
                  <a:schemeClr val="tx1"/>
                </a:solidFill>
                <a:effectLst/>
                <a:latin typeface="+mn-lt"/>
                <a:ea typeface="+mn-ea"/>
                <a:cs typeface="+mn-cs"/>
              </a:rPr>
              <a:t> Data peuvent être collectées :</a:t>
            </a:r>
          </a:p>
          <a:p>
            <a:pPr fontAlgn="base"/>
            <a:r>
              <a:rPr lang="fr-FR" sz="1200" b="0" i="0" kern="1200" dirty="0" smtClean="0">
                <a:solidFill>
                  <a:schemeClr val="tx1"/>
                </a:solidFill>
                <a:effectLst/>
                <a:latin typeface="+mn-lt"/>
                <a:ea typeface="+mn-ea"/>
                <a:cs typeface="+mn-cs"/>
              </a:rPr>
              <a:t>– les établissements de santé ;</a:t>
            </a:r>
          </a:p>
          <a:p>
            <a:pPr fontAlgn="base"/>
            <a:r>
              <a:rPr lang="fr-FR" sz="1200" b="0" i="0" kern="1200" dirty="0" smtClean="0">
                <a:solidFill>
                  <a:schemeClr val="tx1"/>
                </a:solidFill>
                <a:effectLst/>
                <a:latin typeface="+mn-lt"/>
                <a:ea typeface="+mn-ea"/>
                <a:cs typeface="+mn-cs"/>
              </a:rPr>
              <a:t>– les écoles ;</a:t>
            </a:r>
          </a:p>
          <a:p>
            <a:pPr fontAlgn="base"/>
            <a:r>
              <a:rPr lang="fr-FR" sz="1200" b="0" i="0" kern="1200" dirty="0" smtClean="0">
                <a:solidFill>
                  <a:schemeClr val="tx1"/>
                </a:solidFill>
                <a:effectLst/>
                <a:latin typeface="+mn-lt"/>
                <a:ea typeface="+mn-ea"/>
                <a:cs typeface="+mn-cs"/>
              </a:rPr>
              <a:t>– les assurances ;</a:t>
            </a:r>
          </a:p>
          <a:p>
            <a:pPr fontAlgn="base"/>
            <a:r>
              <a:rPr lang="fr-FR" sz="1200" b="0" i="0" kern="1200" dirty="0" smtClean="0">
                <a:solidFill>
                  <a:schemeClr val="tx1"/>
                </a:solidFill>
                <a:effectLst/>
                <a:latin typeface="+mn-lt"/>
                <a:ea typeface="+mn-ea"/>
                <a:cs typeface="+mn-cs"/>
              </a:rPr>
              <a:t>– les mutuelles ;</a:t>
            </a:r>
          </a:p>
          <a:p>
            <a:pPr fontAlgn="base"/>
            <a:r>
              <a:rPr lang="fr-FR" sz="1200" b="0" i="0" kern="1200" dirty="0" smtClean="0">
                <a:solidFill>
                  <a:schemeClr val="tx1"/>
                </a:solidFill>
                <a:effectLst/>
                <a:latin typeface="+mn-lt"/>
                <a:ea typeface="+mn-ea"/>
                <a:cs typeface="+mn-cs"/>
              </a:rPr>
              <a:t>– les opérateurs téléphoniques ;</a:t>
            </a:r>
          </a:p>
          <a:p>
            <a:pPr fontAlgn="base"/>
            <a:r>
              <a:rPr lang="fr-FR" sz="1200" b="0" i="0" kern="1200" dirty="0" smtClean="0">
                <a:solidFill>
                  <a:schemeClr val="tx1"/>
                </a:solidFill>
                <a:effectLst/>
                <a:latin typeface="+mn-lt"/>
                <a:ea typeface="+mn-ea"/>
                <a:cs typeface="+mn-cs"/>
              </a:rPr>
              <a:t>– les banques ;</a:t>
            </a:r>
          </a:p>
          <a:p>
            <a:pPr fontAlgn="base"/>
            <a:r>
              <a:rPr lang="fr-FR" sz="1200" b="0" i="0" kern="1200" dirty="0" smtClean="0">
                <a:solidFill>
                  <a:schemeClr val="tx1"/>
                </a:solidFill>
                <a:effectLst/>
                <a:latin typeface="+mn-lt"/>
                <a:ea typeface="+mn-ea"/>
                <a:cs typeface="+mn-cs"/>
              </a:rPr>
              <a:t>– etc.</a:t>
            </a:r>
          </a:p>
          <a:p>
            <a:pPr fontAlgn="base"/>
            <a:r>
              <a:rPr lang="fr-FR" sz="1200" b="0" i="0" kern="1200" dirty="0" smtClean="0">
                <a:solidFill>
                  <a:schemeClr val="tx1"/>
                </a:solidFill>
                <a:effectLst/>
                <a:latin typeface="+mn-lt"/>
                <a:ea typeface="+mn-ea"/>
                <a:cs typeface="+mn-cs"/>
              </a:rPr>
              <a:t> </a:t>
            </a:r>
          </a:p>
          <a:p>
            <a:pPr fontAlgn="base"/>
            <a:r>
              <a:rPr lang="fr-FR" sz="1200" b="0" i="0" kern="1200" dirty="0" smtClean="0">
                <a:solidFill>
                  <a:schemeClr val="tx1"/>
                </a:solidFill>
                <a:effectLst/>
                <a:latin typeface="+mn-lt"/>
                <a:ea typeface="+mn-ea"/>
                <a:cs typeface="+mn-cs"/>
              </a:rPr>
              <a:t>Chaque information personnelle communiquée peut être stockée puis analysée grâce à des outils de collecte et de gestion des données.</a:t>
            </a:r>
          </a:p>
          <a:p>
            <a:pPr fontAlgn="base"/>
            <a:r>
              <a:rPr lang="fr-FR" sz="1200" b="0" i="0" kern="1200" dirty="0" smtClean="0">
                <a:solidFill>
                  <a:schemeClr val="tx1"/>
                </a:solidFill>
                <a:effectLst/>
                <a:latin typeface="+mn-lt"/>
                <a:ea typeface="+mn-ea"/>
                <a:cs typeface="+mn-cs"/>
              </a:rPr>
              <a:t>Pour conclure, les nouvelles technologies et les derniers outils numériques ont démultiplié les possibilités de collecte des données du </a:t>
            </a:r>
            <a:r>
              <a:rPr lang="fr-FR" sz="1200" b="0" i="0" kern="1200" dirty="0" err="1" smtClean="0">
                <a:solidFill>
                  <a:schemeClr val="tx1"/>
                </a:solidFill>
                <a:effectLst/>
                <a:latin typeface="+mn-lt"/>
                <a:ea typeface="+mn-ea"/>
                <a:cs typeface="+mn-cs"/>
              </a:rPr>
              <a:t>Big</a:t>
            </a:r>
            <a:r>
              <a:rPr lang="fr-FR" sz="1200" b="0" i="0" kern="1200" dirty="0" smtClean="0">
                <a:solidFill>
                  <a:schemeClr val="tx1"/>
                </a:solidFill>
                <a:effectLst/>
                <a:latin typeface="+mn-lt"/>
                <a:ea typeface="+mn-ea"/>
                <a:cs typeface="+mn-cs"/>
              </a:rPr>
              <a:t> Data. La protection de la vie privée reste un enjeu bien réel et les utilisateurs d’appareils informatiques ou les clients de grands groupes sont de plus en plus confrontés à la collecte, au stockage et à l’utilisation de leurs données personnelles.</a:t>
            </a:r>
          </a:p>
          <a:p>
            <a:pPr fontAlgn="base"/>
            <a:endParaRPr lang="fr-FR" sz="1200" b="0" i="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 typeface="+mj-lt"/>
              <a:buNone/>
              <a:tabLst/>
              <a:defRPr/>
            </a:pPr>
            <a:endParaRPr lang="fr-FR" b="1" i="0" dirty="0" smtClean="0">
              <a:solidFill>
                <a:srgbClr val="000000"/>
              </a:solidFill>
              <a:effectLst/>
              <a:latin typeface="Montserrat"/>
            </a:endParaRPr>
          </a:p>
          <a:p>
            <a:pPr algn="l" fontAlgn="base">
              <a:buFont typeface="+mj-lt"/>
              <a:buAutoNum type="arabicPeriod"/>
            </a:pPr>
            <a:endParaRPr lang="fr-FR" sz="1200" b="0" i="0" dirty="0" smtClean="0">
              <a:solidFill>
                <a:srgbClr val="000000"/>
              </a:solidFill>
              <a:effectLst/>
              <a:latin typeface="Montserrat"/>
            </a:endParaRPr>
          </a:p>
          <a:p>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7492627F-6F10-4E75-8722-8D7C17AD8B6C}" type="slidenum">
              <a:rPr lang="fr-FR" smtClean="0"/>
              <a:t>7</a:t>
            </a:fld>
            <a:endParaRPr lang="fr-FR"/>
          </a:p>
        </p:txBody>
      </p:sp>
    </p:spTree>
    <p:extLst>
      <p:ext uri="{BB962C8B-B14F-4D97-AF65-F5344CB8AC3E}">
        <p14:creationId xmlns:p14="http://schemas.microsoft.com/office/powerpoint/2010/main" val="2641790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1- Développement de produits</a:t>
            </a:r>
            <a:r>
              <a:rPr lang="fr-FR" b="0" dirty="0" smtClean="0"/>
              <a:t>:</a:t>
            </a:r>
            <a:r>
              <a:rPr lang="fr-FR" b="0" baseline="0" dirty="0" smtClean="0"/>
              <a:t> </a:t>
            </a:r>
            <a:r>
              <a:rPr lang="fr-FR" dirty="0" smtClean="0"/>
              <a:t>Des sociétés comme </a:t>
            </a:r>
            <a:r>
              <a:rPr lang="fr-FR" dirty="0" err="1" smtClean="0"/>
              <a:t>Netflix</a:t>
            </a:r>
            <a:r>
              <a:rPr lang="fr-FR" dirty="0" smtClean="0"/>
              <a:t> et Procter &amp; </a:t>
            </a:r>
            <a:r>
              <a:rPr lang="fr-FR" dirty="0" err="1" smtClean="0"/>
              <a:t>Gamble</a:t>
            </a:r>
            <a:r>
              <a:rPr lang="fr-FR" dirty="0" smtClean="0"/>
              <a:t> utilisent le </a:t>
            </a:r>
            <a:r>
              <a:rPr lang="fr-FR" dirty="0" err="1" smtClean="0"/>
              <a:t>Big</a:t>
            </a:r>
            <a:r>
              <a:rPr lang="fr-FR" dirty="0" smtClean="0"/>
              <a:t> Data pour anticiper la demande des clients. Elles créent des modèles prédictifs pour de nouveaux produits et services, en classant les principaux attributs de produits ou services passés et présents et en modélisant la relation entre ces attributs et le succès commercial de leurs offres. De plus, P&amp;G utilise les données et analyses émanant de groupes cibles, réseaux sociaux, marchés test et présentations en avant-première pour prévoir, produire et lancer de nouveaux produits.</a:t>
            </a:r>
          </a:p>
          <a:p>
            <a:r>
              <a:rPr lang="fr-FR" b="1" dirty="0" smtClean="0"/>
              <a:t>2- Maintenance prédictive</a:t>
            </a:r>
            <a:r>
              <a:rPr lang="fr-FR" b="0" dirty="0" smtClean="0"/>
              <a:t>:</a:t>
            </a:r>
            <a:r>
              <a:rPr lang="fr-FR" b="0" baseline="0" dirty="0" smtClean="0"/>
              <a:t> </a:t>
            </a:r>
            <a:r>
              <a:rPr lang="fr-FR" dirty="0" smtClean="0"/>
              <a:t>Les facteurs permettant de prédire les défaillances mécaniques peuvent être profondément enfouis dans des données structurées, telles que l’année, la marque et le modèle de l’équipement, ainsi que dans des données non structurées couvrant des millions d’entrées de journal, de données de capteur, de messages d’erreur et de température du moteur. En analysant ces indications de problèmes potentiels avant que ceux-ci surgissent, les entreprises sont à même de déployer leur maintenance de manière plus rentable et d’optimiser le temps de fonctionnement de leurs pièces et équipements.</a:t>
            </a:r>
          </a:p>
          <a:p>
            <a:r>
              <a:rPr lang="fr-FR" b="1" dirty="0" smtClean="0"/>
              <a:t>3- Expérience client</a:t>
            </a:r>
            <a:r>
              <a:rPr lang="fr-FR" b="0" dirty="0" smtClean="0"/>
              <a:t>:</a:t>
            </a:r>
            <a:r>
              <a:rPr lang="fr-FR" b="0" baseline="0" dirty="0" smtClean="0"/>
              <a:t> </a:t>
            </a:r>
            <a:r>
              <a:rPr lang="fr-FR" dirty="0" smtClean="0"/>
              <a:t>La course aux clients est lancée. Il est désormais possible d’avoir une meilleure vue d’ensemble de l’expérience client qu’auparavant. Le </a:t>
            </a:r>
            <a:r>
              <a:rPr lang="fr-FR" dirty="0" err="1" smtClean="0"/>
              <a:t>Big</a:t>
            </a:r>
            <a:r>
              <a:rPr lang="fr-FR" dirty="0" smtClean="0"/>
              <a:t> Data vous permet de rassembler des données provenant de médias sociaux, de visites Web, de journaux d’appels et d’autres sources pour améliorer l’expérience d’interaction et maximiser la valeur fournie. Commencez à proposer des offres personnalisées, à réduire la perte de clients et à traiter les problèmes de manière proactive.</a:t>
            </a:r>
          </a:p>
          <a:p>
            <a:r>
              <a:rPr lang="fr-FR" b="1" dirty="0" smtClean="0"/>
              <a:t>4- Fraude et conformité:</a:t>
            </a:r>
            <a:r>
              <a:rPr lang="fr-FR" b="0" baseline="0" dirty="0" smtClean="0"/>
              <a:t> </a:t>
            </a:r>
            <a:r>
              <a:rPr lang="fr-FR" dirty="0" smtClean="0"/>
              <a:t>En matière de sécurité, il ne s’agit pas que de quelques pirates informatiques malhonnêtes : vous faites face à des équipes entières. Les paysages de la sécurité et les exigences de conformité sont en évolution constante. Le </a:t>
            </a:r>
            <a:r>
              <a:rPr lang="fr-FR" dirty="0" err="1" smtClean="0"/>
              <a:t>Big</a:t>
            </a:r>
            <a:r>
              <a:rPr lang="fr-FR" dirty="0" smtClean="0"/>
              <a:t> Data vous aide à identifier des modèles dans les données qui indiquent une fraude et à agréger de grands volumes d’informations permettant d’accélérer le </a:t>
            </a:r>
            <a:r>
              <a:rPr lang="fr-FR" dirty="0" err="1" smtClean="0"/>
              <a:t>reporting</a:t>
            </a:r>
            <a:r>
              <a:rPr lang="fr-FR" dirty="0" smtClean="0"/>
              <a:t> réglementaire.</a:t>
            </a:r>
          </a:p>
          <a:p>
            <a:r>
              <a:rPr lang="fr-FR" b="1" dirty="0" smtClean="0"/>
              <a:t>5- Machine Learning</a:t>
            </a:r>
            <a:r>
              <a:rPr lang="fr-FR" b="0" dirty="0" smtClean="0"/>
              <a:t>:</a:t>
            </a:r>
            <a:r>
              <a:rPr lang="fr-FR" b="0" baseline="0" dirty="0" smtClean="0"/>
              <a:t> </a:t>
            </a:r>
            <a:r>
              <a:rPr lang="fr-FR" dirty="0" smtClean="0"/>
              <a:t>Le machine </a:t>
            </a:r>
            <a:r>
              <a:rPr lang="fr-FR" dirty="0" err="1" smtClean="0"/>
              <a:t>learning</a:t>
            </a:r>
            <a:r>
              <a:rPr lang="fr-FR" dirty="0" smtClean="0"/>
              <a:t> est un sujet brûlant en ce moment. Les données, plus particulièrement le </a:t>
            </a:r>
            <a:r>
              <a:rPr lang="fr-FR" dirty="0" err="1" smtClean="0"/>
              <a:t>Big</a:t>
            </a:r>
            <a:r>
              <a:rPr lang="fr-FR" dirty="0" smtClean="0"/>
              <a:t> Data, l’ont rendu possible. Nous sommes désormais capables d’enseigner aux machines, plutôt que de simplement les programmer. La disponibilité du </a:t>
            </a:r>
            <a:r>
              <a:rPr lang="fr-FR" dirty="0" err="1" smtClean="0"/>
              <a:t>Big</a:t>
            </a:r>
            <a:r>
              <a:rPr lang="fr-FR" dirty="0" smtClean="0"/>
              <a:t> Data pour former des modèles de machine </a:t>
            </a:r>
            <a:r>
              <a:rPr lang="fr-FR" dirty="0" err="1" smtClean="0"/>
              <a:t>learning</a:t>
            </a:r>
            <a:r>
              <a:rPr lang="fr-FR" dirty="0" smtClean="0"/>
              <a:t> rend cela possible.</a:t>
            </a:r>
          </a:p>
          <a:p>
            <a:r>
              <a:rPr lang="fr-FR" b="1" dirty="0" smtClean="0"/>
              <a:t>6- Efficacité opérationnelle</a:t>
            </a:r>
            <a:r>
              <a:rPr lang="fr-FR" b="0" dirty="0" smtClean="0"/>
              <a:t>:</a:t>
            </a:r>
            <a:r>
              <a:rPr lang="fr-FR" b="0" baseline="0" dirty="0" smtClean="0"/>
              <a:t> </a:t>
            </a:r>
            <a:r>
              <a:rPr lang="fr-FR" dirty="0" smtClean="0"/>
              <a:t>L’efficacité opérationnelle n’est peut-être pas toujours l’actualité, mais c’est un domaine dans lequel le </a:t>
            </a:r>
            <a:r>
              <a:rPr lang="fr-FR" dirty="0" err="1" smtClean="0"/>
              <a:t>Big</a:t>
            </a:r>
            <a:r>
              <a:rPr lang="fr-FR" dirty="0" smtClean="0"/>
              <a:t> Data a le plus d’impact. Grâce au </a:t>
            </a:r>
            <a:r>
              <a:rPr lang="fr-FR" dirty="0" err="1" smtClean="0"/>
              <a:t>Big</a:t>
            </a:r>
            <a:r>
              <a:rPr lang="fr-FR" dirty="0" smtClean="0"/>
              <a:t> Data, vous pouvez analyser et évaluer la production, les commentaires et retours des clients, ainsi que d’autres facteurs, afin de réduire les pannes et d’anticiper les demandes à venir. Le </a:t>
            </a:r>
            <a:r>
              <a:rPr lang="fr-FR" dirty="0" err="1" smtClean="0"/>
              <a:t>Big</a:t>
            </a:r>
            <a:r>
              <a:rPr lang="fr-FR" dirty="0" smtClean="0"/>
              <a:t> Data permet également d’améliorer la prise de décision, en adéquation avec la demande du marché.</a:t>
            </a:r>
          </a:p>
          <a:p>
            <a:r>
              <a:rPr lang="fr-FR" b="1" dirty="0" smtClean="0"/>
              <a:t>7- Dynamiser l’innovation</a:t>
            </a:r>
            <a:r>
              <a:rPr lang="fr-FR" b="0" dirty="0" smtClean="0"/>
              <a:t>:</a:t>
            </a:r>
            <a:r>
              <a:rPr lang="fr-FR" b="0" baseline="0" dirty="0" smtClean="0"/>
              <a:t> </a:t>
            </a:r>
            <a:r>
              <a:rPr lang="fr-FR" dirty="0" smtClean="0"/>
              <a:t>Le </a:t>
            </a:r>
            <a:r>
              <a:rPr lang="fr-FR" dirty="0" err="1" smtClean="0"/>
              <a:t>Big</a:t>
            </a:r>
            <a:r>
              <a:rPr lang="fr-FR" dirty="0" smtClean="0"/>
              <a:t> Data peut vous aider à innover en étudiant les interdépendances entre les êtres humains, les institutions, les entités et les processus, puis en déterminant de nouvelles façons d’utiliser ces informations. Exploiter les informations pour améliorer les décisions dans les domaines financiers et de planification. Examiner les tendances et les souhaits des clients pour offrir de nouveaux produits et services. Mettre en place une tarification dynamique. Les possibilités sont infinies.</a:t>
            </a:r>
            <a:endParaRPr lang="fr-FR" dirty="0"/>
          </a:p>
        </p:txBody>
      </p:sp>
      <p:sp>
        <p:nvSpPr>
          <p:cNvPr id="4" name="Espace réservé du numéro de diapositive 3"/>
          <p:cNvSpPr>
            <a:spLocks noGrp="1"/>
          </p:cNvSpPr>
          <p:nvPr>
            <p:ph type="sldNum" sz="quarter" idx="10"/>
          </p:nvPr>
        </p:nvSpPr>
        <p:spPr/>
        <p:txBody>
          <a:bodyPr/>
          <a:lstStyle/>
          <a:p>
            <a:fld id="{7492627F-6F10-4E75-8722-8D7C17AD8B6C}" type="slidenum">
              <a:rPr lang="fr-FR" smtClean="0"/>
              <a:t>8</a:t>
            </a:fld>
            <a:endParaRPr lang="fr-FR"/>
          </a:p>
        </p:txBody>
      </p:sp>
    </p:spTree>
    <p:extLst>
      <p:ext uri="{BB962C8B-B14F-4D97-AF65-F5344CB8AC3E}">
        <p14:creationId xmlns:p14="http://schemas.microsoft.com/office/powerpoint/2010/main" val="2562168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u="sng" dirty="0" smtClean="0"/>
              <a:t>L’avenir du </a:t>
            </a:r>
            <a:r>
              <a:rPr lang="fr-FR" b="1" u="sng" dirty="0" err="1" smtClean="0"/>
              <a:t>Big</a:t>
            </a:r>
            <a:r>
              <a:rPr lang="fr-FR" b="1" u="sng" dirty="0" smtClean="0"/>
              <a:t> Data</a:t>
            </a:r>
            <a:endParaRPr lang="fr-FR" sz="1200" b="1" u="sng" kern="120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L’avenir du </a:t>
            </a:r>
            <a:r>
              <a:rPr lang="fr-FR" sz="1200" kern="1200" dirty="0" err="1" smtClean="0">
                <a:solidFill>
                  <a:schemeClr val="tx1"/>
                </a:solidFill>
                <a:effectLst/>
                <a:latin typeface="+mn-lt"/>
                <a:ea typeface="+mn-ea"/>
                <a:cs typeface="+mn-cs"/>
              </a:rPr>
              <a:t>big</a:t>
            </a:r>
            <a:r>
              <a:rPr lang="fr-FR" sz="1200" kern="1200" dirty="0" smtClean="0">
                <a:solidFill>
                  <a:schemeClr val="tx1"/>
                </a:solidFill>
                <a:effectLst/>
                <a:latin typeface="+mn-lt"/>
                <a:ea typeface="+mn-ea"/>
                <a:cs typeface="+mn-cs"/>
              </a:rPr>
              <a:t> data est le smart data, contrairement au </a:t>
            </a:r>
            <a:r>
              <a:rPr lang="fr-FR" sz="1200" kern="1200" dirty="0" err="1" smtClean="0">
                <a:solidFill>
                  <a:schemeClr val="tx1"/>
                </a:solidFill>
                <a:effectLst/>
                <a:latin typeface="+mn-lt"/>
                <a:ea typeface="+mn-ea"/>
                <a:cs typeface="+mn-cs"/>
              </a:rPr>
              <a:t>big</a:t>
            </a:r>
            <a:r>
              <a:rPr lang="fr-FR" sz="1200" kern="1200" dirty="0" smtClean="0">
                <a:solidFill>
                  <a:schemeClr val="tx1"/>
                </a:solidFill>
                <a:effectLst/>
                <a:latin typeface="+mn-lt"/>
                <a:ea typeface="+mn-ea"/>
                <a:cs typeface="+mn-cs"/>
              </a:rPr>
              <a:t> data qui consiste à extraire les informations les plus pertinentes parmi l’immense masse de données procurées, le smart data permet de faire le tri parmi l’abondance de données pour ne garder que celles qui sont pertinentes dans un contexte particulier.</a:t>
            </a:r>
          </a:p>
          <a:p>
            <a:r>
              <a:rPr lang="fr-FR" sz="1200" kern="1200" dirty="0" smtClean="0">
                <a:solidFill>
                  <a:schemeClr val="tx1"/>
                </a:solidFill>
                <a:effectLst/>
                <a:latin typeface="+mn-lt"/>
                <a:ea typeface="+mn-ea"/>
                <a:cs typeface="+mn-cs"/>
              </a:rPr>
              <a:t>En gros le smart data se concentre essentiellement sur les données pertinentes exploitables.</a:t>
            </a:r>
          </a:p>
          <a:p>
            <a:r>
              <a:rPr lang="fr-FR" sz="1200" kern="1200" dirty="0" smtClean="0">
                <a:solidFill>
                  <a:schemeClr val="tx1"/>
                </a:solidFill>
                <a:effectLst/>
                <a:latin typeface="+mn-lt"/>
                <a:ea typeface="+mn-ea"/>
                <a:cs typeface="+mn-cs"/>
              </a:rPr>
              <a:t>Au moins 3 raisons font que le </a:t>
            </a:r>
            <a:r>
              <a:rPr lang="fr-FR" sz="1200" kern="1200" dirty="0" err="1" smtClean="0">
                <a:solidFill>
                  <a:schemeClr val="tx1"/>
                </a:solidFill>
                <a:effectLst/>
                <a:latin typeface="+mn-lt"/>
                <a:ea typeface="+mn-ea"/>
                <a:cs typeface="+mn-cs"/>
              </a:rPr>
              <a:t>big</a:t>
            </a:r>
            <a:r>
              <a:rPr lang="fr-FR" sz="1200" kern="1200" dirty="0" smtClean="0">
                <a:solidFill>
                  <a:schemeClr val="tx1"/>
                </a:solidFill>
                <a:effectLst/>
                <a:latin typeface="+mn-lt"/>
                <a:ea typeface="+mn-ea"/>
                <a:cs typeface="+mn-cs"/>
              </a:rPr>
              <a:t> data est voué a évolué vers le smart data.</a:t>
            </a:r>
          </a:p>
          <a:p>
            <a:r>
              <a:rPr lang="fr-FR" sz="1200" kern="1200" dirty="0" smtClean="0">
                <a:solidFill>
                  <a:schemeClr val="tx1"/>
                </a:solidFill>
                <a:effectLst/>
                <a:latin typeface="+mn-lt"/>
                <a:ea typeface="+mn-ea"/>
                <a:cs typeface="+mn-cs"/>
              </a:rPr>
              <a:t>- les volumes de données collectés augmentent chaque jour</a:t>
            </a:r>
          </a:p>
          <a:p>
            <a:r>
              <a:rPr lang="fr-FR" sz="1200" kern="1200" dirty="0" smtClean="0">
                <a:solidFill>
                  <a:schemeClr val="tx1"/>
                </a:solidFill>
                <a:effectLst/>
                <a:latin typeface="+mn-lt"/>
                <a:ea typeface="+mn-ea"/>
                <a:cs typeface="+mn-cs"/>
              </a:rPr>
              <a:t>- toutes ces données ne sont même pas exploitables</a:t>
            </a:r>
          </a:p>
          <a:p>
            <a:r>
              <a:rPr lang="fr-FR" sz="1200" kern="1200" dirty="0" smtClean="0">
                <a:solidFill>
                  <a:schemeClr val="tx1"/>
                </a:solidFill>
                <a:effectLst/>
                <a:latin typeface="+mn-lt"/>
                <a:ea typeface="+mn-ea"/>
                <a:cs typeface="+mn-cs"/>
              </a:rPr>
              <a:t>-la plupart des données sont inutiles car une trop grande masse est collectée</a:t>
            </a:r>
          </a:p>
          <a:p>
            <a:r>
              <a:rPr lang="fr-FR" sz="1200" kern="1200" dirty="0" smtClean="0">
                <a:solidFill>
                  <a:schemeClr val="tx1"/>
                </a:solidFill>
                <a:effectLst/>
                <a:latin typeface="+mn-lt"/>
                <a:ea typeface="+mn-ea"/>
                <a:cs typeface="+mn-cs"/>
              </a:rPr>
              <a:t>Les avantages du smart data sont, la promesse d’une relation client toujours plus fiable.</a:t>
            </a:r>
          </a:p>
          <a:p>
            <a:r>
              <a:rPr lang="fr-FR" sz="1200" kern="1200" dirty="0" smtClean="0">
                <a:solidFill>
                  <a:schemeClr val="tx1"/>
                </a:solidFill>
                <a:effectLst/>
                <a:latin typeface="+mn-lt"/>
                <a:ea typeface="+mn-ea"/>
                <a:cs typeface="+mn-cs"/>
              </a:rPr>
              <a:t>Le client reçoit des offres personnalisées avec des recommandations de produits à partir des données analysées et collectées.</a:t>
            </a:r>
          </a:p>
          <a:p>
            <a:r>
              <a:rPr lang="fr-FR" sz="1200" kern="1200" dirty="0" smtClean="0">
                <a:solidFill>
                  <a:schemeClr val="tx1"/>
                </a:solidFill>
                <a:effectLst/>
                <a:latin typeface="+mn-lt"/>
                <a:ea typeface="+mn-ea"/>
                <a:cs typeface="+mn-cs"/>
              </a:rPr>
              <a:t>Par exemple c’est comme ça que fait Amazon et les chiffres montrent son utilité puisqu’une vente sur trois provient des recommandations faites aux consommateurs.</a:t>
            </a:r>
          </a:p>
          <a:p>
            <a:r>
              <a:rPr lang="fr-FR" sz="1200" kern="1200" dirty="0" smtClean="0">
                <a:solidFill>
                  <a:schemeClr val="tx1"/>
                </a:solidFill>
                <a:effectLst/>
                <a:latin typeface="+mn-lt"/>
                <a:ea typeface="+mn-ea"/>
                <a:cs typeface="+mn-cs"/>
              </a:rPr>
              <a:t>Il collecte toujours les données mais avec en plus une analyse et qui plus est très efficace.</a:t>
            </a:r>
          </a:p>
          <a:p>
            <a:r>
              <a:rPr lang="fr-FR" sz="1200" kern="1200" dirty="0" smtClean="0">
                <a:solidFill>
                  <a:schemeClr val="tx1"/>
                </a:solidFill>
                <a:effectLst/>
                <a:latin typeface="+mn-lt"/>
                <a:ea typeface="+mn-ea"/>
                <a:cs typeface="+mn-cs"/>
              </a:rPr>
              <a:t>C’est un énorme gain de temps et d’argent pour les entreprises puisque les consommateurs achètent plus souvent.</a:t>
            </a:r>
          </a:p>
          <a:p>
            <a:r>
              <a:rPr lang="fr-FR" sz="1200" kern="1200" dirty="0" smtClean="0">
                <a:solidFill>
                  <a:schemeClr val="tx1"/>
                </a:solidFill>
                <a:effectLst/>
                <a:latin typeface="+mn-lt"/>
                <a:ea typeface="+mn-ea"/>
                <a:cs typeface="+mn-cs"/>
              </a:rPr>
              <a:t>Le </a:t>
            </a:r>
            <a:r>
              <a:rPr lang="fr-FR" sz="1200" kern="1200" dirty="0" err="1" smtClean="0">
                <a:solidFill>
                  <a:schemeClr val="tx1"/>
                </a:solidFill>
                <a:effectLst/>
                <a:latin typeface="+mn-lt"/>
                <a:ea typeface="+mn-ea"/>
                <a:cs typeface="+mn-cs"/>
              </a:rPr>
              <a:t>big</a:t>
            </a:r>
            <a:r>
              <a:rPr lang="fr-FR" sz="1200" kern="1200" dirty="0" smtClean="0">
                <a:solidFill>
                  <a:schemeClr val="tx1"/>
                </a:solidFill>
                <a:effectLst/>
                <a:latin typeface="+mn-lt"/>
                <a:ea typeface="+mn-ea"/>
                <a:cs typeface="+mn-cs"/>
              </a:rPr>
              <a:t> data connait un futur attrayant avec le smart data.</a:t>
            </a:r>
          </a:p>
          <a:p>
            <a:endParaRPr lang="fr-FR" dirty="0"/>
          </a:p>
        </p:txBody>
      </p:sp>
      <p:sp>
        <p:nvSpPr>
          <p:cNvPr id="4" name="Espace réservé du numéro de diapositive 3"/>
          <p:cNvSpPr>
            <a:spLocks noGrp="1"/>
          </p:cNvSpPr>
          <p:nvPr>
            <p:ph type="sldNum" sz="quarter" idx="10"/>
          </p:nvPr>
        </p:nvSpPr>
        <p:spPr/>
        <p:txBody>
          <a:bodyPr/>
          <a:lstStyle/>
          <a:p>
            <a:fld id="{7492627F-6F10-4E75-8722-8D7C17AD8B6C}" type="slidenum">
              <a:rPr lang="fr-FR" smtClean="0"/>
              <a:t>9</a:t>
            </a:fld>
            <a:endParaRPr lang="fr-FR"/>
          </a:p>
        </p:txBody>
      </p:sp>
    </p:spTree>
    <p:extLst>
      <p:ext uri="{BB962C8B-B14F-4D97-AF65-F5344CB8AC3E}">
        <p14:creationId xmlns:p14="http://schemas.microsoft.com/office/powerpoint/2010/main" val="2015412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8" name="Titr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fr-FR" smtClean="0"/>
              <a:t>Modifiez le style du titre</a:t>
            </a:r>
            <a:endParaRPr kumimoji="0" lang="en-US"/>
          </a:p>
        </p:txBody>
      </p:sp>
      <p:sp>
        <p:nvSpPr>
          <p:cNvPr id="28" name="Espace réservé de la date 27"/>
          <p:cNvSpPr>
            <a:spLocks noGrp="1"/>
          </p:cNvSpPr>
          <p:nvPr>
            <p:ph type="dt" sz="half" idx="10"/>
          </p:nvPr>
        </p:nvSpPr>
        <p:spPr/>
        <p:txBody>
          <a:bodyPr/>
          <a:lstStyle/>
          <a:p>
            <a:fld id="{3CBC1C18-307B-4F68-A007-B5B542270E8D}" type="datetimeFigureOut">
              <a:rPr lang="en-US" smtClean="0"/>
              <a:t>8/1/2022</a:t>
            </a:fld>
            <a:endParaRPr lang="en-US" dirty="0"/>
          </a:p>
        </p:txBody>
      </p:sp>
      <p:sp>
        <p:nvSpPr>
          <p:cNvPr id="17" name="Espace réservé du pied de page 16"/>
          <p:cNvSpPr>
            <a:spLocks noGrp="1"/>
          </p:cNvSpPr>
          <p:nvPr>
            <p:ph type="ftr" sz="quarter" idx="11"/>
          </p:nvPr>
        </p:nvSpPr>
        <p:spPr/>
        <p:txBody>
          <a:bodyPr/>
          <a:lstStyle/>
          <a:p>
            <a:r>
              <a:rPr lang="en-US" smtClean="0"/>
              <a:t>
              </a:t>
            </a:r>
            <a:endParaRPr lang="en-US" dirty="0"/>
          </a:p>
        </p:txBody>
      </p:sp>
      <p:sp>
        <p:nvSpPr>
          <p:cNvPr id="29" name="Espace réservé du numéro de diapositive 28"/>
          <p:cNvSpPr>
            <a:spLocks noGrp="1"/>
          </p:cNvSpPr>
          <p:nvPr>
            <p:ph type="sldNum" sz="quarter" idx="12"/>
          </p:nvPr>
        </p:nvSpPr>
        <p:spPr/>
        <p:txBody>
          <a:bodyPr/>
          <a:lstStyle/>
          <a:p>
            <a:fld id="{6D22F896-40B5-4ADD-8801-0D06FADFA095}" type="slidenum">
              <a:rPr lang="en-US" smtClean="0"/>
              <a:pPr/>
              <a:t>‹N°›</a:t>
            </a:fld>
            <a:endParaRPr lang="en-US" dirty="0"/>
          </a:p>
        </p:txBody>
      </p:sp>
      <p:sp>
        <p:nvSpPr>
          <p:cNvPr id="9" name="Sous-titr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3CBC1C18-307B-4F68-A007-B5B542270E8D}" type="datetimeFigureOut">
              <a:rPr lang="en-US" smtClean="0"/>
              <a:t>8/1/2022</a:t>
            </a:fld>
            <a:endParaRPr lang="en-US" dirty="0"/>
          </a:p>
        </p:txBody>
      </p:sp>
      <p:sp>
        <p:nvSpPr>
          <p:cNvPr id="5" name="Espace réservé du pied de page 4"/>
          <p:cNvSpPr>
            <a:spLocks noGrp="1"/>
          </p:cNvSpPr>
          <p:nvPr>
            <p:ph type="ftr" sz="quarter" idx="11"/>
          </p:nvPr>
        </p:nvSpPr>
        <p:spPr/>
        <p:txBody>
          <a:bodyPr/>
          <a:lstStyle/>
          <a:p>
            <a:r>
              <a:rPr lang="en-US" smtClean="0"/>
              <a:t>
              </a:t>
            </a:r>
            <a:endParaRPr lang="en-US" dirty="0"/>
          </a:p>
        </p:txBody>
      </p:sp>
      <p:sp>
        <p:nvSpPr>
          <p:cNvPr id="6" name="Espace réservé du numéro de diapositive 5"/>
          <p:cNvSpPr>
            <a:spLocks noGrp="1"/>
          </p:cNvSpPr>
          <p:nvPr>
            <p:ph type="sldNum" sz="quarter" idx="12"/>
          </p:nvPr>
        </p:nvSpPr>
        <p:spPr/>
        <p:txBody>
          <a:bodyPr/>
          <a:lstStyle/>
          <a:p>
            <a:fld id="{6D22F896-40B5-4ADD-8801-0D06FADFA095}" type="slidenum">
              <a:rPr lang="en-US" smtClean="0"/>
              <a:pPr/>
              <a:t>‹N°›</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7432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609600" y="274639"/>
            <a:ext cx="80264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3CBC1C18-307B-4F68-A007-B5B542270E8D}" type="datetimeFigureOut">
              <a:rPr lang="en-US" smtClean="0"/>
              <a:t>8/1/2022</a:t>
            </a:fld>
            <a:endParaRPr lang="en-US" dirty="0"/>
          </a:p>
        </p:txBody>
      </p:sp>
      <p:sp>
        <p:nvSpPr>
          <p:cNvPr id="5" name="Espace réservé du pied de page 4"/>
          <p:cNvSpPr>
            <a:spLocks noGrp="1"/>
          </p:cNvSpPr>
          <p:nvPr>
            <p:ph type="ftr" sz="quarter" idx="11"/>
          </p:nvPr>
        </p:nvSpPr>
        <p:spPr/>
        <p:txBody>
          <a:bodyPr/>
          <a:lstStyle/>
          <a:p>
            <a:r>
              <a:rPr lang="en-US" smtClean="0"/>
              <a:t>
              </a:t>
            </a:r>
            <a:endParaRPr lang="en-US" dirty="0"/>
          </a:p>
        </p:txBody>
      </p:sp>
      <p:sp>
        <p:nvSpPr>
          <p:cNvPr id="6" name="Espace réservé du numéro de diapositive 5"/>
          <p:cNvSpPr>
            <a:spLocks noGrp="1"/>
          </p:cNvSpPr>
          <p:nvPr>
            <p:ph type="sldNum" sz="quarter" idx="12"/>
          </p:nvPr>
        </p:nvSpPr>
        <p:spPr/>
        <p:txBody>
          <a:bodyPr/>
          <a:lstStyle/>
          <a:p>
            <a:fld id="{6D22F896-40B5-4ADD-8801-0D06FADFA095}" type="slidenum">
              <a:rPr lang="en-US" smtClean="0"/>
              <a:pPr/>
              <a:t>‹N°›</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3CBC1C18-307B-4F68-A007-B5B542270E8D}" type="datetimeFigureOut">
              <a:rPr lang="en-US" smtClean="0"/>
              <a:t>8/1/2022</a:t>
            </a:fld>
            <a:endParaRPr lang="en-US" dirty="0"/>
          </a:p>
        </p:txBody>
      </p:sp>
      <p:sp>
        <p:nvSpPr>
          <p:cNvPr id="5" name="Espace réservé du pied de page 4"/>
          <p:cNvSpPr>
            <a:spLocks noGrp="1"/>
          </p:cNvSpPr>
          <p:nvPr>
            <p:ph type="ftr" sz="quarter" idx="11"/>
          </p:nvPr>
        </p:nvSpPr>
        <p:spPr/>
        <p:txBody>
          <a:bodyPr/>
          <a:lstStyle/>
          <a:p>
            <a:r>
              <a:rPr lang="en-US" smtClean="0"/>
              <a:t>
              </a:t>
            </a:r>
            <a:endParaRPr lang="en-US" dirty="0"/>
          </a:p>
        </p:txBody>
      </p:sp>
      <p:sp>
        <p:nvSpPr>
          <p:cNvPr id="6" name="Espace réservé du numéro de diapositive 5"/>
          <p:cNvSpPr>
            <a:spLocks noGrp="1"/>
          </p:cNvSpPr>
          <p:nvPr>
            <p:ph type="sldNum" sz="quarter" idx="12"/>
          </p:nvPr>
        </p:nvSpPr>
        <p:spPr/>
        <p:txBody>
          <a:bodyPr/>
          <a:lstStyle/>
          <a:p>
            <a:fld id="{6D22F896-40B5-4ADD-8801-0D06FADFA095}" type="slidenum">
              <a:rPr lang="en-US" smtClean="0"/>
              <a:pPr/>
              <a:t>‹N°›</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3">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p>
            <a:fld id="{3CBC1C18-307B-4F68-A007-B5B542270E8D}" type="datetimeFigureOut">
              <a:rPr lang="en-US" smtClean="0"/>
              <a:t>8/1/2022</a:t>
            </a:fld>
            <a:endParaRPr lang="en-US" dirty="0"/>
          </a:p>
        </p:txBody>
      </p:sp>
      <p:sp>
        <p:nvSpPr>
          <p:cNvPr id="5" name="Espace réservé du pied de page 4"/>
          <p:cNvSpPr>
            <a:spLocks noGrp="1"/>
          </p:cNvSpPr>
          <p:nvPr>
            <p:ph type="ftr" sz="quarter" idx="11"/>
          </p:nvPr>
        </p:nvSpPr>
        <p:spPr/>
        <p:txBody>
          <a:bodyPr/>
          <a:lstStyle/>
          <a:p>
            <a:r>
              <a:rPr lang="en-US" smtClean="0"/>
              <a:t>
              </a:t>
            </a:r>
            <a:endParaRPr lang="en-US" dirty="0"/>
          </a:p>
        </p:txBody>
      </p:sp>
      <p:sp>
        <p:nvSpPr>
          <p:cNvPr id="6" name="Espace réservé du numéro de diapositive 5"/>
          <p:cNvSpPr>
            <a:spLocks noGrp="1"/>
          </p:cNvSpPr>
          <p:nvPr>
            <p:ph type="sldNum" sz="quarter" idx="12"/>
          </p:nvPr>
        </p:nvSpPr>
        <p:spPr>
          <a:xfrm>
            <a:off x="10566400" y="6416676"/>
            <a:ext cx="1016000" cy="365125"/>
          </a:xfrm>
        </p:spPr>
        <p:txBody>
          <a:bodyPr/>
          <a:lstStyle/>
          <a:p>
            <a:fld id="{6D22F896-40B5-4ADD-8801-0D06FADFA095}" type="slidenum">
              <a:rPr lang="en-US" smtClean="0"/>
              <a:pPr/>
              <a:t>‹N°›</a:t>
            </a:fld>
            <a:endParaRPr lang="en-US" dirty="0"/>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contenu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3CBC1C18-307B-4F68-A007-B5B542270E8D}" type="datetimeFigureOut">
              <a:rPr lang="en-US" smtClean="0"/>
              <a:t>8/1/2022</a:t>
            </a:fld>
            <a:endParaRPr lang="en-US" dirty="0"/>
          </a:p>
        </p:txBody>
      </p:sp>
      <p:sp>
        <p:nvSpPr>
          <p:cNvPr id="6" name="Espace réservé du pied de page 5"/>
          <p:cNvSpPr>
            <a:spLocks noGrp="1"/>
          </p:cNvSpPr>
          <p:nvPr>
            <p:ph type="ftr" sz="quarter" idx="11"/>
          </p:nvPr>
        </p:nvSpPr>
        <p:spPr/>
        <p:txBody>
          <a:bodyPr/>
          <a:lstStyle/>
          <a:p>
            <a:r>
              <a:rPr lang="en-US" smtClean="0"/>
              <a:t>
              </a:t>
            </a:r>
            <a:endParaRPr lang="en-US" dirty="0"/>
          </a:p>
        </p:txBody>
      </p:sp>
      <p:sp>
        <p:nvSpPr>
          <p:cNvPr id="7" name="Espace réservé du numéro de diapositive 6"/>
          <p:cNvSpPr>
            <a:spLocks noGrp="1"/>
          </p:cNvSpPr>
          <p:nvPr>
            <p:ph type="sldNum" sz="quarter" idx="12"/>
          </p:nvPr>
        </p:nvSpPr>
        <p:spPr/>
        <p:txBody>
          <a:bodyPr/>
          <a:lstStyle/>
          <a:p>
            <a:fld id="{6D22F896-40B5-4ADD-8801-0D06FADFA095}" type="slidenum">
              <a:rPr lang="en-US" smtClean="0"/>
              <a:pPr/>
              <a:t>‹N°›</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10972800" cy="1143000"/>
          </a:xfrm>
        </p:spPr>
        <p:txBody>
          <a:bodyPr anchor="ctr"/>
          <a:lstStyle>
            <a:lvl1pPr>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3CBC1C18-307B-4F68-A007-B5B542270E8D}" type="datetimeFigureOut">
              <a:rPr lang="en-US" smtClean="0"/>
              <a:t>8/1/2022</a:t>
            </a:fld>
            <a:endParaRPr lang="en-US" dirty="0"/>
          </a:p>
        </p:txBody>
      </p:sp>
      <p:sp>
        <p:nvSpPr>
          <p:cNvPr id="8" name="Espace réservé du pied de page 7"/>
          <p:cNvSpPr>
            <a:spLocks noGrp="1"/>
          </p:cNvSpPr>
          <p:nvPr>
            <p:ph type="ftr" sz="quarter" idx="11"/>
          </p:nvPr>
        </p:nvSpPr>
        <p:spPr/>
        <p:txBody>
          <a:bodyPr/>
          <a:lstStyle/>
          <a:p>
            <a:r>
              <a:rPr lang="en-US" smtClean="0"/>
              <a:t>
              </a:t>
            </a:r>
            <a:endParaRPr lang="en-US" dirty="0"/>
          </a:p>
        </p:txBody>
      </p:sp>
      <p:sp>
        <p:nvSpPr>
          <p:cNvPr id="9" name="Espace réservé du numéro de diapositive 8"/>
          <p:cNvSpPr>
            <a:spLocks noGrp="1"/>
          </p:cNvSpPr>
          <p:nvPr>
            <p:ph type="sldNum" sz="quarter" idx="12"/>
          </p:nvPr>
        </p:nvSpPr>
        <p:spPr/>
        <p:txBody>
          <a:bodyPr/>
          <a:lstStyle/>
          <a:p>
            <a:fld id="{6D22F896-40B5-4ADD-8801-0D06FADFA095}" type="slidenum">
              <a:rPr lang="en-US" smtClean="0"/>
              <a:pPr/>
              <a:t>‹N°›</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p>
            <a:fld id="{3CBC1C18-307B-4F68-A007-B5B542270E8D}" type="datetimeFigureOut">
              <a:rPr lang="en-US" smtClean="0"/>
              <a:t>8/1/2022</a:t>
            </a:fld>
            <a:endParaRPr lang="en-US" dirty="0"/>
          </a:p>
        </p:txBody>
      </p:sp>
      <p:sp>
        <p:nvSpPr>
          <p:cNvPr id="4" name="Espace réservé du pied de page 3"/>
          <p:cNvSpPr>
            <a:spLocks noGrp="1"/>
          </p:cNvSpPr>
          <p:nvPr>
            <p:ph type="ftr" sz="quarter" idx="11"/>
          </p:nvPr>
        </p:nvSpPr>
        <p:spPr/>
        <p:txBody>
          <a:bodyPr/>
          <a:lstStyle/>
          <a:p>
            <a:r>
              <a:rPr lang="en-US" smtClean="0"/>
              <a:t>
              </a:t>
            </a:r>
            <a:endParaRPr lang="en-US" dirty="0"/>
          </a:p>
        </p:txBody>
      </p:sp>
      <p:sp>
        <p:nvSpPr>
          <p:cNvPr id="5" name="Espace réservé du numéro de diapositive 4"/>
          <p:cNvSpPr>
            <a:spLocks noGrp="1"/>
          </p:cNvSpPr>
          <p:nvPr>
            <p:ph type="sldNum" sz="quarter" idx="12"/>
          </p:nvPr>
        </p:nvSpPr>
        <p:spPr/>
        <p:txBody>
          <a:bodyPr/>
          <a:lstStyle/>
          <a:p>
            <a:fld id="{6D22F896-40B5-4ADD-8801-0D06FADFA095}" type="slidenum">
              <a:rPr lang="en-US" smtClean="0"/>
              <a:pPr/>
              <a:t>‹N°›</a:t>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CBC1C18-307B-4F68-A007-B5B542270E8D}" type="datetimeFigureOut">
              <a:rPr lang="en-US" smtClean="0"/>
              <a:t>8/1/2022</a:t>
            </a:fld>
            <a:endParaRPr lang="en-US" dirty="0"/>
          </a:p>
        </p:txBody>
      </p:sp>
      <p:sp>
        <p:nvSpPr>
          <p:cNvPr id="3" name="Espace réservé du pied de page 2"/>
          <p:cNvSpPr>
            <a:spLocks noGrp="1"/>
          </p:cNvSpPr>
          <p:nvPr>
            <p:ph type="ftr" sz="quarter" idx="11"/>
          </p:nvPr>
        </p:nvSpPr>
        <p:spPr/>
        <p:txBody>
          <a:bodyPr/>
          <a:lstStyle/>
          <a:p>
            <a:r>
              <a:rPr lang="en-US" smtClean="0"/>
              <a:t>
              </a:t>
            </a:r>
            <a:endParaRPr lang="en-US" dirty="0"/>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pPr/>
              <a:t>‹N°›</a:t>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4" name="Espace réservé du contenu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3CBC1C18-307B-4F68-A007-B5B542270E8D}" type="datetimeFigureOut">
              <a:rPr lang="en-US" smtClean="0"/>
              <a:t>8/1/2022</a:t>
            </a:fld>
            <a:endParaRPr lang="en-US" dirty="0"/>
          </a:p>
        </p:txBody>
      </p:sp>
      <p:sp>
        <p:nvSpPr>
          <p:cNvPr id="6" name="Espace réservé du pied de page 5"/>
          <p:cNvSpPr>
            <a:spLocks noGrp="1"/>
          </p:cNvSpPr>
          <p:nvPr>
            <p:ph type="ftr" sz="quarter" idx="11"/>
          </p:nvPr>
        </p:nvSpPr>
        <p:spPr/>
        <p:txBody>
          <a:bodyPr/>
          <a:lstStyle/>
          <a:p>
            <a:r>
              <a:rPr lang="en-US" smtClean="0"/>
              <a:t>
              </a:t>
            </a:r>
            <a:endParaRPr lang="en-US" dirty="0"/>
          </a:p>
        </p:txBody>
      </p:sp>
      <p:sp>
        <p:nvSpPr>
          <p:cNvPr id="7" name="Espace réservé du numéro de diapositive 6"/>
          <p:cNvSpPr>
            <a:spLocks noGrp="1"/>
          </p:cNvSpPr>
          <p:nvPr>
            <p:ph type="sldNum" sz="quarter" idx="12"/>
          </p:nvPr>
        </p:nvSpPr>
        <p:spPr/>
        <p:txBody>
          <a:bodyPr/>
          <a:lstStyle/>
          <a:p>
            <a:fld id="{6D22F896-40B5-4ADD-8801-0D06FADFA095}" type="slidenum">
              <a:rPr lang="en-US" smtClean="0"/>
              <a:pPr/>
              <a:t>‹N°›</a:t>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fr-FR" smtClean="0">
                <a:solidFill>
                  <a:schemeClr val="lt1"/>
                </a:solidFill>
                <a:latin typeface="+mn-lt"/>
                <a:ea typeface="+mn-ea"/>
                <a:cs typeface="+mn-cs"/>
              </a:rPr>
              <a:t>Cliquez sur l'icône pour ajouter une image</a:t>
            </a:r>
            <a:endParaRPr kumimoji="0" lang="en-US" dirty="0">
              <a:solidFill>
                <a:schemeClr val="lt1"/>
              </a:solidFill>
              <a:latin typeface="+mn-lt"/>
              <a:ea typeface="+mn-ea"/>
              <a:cs typeface="+mn-cs"/>
            </a:endParaRPr>
          </a:p>
        </p:txBody>
      </p:sp>
      <p:sp>
        <p:nvSpPr>
          <p:cNvPr id="4" name="Espace réservé du texte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p:txBody>
          <a:bodyPr/>
          <a:lstStyle/>
          <a:p>
            <a:fld id="{3CBC1C18-307B-4F68-A007-B5B542270E8D}" type="datetimeFigureOut">
              <a:rPr lang="en-US" smtClean="0"/>
              <a:t>8/1/2022</a:t>
            </a:fld>
            <a:endParaRPr lang="en-US" dirty="0"/>
          </a:p>
        </p:txBody>
      </p:sp>
      <p:sp>
        <p:nvSpPr>
          <p:cNvPr id="6" name="Espace réservé du pied de page 5"/>
          <p:cNvSpPr>
            <a:spLocks noGrp="1"/>
          </p:cNvSpPr>
          <p:nvPr>
            <p:ph type="ftr" sz="quarter" idx="11"/>
          </p:nvPr>
        </p:nvSpPr>
        <p:spPr/>
        <p:txBody>
          <a:bodyPr/>
          <a:lstStyle/>
          <a:p>
            <a:r>
              <a:rPr lang="en-US" smtClean="0"/>
              <a:t>
              </a:t>
            </a:r>
            <a:endParaRPr lang="en-US" dirty="0"/>
          </a:p>
        </p:txBody>
      </p:sp>
      <p:sp>
        <p:nvSpPr>
          <p:cNvPr id="7" name="Espace réservé du numéro de diapositive 6"/>
          <p:cNvSpPr>
            <a:spLocks noGrp="1"/>
          </p:cNvSpPr>
          <p:nvPr>
            <p:ph type="sldNum" sz="quarter" idx="12"/>
          </p:nvPr>
        </p:nvSpPr>
        <p:spPr/>
        <p:txBody>
          <a:bodyPr/>
          <a:lstStyle/>
          <a:p>
            <a:fld id="{6D22F896-40B5-4ADD-8801-0D06FADFA095}" type="slidenum">
              <a:rPr lang="en-US" smtClean="0"/>
              <a:pPr/>
              <a:t>‹N°›</a:t>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3CBC1C18-307B-4F68-A007-B5B542270E8D}" type="datetimeFigureOut">
              <a:rPr lang="en-US" smtClean="0"/>
              <a:t>8/1/2022</a:t>
            </a:fld>
            <a:endParaRPr lang="en-US" dirty="0"/>
          </a:p>
        </p:txBody>
      </p:sp>
      <p:sp>
        <p:nvSpPr>
          <p:cNvPr id="3" name="Espace réservé du pied de page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r>
              <a:rPr lang="en-US" smtClean="0"/>
              <a:t>
              </a:t>
            </a:r>
            <a:endParaRPr lang="en-US" dirty="0"/>
          </a:p>
        </p:txBody>
      </p:sp>
      <p:sp>
        <p:nvSpPr>
          <p:cNvPr id="23" name="Espace réservé du numéro de diapositive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D22F896-40B5-4ADD-8801-0D06FADFA095}" type="slidenum">
              <a:rPr lang="en-US" smtClean="0"/>
              <a:pPr/>
              <a:t>‹N°›</a:t>
            </a:fld>
            <a:endParaRPr lang="en-US" dirty="0"/>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fif"/><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f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 xmlns:a16="http://schemas.microsoft.com/office/drawing/2014/main" id="{147E635D-C3B4-465B-AF24-991B6BF63C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 xmlns:a16="http://schemas.microsoft.com/office/drawing/2014/main" id="{4A0623D0-396B-499E-BBFB-C17F1BB0F2D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 name="Image 4" descr="Une image contenant texte, bâtiment, extérieur, trottoir&#10;&#10;Description générée automatiquement">
            <a:extLst>
              <a:ext uri="{FF2B5EF4-FFF2-40B4-BE49-F238E27FC236}">
                <a16:creationId xmlns="" xmlns:a16="http://schemas.microsoft.com/office/drawing/2014/main" id="{EDF221B5-10AF-B276-544E-7796E0AD4B16}"/>
              </a:ext>
            </a:extLst>
          </p:cNvPr>
          <p:cNvPicPr>
            <a:picLocks noChangeAspect="1"/>
          </p:cNvPicPr>
          <p:nvPr/>
        </p:nvPicPr>
        <p:blipFill rotWithShape="1">
          <a:blip r:embed="rId3">
            <a:alphaModFix amt="35000"/>
          </a:blip>
          <a:srcRect l="5280" r="5833"/>
          <a:stretch/>
        </p:blipFill>
        <p:spPr>
          <a:xfrm>
            <a:off x="19965" y="-2"/>
            <a:ext cx="12191695" cy="6858000"/>
          </a:xfrm>
          <a:prstGeom prst="rect">
            <a:avLst/>
          </a:prstGeom>
        </p:spPr>
      </p:pic>
      <p:pic>
        <p:nvPicPr>
          <p:cNvPr id="30" name="Picture 29">
            <a:extLst>
              <a:ext uri="{FF2B5EF4-FFF2-40B4-BE49-F238E27FC236}">
                <a16:creationId xmlns="" xmlns:a16="http://schemas.microsoft.com/office/drawing/2014/main" id="{21AF192C-698D-4635-9C9F-F9769A56A96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re 1"/>
          <p:cNvSpPr>
            <a:spLocks noGrp="1"/>
          </p:cNvSpPr>
          <p:nvPr>
            <p:ph type="ctrTitle"/>
          </p:nvPr>
        </p:nvSpPr>
        <p:spPr>
          <a:xfrm>
            <a:off x="2292054" y="3428998"/>
            <a:ext cx="5816024" cy="2623459"/>
          </a:xfrm>
        </p:spPr>
        <p:txBody>
          <a:bodyPr vert="horz" lIns="91440" tIns="45720" rIns="91440" bIns="45720" rtlCol="0" anchor="ctr">
            <a:noAutofit/>
          </a:bodyPr>
          <a:lstStyle/>
          <a:p>
            <a:r>
              <a:rPr lang="fr-FR" sz="6600">
                <a:cs typeface="Calibri Light"/>
              </a:rPr>
              <a:t>Big Data</a:t>
            </a:r>
            <a:endParaRPr lang="fr-FR" sz="6600"/>
          </a:p>
        </p:txBody>
      </p:sp>
      <p:sp>
        <p:nvSpPr>
          <p:cNvPr id="3" name="Sous-titre 2"/>
          <p:cNvSpPr>
            <a:spLocks noGrp="1"/>
          </p:cNvSpPr>
          <p:nvPr>
            <p:ph type="subTitle" idx="1"/>
          </p:nvPr>
        </p:nvSpPr>
        <p:spPr>
          <a:xfrm>
            <a:off x="2451093" y="2268786"/>
            <a:ext cx="5676648" cy="1160213"/>
          </a:xfrm>
        </p:spPr>
        <p:txBody>
          <a:bodyPr>
            <a:normAutofit/>
          </a:bodyPr>
          <a:lstStyle/>
          <a:p>
            <a:endParaRPr lang="fr-FR" sz="2000"/>
          </a:p>
        </p:txBody>
      </p:sp>
      <p:sp>
        <p:nvSpPr>
          <p:cNvPr id="32" name="Rectangle 31">
            <a:extLst>
              <a:ext uri="{FF2B5EF4-FFF2-40B4-BE49-F238E27FC236}">
                <a16:creationId xmlns="" xmlns:a16="http://schemas.microsoft.com/office/drawing/2014/main" id="{14E56C4B-C9E0-4F01-AF43-E69279A06A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 xmlns:a16="http://schemas.microsoft.com/office/drawing/2014/main" id="{8C654A17-56DA-4921-A42B-DE255FA663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408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 xmlns:a16="http://schemas.microsoft.com/office/drawing/2014/main" id="{8CD557CE-2AB8-44E1-AABA-A21D2274F34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22">
            <a:extLst>
              <a:ext uri="{FF2B5EF4-FFF2-40B4-BE49-F238E27FC236}">
                <a16:creationId xmlns="" xmlns:a16="http://schemas.microsoft.com/office/drawing/2014/main" id="{58DCB6E5-A344-4A17-A353-EC4D71E6C46B}"/>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4" name="Picture 24">
            <a:extLst>
              <a:ext uri="{FF2B5EF4-FFF2-40B4-BE49-F238E27FC236}">
                <a16:creationId xmlns="" xmlns:a16="http://schemas.microsoft.com/office/drawing/2014/main" id="{4D82F4F2-6117-4CCD-94A7-4AFD603EC3C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5" name="Rectangle 26">
            <a:extLst>
              <a:ext uri="{FF2B5EF4-FFF2-40B4-BE49-F238E27FC236}">
                <a16:creationId xmlns="" xmlns:a16="http://schemas.microsoft.com/office/drawing/2014/main" id="{3CCA9FB2-FFC7-4B6D-8E30-9D2CC14E7D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8">
            <a:extLst>
              <a:ext uri="{FF2B5EF4-FFF2-40B4-BE49-F238E27FC236}">
                <a16:creationId xmlns="" xmlns:a16="http://schemas.microsoft.com/office/drawing/2014/main" id="{3CF6D6F6-E7F9-4521-BD22-74A61D8ED8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0">
            <a:extLst>
              <a:ext uri="{FF2B5EF4-FFF2-40B4-BE49-F238E27FC236}">
                <a16:creationId xmlns="" xmlns:a16="http://schemas.microsoft.com/office/drawing/2014/main" id="{1B566E74-1425-46AC-885D-D2DAEE365F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 xmlns:a16="http://schemas.microsoft.com/office/drawing/2014/main" id="{DD689EB2-F81E-5800-1A59-581DEEA17022}"/>
              </a:ext>
            </a:extLst>
          </p:cNvPr>
          <p:cNvSpPr>
            <a:spLocks noGrp="1"/>
          </p:cNvSpPr>
          <p:nvPr>
            <p:ph type="title"/>
          </p:nvPr>
        </p:nvSpPr>
        <p:spPr>
          <a:xfrm>
            <a:off x="1969804" y="808056"/>
            <a:ext cx="3317492" cy="1077229"/>
          </a:xfrm>
        </p:spPr>
        <p:txBody>
          <a:bodyPr vert="horz" lIns="91440" tIns="45720" rIns="91440" bIns="45720" rtlCol="0">
            <a:normAutofit/>
          </a:bodyPr>
          <a:lstStyle/>
          <a:p>
            <a:pPr algn="l"/>
            <a:r>
              <a:rPr lang="fr-FR" b="1">
                <a:cs typeface="Arial"/>
              </a:rPr>
              <a:t>sommaire</a:t>
            </a:r>
            <a:endParaRPr lang="fr-FR" b="1"/>
          </a:p>
        </p:txBody>
      </p:sp>
      <p:sp>
        <p:nvSpPr>
          <p:cNvPr id="3" name="Espace réservé du contenu 2">
            <a:extLst>
              <a:ext uri="{FF2B5EF4-FFF2-40B4-BE49-F238E27FC236}">
                <a16:creationId xmlns="" xmlns:a16="http://schemas.microsoft.com/office/drawing/2014/main" id="{3453F6C5-D240-4522-C600-2A79D0632887}"/>
              </a:ext>
            </a:extLst>
          </p:cNvPr>
          <p:cNvSpPr>
            <a:spLocks noGrp="1"/>
          </p:cNvSpPr>
          <p:nvPr>
            <p:ph idx="1"/>
          </p:nvPr>
        </p:nvSpPr>
        <p:spPr>
          <a:xfrm>
            <a:off x="1969803" y="2052116"/>
            <a:ext cx="3317493" cy="3997828"/>
          </a:xfrm>
        </p:spPr>
        <p:txBody>
          <a:bodyPr>
            <a:normAutofit/>
          </a:bodyPr>
          <a:lstStyle/>
          <a:p>
            <a:pPr marL="344170" indent="-344170"/>
            <a:r>
              <a:rPr lang="fr-FR" sz="1800" dirty="0">
                <a:cs typeface="Arial"/>
              </a:rPr>
              <a:t>- Le Big Data, c'est quoi ?</a:t>
            </a:r>
          </a:p>
          <a:p>
            <a:pPr marL="344170" indent="-344170"/>
            <a:r>
              <a:rPr lang="fr-FR" sz="1800" dirty="0">
                <a:cs typeface="Arial"/>
              </a:rPr>
              <a:t>- Les débuts</a:t>
            </a:r>
          </a:p>
          <a:p>
            <a:pPr marL="344170" indent="-344170"/>
            <a:r>
              <a:rPr lang="fr-FR" sz="1800" dirty="0">
                <a:cs typeface="Arial"/>
              </a:rPr>
              <a:t>- Comment sont collecter les données</a:t>
            </a:r>
          </a:p>
          <a:p>
            <a:pPr marL="344170" indent="-344170"/>
            <a:r>
              <a:rPr lang="fr-FR" sz="1800" dirty="0">
                <a:cs typeface="Arial"/>
              </a:rPr>
              <a:t>- </a:t>
            </a:r>
            <a:r>
              <a:rPr lang="fr-FR" sz="1800" dirty="0" smtClean="0">
                <a:cs typeface="Arial"/>
              </a:rPr>
              <a:t>Les métiers lié au </a:t>
            </a:r>
            <a:r>
              <a:rPr lang="fr-FR" sz="1800" dirty="0" err="1" smtClean="0">
                <a:cs typeface="Arial"/>
              </a:rPr>
              <a:t>Big</a:t>
            </a:r>
            <a:r>
              <a:rPr lang="fr-FR" sz="1800" dirty="0" smtClean="0">
                <a:cs typeface="Arial"/>
              </a:rPr>
              <a:t> Data</a:t>
            </a:r>
            <a:endParaRPr lang="fr-FR" sz="1800" dirty="0">
              <a:cs typeface="Arial"/>
            </a:endParaRPr>
          </a:p>
          <a:p>
            <a:pPr marL="344170" indent="-344170"/>
            <a:r>
              <a:rPr lang="fr-FR" sz="1800" dirty="0" smtClean="0">
                <a:cs typeface="Arial"/>
              </a:rPr>
              <a:t>- Cas d’utilisation du </a:t>
            </a:r>
            <a:r>
              <a:rPr lang="fr-FR" sz="1800" dirty="0" err="1" smtClean="0">
                <a:cs typeface="Arial"/>
              </a:rPr>
              <a:t>big</a:t>
            </a:r>
            <a:r>
              <a:rPr lang="fr-FR" sz="1800" dirty="0">
                <a:cs typeface="Arial"/>
              </a:rPr>
              <a:t> </a:t>
            </a:r>
            <a:r>
              <a:rPr lang="fr-FR" sz="1800" dirty="0" smtClean="0">
                <a:cs typeface="Arial"/>
              </a:rPr>
              <a:t>   Data</a:t>
            </a:r>
            <a:endParaRPr lang="fr-FR" sz="1800" dirty="0">
              <a:cs typeface="Arial"/>
            </a:endParaRPr>
          </a:p>
          <a:p>
            <a:pPr marL="344170" indent="-344170"/>
            <a:r>
              <a:rPr lang="fr-FR" sz="1800" dirty="0">
                <a:cs typeface="Arial"/>
              </a:rPr>
              <a:t>- Son utilité</a:t>
            </a:r>
          </a:p>
          <a:p>
            <a:pPr marL="344170" indent="-344170"/>
            <a:r>
              <a:rPr lang="fr-FR" sz="1800" dirty="0">
                <a:cs typeface="Arial"/>
              </a:rPr>
              <a:t>- Son avenir</a:t>
            </a:r>
          </a:p>
        </p:txBody>
      </p:sp>
      <p:pic>
        <p:nvPicPr>
          <p:cNvPr id="5" name="Image 5">
            <a:extLst>
              <a:ext uri="{FF2B5EF4-FFF2-40B4-BE49-F238E27FC236}">
                <a16:creationId xmlns="" xmlns:a16="http://schemas.microsoft.com/office/drawing/2014/main" id="{EA5ACD61-EA49-D137-3261-A5CDB6045EA3}"/>
              </a:ext>
            </a:extLst>
          </p:cNvPr>
          <p:cNvPicPr>
            <a:picLocks noChangeAspect="1"/>
          </p:cNvPicPr>
          <p:nvPr/>
        </p:nvPicPr>
        <p:blipFill>
          <a:blip r:embed="rId6"/>
          <a:stretch>
            <a:fillRect/>
          </a:stretch>
        </p:blipFill>
        <p:spPr>
          <a:xfrm>
            <a:off x="6094766" y="1684974"/>
            <a:ext cx="4651619" cy="348871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8" name="Rectangle 32">
            <a:extLst>
              <a:ext uri="{FF2B5EF4-FFF2-40B4-BE49-F238E27FC236}">
                <a16:creationId xmlns="" xmlns:a16="http://schemas.microsoft.com/office/drawing/2014/main" id="{06858379-D070-40E4-8A3D-F29E90C5C7C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3712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2FA3880A-8D8F-466C-A4A1-F07BCDD3719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 xmlns:a16="http://schemas.microsoft.com/office/drawing/2014/main" id="{3C0A64CB-20A1-4508-B568-284EB04F78E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 xmlns:a16="http://schemas.microsoft.com/office/drawing/2014/main" id="{8DA14841-53A4-4935-BE65-C8373B8A6D0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 xmlns:a16="http://schemas.microsoft.com/office/drawing/2014/main" id="{9877C2CF-B2DD-41C8-8B5E-152673376B4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 xmlns:a16="http://schemas.microsoft.com/office/drawing/2014/main" id="{D377EE36-E59D-4778-8F99-4B470DA4A30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 xmlns:a16="http://schemas.microsoft.com/office/drawing/2014/main" id="{2586C6C5-47AF-450A-932D-880EF823E5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 xmlns:a16="http://schemas.microsoft.com/office/drawing/2014/main" id="{A587901A-AA64-4940-9803-F67677851150}"/>
              </a:ext>
              <a:ext uri="{C183D7F6-B498-43B3-948B-1728B52AA6E4}">
                <adec:decorative xmlns=""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3" name="Rectangle 22">
            <a:extLst>
              <a:ext uri="{FF2B5EF4-FFF2-40B4-BE49-F238E27FC236}">
                <a16:creationId xmlns="" xmlns:a16="http://schemas.microsoft.com/office/drawing/2014/main" id="{147E635D-C3B4-465B-AF24-991B6BF63C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 xmlns:a16="http://schemas.microsoft.com/office/drawing/2014/main" id="{4A0623D0-396B-499E-BBFB-C17F1BB0F2D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sp>
        <p:nvSpPr>
          <p:cNvPr id="2" name="Titre 1">
            <a:extLst>
              <a:ext uri="{FF2B5EF4-FFF2-40B4-BE49-F238E27FC236}">
                <a16:creationId xmlns="" xmlns:a16="http://schemas.microsoft.com/office/drawing/2014/main" id="{25076E56-356A-8F6F-E686-FFB80731F34B}"/>
              </a:ext>
            </a:extLst>
          </p:cNvPr>
          <p:cNvSpPr>
            <a:spLocks noGrp="1"/>
          </p:cNvSpPr>
          <p:nvPr>
            <p:ph type="title"/>
          </p:nvPr>
        </p:nvSpPr>
        <p:spPr>
          <a:xfrm>
            <a:off x="2292054" y="3428998"/>
            <a:ext cx="5816024" cy="2623459"/>
          </a:xfrm>
        </p:spPr>
        <p:txBody>
          <a:bodyPr vert="horz" lIns="91440" tIns="45720" rIns="91440" bIns="45720" rtlCol="0" anchor="ctr">
            <a:normAutofit/>
          </a:bodyPr>
          <a:lstStyle/>
          <a:p>
            <a:pPr algn="ctr"/>
            <a:r>
              <a:rPr lang="en-US" sz="6600" dirty="0"/>
              <a:t>Le Big Data ?</a:t>
            </a:r>
            <a:endParaRPr lang="fr-FR" dirty="0">
              <a:cs typeface="Arial" panose="020B0604020202020204"/>
            </a:endParaRPr>
          </a:p>
        </p:txBody>
      </p:sp>
      <p:pic>
        <p:nvPicPr>
          <p:cNvPr id="4" name="Image 4" descr="Une image contenant objet d’extérieur, toile&#10;&#10;Description générée automatiquement">
            <a:extLst>
              <a:ext uri="{FF2B5EF4-FFF2-40B4-BE49-F238E27FC236}">
                <a16:creationId xmlns="" xmlns:a16="http://schemas.microsoft.com/office/drawing/2014/main" id="{C68213E8-43C6-2676-9E1D-24976158C6F6}"/>
              </a:ext>
            </a:extLst>
          </p:cNvPr>
          <p:cNvPicPr>
            <a:picLocks noGrp="1" noChangeAspect="1"/>
          </p:cNvPicPr>
          <p:nvPr>
            <p:ph idx="1"/>
          </p:nvPr>
        </p:nvPicPr>
        <p:blipFill rotWithShape="1">
          <a:blip r:embed="rId5">
            <a:alphaModFix amt="35000"/>
          </a:blip>
          <a:srcRect r="3"/>
          <a:stretch/>
        </p:blipFill>
        <p:spPr>
          <a:xfrm>
            <a:off x="19965" y="-2"/>
            <a:ext cx="12191695" cy="6858000"/>
          </a:xfrm>
          <a:prstGeom prst="rect">
            <a:avLst/>
          </a:prstGeom>
        </p:spPr>
      </p:pic>
      <p:pic>
        <p:nvPicPr>
          <p:cNvPr id="27" name="Picture 26">
            <a:extLst>
              <a:ext uri="{FF2B5EF4-FFF2-40B4-BE49-F238E27FC236}">
                <a16:creationId xmlns="" xmlns:a16="http://schemas.microsoft.com/office/drawing/2014/main" id="{21AF192C-698D-4635-9C9F-F9769A56A96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9" name="Rectangle 28">
            <a:extLst>
              <a:ext uri="{FF2B5EF4-FFF2-40B4-BE49-F238E27FC236}">
                <a16:creationId xmlns="" xmlns:a16="http://schemas.microsoft.com/office/drawing/2014/main" id="{14E56C4B-C9E0-4F01-AF43-E69279A06A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 xmlns:a16="http://schemas.microsoft.com/office/drawing/2014/main" id="{8C654A17-56DA-4921-A42B-DE255FA663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5384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9897836" cy="1143000"/>
          </a:xfrm>
        </p:spPr>
        <p:txBody>
          <a:bodyPr/>
          <a:lstStyle/>
          <a:p>
            <a:r>
              <a:rPr lang="fr-FR" dirty="0" smtClean="0"/>
              <a:t>Ses débuts</a:t>
            </a:r>
            <a:endParaRPr lang="fr-FR" dirty="0"/>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2880" y="947057"/>
            <a:ext cx="3238667" cy="4708525"/>
          </a:xfrm>
          <a:effectLst>
            <a:glow rad="88900">
              <a:schemeClr val="bg1"/>
            </a:glow>
          </a:effectLst>
        </p:spPr>
      </p:pic>
      <p:sp>
        <p:nvSpPr>
          <p:cNvPr id="5" name="ZoneTexte 4"/>
          <p:cNvSpPr txBox="1"/>
          <p:nvPr/>
        </p:nvSpPr>
        <p:spPr>
          <a:xfrm>
            <a:off x="4465864" y="1861457"/>
            <a:ext cx="5127172" cy="923330"/>
          </a:xfrm>
          <a:prstGeom prst="rect">
            <a:avLst/>
          </a:prstGeom>
          <a:noFill/>
        </p:spPr>
        <p:txBody>
          <a:bodyPr wrap="square" rtlCol="0">
            <a:spAutoFit/>
          </a:bodyPr>
          <a:lstStyle/>
          <a:p>
            <a:r>
              <a:rPr lang="fr-FR" dirty="0" smtClean="0"/>
              <a:t>Capitaine John Graunt: </a:t>
            </a:r>
          </a:p>
          <a:p>
            <a:r>
              <a:rPr lang="fr-FR" dirty="0" smtClean="0"/>
              <a:t>Naissance: 25 avril 1620</a:t>
            </a:r>
          </a:p>
          <a:p>
            <a:r>
              <a:rPr lang="fr-FR" dirty="0" smtClean="0"/>
              <a:t>Décès : 18 avril 1674</a:t>
            </a:r>
            <a:endParaRPr lang="fr-FR" dirty="0"/>
          </a:p>
        </p:txBody>
      </p:sp>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7919" y="0"/>
            <a:ext cx="3331851" cy="5584371"/>
          </a:xfrm>
          <a:prstGeom prst="rect">
            <a:avLst/>
          </a:prstGeom>
        </p:spPr>
      </p:pic>
      <p:sp>
        <p:nvSpPr>
          <p:cNvPr id="7" name="ZoneTexte 6"/>
          <p:cNvSpPr txBox="1"/>
          <p:nvPr/>
        </p:nvSpPr>
        <p:spPr>
          <a:xfrm>
            <a:off x="7617919" y="5584371"/>
            <a:ext cx="3331851" cy="923330"/>
          </a:xfrm>
          <a:prstGeom prst="rect">
            <a:avLst/>
          </a:prstGeom>
          <a:noFill/>
        </p:spPr>
        <p:txBody>
          <a:bodyPr wrap="square" rtlCol="0">
            <a:spAutoFit/>
          </a:bodyPr>
          <a:lstStyle/>
          <a:p>
            <a:pPr algn="ctr"/>
            <a:r>
              <a:rPr lang="fr-FR" b="1" dirty="0"/>
              <a:t>Table de mortalité de la population française. 1952-1956</a:t>
            </a:r>
            <a:endParaRPr lang="fr-FR" dirty="0">
              <a:solidFill>
                <a:schemeClr val="bg1"/>
              </a:solidFill>
            </a:endParaRPr>
          </a:p>
        </p:txBody>
      </p:sp>
    </p:spTree>
    <p:extLst>
      <p:ext uri="{BB962C8B-B14F-4D97-AF65-F5344CB8AC3E}">
        <p14:creationId xmlns:p14="http://schemas.microsoft.com/office/powerpoint/2010/main" val="352915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6FC7733-D49F-D06E-F54F-E07A8F1B2F4F}"/>
              </a:ext>
            </a:extLst>
          </p:cNvPr>
          <p:cNvSpPr>
            <a:spLocks noGrp="1"/>
          </p:cNvSpPr>
          <p:nvPr>
            <p:ph type="title"/>
          </p:nvPr>
        </p:nvSpPr>
        <p:spPr/>
        <p:txBody>
          <a:bodyPr vert="horz" lIns="91440" tIns="45720" rIns="91440" bIns="45720" rtlCol="0" anchor="ctr">
            <a:normAutofit/>
          </a:bodyPr>
          <a:lstStyle/>
          <a:p>
            <a:pPr algn="ctr"/>
            <a:r>
              <a:rPr lang="fr-FR" sz="4000" dirty="0">
                <a:cs typeface="Arial"/>
              </a:rPr>
              <a:t>PRINCIPE DES 5 V</a:t>
            </a:r>
          </a:p>
        </p:txBody>
      </p:sp>
      <p:sp>
        <p:nvSpPr>
          <p:cNvPr id="3" name="Espace réservé du contenu 2">
            <a:extLst>
              <a:ext uri="{FF2B5EF4-FFF2-40B4-BE49-F238E27FC236}">
                <a16:creationId xmlns="" xmlns:a16="http://schemas.microsoft.com/office/drawing/2014/main" id="{214C1964-ADAF-EE88-8EA5-02B83162D79C}"/>
              </a:ext>
            </a:extLst>
          </p:cNvPr>
          <p:cNvSpPr>
            <a:spLocks noGrp="1"/>
          </p:cNvSpPr>
          <p:nvPr>
            <p:ph idx="1"/>
          </p:nvPr>
        </p:nvSpPr>
        <p:spPr/>
        <p:txBody>
          <a:bodyPr vert="horz" lIns="91440" tIns="45720" rIns="91440" bIns="45720" rtlCol="0" anchor="ctr">
            <a:noAutofit/>
          </a:bodyPr>
          <a:lstStyle/>
          <a:p>
            <a:pPr marL="344170" indent="-344170" algn="ctr"/>
            <a:r>
              <a:rPr lang="fr-FR" sz="3200" b="1" dirty="0">
                <a:cs typeface="Arial"/>
              </a:rPr>
              <a:t>Volume</a:t>
            </a:r>
          </a:p>
          <a:p>
            <a:pPr marL="344170" indent="-344170" algn="ctr"/>
            <a:r>
              <a:rPr lang="fr-FR" sz="3200" b="1" dirty="0">
                <a:cs typeface="Arial"/>
              </a:rPr>
              <a:t>Variété</a:t>
            </a:r>
          </a:p>
          <a:p>
            <a:pPr marL="344170" indent="-344170" algn="ctr"/>
            <a:r>
              <a:rPr lang="fr-FR" sz="3200" b="1" dirty="0">
                <a:cs typeface="Arial"/>
              </a:rPr>
              <a:t>Vitesse ou Vélocité</a:t>
            </a:r>
          </a:p>
          <a:p>
            <a:pPr marL="344170" indent="-344170" algn="ctr"/>
            <a:r>
              <a:rPr lang="fr-FR" sz="3200" b="1" dirty="0">
                <a:cs typeface="Arial"/>
              </a:rPr>
              <a:t>Véracité</a:t>
            </a:r>
          </a:p>
          <a:p>
            <a:pPr marL="344170" indent="-344170" algn="ctr"/>
            <a:r>
              <a:rPr lang="fr-FR" sz="3200" b="1" dirty="0">
                <a:cs typeface="Arial"/>
              </a:rPr>
              <a:t>Valeur</a:t>
            </a:r>
          </a:p>
        </p:txBody>
      </p:sp>
    </p:spTree>
    <p:extLst>
      <p:ext uri="{BB962C8B-B14F-4D97-AF65-F5344CB8AC3E}">
        <p14:creationId xmlns:p14="http://schemas.microsoft.com/office/powerpoint/2010/main" val="236391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Métier lié au </a:t>
            </a:r>
            <a:r>
              <a:rPr lang="fr-FR" b="1" dirty="0" err="1" smtClean="0"/>
              <a:t>Big</a:t>
            </a:r>
            <a:r>
              <a:rPr lang="fr-FR" b="1" dirty="0" smtClean="0"/>
              <a:t> Data</a:t>
            </a:r>
            <a:endParaRPr lang="fr-FR" b="1" dirty="0"/>
          </a:p>
        </p:txBody>
      </p:sp>
      <p:sp>
        <p:nvSpPr>
          <p:cNvPr id="3" name="Espace réservé du contenu 2"/>
          <p:cNvSpPr>
            <a:spLocks noGrp="1"/>
          </p:cNvSpPr>
          <p:nvPr>
            <p:ph idx="1"/>
          </p:nvPr>
        </p:nvSpPr>
        <p:spPr/>
        <p:txBody>
          <a:bodyPr>
            <a:normAutofit/>
          </a:bodyPr>
          <a:lstStyle/>
          <a:p>
            <a:r>
              <a:rPr lang="fr-FR" dirty="0" smtClean="0"/>
              <a:t>- Data </a:t>
            </a:r>
            <a:r>
              <a:rPr lang="fr-FR" dirty="0" err="1" smtClean="0"/>
              <a:t>Engineer</a:t>
            </a:r>
            <a:r>
              <a:rPr lang="fr-FR" dirty="0" smtClean="0"/>
              <a:t> ( ingénieur de données)</a:t>
            </a:r>
          </a:p>
          <a:p>
            <a:r>
              <a:rPr lang="fr-FR" dirty="0" smtClean="0"/>
              <a:t>- Ingénieur </a:t>
            </a:r>
            <a:r>
              <a:rPr lang="fr-FR" dirty="0" err="1" smtClean="0"/>
              <a:t>DevOps</a:t>
            </a:r>
            <a:r>
              <a:rPr lang="fr-FR" dirty="0" smtClean="0"/>
              <a:t>/Cloud</a:t>
            </a:r>
          </a:p>
          <a:p>
            <a:r>
              <a:rPr lang="fr-FR" dirty="0" smtClean="0"/>
              <a:t>- Architecte </a:t>
            </a:r>
            <a:r>
              <a:rPr lang="fr-FR" dirty="0" err="1" smtClean="0"/>
              <a:t>Big</a:t>
            </a:r>
            <a:r>
              <a:rPr lang="fr-FR" dirty="0" smtClean="0"/>
              <a:t> Data</a:t>
            </a:r>
          </a:p>
          <a:p>
            <a:r>
              <a:rPr lang="fr-FR" dirty="0" smtClean="0"/>
              <a:t>- Administrateur/Intégrateur </a:t>
            </a:r>
            <a:r>
              <a:rPr lang="fr-FR" dirty="0" err="1" smtClean="0"/>
              <a:t>Big</a:t>
            </a:r>
            <a:r>
              <a:rPr lang="fr-FR" dirty="0" smtClean="0"/>
              <a:t> Data</a:t>
            </a:r>
          </a:p>
          <a:p>
            <a:r>
              <a:rPr lang="fr-FR" dirty="0" smtClean="0"/>
              <a:t>- Data </a:t>
            </a:r>
            <a:r>
              <a:rPr lang="fr-FR" dirty="0" err="1" smtClean="0"/>
              <a:t>Analyst</a:t>
            </a:r>
            <a:endParaRPr lang="fr-FR" dirty="0" smtClean="0"/>
          </a:p>
          <a:p>
            <a:r>
              <a:rPr lang="fr-FR" dirty="0" smtClean="0"/>
              <a:t>- Développeur </a:t>
            </a:r>
            <a:r>
              <a:rPr lang="fr-FR" dirty="0" err="1" smtClean="0"/>
              <a:t>Big</a:t>
            </a:r>
            <a:r>
              <a:rPr lang="fr-FR" dirty="0" smtClean="0"/>
              <a:t> Data</a:t>
            </a:r>
          </a:p>
          <a:p>
            <a:r>
              <a:rPr lang="fr-FR" dirty="0" smtClean="0"/>
              <a:t>- Data </a:t>
            </a:r>
            <a:r>
              <a:rPr lang="fr-FR" dirty="0" err="1" smtClean="0"/>
              <a:t>Scientist</a:t>
            </a:r>
            <a:endParaRPr lang="fr-FR" dirty="0" smtClean="0"/>
          </a:p>
          <a:p>
            <a:r>
              <a:rPr lang="fr-FR" dirty="0" smtClean="0"/>
              <a:t>- Tech lead </a:t>
            </a:r>
            <a:r>
              <a:rPr lang="fr-FR" dirty="0" err="1" smtClean="0"/>
              <a:t>Big</a:t>
            </a:r>
            <a:r>
              <a:rPr lang="fr-FR" dirty="0" smtClean="0"/>
              <a:t> Data</a:t>
            </a:r>
            <a:endParaRPr lang="fr-FR" dirty="0"/>
          </a:p>
        </p:txBody>
      </p:sp>
    </p:spTree>
    <p:extLst>
      <p:ext uri="{BB962C8B-B14F-4D97-AF65-F5344CB8AC3E}">
        <p14:creationId xmlns:p14="http://schemas.microsoft.com/office/powerpoint/2010/main" val="37282579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805E3BBC-56F0-B74E-0B13-B3A2C3EAAA5F}"/>
              </a:ext>
            </a:extLst>
          </p:cNvPr>
          <p:cNvSpPr>
            <a:spLocks noGrp="1"/>
          </p:cNvSpPr>
          <p:nvPr>
            <p:ph type="title"/>
          </p:nvPr>
        </p:nvSpPr>
        <p:spPr/>
        <p:txBody>
          <a:bodyPr anchor="ctr"/>
          <a:lstStyle/>
          <a:p>
            <a:pPr algn="ctr"/>
            <a:r>
              <a:rPr lang="fr-FR" b="1" dirty="0" smtClean="0">
                <a:solidFill>
                  <a:srgbClr val="FF0000"/>
                </a:solidFill>
              </a:rPr>
              <a:t>Comment sont collectés les données</a:t>
            </a:r>
            <a:endParaRPr lang="fr-FR" b="1" dirty="0">
              <a:solidFill>
                <a:srgbClr val="FF0000"/>
              </a:solidFill>
            </a:endParaRPr>
          </a:p>
        </p:txBody>
      </p:sp>
      <p:pic>
        <p:nvPicPr>
          <p:cNvPr id="4" name="Espace réservé du contenu 3"/>
          <p:cNvPicPr>
            <a:picLocks noGrp="1" noChangeAspect="1"/>
          </p:cNvPicPr>
          <p:nvPr>
            <p:ph idx="1"/>
          </p:nvPr>
        </p:nvPicPr>
        <p:blipFill rotWithShape="1">
          <a:blip r:embed="rId3">
            <a:extLst>
              <a:ext uri="{28A0092B-C50C-407E-A947-70E740481C1C}">
                <a14:useLocalDpi xmlns:a14="http://schemas.microsoft.com/office/drawing/2010/main" val="0"/>
              </a:ext>
            </a:extLst>
          </a:blip>
          <a:srcRect l="-199" r="199"/>
          <a:stretch/>
        </p:blipFill>
        <p:spPr>
          <a:xfrm>
            <a:off x="2150679" y="1973387"/>
            <a:ext cx="1944000" cy="1090034"/>
          </a:xfrm>
          <a:effectLst>
            <a:softEdge rad="0"/>
          </a:effectLst>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0640" y="2628900"/>
            <a:ext cx="1544409" cy="926645"/>
          </a:xfrm>
          <a:prstGeom prst="rect">
            <a:avLst/>
          </a:prstGeom>
        </p:spPr>
      </p:pic>
      <p:pic>
        <p:nvPicPr>
          <p:cNvPr id="8" name="Imag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26046" y="2110465"/>
            <a:ext cx="1358778" cy="1669598"/>
          </a:xfrm>
          <a:prstGeom prst="rect">
            <a:avLst/>
          </a:prstGeom>
        </p:spPr>
      </p:pic>
      <p:pic>
        <p:nvPicPr>
          <p:cNvPr id="9" name="Imag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24743" y="4119590"/>
            <a:ext cx="1959429" cy="591911"/>
          </a:xfrm>
          <a:prstGeom prst="rect">
            <a:avLst/>
          </a:prstGeom>
        </p:spPr>
      </p:pic>
      <p:pic>
        <p:nvPicPr>
          <p:cNvPr id="10" name="Imag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84824" y="4711501"/>
            <a:ext cx="2122714" cy="452182"/>
          </a:xfrm>
          <a:prstGeom prst="rect">
            <a:avLst/>
          </a:prstGeom>
        </p:spPr>
      </p:pic>
    </p:spTree>
    <p:extLst>
      <p:ext uri="{BB962C8B-B14F-4D97-AF65-F5344CB8AC3E}">
        <p14:creationId xmlns:p14="http://schemas.microsoft.com/office/powerpoint/2010/main" val="2153979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solidFill>
                  <a:srgbClr val="FFC000"/>
                </a:solidFill>
              </a:rPr>
              <a:t>Cas d’utilisation du </a:t>
            </a:r>
            <a:r>
              <a:rPr lang="fr-FR" b="1" dirty="0" err="1" smtClean="0">
                <a:solidFill>
                  <a:srgbClr val="FFC000"/>
                </a:solidFill>
              </a:rPr>
              <a:t>Big</a:t>
            </a:r>
            <a:r>
              <a:rPr lang="fr-FR" b="1" dirty="0" smtClean="0">
                <a:solidFill>
                  <a:srgbClr val="FFC000"/>
                </a:solidFill>
              </a:rPr>
              <a:t> Data</a:t>
            </a:r>
            <a:endParaRPr lang="fr-FR" b="1" dirty="0">
              <a:solidFill>
                <a:srgbClr val="FFC000"/>
              </a:solidFill>
            </a:endParaRPr>
          </a:p>
        </p:txBody>
      </p:sp>
      <p:sp>
        <p:nvSpPr>
          <p:cNvPr id="3" name="Espace réservé du contenu 2"/>
          <p:cNvSpPr>
            <a:spLocks noGrp="1"/>
          </p:cNvSpPr>
          <p:nvPr>
            <p:ph idx="1"/>
          </p:nvPr>
        </p:nvSpPr>
        <p:spPr/>
        <p:txBody>
          <a:bodyPr/>
          <a:lstStyle/>
          <a:p>
            <a:r>
              <a:rPr lang="fr-FR" dirty="0" smtClean="0"/>
              <a:t>- Développement de produits</a:t>
            </a:r>
          </a:p>
          <a:p>
            <a:r>
              <a:rPr lang="fr-FR" dirty="0" smtClean="0"/>
              <a:t>- Maintenance prédictive</a:t>
            </a:r>
          </a:p>
          <a:p>
            <a:r>
              <a:rPr lang="fr-FR" dirty="0" smtClean="0"/>
              <a:t>- Expérience client</a:t>
            </a:r>
          </a:p>
          <a:p>
            <a:r>
              <a:rPr lang="fr-FR" dirty="0" smtClean="0"/>
              <a:t>- Fraude et conformité</a:t>
            </a:r>
          </a:p>
          <a:p>
            <a:r>
              <a:rPr lang="fr-FR" dirty="0" smtClean="0"/>
              <a:t>- Machine Learning</a:t>
            </a:r>
          </a:p>
          <a:p>
            <a:r>
              <a:rPr lang="fr-FR" dirty="0" smtClean="0"/>
              <a:t>- Efficacité opérationnelle</a:t>
            </a:r>
          </a:p>
          <a:p>
            <a:r>
              <a:rPr lang="fr-FR" dirty="0" smtClean="0"/>
              <a:t>- Dynamiser l’innovation</a:t>
            </a:r>
            <a:endParaRPr lang="fr-FR" dirty="0"/>
          </a:p>
        </p:txBody>
      </p:sp>
    </p:spTree>
    <p:extLst>
      <p:ext uri="{BB962C8B-B14F-4D97-AF65-F5344CB8AC3E}">
        <p14:creationId xmlns:p14="http://schemas.microsoft.com/office/powerpoint/2010/main" val="1432411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L’avenir du </a:t>
            </a:r>
            <a:r>
              <a:rPr lang="fr-FR" dirty="0" err="1" smtClean="0"/>
              <a:t>Big</a:t>
            </a:r>
            <a:r>
              <a:rPr lang="fr-FR" dirty="0" smtClean="0"/>
              <a:t> Data</a:t>
            </a:r>
            <a:endParaRPr lang="fr-FR" dirty="0"/>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38910138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6163</TotalTime>
  <Words>1897</Words>
  <Application>Microsoft Office PowerPoint</Application>
  <PresentationFormat>Personnalisé</PresentationFormat>
  <Paragraphs>229</Paragraphs>
  <Slides>9</Slides>
  <Notes>8</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Apex</vt:lpstr>
      <vt:lpstr>Big Data</vt:lpstr>
      <vt:lpstr>sommaire</vt:lpstr>
      <vt:lpstr>Le Big Data ?</vt:lpstr>
      <vt:lpstr>Ses débuts</vt:lpstr>
      <vt:lpstr>PRINCIPE DES 5 V</vt:lpstr>
      <vt:lpstr>Métier lié au Big Data</vt:lpstr>
      <vt:lpstr>Comment sont collectés les données</vt:lpstr>
      <vt:lpstr>Cas d’utilisation du Big Data</vt:lpstr>
      <vt:lpstr>L’avenir du Big 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Jribeiro</dc:creator>
  <cp:lastModifiedBy>Jribeiro</cp:lastModifiedBy>
  <cp:revision>192</cp:revision>
  <dcterms:created xsi:type="dcterms:W3CDTF">2022-07-25T07:11:26Z</dcterms:created>
  <dcterms:modified xsi:type="dcterms:W3CDTF">2022-08-05T09:50:54Z</dcterms:modified>
</cp:coreProperties>
</file>