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1"/>
  </p:notesMasterIdLst>
  <p:sldIdLst>
    <p:sldId id="259" r:id="rId5"/>
    <p:sldId id="262" r:id="rId6"/>
    <p:sldId id="263" r:id="rId7"/>
    <p:sldId id="264" r:id="rId8"/>
    <p:sldId id="276" r:id="rId9"/>
    <p:sldId id="273" r:id="rId10"/>
    <p:sldId id="274" r:id="rId11"/>
    <p:sldId id="272" r:id="rId12"/>
    <p:sldId id="275" r:id="rId13"/>
    <p:sldId id="277" r:id="rId14"/>
    <p:sldId id="278" r:id="rId15"/>
    <p:sldId id="279" r:id="rId16"/>
    <p:sldId id="286" r:id="rId17"/>
    <p:sldId id="280" r:id="rId18"/>
    <p:sldId id="282" r:id="rId19"/>
    <p:sldId id="265" r:id="rId20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/>
    <p:restoredTop sz="93783"/>
  </p:normalViewPr>
  <p:slideViewPr>
    <p:cSldViewPr snapToGrid="0" snapToObjects="1">
      <p:cViewPr varScale="1">
        <p:scale>
          <a:sx n="60" d="100"/>
          <a:sy n="60" d="100"/>
        </p:scale>
        <p:origin x="1024" y="17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EDB27-1998-C943-968A-A040123AFDCE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5DDDC-B10B-3347-AAB4-5CB93FC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write out that log(p(..)) ~ aT^2+bT+c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the </a:t>
            </a:r>
            <a:r>
              <a:rPr lang="en-US"/>
              <a:t>normal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4, 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2043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1BC9-FDA0-0F47-6655-B5F07A76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BD903-2646-C1B9-3E9D-F3A314067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example, we show how this concept can be used analytically. 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unknown parameters. Then..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noninformative 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Module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BD903-2646-C1B9-3E9D-F3A314067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34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869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A3C26-1BE1-115E-BDB8-F7C59096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FDE03F-7CCE-B591-E1CC-D972E7D31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815" y="2050699"/>
                <a:ext cx="16084552" cy="6888006"/>
              </a:xfrm>
            </p:spPr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Params: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Log-posterior: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−1)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</m:e>
                                        </m:rad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FDE03F-7CCE-B591-E1CC-D972E7D31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815" y="2050699"/>
                <a:ext cx="16084552" cy="6888006"/>
              </a:xfrm>
              <a:blipFill>
                <a:blip r:embed="rId2"/>
                <a:stretch>
                  <a:fillRect l="-1184" t="-1657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6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C1E0-9F3F-BA3B-25EC-CE91538F7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Approximation of the distribution that is more accurate at the peak. </a:t>
            </a:r>
          </a:p>
          <a:p>
            <a:pPr lvl="1"/>
            <a:r>
              <a:rPr lang="en-US" dirty="0"/>
              <a:t>The rate of decrease from the mode is related to uncertainty. </a:t>
            </a:r>
          </a:p>
          <a:p>
            <a:r>
              <a:rPr lang="en-US" dirty="0"/>
              <a:t>This allows us to construct a 95% interval around the mode using the standard error. 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</a:rPr>
              <a:t>The Bayesian mode correspond with the MLE!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B93F-08BE-2B6D-ACB0-438A264A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14" name="Content Placeholder 13" descr="A graph of a function&#10;&#10;Description automatically generated">
            <a:extLst>
              <a:ext uri="{FF2B5EF4-FFF2-40B4-BE49-F238E27FC236}">
                <a16:creationId xmlns:a16="http://schemas.microsoft.com/office/drawing/2014/main" id="{1B38D479-12A4-BF4F-70C2-4D2327C60E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2932025"/>
            <a:ext cx="7680325" cy="4823000"/>
          </a:xfrm>
        </p:spPr>
      </p:pic>
    </p:spTree>
    <p:extLst>
      <p:ext uri="{BB962C8B-B14F-4D97-AF65-F5344CB8AC3E}">
        <p14:creationId xmlns:p14="http://schemas.microsoft.com/office/powerpoint/2010/main" val="145484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C1E0-9F3F-BA3B-25EC-CE91538F7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Contour plots of this distribution can provide meaningful information. </a:t>
            </a:r>
          </a:p>
          <a:p>
            <a:pPr lvl="1"/>
            <a:r>
              <a:rPr lang="en-US" dirty="0"/>
              <a:t>Near the mode, these will be more accurate.</a:t>
            </a:r>
          </a:p>
        </p:txBody>
      </p:sp>
      <p:pic>
        <p:nvPicPr>
          <p:cNvPr id="6" name="Content Placeholder 5" descr="A contour of a normal distribution&#10;&#10;Description automatically generated">
            <a:extLst>
              <a:ext uri="{FF2B5EF4-FFF2-40B4-BE49-F238E27FC236}">
                <a16:creationId xmlns:a16="http://schemas.microsoft.com/office/drawing/2014/main" id="{5C0EB648-AAED-CC50-73A3-04F658ECD6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2932025"/>
            <a:ext cx="7680325" cy="4823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2B93F-08BE-2B6D-ACB0-438A264A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Plots</a:t>
            </a:r>
          </a:p>
        </p:txBody>
      </p:sp>
    </p:spTree>
    <p:extLst>
      <p:ext uri="{BB962C8B-B14F-4D97-AF65-F5344CB8AC3E}">
        <p14:creationId xmlns:p14="http://schemas.microsoft.com/office/powerpoint/2010/main" val="246743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Next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/>
              <a:t>Exploring Large-Sample Theory and Counterexamples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4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Normal Approximation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Logistic Regression</a:t>
            </a:r>
          </a:p>
          <a:p>
            <a:r>
              <a:rPr lang="en-US" altLang="en-US" dirty="0"/>
              <a:t>The Bioassay example</a:t>
            </a:r>
          </a:p>
          <a:p>
            <a:r>
              <a:rPr lang="en-US" altLang="en-US" dirty="0"/>
              <a:t>The basic process of modelling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r>
              <a:rPr lang="en-US" altLang="en-US" dirty="0"/>
              <a:t>Understand and apply normal approximations to posterior distributions in Bayesian inference.</a:t>
            </a:r>
          </a:p>
          <a:p>
            <a:r>
              <a:rPr lang="en-US" altLang="en-US" dirty="0"/>
              <a:t>Recognize the conditions under which normal approximations are valid.</a:t>
            </a:r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F057-A486-B673-24C1-BADDEF76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Review for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2688-AFF4-FE5E-1F71-3BB19F4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Mode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Taylor series in higher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Normal distribution in higher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Jacobian</a:t>
            </a:r>
          </a:p>
        </p:txBody>
      </p:sp>
    </p:spTree>
    <p:extLst>
      <p:ext uri="{BB962C8B-B14F-4D97-AF65-F5344CB8AC3E}">
        <p14:creationId xmlns:p14="http://schemas.microsoft.com/office/powerpoint/2010/main" val="346082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4309-4397-854D-E760-E39D0694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this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08563-A7A1-0A57-BAB6-3CF04322A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modules 2 and 3: </a:t>
                </a:r>
              </a:p>
              <a:p>
                <a:pPr lvl="1"/>
                <a:r>
                  <a:rPr lang="en-US" dirty="0"/>
                  <a:t>As the sample gets larger, the influence of the prior distribution wanes. </a:t>
                </a:r>
              </a:p>
              <a:p>
                <a:r>
                  <a:rPr lang="en-US" dirty="0"/>
                  <a:t>We can explicitly see this with conjugate examples. </a:t>
                </a:r>
              </a:p>
              <a:p>
                <a:pPr lvl="1"/>
                <a:r>
                  <a:rPr lang="en-US" dirty="0"/>
                  <a:t>The posterior distribution is defined with parameters influenced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well as the prior’s parameters. 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grows, the data dominates the parameter values. </a:t>
                </a:r>
              </a:p>
              <a:p>
                <a:r>
                  <a:rPr lang="en-US" dirty="0"/>
                  <a:t>Asymptotic theory asks, what happens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what </a:t>
                </a:r>
                <a:r>
                  <a:rPr lang="en-US" i="1" dirty="0"/>
                  <a:t>this</a:t>
                </a:r>
                <a:r>
                  <a:rPr lang="en-US" dirty="0"/>
                  <a:t> module is about.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08563-A7A1-0A57-BAB6-3CF04322A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2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71E3-DA92-3D8B-47AA-006039AF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Joint 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808A4-8998-0E3F-52F3-D38E63662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</a:p>
              <a:p>
                <a:pPr lvl="1"/>
                <a:r>
                  <a:rPr lang="en-US" dirty="0"/>
                  <a:t>Unimodal (i.e., has one peak)</a:t>
                </a:r>
              </a:p>
              <a:p>
                <a:pPr lvl="1"/>
                <a:r>
                  <a:rPr lang="en-US" dirty="0"/>
                  <a:t>Continuous</a:t>
                </a:r>
              </a:p>
              <a:p>
                <a:pPr lvl="1"/>
                <a:r>
                  <a:rPr lang="en-US" dirty="0"/>
                  <a:t>Roughly symmetric</a:t>
                </a:r>
              </a:p>
              <a:p>
                <a:r>
                  <a:rPr lang="en-US" dirty="0"/>
                  <a:t>We can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with a normal distribution.</a:t>
                </a:r>
              </a:p>
              <a:p>
                <a:pPr lvl="1"/>
                <a:r>
                  <a:rPr lang="en-US" dirty="0"/>
                  <a:t>The log of the posterior can be closely approximated by a quadratic  function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808A4-8998-0E3F-52F3-D38E63662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163ED7-0F42-7526-D420-14BC2C17C17A}"/>
              </a:ext>
            </a:extLst>
          </p:cNvPr>
          <p:cNvSpPr/>
          <p:nvPr/>
        </p:nvSpPr>
        <p:spPr>
          <a:xfrm>
            <a:off x="10122195" y="2870791"/>
            <a:ext cx="5592726" cy="12333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a local max</a:t>
            </a:r>
          </a:p>
        </p:txBody>
      </p:sp>
    </p:spTree>
    <p:extLst>
      <p:ext uri="{BB962C8B-B14F-4D97-AF65-F5344CB8AC3E}">
        <p14:creationId xmlns:p14="http://schemas.microsoft.com/office/powerpoint/2010/main" val="291870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B17-E38A-E5B9-8D38-2FE94D05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Normal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69F8-3FF9-1A61-0971-0A82953E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peak</a:t>
            </a:r>
          </a:p>
          <a:p>
            <a:r>
              <a:rPr lang="en-US" dirty="0"/>
              <a:t>Construct the Taylor series up to degree 2</a:t>
            </a:r>
          </a:p>
          <a:p>
            <a:r>
              <a:rPr lang="en-US" dirty="0"/>
              <a:t>Define the elements of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0743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2.xml><?xml version="1.0" encoding="utf-8"?>
<ds:datastoreItem xmlns:ds="http://schemas.openxmlformats.org/officeDocument/2006/customXml" ds:itemID="{0A4AAF1C-58C8-4381-B912-2F619DD50F07}"/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427</Words>
  <Application>Microsoft Macintosh PowerPoint</Application>
  <PresentationFormat>Custom</PresentationFormat>
  <Paragraphs>67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Cambria Math</vt:lpstr>
      <vt:lpstr>Wingdings 2</vt:lpstr>
      <vt:lpstr>Breeze</vt:lpstr>
      <vt:lpstr>Bayesian Inference</vt:lpstr>
      <vt:lpstr>Normal Approximation </vt:lpstr>
      <vt:lpstr>Last Time</vt:lpstr>
      <vt:lpstr>Objectives</vt:lpstr>
      <vt:lpstr>Topics to Review for This Lesson</vt:lpstr>
      <vt:lpstr>Review from this Class</vt:lpstr>
      <vt:lpstr>Approximating the Joint Posterior Distribution</vt:lpstr>
      <vt:lpstr>PowerPoint Presentation</vt:lpstr>
      <vt:lpstr>Constructing the Normal Approximation</vt:lpstr>
      <vt:lpstr>PowerPoint Presentation</vt:lpstr>
      <vt:lpstr>Example</vt:lpstr>
      <vt:lpstr>PowerPoint Presentation</vt:lpstr>
      <vt:lpstr>Summary</vt:lpstr>
      <vt:lpstr>Advantages</vt:lpstr>
      <vt:lpstr>Contour Plots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Jamshidi, Sara (She/Her/Hers)</cp:lastModifiedBy>
  <cp:revision>25</cp:revision>
  <dcterms:created xsi:type="dcterms:W3CDTF">2019-02-13T16:04:21Z</dcterms:created>
  <dcterms:modified xsi:type="dcterms:W3CDTF">2024-07-06T18:17:03Z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