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7" r:id="rId4"/>
  </p:sldMasterIdLst>
  <p:notesMasterIdLst>
    <p:notesMasterId r:id="rId22"/>
  </p:notesMasterIdLst>
  <p:sldIdLst>
    <p:sldId id="259" r:id="rId5"/>
    <p:sldId id="262" r:id="rId6"/>
    <p:sldId id="263" r:id="rId7"/>
    <p:sldId id="264" r:id="rId8"/>
    <p:sldId id="273" r:id="rId9"/>
    <p:sldId id="274" r:id="rId10"/>
    <p:sldId id="272" r:id="rId11"/>
    <p:sldId id="275" r:id="rId12"/>
    <p:sldId id="276" r:id="rId13"/>
    <p:sldId id="277" r:id="rId14"/>
    <p:sldId id="278" r:id="rId15"/>
    <p:sldId id="327" r:id="rId16"/>
    <p:sldId id="326" r:id="rId17"/>
    <p:sldId id="279" r:id="rId18"/>
    <p:sldId id="324" r:id="rId19"/>
    <p:sldId id="325" r:id="rId20"/>
    <p:sldId id="265" r:id="rId21"/>
  </p:sldIdLst>
  <p:sldSz cx="18288000" cy="10287000"/>
  <p:notesSz cx="6858000" cy="9144000"/>
  <p:defaultTextStyle>
    <a:defPPr>
      <a:defRPr lang="en-US"/>
    </a:defPPr>
    <a:lvl1pPr algn="l" defTabSz="9144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914400" algn="l" defTabSz="9144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1828800" algn="l" defTabSz="9144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2743200" algn="l" defTabSz="9144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3657600" algn="l" defTabSz="9144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4572000" algn="l" defTabSz="18288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5486400" algn="l" defTabSz="18288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6400800" algn="l" defTabSz="18288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7315200" algn="l" defTabSz="18288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40" userDrawn="1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70609A-D6D1-4398-8205-3727AD454177}" v="1" dt="2023-05-09T15:11:37.596"/>
    <p1510:client id="{6AD5E037-7EB6-5E87-6C38-A6EA964E9895}" v="3" dt="2023-09-10T20:07:15.1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120"/>
    <p:restoredTop sz="79281"/>
  </p:normalViewPr>
  <p:slideViewPr>
    <p:cSldViewPr snapToGrid="0" snapToObjects="1">
      <p:cViewPr varScale="1">
        <p:scale>
          <a:sx n="35" d="100"/>
          <a:sy n="35" d="100"/>
        </p:scale>
        <p:origin x="232" y="1080"/>
      </p:cViewPr>
      <p:guideLst>
        <p:guide orient="horz" pos="3240"/>
        <p:guide pos="57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rosen@iit.edu" userId="S::urn:spo:guest#jrosen@iit.edu::" providerId="AD" clId="Web-{6AD5E037-7EB6-5E87-6C38-A6EA964E9895}"/>
    <pc:docChg chg="modSld">
      <pc:chgData name="jrosen@iit.edu" userId="S::urn:spo:guest#jrosen@iit.edu::" providerId="AD" clId="Web-{6AD5E037-7EB6-5E87-6C38-A6EA964E9895}" dt="2023-09-10T20:07:15.134" v="2" actId="20577"/>
      <pc:docMkLst>
        <pc:docMk/>
      </pc:docMkLst>
      <pc:sldChg chg="modSp">
        <pc:chgData name="jrosen@iit.edu" userId="S::urn:spo:guest#jrosen@iit.edu::" providerId="AD" clId="Web-{6AD5E037-7EB6-5E87-6C38-A6EA964E9895}" dt="2023-09-10T20:07:15.134" v="2" actId="20577"/>
        <pc:sldMkLst>
          <pc:docMk/>
          <pc:sldMk cId="0" sldId="260"/>
        </pc:sldMkLst>
        <pc:spChg chg="mod">
          <ac:chgData name="jrosen@iit.edu" userId="S::urn:spo:guest#jrosen@iit.edu::" providerId="AD" clId="Web-{6AD5E037-7EB6-5E87-6C38-A6EA964E9895}" dt="2023-09-10T20:07:15.134" v="2" actId="20577"/>
          <ac:spMkLst>
            <pc:docMk/>
            <pc:sldMk cId="0" sldId="260"/>
            <ac:spMk id="5121" creationId="{4201BE09-6437-8CAC-DA00-D42CB41E2B9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77AD0C-12B3-7D49-8AB1-3CDD1B339C77}" type="datetimeFigureOut">
              <a:rPr lang="en-US" smtClean="0"/>
              <a:t>7/6/24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5E4751-2FA4-1F40-84D6-9A2F118C7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8323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5E4751-2FA4-1F40-84D6-9A2F118C791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1554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Demonstrate the transformation</a:t>
            </a:r>
            <a:br>
              <a:rPr lang="en-US" dirty="0"/>
            </a:br>
            <a:endParaRPr lang="en-US" dirty="0"/>
          </a:p>
          <a:p>
            <a:r>
              <a:rPr lang="en-US" dirty="0"/>
              <a:t>We showed in lesson 1 of module 4 that ….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8C6366-923F-1E4D-A532-3CA59BF4666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6722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effectLst/>
                <a:latin typeface="CMR10"/>
              </a:rPr>
              <a:t>In various simple one-sided hypothesis tests, conventional </a:t>
            </a:r>
            <a:r>
              <a:rPr lang="en-US" sz="1800" dirty="0">
                <a:effectLst/>
                <a:latin typeface="CMMI10"/>
              </a:rPr>
              <a:t>p</a:t>
            </a:r>
            <a:r>
              <a:rPr lang="en-US" sz="1800" dirty="0">
                <a:effectLst/>
                <a:latin typeface="CMR10"/>
              </a:rPr>
              <a:t>-values may correspond with posterior probabilities under noninformative prior distributions. For example, suppose we observe </a:t>
            </a:r>
            <a:r>
              <a:rPr lang="en-US" sz="1800" dirty="0">
                <a:effectLst/>
                <a:latin typeface="CMMI10"/>
              </a:rPr>
              <a:t>y </a:t>
            </a:r>
            <a:r>
              <a:rPr lang="en-US" sz="1800" dirty="0">
                <a:effectLst/>
                <a:latin typeface="CMR10"/>
              </a:rPr>
              <a:t>= 1 from the model </a:t>
            </a:r>
            <a:r>
              <a:rPr lang="en-US" sz="1800" dirty="0">
                <a:effectLst/>
                <a:latin typeface="CMMI10"/>
              </a:rPr>
              <a:t>y </a:t>
            </a:r>
            <a:r>
              <a:rPr lang="en-US" sz="1800" dirty="0">
                <a:effectLst/>
                <a:latin typeface="CMSY10"/>
              </a:rPr>
              <a:t>∼ </a:t>
            </a:r>
            <a:r>
              <a:rPr lang="en-US" sz="1800" dirty="0">
                <a:effectLst/>
                <a:latin typeface="CMR10"/>
              </a:rPr>
              <a:t>N(</a:t>
            </a:r>
            <a:r>
              <a:rPr lang="el-GR" sz="1800" dirty="0">
                <a:effectLst/>
                <a:latin typeface="CMMI10"/>
              </a:rPr>
              <a:t>θ, </a:t>
            </a:r>
            <a:r>
              <a:rPr lang="el-GR" sz="1800" dirty="0">
                <a:effectLst/>
                <a:latin typeface="CMR10"/>
              </a:rPr>
              <a:t>1), </a:t>
            </a:r>
            <a:r>
              <a:rPr lang="en-US" sz="1800" dirty="0">
                <a:effectLst/>
                <a:latin typeface="CMR10"/>
              </a:rPr>
              <a:t>with a uniform prior density on </a:t>
            </a:r>
            <a:r>
              <a:rPr lang="el-GR" sz="1800" dirty="0">
                <a:effectLst/>
                <a:latin typeface="CMMI10"/>
              </a:rPr>
              <a:t>θ</a:t>
            </a:r>
            <a:r>
              <a:rPr lang="el-GR" sz="1800" dirty="0">
                <a:effectLst/>
                <a:latin typeface="CMR10"/>
              </a:rPr>
              <a:t>. </a:t>
            </a:r>
            <a:r>
              <a:rPr lang="en-US" sz="1800" dirty="0">
                <a:effectLst/>
                <a:latin typeface="CMR10"/>
              </a:rPr>
              <a:t>One cannot ‘reject the hypothesis’ that </a:t>
            </a:r>
            <a:r>
              <a:rPr lang="el-GR" sz="1800" dirty="0">
                <a:effectLst/>
                <a:latin typeface="CMMI10"/>
              </a:rPr>
              <a:t>θ </a:t>
            </a:r>
            <a:r>
              <a:rPr lang="el-GR" sz="1800" dirty="0">
                <a:effectLst/>
                <a:latin typeface="CMR10"/>
              </a:rPr>
              <a:t>= 0: </a:t>
            </a:r>
            <a:r>
              <a:rPr lang="en-US" sz="1800" dirty="0">
                <a:effectLst/>
                <a:latin typeface="CMR10"/>
              </a:rPr>
              <a:t>the one-sided </a:t>
            </a:r>
            <a:r>
              <a:rPr lang="en-US" sz="1800" dirty="0">
                <a:effectLst/>
                <a:latin typeface="CMMI10"/>
              </a:rPr>
              <a:t>p</a:t>
            </a:r>
            <a:r>
              <a:rPr lang="en-US" sz="1800" dirty="0">
                <a:effectLst/>
                <a:latin typeface="CMR10"/>
              </a:rPr>
              <a:t>-value is 0.16 and the two-sided </a:t>
            </a:r>
            <a:r>
              <a:rPr lang="en-US" sz="1800" dirty="0">
                <a:effectLst/>
                <a:latin typeface="CMMI10"/>
              </a:rPr>
              <a:t>p</a:t>
            </a:r>
            <a:r>
              <a:rPr lang="en-US" sz="1800" dirty="0">
                <a:effectLst/>
                <a:latin typeface="CMR10"/>
              </a:rPr>
              <a:t>-value is 0.32, both greater than the conventionally accepted cutoff value of 0.05 for ‘statistical significance.’ On the other hand, the posterior probability that </a:t>
            </a:r>
            <a:r>
              <a:rPr lang="el-GR" sz="1800" dirty="0">
                <a:effectLst/>
                <a:latin typeface="CMMI10"/>
              </a:rPr>
              <a:t>θ &gt; </a:t>
            </a:r>
            <a:r>
              <a:rPr lang="el-GR" sz="1800" dirty="0">
                <a:effectLst/>
                <a:latin typeface="CMR10"/>
              </a:rPr>
              <a:t>0 </a:t>
            </a:r>
            <a:r>
              <a:rPr lang="en-US" sz="1800" dirty="0">
                <a:effectLst/>
                <a:latin typeface="CMR10"/>
              </a:rPr>
              <a:t>is 84%, which is a more satisfactory and informative conclusion than the dichotomous verdict ‘reject’ or ‘do not reject.’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5E4751-2FA4-1F40-84D6-9A2F118C791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0747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 the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8C6366-923F-1E4D-A532-3CA59BF4666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4970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2A486D6-E442-077A-EEB3-88D208F2FC4C}"/>
              </a:ext>
            </a:extLst>
          </p:cNvPr>
          <p:cNvSpPr/>
          <p:nvPr/>
        </p:nvSpPr>
        <p:spPr>
          <a:xfrm>
            <a:off x="2657477" y="1943101"/>
            <a:ext cx="12973050" cy="4730750"/>
          </a:xfrm>
          <a:prstGeom prst="rect">
            <a:avLst/>
          </a:prstGeom>
          <a:noFill/>
          <a:ln w="12700" cap="flat" cmpd="sng">
            <a:solidFill>
              <a:schemeClr val="bg1"/>
            </a:solidFill>
            <a:prstDash val="solid"/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>
            <a:normAutofit/>
          </a:bodyPr>
          <a:lstStyle/>
          <a:p>
            <a:pPr defTabSz="1828800" fontAlgn="auto">
              <a:spcBef>
                <a:spcPts val="4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/>
            </a:pPr>
            <a:endParaRPr sz="64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5842" y="2286000"/>
            <a:ext cx="12996316" cy="2587300"/>
          </a:xfrm>
        </p:spPr>
        <p:txBody>
          <a:bodyPr lIns="182880" rIns="182880" rtlCol="0">
            <a:noAutofit/>
          </a:bodyPr>
          <a:lstStyle>
            <a:lvl1pPr marL="0" indent="0" algn="ctr" defTabSz="18288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7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45845" y="4948519"/>
            <a:ext cx="12996318" cy="1374962"/>
          </a:xfrm>
        </p:spPr>
        <p:txBody>
          <a:bodyPr rtlCol="0">
            <a:normAutofit/>
          </a:bodyPr>
          <a:lstStyle>
            <a:lvl1pPr marL="0" indent="0" algn="ctr" defTabSz="18288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572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486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400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315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6748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8550" y="161365"/>
            <a:ext cx="16084552" cy="1551434"/>
          </a:xfrm>
        </p:spPr>
        <p:txBody>
          <a:bodyPr/>
          <a:lstStyle>
            <a:lvl1pPr>
              <a:defRPr sz="56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8550" y="2050699"/>
            <a:ext cx="16084552" cy="6888006"/>
          </a:xfrm>
        </p:spPr>
        <p:txBody>
          <a:bodyPr/>
          <a:lstStyle>
            <a:lvl1pPr>
              <a:defRPr sz="4000"/>
            </a:lvl1pPr>
            <a:lvl2pPr>
              <a:defRPr sz="3600"/>
            </a:lvl2pPr>
            <a:lvl3pPr>
              <a:defRPr sz="3200"/>
            </a:lvl3pPr>
            <a:lvl4pPr>
              <a:defRPr sz="2800"/>
            </a:lvl4pPr>
            <a:lvl5pPr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02593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8550" y="2085698"/>
            <a:ext cx="7680960" cy="6515100"/>
          </a:xfrm>
        </p:spPr>
        <p:txBody>
          <a:bodyPr>
            <a:normAutofit/>
          </a:bodyPr>
          <a:lstStyle>
            <a:lvl1pPr>
              <a:spcBef>
                <a:spcPts val="3200"/>
              </a:spcBef>
              <a:defRPr sz="4000"/>
            </a:lvl1pPr>
            <a:lvl2pPr>
              <a:defRPr sz="3600"/>
            </a:lvl2pPr>
            <a:lvl3pPr>
              <a:defRPr sz="3200"/>
            </a:lvl3pPr>
            <a:lvl4pPr>
              <a:defRPr sz="2800"/>
            </a:lvl4pPr>
            <a:lvl5pPr>
              <a:defRPr sz="24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502142" y="2085698"/>
            <a:ext cx="7680960" cy="6515100"/>
          </a:xfrm>
        </p:spPr>
        <p:txBody>
          <a:bodyPr>
            <a:normAutofit/>
          </a:bodyPr>
          <a:lstStyle>
            <a:lvl1pPr>
              <a:spcBef>
                <a:spcPts val="3200"/>
              </a:spcBef>
              <a:defRPr sz="4000"/>
            </a:lvl1pPr>
            <a:lvl2pPr>
              <a:defRPr sz="3600"/>
            </a:lvl2pPr>
            <a:lvl3pPr>
              <a:defRPr sz="3200"/>
            </a:lvl3pPr>
            <a:lvl4pPr>
              <a:defRPr sz="2800"/>
            </a:lvl4pPr>
            <a:lvl5pPr>
              <a:defRPr sz="24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8550" y="161365"/>
            <a:ext cx="16084552" cy="1551434"/>
          </a:xfrm>
        </p:spPr>
        <p:txBody>
          <a:bodyPr/>
          <a:lstStyle>
            <a:lvl1pPr>
              <a:defRPr sz="56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56114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482098A7-74DB-47EC-8637-CFD1F5FF8EA6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098551" y="161926"/>
            <a:ext cx="16084550" cy="2003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A30E7C49-5D51-22BD-9218-005012D508B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1098551" y="2400300"/>
            <a:ext cx="16084550" cy="651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pic>
        <p:nvPicPr>
          <p:cNvPr id="1028" name="Picture 5" descr="ILTECH_wht_horiz.png">
            <a:extLst>
              <a:ext uri="{FF2B5EF4-FFF2-40B4-BE49-F238E27FC236}">
                <a16:creationId xmlns:a16="http://schemas.microsoft.com/office/drawing/2014/main" id="{42D74730-BBC2-6B47-9AEF-9E8FDE440A0D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89076" y="9185276"/>
            <a:ext cx="355600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4" r:id="rId2"/>
    <p:sldLayoutId id="2147483675" r:id="rId3"/>
  </p:sldLayoutIdLst>
  <p:txStyles>
    <p:titleStyle>
      <a:lvl1pPr algn="ctr" rtl="0" fontAlgn="base">
        <a:spcBef>
          <a:spcPct val="0"/>
        </a:spcBef>
        <a:spcAft>
          <a:spcPct val="0"/>
        </a:spcAft>
        <a:defRPr sz="5600" b="1" kern="1200">
          <a:solidFill>
            <a:schemeClr val="accent1"/>
          </a:solidFill>
          <a:latin typeface="+mj-lt"/>
          <a:ea typeface="ＭＳ Ｐゴシック" panose="020B0600070205080204" pitchFamily="34" charset="-128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5600" b="1">
          <a:solidFill>
            <a:schemeClr val="accent1"/>
          </a:solidFill>
          <a:latin typeface="Arial" panose="020B0604020202020204" pitchFamily="34" charset="0"/>
          <a:ea typeface="ＭＳ Ｐゴシック" panose="020B0600070205080204" pitchFamily="34" charset="-128"/>
        </a:defRPr>
      </a:lvl2pPr>
      <a:lvl3pPr algn="ctr" rtl="0" fontAlgn="base">
        <a:spcBef>
          <a:spcPct val="0"/>
        </a:spcBef>
        <a:spcAft>
          <a:spcPct val="0"/>
        </a:spcAft>
        <a:defRPr sz="5600" b="1">
          <a:solidFill>
            <a:schemeClr val="accent1"/>
          </a:solidFill>
          <a:latin typeface="Arial" panose="020B0604020202020204" pitchFamily="34" charset="0"/>
          <a:ea typeface="ＭＳ Ｐゴシック" panose="020B0600070205080204" pitchFamily="34" charset="-128"/>
        </a:defRPr>
      </a:lvl3pPr>
      <a:lvl4pPr algn="ctr" rtl="0" fontAlgn="base">
        <a:spcBef>
          <a:spcPct val="0"/>
        </a:spcBef>
        <a:spcAft>
          <a:spcPct val="0"/>
        </a:spcAft>
        <a:defRPr sz="5600" b="1">
          <a:solidFill>
            <a:schemeClr val="accent1"/>
          </a:solidFill>
          <a:latin typeface="Arial" panose="020B0604020202020204" pitchFamily="34" charset="0"/>
          <a:ea typeface="ＭＳ Ｐゴシック" panose="020B0600070205080204" pitchFamily="34" charset="-128"/>
        </a:defRPr>
      </a:lvl4pPr>
      <a:lvl5pPr algn="ctr" rtl="0" fontAlgn="base">
        <a:spcBef>
          <a:spcPct val="0"/>
        </a:spcBef>
        <a:spcAft>
          <a:spcPct val="0"/>
        </a:spcAft>
        <a:defRPr sz="5600" b="1">
          <a:solidFill>
            <a:schemeClr val="accent1"/>
          </a:solidFill>
          <a:latin typeface="Arial" panose="020B0604020202020204" pitchFamily="34" charset="0"/>
          <a:ea typeface="ＭＳ Ｐゴシック" panose="020B0600070205080204" pitchFamily="34" charset="-128"/>
        </a:defRPr>
      </a:lvl5pPr>
      <a:lvl6pPr marL="914400" algn="ctr" rtl="0" fontAlgn="base">
        <a:spcBef>
          <a:spcPct val="0"/>
        </a:spcBef>
        <a:spcAft>
          <a:spcPct val="0"/>
        </a:spcAft>
        <a:defRPr sz="5600" b="1">
          <a:solidFill>
            <a:schemeClr val="accent1"/>
          </a:solidFill>
          <a:latin typeface="Arial" panose="020B0604020202020204" pitchFamily="34" charset="0"/>
          <a:ea typeface="ＭＳ Ｐゴシック" panose="020B0600070205080204" pitchFamily="34" charset="-128"/>
        </a:defRPr>
      </a:lvl6pPr>
      <a:lvl7pPr marL="1828800" algn="ctr" rtl="0" fontAlgn="base">
        <a:spcBef>
          <a:spcPct val="0"/>
        </a:spcBef>
        <a:spcAft>
          <a:spcPct val="0"/>
        </a:spcAft>
        <a:defRPr sz="5600" b="1">
          <a:solidFill>
            <a:schemeClr val="accent1"/>
          </a:solidFill>
          <a:latin typeface="Arial" panose="020B0604020202020204" pitchFamily="34" charset="0"/>
          <a:ea typeface="ＭＳ Ｐゴシック" panose="020B0600070205080204" pitchFamily="34" charset="-128"/>
        </a:defRPr>
      </a:lvl7pPr>
      <a:lvl8pPr marL="2743200" algn="ctr" rtl="0" fontAlgn="base">
        <a:spcBef>
          <a:spcPct val="0"/>
        </a:spcBef>
        <a:spcAft>
          <a:spcPct val="0"/>
        </a:spcAft>
        <a:defRPr sz="5600" b="1">
          <a:solidFill>
            <a:schemeClr val="accent1"/>
          </a:solidFill>
          <a:latin typeface="Arial" panose="020B0604020202020204" pitchFamily="34" charset="0"/>
          <a:ea typeface="ＭＳ Ｐゴシック" panose="020B0600070205080204" pitchFamily="34" charset="-128"/>
        </a:defRPr>
      </a:lvl8pPr>
      <a:lvl9pPr marL="3657600" algn="ctr" rtl="0" fontAlgn="base">
        <a:spcBef>
          <a:spcPct val="0"/>
        </a:spcBef>
        <a:spcAft>
          <a:spcPct val="0"/>
        </a:spcAft>
        <a:defRPr sz="5600" b="1">
          <a:solidFill>
            <a:schemeClr val="accent1"/>
          </a:solidFill>
          <a:latin typeface="Arial" panose="020B0604020202020204" pitchFamily="34" charset="0"/>
          <a:ea typeface="ＭＳ Ｐゴシック" panose="020B0600070205080204" pitchFamily="34" charset="-128"/>
        </a:defRPr>
      </a:lvl9pPr>
    </p:titleStyle>
    <p:bodyStyle>
      <a:lvl1pPr marL="698500" indent="-698500" algn="l" rtl="0" fontAlgn="base">
        <a:spcBef>
          <a:spcPts val="4000"/>
        </a:spcBef>
        <a:spcAft>
          <a:spcPct val="0"/>
        </a:spcAft>
        <a:buClr>
          <a:schemeClr val="accent2"/>
        </a:buClr>
        <a:buSzPct val="100000"/>
        <a:buFont typeface="Wingdings 2" pitchFamily="2" charset="2"/>
        <a:buChar char=""/>
        <a:defRPr sz="4800" kern="1200">
          <a:solidFill>
            <a:schemeClr val="tx1"/>
          </a:solidFill>
          <a:latin typeface="+mn-lt"/>
          <a:ea typeface="ＭＳ Ｐゴシック" panose="020B0600070205080204" pitchFamily="34" charset="-128"/>
          <a:cs typeface="+mn-cs"/>
        </a:defRPr>
      </a:lvl1pPr>
      <a:lvl2pPr marL="1371600" indent="-673100" algn="l" rtl="0" fontAlgn="base">
        <a:spcBef>
          <a:spcPts val="1200"/>
        </a:spcBef>
        <a:spcAft>
          <a:spcPct val="0"/>
        </a:spcAft>
        <a:buClr>
          <a:srgbClr val="808080"/>
        </a:buClr>
        <a:buSzPct val="100000"/>
        <a:buFont typeface="Wingdings 2" pitchFamily="2" charset="2"/>
        <a:buChar char=""/>
        <a:defRPr sz="4400" kern="1200">
          <a:solidFill>
            <a:schemeClr val="tx1"/>
          </a:solidFill>
          <a:latin typeface="+mn-lt"/>
          <a:ea typeface="ＭＳ Ｐゴシック" panose="020B0600070205080204" pitchFamily="34" charset="-128"/>
          <a:cs typeface="+mn-cs"/>
        </a:defRPr>
      </a:lvl2pPr>
      <a:lvl3pPr marL="1936750" indent="-565150" algn="l" rtl="0" fontAlgn="base">
        <a:spcBef>
          <a:spcPts val="1200"/>
        </a:spcBef>
        <a:spcAft>
          <a:spcPct val="0"/>
        </a:spcAft>
        <a:buClr>
          <a:srgbClr val="969696"/>
        </a:buClr>
        <a:buSzPct val="100000"/>
        <a:buFont typeface="Wingdings 2" pitchFamily="2" charset="2"/>
        <a:buChar char=""/>
        <a:defRPr sz="4000" kern="1200">
          <a:solidFill>
            <a:schemeClr val="tx1"/>
          </a:solidFill>
          <a:latin typeface="+mn-lt"/>
          <a:ea typeface="ＭＳ Ｐゴシック" panose="020B0600070205080204" pitchFamily="34" charset="-128"/>
          <a:cs typeface="+mn-cs"/>
        </a:defRPr>
      </a:lvl3pPr>
      <a:lvl4pPr marL="2527300" indent="-590550" algn="l" rtl="0" fontAlgn="base">
        <a:spcBef>
          <a:spcPts val="1200"/>
        </a:spcBef>
        <a:spcAft>
          <a:spcPct val="0"/>
        </a:spcAft>
        <a:buClr>
          <a:srgbClr val="F8BC65"/>
        </a:buClr>
        <a:buSzPct val="100000"/>
        <a:buFont typeface="Wingdings 2" pitchFamily="2" charset="2"/>
        <a:buChar char=""/>
        <a:defRPr kern="1200">
          <a:solidFill>
            <a:schemeClr val="tx1"/>
          </a:solidFill>
          <a:latin typeface="+mn-lt"/>
          <a:ea typeface="ＭＳ Ｐゴシック" panose="020B0600070205080204" pitchFamily="34" charset="-128"/>
          <a:cs typeface="+mn-cs"/>
        </a:defRPr>
      </a:lvl4pPr>
      <a:lvl5pPr marL="3092450" indent="-565150" algn="l" rtl="0" fontAlgn="base">
        <a:spcBef>
          <a:spcPts val="1200"/>
        </a:spcBef>
        <a:spcAft>
          <a:spcPct val="0"/>
        </a:spcAft>
        <a:buClr>
          <a:srgbClr val="FBD299"/>
        </a:buClr>
        <a:buSzPct val="100000"/>
        <a:buFont typeface="Wingdings 2" pitchFamily="2" charset="2"/>
        <a:buChar char=""/>
        <a:defRPr kern="1200">
          <a:solidFill>
            <a:schemeClr val="tx1"/>
          </a:solidFill>
          <a:latin typeface="+mn-lt"/>
          <a:ea typeface="ＭＳ Ｐゴシック" panose="020B0600070205080204" pitchFamily="34" charset="-128"/>
          <a:cs typeface="+mn-cs"/>
        </a:defRPr>
      </a:lvl5pPr>
      <a:lvl6pPr marL="3657600" indent="-565150" algn="l" defTabSz="18288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36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4235450" indent="-565150" algn="l" defTabSz="18288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36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4797426" indent="-565150" algn="l" defTabSz="18288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36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5378450" indent="-565150" algn="l" defTabSz="18288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36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3D2C4-084C-C545-00AC-430EC19B6C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44777" y="2286001"/>
            <a:ext cx="12998450" cy="2587626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Bayesian Inference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73A97B-06C2-BD5D-13DD-A14A00967D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44777" y="4949827"/>
            <a:ext cx="12998450" cy="1374774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Module 4, Lesson 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25AB977-A5C2-A503-0E3D-2254B688C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Interpretations of Other Methods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12A12B-8BB1-92D5-83F6-E962620D41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large samples, Bayesian methods come to the same conclusions as the frequentist approach</a:t>
            </a:r>
          </a:p>
          <a:p>
            <a:r>
              <a:rPr lang="en-US" dirty="0"/>
              <a:t>With small samples, frequentist methods can be transformed to Bayesian methods with the </a:t>
            </a:r>
            <a:r>
              <a:rPr lang="en-US" u="sng" dirty="0"/>
              <a:t>right</a:t>
            </a:r>
            <a:r>
              <a:rPr lang="en-US" dirty="0"/>
              <a:t> choice of prior.</a:t>
            </a:r>
          </a:p>
          <a:p>
            <a:r>
              <a:rPr lang="en-US" dirty="0"/>
              <a:t>Hypothesis testing, however, can produce different results</a:t>
            </a:r>
          </a:p>
          <a:p>
            <a:pPr lvl="1"/>
            <a:r>
              <a:rPr lang="en-US" dirty="0"/>
              <a:t>Other examples exist (</a:t>
            </a:r>
            <a:r>
              <a:rPr lang="en-US"/>
              <a:t>see reading). </a:t>
            </a:r>
            <a:endParaRPr lang="en-US" dirty="0"/>
          </a:p>
          <a:p>
            <a:pPr lvl="1"/>
            <a:r>
              <a:rPr lang="en-US" dirty="0"/>
              <a:t>Here, we will discuss only hypothesis testing.</a:t>
            </a:r>
          </a:p>
        </p:txBody>
      </p:sp>
    </p:spTree>
    <p:extLst>
      <p:ext uri="{BB962C8B-B14F-4D97-AF65-F5344CB8AC3E}">
        <p14:creationId xmlns:p14="http://schemas.microsoft.com/office/powerpoint/2010/main" val="21304410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47B36-7F11-5EF1-F1BF-E1623422C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 Testing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2B89ADC-C77B-1A0B-811F-09E8B387ABB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null hypothesis concept with a continuous distribution requires setting a nonzero probability to a single point,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The comparison between the null,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, and the alternative,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, is a bit artificial.</a:t>
                </a:r>
              </a:p>
              <a:p>
                <a:r>
                  <a:rPr lang="en-US" dirty="0"/>
                  <a:t>Within a Bayesian framework, we simply ask what is the posterior distribution of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based on our initial assumption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There is no “reject” or “fail to reject.”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2B89ADC-C77B-1A0B-811F-09E8B387AB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104" t="-16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49357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2BDA0A51-B445-017C-B19B-D95D977CD4AE}"/>
              </a:ext>
            </a:extLst>
          </p:cNvPr>
          <p:cNvSpPr txBox="1">
            <a:spLocks/>
          </p:cNvSpPr>
          <p:nvPr/>
        </p:nvSpPr>
        <p:spPr bwMode="auto">
          <a:xfrm>
            <a:off x="1101724" y="4367783"/>
            <a:ext cx="16084552" cy="1551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5600" b="1" kern="1200">
                <a:solidFill>
                  <a:schemeClr val="accent1"/>
                </a:solidFill>
                <a:latin typeface="+mj-lt"/>
                <a:ea typeface="ＭＳ Ｐゴシック" panose="020B0600070205080204" pitchFamily="34" charset="-128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5600" b="1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5600" b="1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5600" b="1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5600" b="1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914400" algn="ctr" rtl="0" fontAlgn="base">
              <a:spcBef>
                <a:spcPct val="0"/>
              </a:spcBef>
              <a:spcAft>
                <a:spcPct val="0"/>
              </a:spcAft>
              <a:defRPr sz="5600" b="1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1828800" algn="ctr" rtl="0" fontAlgn="base">
              <a:spcBef>
                <a:spcPct val="0"/>
              </a:spcBef>
              <a:spcAft>
                <a:spcPct val="0"/>
              </a:spcAft>
              <a:defRPr sz="5600" b="1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2743200" algn="ctr" rtl="0" fontAlgn="base">
              <a:spcBef>
                <a:spcPct val="0"/>
              </a:spcBef>
              <a:spcAft>
                <a:spcPct val="0"/>
              </a:spcAft>
              <a:defRPr sz="5600" b="1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657600" algn="ctr" rtl="0" fontAlgn="base">
              <a:spcBef>
                <a:spcPct val="0"/>
              </a:spcBef>
              <a:spcAft>
                <a:spcPct val="0"/>
              </a:spcAft>
              <a:defRPr sz="5600" b="1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i="1" dirty="0"/>
              <a:t>(board example inserted here)</a:t>
            </a:r>
          </a:p>
        </p:txBody>
      </p:sp>
    </p:spTree>
    <p:extLst>
      <p:ext uri="{BB962C8B-B14F-4D97-AF65-F5344CB8AC3E}">
        <p14:creationId xmlns:p14="http://schemas.microsoft.com/office/powerpoint/2010/main" val="23561585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0EC35-8E5F-DCCC-3437-BBD5B3B9B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of Nonparametric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A923B-BEAB-93AB-C604-7E3A74B1DD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Nonparametric methods, those that avoid complete probability models, cannot be easily evaluated using Bayesian methods. </a:t>
            </a:r>
          </a:p>
          <a:p>
            <a:r>
              <a:rPr lang="en-US" dirty="0"/>
              <a:t>Without a specified probability model, it is difficult to test the assumptions. </a:t>
            </a:r>
          </a:p>
          <a:p>
            <a:r>
              <a:rPr lang="en-US" dirty="0"/>
              <a:t>With such methods, however, there is often a Bayesian version that can be explored. </a:t>
            </a:r>
          </a:p>
          <a:p>
            <a:pPr lvl="1"/>
            <a:r>
              <a:rPr lang="en-US" dirty="0"/>
              <a:t>Here and in the reading, we see a Bayesian bootstrapping methodology</a:t>
            </a:r>
          </a:p>
        </p:txBody>
      </p:sp>
    </p:spTree>
    <p:extLst>
      <p:ext uri="{BB962C8B-B14F-4D97-AF65-F5344CB8AC3E}">
        <p14:creationId xmlns:p14="http://schemas.microsoft.com/office/powerpoint/2010/main" val="29933096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106E7-661B-DE22-1C32-11BF1B527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3A18A-F9BC-EA09-4D5D-4AAEB45180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Bootstrapping is a technique often used in data science to estimate the prediction error for a given model. </a:t>
            </a:r>
          </a:p>
          <a:p>
            <a:pPr lvl="1"/>
            <a:r>
              <a:rPr lang="en-US" dirty="0"/>
              <a:t>Typically used when datasets are too small to allow for a testing set.</a:t>
            </a:r>
          </a:p>
          <a:p>
            <a:r>
              <a:rPr lang="en-US" dirty="0"/>
              <a:t>It involves sampling from dataset (with replacement) to create “bootstrapped” samples. </a:t>
            </a:r>
          </a:p>
          <a:p>
            <a:pPr lvl="1"/>
            <a:r>
              <a:rPr lang="en-US" dirty="0"/>
              <a:t>These samples are then used to estimate an unknown parameter, such as the expected prediction error.</a:t>
            </a:r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3056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89E1FF-60C6-FC18-0E3A-403B67A61FAD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1" smtClean="0">
                        <a:latin typeface="Cambria Math" panose="02040503050406030204" pitchFamily="18" charset="0"/>
                      </a:rPr>
                      <m:t>B</m:t>
                    </m:r>
                  </m:oMath>
                </a14:m>
                <a:r>
                  <a:rPr lang="en-US" dirty="0"/>
                  <a:t>  bootstrapped samples are constructed from randomly sampling the dataset with replacement to construct sets of the same size. </a:t>
                </a:r>
              </a:p>
              <a:p>
                <a:r>
                  <a:rPr lang="en-US" dirty="0"/>
                  <a:t>A small example</a:t>
                </a:r>
              </a:p>
              <a:p>
                <a:r>
                  <a:rPr lang="en-US" dirty="0"/>
                  <a:t>These samples are then used to estimate the unknown parameter (see reading)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89E1FF-60C6-FC18-0E3A-403B67A61F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310" t="-1751" r="-2640" b="-19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420F167-6AE7-4EFF-E1AC-13A12A353552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Dataset: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2, 8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9, 2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3, 7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9, 7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1, 6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Bootstrapped Samples: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9, 2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9, 2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9, 7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9, 2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1, 6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1, 6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i="1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3, 7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9, </m:t>
                              </m:r>
                              <m: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i="1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3, 7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i="1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3, 7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9, 7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2, 8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i="1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3,</m:t>
                              </m:r>
                              <m:r>
                                <a:rPr lang="en-US" i="1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  <m:r>
                                <a:rPr lang="en-US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2, 8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2, 8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1, 6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i="1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b="0" i="1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, 7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, 7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2, 8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1, 6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i="1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3, 7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9, </m:t>
                              </m:r>
                              <m: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2, 8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2, 8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2, 8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2, 8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i="1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i="1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9, 2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, 7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420F167-6AE7-4EFF-E1AC-13A12A3535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l="-2805" t="-17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38D40723-192D-3EB8-0B1E-A2215463E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Bootstrapped Samples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3BCA0F6-2DEA-B285-3FBA-9EA5E542571E}"/>
              </a:ext>
            </a:extLst>
          </p:cNvPr>
          <p:cNvCxnSpPr/>
          <p:nvPr/>
        </p:nvCxnSpPr>
        <p:spPr>
          <a:xfrm>
            <a:off x="5953635" y="5960327"/>
            <a:ext cx="1371600" cy="0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99511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978611E-36F1-5133-8D67-6B8DBF735CE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Bayesian bootstrapped samples are seen as weightings of the data. </a:t>
            </a:r>
          </a:p>
          <a:p>
            <a:r>
              <a:rPr lang="en-US" dirty="0"/>
              <a:t>These new weightings of the dataset are used to compute the posterior distribution of the unknown parameter.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CB465E7-0073-C2DE-36CC-34C1D390C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Bootstrapping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3">
                <a:extLst>
                  <a:ext uri="{FF2B5EF4-FFF2-40B4-BE49-F238E27FC236}">
                    <a16:creationId xmlns:a16="http://schemas.microsoft.com/office/drawing/2014/main" id="{D10734E6-83DB-97A4-E69D-D44621253EAC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Dataset: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2, 8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9, 2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3, 7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9, 7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1, 6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Bootstrapped Weightings: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b="0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7" name="Content Placeholder 3">
                <a:extLst>
                  <a:ext uri="{FF2B5EF4-FFF2-40B4-BE49-F238E27FC236}">
                    <a16:creationId xmlns:a16="http://schemas.microsoft.com/office/drawing/2014/main" id="{D10734E6-83DB-97A4-E69D-D44621253E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 l="-2805" t="-17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51944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itle 1">
            <a:extLst>
              <a:ext uri="{FF2B5EF4-FFF2-40B4-BE49-F238E27FC236}">
                <a16:creationId xmlns:a16="http://schemas.microsoft.com/office/drawing/2014/main" id="{7437B09B-40A5-6CD5-DCB3-08809A79E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551" y="161926"/>
            <a:ext cx="16084550" cy="1549400"/>
          </a:xfrm>
        </p:spPr>
        <p:txBody>
          <a:bodyPr/>
          <a:lstStyle/>
          <a:p>
            <a:r>
              <a:rPr lang="en-US" altLang="en-US" dirty="0"/>
              <a:t>Next Time</a:t>
            </a:r>
          </a:p>
        </p:txBody>
      </p:sp>
      <p:sp>
        <p:nvSpPr>
          <p:cNvPr id="6146" name="Content Placeholder 2">
            <a:extLst>
              <a:ext uri="{FF2B5EF4-FFF2-40B4-BE49-F238E27FC236}">
                <a16:creationId xmlns:a16="http://schemas.microsoft.com/office/drawing/2014/main" id="{8DFB1FDB-789D-3A4E-B0C7-3BAF194C66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8551" y="2051050"/>
            <a:ext cx="16084550" cy="6886576"/>
          </a:xfrm>
        </p:spPr>
        <p:txBody>
          <a:bodyPr/>
          <a:lstStyle/>
          <a:p>
            <a:r>
              <a:rPr lang="en-US" altLang="en-US"/>
              <a:t>Hierarchical Models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51947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2807F-AA75-8289-ABFC-30F1E44E67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44777" y="2286001"/>
            <a:ext cx="12998450" cy="2587626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Frequency Properties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D820C0-3BC8-687A-7D56-C3951CF5E8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44777" y="4949827"/>
            <a:ext cx="12998450" cy="1374774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Shahrzad Jamshidi, PhD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itle 1">
            <a:extLst>
              <a:ext uri="{FF2B5EF4-FFF2-40B4-BE49-F238E27FC236}">
                <a16:creationId xmlns:a16="http://schemas.microsoft.com/office/drawing/2014/main" id="{7437B09B-40A5-6CD5-DCB3-08809A79E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551" y="161926"/>
            <a:ext cx="16084550" cy="1549400"/>
          </a:xfrm>
        </p:spPr>
        <p:txBody>
          <a:bodyPr/>
          <a:lstStyle/>
          <a:p>
            <a:r>
              <a:rPr lang="en-US" altLang="en-US" dirty="0"/>
              <a:t>Last Time</a:t>
            </a:r>
          </a:p>
        </p:txBody>
      </p:sp>
      <p:sp>
        <p:nvSpPr>
          <p:cNvPr id="6146" name="Content Placeholder 2">
            <a:extLst>
              <a:ext uri="{FF2B5EF4-FFF2-40B4-BE49-F238E27FC236}">
                <a16:creationId xmlns:a16="http://schemas.microsoft.com/office/drawing/2014/main" id="{8DFB1FDB-789D-3A4E-B0C7-3BAF194C66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8551" y="2051050"/>
            <a:ext cx="16084550" cy="6886576"/>
          </a:xfrm>
        </p:spPr>
        <p:txBody>
          <a:bodyPr/>
          <a:lstStyle/>
          <a:p>
            <a:r>
              <a:rPr lang="en-US" altLang="en-US" dirty="0"/>
              <a:t>Large-Sample Theory</a:t>
            </a:r>
          </a:p>
          <a:p>
            <a:pPr lvl="1"/>
            <a:r>
              <a:rPr lang="en-US" altLang="en-US" dirty="0"/>
              <a:t>The posterior tends to a normal distribution (</a:t>
            </a:r>
            <a:r>
              <a:rPr lang="en-US" altLang="en-US" b="1" i="1" dirty="0">
                <a:solidFill>
                  <a:schemeClr val="bg1"/>
                </a:solidFill>
              </a:rPr>
              <a:t>asymptotic normality</a:t>
            </a:r>
            <a:r>
              <a:rPr lang="en-US" altLang="en-US" dirty="0"/>
              <a:t>)</a:t>
            </a:r>
          </a:p>
          <a:p>
            <a:r>
              <a:rPr lang="en-US" altLang="en-US" dirty="0"/>
              <a:t>Counterexamples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itle 1">
            <a:extLst>
              <a:ext uri="{FF2B5EF4-FFF2-40B4-BE49-F238E27FC236}">
                <a16:creationId xmlns:a16="http://schemas.microsoft.com/office/drawing/2014/main" id="{7437B09B-40A5-6CD5-DCB3-08809A79E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551" y="161926"/>
            <a:ext cx="16084550" cy="1549400"/>
          </a:xfrm>
        </p:spPr>
        <p:txBody>
          <a:bodyPr/>
          <a:lstStyle/>
          <a:p>
            <a:r>
              <a:rPr lang="en-US" altLang="en-US" dirty="0"/>
              <a:t>Objectives</a:t>
            </a:r>
          </a:p>
        </p:txBody>
      </p:sp>
      <p:sp>
        <p:nvSpPr>
          <p:cNvPr id="6146" name="Content Placeholder 2">
            <a:extLst>
              <a:ext uri="{FF2B5EF4-FFF2-40B4-BE49-F238E27FC236}">
                <a16:creationId xmlns:a16="http://schemas.microsoft.com/office/drawing/2014/main" id="{8DFB1FDB-789D-3A4E-B0C7-3BAF194C66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8551" y="2051050"/>
            <a:ext cx="16084550" cy="6886576"/>
          </a:xfrm>
        </p:spPr>
        <p:txBody>
          <a:bodyPr/>
          <a:lstStyle/>
          <a:p>
            <a:r>
              <a:rPr lang="en-US" altLang="en-US" dirty="0"/>
              <a:t>Evaluate Bayesian inferences from a frequentist perspective.</a:t>
            </a:r>
          </a:p>
          <a:p>
            <a:r>
              <a:rPr lang="en-US" altLang="en-US" dirty="0"/>
              <a:t>Understand how Bayesian methods relate to other statistical approaches.</a:t>
            </a:r>
          </a:p>
        </p:txBody>
      </p:sp>
    </p:spTree>
    <p:extLst>
      <p:ext uri="{BB962C8B-B14F-4D97-AF65-F5344CB8AC3E}">
        <p14:creationId xmlns:p14="http://schemas.microsoft.com/office/powerpoint/2010/main" val="648465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E8214-048D-310F-75DB-AA1B3E9E6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Frequency Evaluations of Bayesian Inference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A83D57-61C0-BAFD-9B32-3851E9BBB1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Frequentist (non-Bayesian) statistics can provide a useful approach for evaluating properties of Bayesian inference</a:t>
            </a:r>
          </a:p>
          <a:p>
            <a:pPr lvl="1"/>
            <a:r>
              <a:rPr lang="en-US" dirty="0"/>
              <a:t>From the perspective of repeated sampling. </a:t>
            </a:r>
          </a:p>
          <a:p>
            <a:r>
              <a:rPr lang="en-US" dirty="0"/>
              <a:t>Asymptotic normality is based on the idea of repeated sampling. </a:t>
            </a:r>
          </a:p>
          <a:p>
            <a:r>
              <a:rPr lang="en-US" dirty="0"/>
              <a:t>The same is true for the notion of posterior convergence. </a:t>
            </a:r>
          </a:p>
        </p:txBody>
      </p:sp>
    </p:spTree>
    <p:extLst>
      <p:ext uri="{BB962C8B-B14F-4D97-AF65-F5344CB8AC3E}">
        <p14:creationId xmlns:p14="http://schemas.microsoft.com/office/powerpoint/2010/main" val="104162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83C65-DAB6-E0E9-A527-4C147042F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Large-Sample Correspondence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CE8CB5-7F4A-5A53-BE69-5DD169AD382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Suppose the normal approximation for the posterior distribution holds.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Then it can be standardized under the following transformation: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acc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1/2</m:t>
                          </m:r>
                        </m:sup>
                      </m:sSup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~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en-US" dirty="0"/>
                  <a:t> is the posterior mode,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acc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1/2</m:t>
                        </m:r>
                      </m:sup>
                    </m:sSup>
                  </m:oMath>
                </a14:m>
                <a:r>
                  <a:rPr lang="en-US" dirty="0"/>
                  <a:t> is any matrix square root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e>
                    </m:d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dirty="0"/>
                  <a:t> is the identity matrix.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CE8CB5-7F4A-5A53-BE69-5DD169AD38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41" t="-16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8348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2BDA0A51-B445-017C-B19B-D95D977CD4AE}"/>
              </a:ext>
            </a:extLst>
          </p:cNvPr>
          <p:cNvSpPr txBox="1">
            <a:spLocks/>
          </p:cNvSpPr>
          <p:nvPr/>
        </p:nvSpPr>
        <p:spPr bwMode="auto">
          <a:xfrm>
            <a:off x="1101724" y="4367783"/>
            <a:ext cx="16084552" cy="1551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5600" b="1" kern="1200">
                <a:solidFill>
                  <a:schemeClr val="accent1"/>
                </a:solidFill>
                <a:latin typeface="+mj-lt"/>
                <a:ea typeface="ＭＳ Ｐゴシック" panose="020B0600070205080204" pitchFamily="34" charset="-128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5600" b="1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5600" b="1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5600" b="1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5600" b="1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914400" algn="ctr" rtl="0" fontAlgn="base">
              <a:spcBef>
                <a:spcPct val="0"/>
              </a:spcBef>
              <a:spcAft>
                <a:spcPct val="0"/>
              </a:spcAft>
              <a:defRPr sz="5600" b="1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1828800" algn="ctr" rtl="0" fontAlgn="base">
              <a:spcBef>
                <a:spcPct val="0"/>
              </a:spcBef>
              <a:spcAft>
                <a:spcPct val="0"/>
              </a:spcAft>
              <a:defRPr sz="5600" b="1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2743200" algn="ctr" rtl="0" fontAlgn="base">
              <a:spcBef>
                <a:spcPct val="0"/>
              </a:spcBef>
              <a:spcAft>
                <a:spcPct val="0"/>
              </a:spcAft>
              <a:defRPr sz="5600" b="1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657600" algn="ctr" rtl="0" fontAlgn="base">
              <a:spcBef>
                <a:spcPct val="0"/>
              </a:spcBef>
              <a:spcAft>
                <a:spcPct val="0"/>
              </a:spcAft>
              <a:defRPr sz="5600" b="1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i="1" dirty="0"/>
              <a:t>(board example inserted here)</a:t>
            </a:r>
          </a:p>
        </p:txBody>
      </p:sp>
    </p:spTree>
    <p:extLst>
      <p:ext uri="{BB962C8B-B14F-4D97-AF65-F5344CB8AC3E}">
        <p14:creationId xmlns:p14="http://schemas.microsoft.com/office/powerpoint/2010/main" val="3822578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41FEE-7C18-7EF0-C0BB-63D62EF8F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Equivalent Frequentist Result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869ED4-4A9D-F4DE-5376-4FFED25F9E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Suppose the data distribution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/>
                  <a:t> is in the family of likelihoods,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dirty="0"/>
                  <a:t>,  for some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. </a:t>
                </a:r>
              </a:p>
              <a:p>
                <a:r>
                  <a:rPr lang="en-US" dirty="0"/>
                  <a:t>Under repeated sampling, we can be shown that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acc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1/2</m:t>
                          </m:r>
                        </m:sup>
                      </m:sSup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using the maximum likelihood estimate. </a:t>
                </a:r>
              </a:p>
              <a:p>
                <a:r>
                  <a:rPr lang="en-US" dirty="0"/>
                  <a:t>This shows us that the posterior distribution (Bayesian) converges to sampling distribution (Frequentist) </a:t>
                </a:r>
                <a:r>
                  <a:rPr lang="en-US" i="1" dirty="0"/>
                  <a:t>asymptotically</a:t>
                </a:r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With large enough samples, we get the same result regardless of perspective.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869ED4-4A9D-F4DE-5376-4FFED25F9E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41" t="-1657" r="-1577" b="-10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65779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39C17-12BB-04A1-500B-84FCD0C1F1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8550" y="2085698"/>
            <a:ext cx="7680960" cy="6515100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More examples in the reading</a:t>
            </a:r>
          </a:p>
          <a:p>
            <a:r>
              <a:rPr lang="en-US" dirty="0"/>
              <a:t>Topics covered:</a:t>
            </a:r>
          </a:p>
          <a:p>
            <a:pPr lvl="1"/>
            <a:r>
              <a:rPr lang="en-US" dirty="0"/>
              <a:t>Point estimates</a:t>
            </a:r>
          </a:p>
          <a:p>
            <a:pPr lvl="1"/>
            <a:r>
              <a:rPr lang="en-US" dirty="0"/>
              <a:t>Consistency</a:t>
            </a:r>
          </a:p>
          <a:p>
            <a:pPr lvl="1"/>
            <a:r>
              <a:rPr lang="en-US" dirty="0"/>
              <a:t>Efficiency</a:t>
            </a:r>
          </a:p>
          <a:p>
            <a:pPr lvl="1"/>
            <a:r>
              <a:rPr lang="en-US" dirty="0"/>
              <a:t>Confidence</a:t>
            </a:r>
          </a:p>
        </p:txBody>
      </p:sp>
      <p:pic>
        <p:nvPicPr>
          <p:cNvPr id="5" name="Picture 4" descr="Reading a book and drinking coffee on the table">
            <a:extLst>
              <a:ext uri="{FF2B5EF4-FFF2-40B4-BE49-F238E27FC236}">
                <a16:creationId xmlns:a16="http://schemas.microsoft.com/office/drawing/2014/main" id="{C7A579BD-CEB7-E6FA-BE41-6F4DD042CE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414" r="9891" b="-1"/>
          <a:stretch/>
        </p:blipFill>
        <p:spPr>
          <a:xfrm>
            <a:off x="9502142" y="2085698"/>
            <a:ext cx="7680960" cy="6515100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B1A90A8-55D9-F78C-2A69-2474D0E22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550" y="161365"/>
            <a:ext cx="16084552" cy="1551434"/>
          </a:xfrm>
        </p:spPr>
        <p:txBody>
          <a:bodyPr wrap="square" anchor="b">
            <a:normAutofit/>
          </a:bodyPr>
          <a:lstStyle/>
          <a:p>
            <a:r>
              <a:rPr lang="en-US" dirty="0"/>
              <a:t>More Examples in Reading</a:t>
            </a:r>
          </a:p>
        </p:txBody>
      </p:sp>
    </p:spTree>
    <p:extLst>
      <p:ext uri="{BB962C8B-B14F-4D97-AF65-F5344CB8AC3E}">
        <p14:creationId xmlns:p14="http://schemas.microsoft.com/office/powerpoint/2010/main" val="8443978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Custom 3">
      <a:dk1>
        <a:sysClr val="windowText" lastClr="000000"/>
      </a:dk1>
      <a:lt1>
        <a:srgbClr val="C40724"/>
      </a:lt1>
      <a:dk2>
        <a:srgbClr val="000000"/>
      </a:dk2>
      <a:lt2>
        <a:srgbClr val="F8F8F8"/>
      </a:lt2>
      <a:accent1>
        <a:srgbClr val="BD061C"/>
      </a:accent1>
      <a:accent2>
        <a:srgbClr val="E98D0A"/>
      </a:accent2>
      <a:accent3>
        <a:srgbClr val="969696"/>
      </a:accent3>
      <a:accent4>
        <a:srgbClr val="808080"/>
      </a:accent4>
      <a:accent5>
        <a:srgbClr val="C40724"/>
      </a:accent5>
      <a:accent6>
        <a:srgbClr val="3F4F6C"/>
      </a:accent6>
      <a:hlink>
        <a:srgbClr val="5F5F5F"/>
      </a:hlink>
      <a:folHlink>
        <a:srgbClr val="919191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ILTECH_Template_2019 (1)  -  Compatibility Mode" id="{96DF2388-B785-2045-9157-84F6A1D402CB}" vid="{FA40E05E-1420-CD4F-AB4E-3CD2BC76CD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5e41b080-9453-459c-bb93-b19be7335f42" xsi:nil="true"/>
    <Comments xmlns="5e41b080-9453-459c-bb93-b19be7335f42" xsi:nil="true"/>
    <Due_x0020_Date xmlns="5e41b080-9453-459c-bb93-b19be7335f42" xsi:nil="true"/>
    <lcf76f155ced4ddcb4097134ff3c332f xmlns="5e41b080-9453-459c-bb93-b19be7335f42">
      <Terms xmlns="http://schemas.microsoft.com/office/infopath/2007/PartnerControls"/>
    </lcf76f155ced4ddcb4097134ff3c332f>
    <TaxCatchAll xmlns="4e58ebf2-e4df-4cd3-9186-1e42b3ede124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3EF55019BAB0549B2C20BFAAB8A2896" ma:contentTypeVersion="17" ma:contentTypeDescription="Create a new document." ma:contentTypeScope="" ma:versionID="76077723e4e34c3b5aeef4b04efa78bf">
  <xsd:schema xmlns:xsd="http://www.w3.org/2001/XMLSchema" xmlns:xs="http://www.w3.org/2001/XMLSchema" xmlns:p="http://schemas.microsoft.com/office/2006/metadata/properties" xmlns:ns2="5e41b080-9453-459c-bb93-b19be7335f42" xmlns:ns3="4e58ebf2-e4df-4cd3-9186-1e42b3ede124" targetNamespace="http://schemas.microsoft.com/office/2006/metadata/properties" ma:root="true" ma:fieldsID="19e363e40d36e188a1c3db48bbcaf99f" ns2:_="" ns3:_="">
    <xsd:import namespace="5e41b080-9453-459c-bb93-b19be7335f42"/>
    <xsd:import namespace="4e58ebf2-e4df-4cd3-9186-1e42b3ede124"/>
    <xsd:element name="properties">
      <xsd:complexType>
        <xsd:sequence>
          <xsd:element name="documentManagement">
            <xsd:complexType>
              <xsd:all>
                <xsd:element ref="ns2:Due_x0020_Date" minOccurs="0"/>
                <xsd:element ref="ns2:Status" minOccurs="0"/>
                <xsd:element ref="ns2:Comments" minOccurs="0"/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ObjectDetectorVersion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41b080-9453-459c-bb93-b19be7335f42" elementFormDefault="qualified">
    <xsd:import namespace="http://schemas.microsoft.com/office/2006/documentManagement/types"/>
    <xsd:import namespace="http://schemas.microsoft.com/office/infopath/2007/PartnerControls"/>
    <xsd:element name="Due_x0020_Date" ma:index="8" nillable="true" ma:displayName="Due Date" ma:format="DateOnly" ma:indexed="true" ma:internalName="Due_x0020_Date">
      <xsd:simpleType>
        <xsd:restriction base="dms:DateTime"/>
      </xsd:simpleType>
    </xsd:element>
    <xsd:element name="Status" ma:index="9" nillable="true" ma:displayName="Status" ma:format="Dropdown" ma:indexed="true" ma:internalName="Status">
      <xsd:simpleType>
        <xsd:restriction base="dms:Choice">
          <xsd:enumeration value="For Partner Review"/>
          <xsd:enumeration value="For Collegis Review"/>
          <xsd:enumeration value="Approved by Partner"/>
        </xsd:restriction>
      </xsd:simpleType>
    </xsd:element>
    <xsd:element name="Comments" ma:index="10" nillable="true" ma:displayName="Comments" ma:internalName="Comments">
      <xsd:simpleType>
        <xsd:restriction base="dms:Note">
          <xsd:maxLength value="255"/>
        </xsd:restriction>
      </xsd:simple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9" nillable="true" ma:taxonomy="true" ma:internalName="lcf76f155ced4ddcb4097134ff3c332f" ma:taxonomyFieldName="MediaServiceImageTags" ma:displayName="Image Tags" ma:readOnly="false" ma:fieldId="{5cf76f15-5ced-4ddc-b409-7134ff3c332f}" ma:taxonomyMulti="true" ma:sspId="11040b95-0fdc-46ce-be91-73dc895452d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e58ebf2-e4df-4cd3-9186-1e42b3ede124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0" nillable="true" ma:displayName="Taxonomy Catch All Column" ma:hidden="true" ma:list="{ef5f3a8b-878a-4d06-a8de-79a1d9f1fffd}" ma:internalName="TaxCatchAll" ma:showField="CatchAllData" ma:web="4e58ebf2-e4df-4cd3-9186-1e42b3ede12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C6A4EEA-2556-441D-B20B-0657893061DE}">
  <ds:schemaRefs>
    <ds:schemaRef ds:uri="http://schemas.microsoft.com/office/2006/metadata/properties"/>
    <ds:schemaRef ds:uri="http://schemas.microsoft.com/office/infopath/2007/PartnerControls"/>
    <ds:schemaRef ds:uri="5e41b080-9453-459c-bb93-b19be7335f42"/>
    <ds:schemaRef ds:uri="4e58ebf2-e4df-4cd3-9186-1e42b3ede124"/>
  </ds:schemaRefs>
</ds:datastoreItem>
</file>

<file path=customXml/itemProps2.xml><?xml version="1.0" encoding="utf-8"?>
<ds:datastoreItem xmlns:ds="http://schemas.openxmlformats.org/officeDocument/2006/customXml" ds:itemID="{637E17A8-B65A-4D0D-9650-3FDAB24D2AC1}"/>
</file>

<file path=customXml/itemProps3.xml><?xml version="1.0" encoding="utf-8"?>
<ds:datastoreItem xmlns:ds="http://schemas.openxmlformats.org/officeDocument/2006/customXml" ds:itemID="{BFA838ED-C12F-4A42-8E88-98BAC73D214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1959</TotalTime>
  <Words>783</Words>
  <Application>Microsoft Macintosh PowerPoint</Application>
  <PresentationFormat>Custom</PresentationFormat>
  <Paragraphs>95</Paragraphs>
  <Slides>17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Aptos</vt:lpstr>
      <vt:lpstr>Arial</vt:lpstr>
      <vt:lpstr>Cambria Math</vt:lpstr>
      <vt:lpstr>CMMI10</vt:lpstr>
      <vt:lpstr>CMR10</vt:lpstr>
      <vt:lpstr>CMSY10</vt:lpstr>
      <vt:lpstr>Wingdings 2</vt:lpstr>
      <vt:lpstr>Breeze</vt:lpstr>
      <vt:lpstr>Bayesian Inference</vt:lpstr>
      <vt:lpstr>Frequency Properties</vt:lpstr>
      <vt:lpstr>Last Time</vt:lpstr>
      <vt:lpstr>Objectives</vt:lpstr>
      <vt:lpstr>Frequency Evaluations of Bayesian Inference</vt:lpstr>
      <vt:lpstr>Large-Sample Correspondence </vt:lpstr>
      <vt:lpstr>PowerPoint Presentation</vt:lpstr>
      <vt:lpstr>Equivalent Frequentist Result</vt:lpstr>
      <vt:lpstr>More Examples in Reading</vt:lpstr>
      <vt:lpstr>Bayesian Interpretations of Other Methods</vt:lpstr>
      <vt:lpstr>Hypothesis Testing</vt:lpstr>
      <vt:lpstr>PowerPoint Presentation</vt:lpstr>
      <vt:lpstr>Challenges of Nonparametric Methods</vt:lpstr>
      <vt:lpstr>Bootstrapping</vt:lpstr>
      <vt:lpstr>Bootstrapped Samples</vt:lpstr>
      <vt:lpstr>Bayesian Bootstrapping</vt:lpstr>
      <vt:lpstr>Next Time</vt:lpstr>
    </vt:vector>
  </TitlesOfParts>
  <Manager/>
  <Company>Illinois Institute of Technology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Illinois Tech President's PowerPoint Presentation</dc:title>
  <dc:subject/>
  <dc:creator>Sandra Laporte</dc:creator>
  <cp:keywords/>
  <dc:description/>
  <cp:lastModifiedBy>Jamshidi, Sara (She/Her/Hers)</cp:lastModifiedBy>
  <cp:revision>21</cp:revision>
  <dcterms:created xsi:type="dcterms:W3CDTF">2019-02-13T16:04:21Z</dcterms:created>
  <dcterms:modified xsi:type="dcterms:W3CDTF">2024-07-07T15:54:43Z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0x010100F3EF55019BAB0549B2C20BFAAB8A2896</vt:lpwstr>
  </property>
  <property fmtid="{D5CDD505-2E9C-101B-9397-08002B2CF9AE}" pid="3" name="MediaServiceImageTags">
    <vt:lpwstr/>
  </property>
  <property fmtid="{D5CDD505-2E9C-101B-9397-08002B2CF9AE}" pid="4" name="MSIP_Label_f2dee603-0001-4639-81f8-0608a53322f1_Enabled">
    <vt:lpwstr>true</vt:lpwstr>
  </property>
  <property fmtid="{D5CDD505-2E9C-101B-9397-08002B2CF9AE}" pid="5" name="MSIP_Label_f2dee603-0001-4639-81f8-0608a53322f1_SetDate">
    <vt:lpwstr>2024-06-24T03:34:40Z</vt:lpwstr>
  </property>
  <property fmtid="{D5CDD505-2E9C-101B-9397-08002B2CF9AE}" pid="6" name="MSIP_Label_f2dee603-0001-4639-81f8-0608a53322f1_Method">
    <vt:lpwstr>Standard</vt:lpwstr>
  </property>
  <property fmtid="{D5CDD505-2E9C-101B-9397-08002B2CF9AE}" pid="7" name="MSIP_Label_f2dee603-0001-4639-81f8-0608a53322f1_Name">
    <vt:lpwstr>defa4170-0d19-0005-0004-bc88714345d2</vt:lpwstr>
  </property>
  <property fmtid="{D5CDD505-2E9C-101B-9397-08002B2CF9AE}" pid="8" name="MSIP_Label_f2dee603-0001-4639-81f8-0608a53322f1_SiteId">
    <vt:lpwstr>b4478c05-3dd9-4e06-a7fb-5dcf72bd44ee</vt:lpwstr>
  </property>
  <property fmtid="{D5CDD505-2E9C-101B-9397-08002B2CF9AE}" pid="9" name="MSIP_Label_f2dee603-0001-4639-81f8-0608a53322f1_ActionId">
    <vt:lpwstr>a5a42784-79e3-4cb6-a6c1-d59028c560ef</vt:lpwstr>
  </property>
  <property fmtid="{D5CDD505-2E9C-101B-9397-08002B2CF9AE}" pid="10" name="MSIP_Label_f2dee603-0001-4639-81f8-0608a53322f1_ContentBits">
    <vt:lpwstr>0</vt:lpwstr>
  </property>
</Properties>
</file>