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4"/>
  </p:sldMasterIdLst>
  <p:notesMasterIdLst>
    <p:notesMasterId r:id="rId28"/>
  </p:notesMasterIdLst>
  <p:sldIdLst>
    <p:sldId id="259" r:id="rId5"/>
    <p:sldId id="262" r:id="rId6"/>
    <p:sldId id="263" r:id="rId7"/>
    <p:sldId id="264" r:id="rId8"/>
    <p:sldId id="266" r:id="rId9"/>
    <p:sldId id="272" r:id="rId10"/>
    <p:sldId id="267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302" r:id="rId24"/>
    <p:sldId id="308" r:id="rId25"/>
    <p:sldId id="309" r:id="rId26"/>
    <p:sldId id="265" r:id="rId27"/>
  </p:sldIdLst>
  <p:sldSz cx="18288000" cy="10287000"/>
  <p:notesSz cx="6858000" cy="9144000"/>
  <p:defaultTextStyle>
    <a:defPPr>
      <a:defRPr lang="en-US"/>
    </a:defPPr>
    <a:lvl1pPr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9144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8288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27432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36576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45720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54864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64008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73152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0609A-D6D1-4398-8205-3727AD454177}" v="1" dt="2023-05-09T15:11:37.596"/>
    <p1510:client id="{6AD5E037-7EB6-5E87-6C38-A6EA964E9895}" v="3" dt="2023-09-10T20:07:15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74"/>
    <p:restoredTop sz="95153"/>
  </p:normalViewPr>
  <p:slideViewPr>
    <p:cSldViewPr snapToGrid="0" snapToObjects="1">
      <p:cViewPr varScale="1">
        <p:scale>
          <a:sx n="46" d="100"/>
          <a:sy n="46" d="100"/>
        </p:scale>
        <p:origin x="216" y="640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rosen@iit.edu" userId="S::urn:spo:guest#jrosen@iit.edu::" providerId="AD" clId="Web-{6AD5E037-7EB6-5E87-6C38-A6EA964E9895}"/>
    <pc:docChg chg="modSld">
      <pc:chgData name="jrosen@iit.edu" userId="S::urn:spo:guest#jrosen@iit.edu::" providerId="AD" clId="Web-{6AD5E037-7EB6-5E87-6C38-A6EA964E9895}" dt="2023-09-10T20:07:15.134" v="2" actId="20577"/>
      <pc:docMkLst>
        <pc:docMk/>
      </pc:docMkLst>
      <pc:sldChg chg="modSp">
        <pc:chgData name="jrosen@iit.edu" userId="S::urn:spo:guest#jrosen@iit.edu::" providerId="AD" clId="Web-{6AD5E037-7EB6-5E87-6C38-A6EA964E9895}" dt="2023-09-10T20:07:15.134" v="2" actId="20577"/>
        <pc:sldMkLst>
          <pc:docMk/>
          <pc:sldMk cId="0" sldId="260"/>
        </pc:sldMkLst>
        <pc:spChg chg="mod">
          <ac:chgData name="jrosen@iit.edu" userId="S::urn:spo:guest#jrosen@iit.edu::" providerId="AD" clId="Web-{6AD5E037-7EB6-5E87-6C38-A6EA964E9895}" dt="2023-09-10T20:07:15.134" v="2" actId="20577"/>
          <ac:spMkLst>
            <pc:docMk/>
            <pc:sldMk cId="0" sldId="260"/>
            <ac:spMk id="5121" creationId="{4201BE09-6437-8CAC-DA00-D42CB41E2B9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FD443-4068-3B41-85C2-6A7B45928F9D}" type="datetimeFigureOut">
              <a:rPr lang="en-US" smtClean="0"/>
              <a:t>6/24/24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434E8-B60F-E047-A53D-C83843599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6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Solving for the posterior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72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6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with vectors and 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44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Derivation of posterior and discussion of minimization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Fish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75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A486D6-E442-077A-EEB3-88D208F2FC4C}"/>
              </a:ext>
            </a:extLst>
          </p:cNvPr>
          <p:cNvSpPr/>
          <p:nvPr/>
        </p:nvSpPr>
        <p:spPr>
          <a:xfrm>
            <a:off x="2657477" y="1943101"/>
            <a:ext cx="12973050" cy="473075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defTabSz="1828800" fontAlgn="auto">
              <a:spcBef>
                <a:spcPts val="4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6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5842" y="2286000"/>
            <a:ext cx="12996316" cy="2587300"/>
          </a:xfrm>
        </p:spPr>
        <p:txBody>
          <a:bodyPr lIns="182880" rIns="182880" rtlCol="0">
            <a:noAutofit/>
          </a:bodyPr>
          <a:lstStyle>
            <a:lvl1pPr marL="0" indent="0" algn="ctr" defTabSz="18288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7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5845" y="4948519"/>
            <a:ext cx="12996318" cy="1374962"/>
          </a:xfrm>
        </p:spPr>
        <p:txBody>
          <a:bodyPr rtlCol="0">
            <a:normAutofit/>
          </a:bodyPr>
          <a:lstStyle>
            <a:lvl1pPr marL="0" indent="0" algn="ctr" defTabSz="18288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74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/>
          <a:lstStyle>
            <a:lvl1pPr>
              <a:defRPr sz="5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550" y="2050699"/>
            <a:ext cx="16084552" cy="6888006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259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8550" y="2085698"/>
            <a:ext cx="7680960" cy="65151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02142" y="2085698"/>
            <a:ext cx="7680960" cy="65151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/>
          <a:lstStyle>
            <a:lvl1pPr>
              <a:defRPr sz="5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611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82098A7-74DB-47EC-8637-CFD1F5FF8EA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98551" y="161926"/>
            <a:ext cx="16084550" cy="200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30E7C49-5D51-22BD-9218-005012D508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98551" y="2400300"/>
            <a:ext cx="16084550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5" descr="ILTECH_wht_horiz.png">
            <a:extLst>
              <a:ext uri="{FF2B5EF4-FFF2-40B4-BE49-F238E27FC236}">
                <a16:creationId xmlns:a16="http://schemas.microsoft.com/office/drawing/2014/main" id="{42D74730-BBC2-6B47-9AEF-9E8FDE440A0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9076" y="9185276"/>
            <a:ext cx="3556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4" r:id="rId2"/>
    <p:sldLayoutId id="2147483675" r:id="rId3"/>
  </p:sldLayoutIdLst>
  <p:txStyles>
    <p:titleStyle>
      <a:lvl1pPr algn="ctr" rtl="0" fontAlgn="base">
        <a:spcBef>
          <a:spcPct val="0"/>
        </a:spcBef>
        <a:spcAft>
          <a:spcPct val="0"/>
        </a:spcAft>
        <a:defRPr sz="5600" b="1" kern="1200">
          <a:solidFill>
            <a:schemeClr val="accent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9144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18288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27432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6576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698500" indent="-698500" algn="l" rtl="0" fontAlgn="base">
        <a:spcBef>
          <a:spcPts val="4000"/>
        </a:spcBef>
        <a:spcAft>
          <a:spcPct val="0"/>
        </a:spcAft>
        <a:buClr>
          <a:schemeClr val="accent2"/>
        </a:buClr>
        <a:buSzPct val="100000"/>
        <a:buFont typeface="Wingdings 2" pitchFamily="2" charset="2"/>
        <a:buChar char=""/>
        <a:defRPr sz="4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1371600" indent="-673100" algn="l" rtl="0" fontAlgn="base">
        <a:spcBef>
          <a:spcPts val="1200"/>
        </a:spcBef>
        <a:spcAft>
          <a:spcPct val="0"/>
        </a:spcAft>
        <a:buClr>
          <a:srgbClr val="808080"/>
        </a:buClr>
        <a:buSzPct val="100000"/>
        <a:buFont typeface="Wingdings 2" pitchFamily="2" charset="2"/>
        <a:buChar char=""/>
        <a:defRPr sz="44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1936750" indent="-565150" algn="l" rtl="0" fontAlgn="base">
        <a:spcBef>
          <a:spcPts val="1200"/>
        </a:spcBef>
        <a:spcAft>
          <a:spcPct val="0"/>
        </a:spcAft>
        <a:buClr>
          <a:srgbClr val="969696"/>
        </a:buClr>
        <a:buSzPct val="100000"/>
        <a:buFont typeface="Wingdings 2" pitchFamily="2" charset="2"/>
        <a:buChar char=""/>
        <a:defRPr sz="4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2527300" indent="-590550" algn="l" rtl="0" fontAlgn="base">
        <a:spcBef>
          <a:spcPts val="1200"/>
        </a:spcBef>
        <a:spcAft>
          <a:spcPct val="0"/>
        </a:spcAft>
        <a:buClr>
          <a:srgbClr val="F8BC65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3092450" indent="-565150" algn="l" rtl="0" fontAlgn="base">
        <a:spcBef>
          <a:spcPts val="1200"/>
        </a:spcBef>
        <a:spcAft>
          <a:spcPct val="0"/>
        </a:spcAft>
        <a:buClr>
          <a:srgbClr val="FBD299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3657600" indent="-565150" algn="l" defTabSz="18288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4235450" indent="-565150" algn="l" defTabSz="1828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4797426" indent="-565150" algn="l" defTabSz="18288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5378450" indent="-565150" algn="l" defTabSz="1828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36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D2C4-084C-C545-00AC-430EC19B6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777" y="2286001"/>
            <a:ext cx="12998450" cy="258762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Bayesian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3A97B-06C2-BD5D-13DD-A14A00967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4777" y="4949827"/>
            <a:ext cx="12998450" cy="137477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Module 3, Lesson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024618E-3EF3-11EA-A33F-3687364D8F4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Data can be discrete</a:t>
                </a:r>
              </a:p>
              <a:p>
                <a:pPr lvl="1"/>
                <a:r>
                  <a:rPr lang="en-US" dirty="0"/>
                  <a:t>E.g., species, brands,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possible categories</a:t>
                </a:r>
              </a:p>
              <a:p>
                <a:r>
                  <a:rPr lang="en-US" dirty="0"/>
                  <a:t>Probabilities,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Outcomes are counts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024618E-3EF3-11EA-A33F-3687364D8F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805" t="-2724" b="-2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5C81E-A831-5FF3-8AC3-3A72325DD9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9DC136-FEBC-AF7F-95BB-4743FC700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B3CF73-D427-2CED-8240-3190F52E91CE}"/>
              </a:ext>
            </a:extLst>
          </p:cNvPr>
          <p:cNvSpPr txBox="1"/>
          <p:nvPr/>
        </p:nvSpPr>
        <p:spPr>
          <a:xfrm>
            <a:off x="9502142" y="8604365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Category-based image</a:t>
            </a:r>
          </a:p>
        </p:txBody>
      </p:sp>
    </p:spTree>
    <p:extLst>
      <p:ext uri="{BB962C8B-B14F-4D97-AF65-F5344CB8AC3E}">
        <p14:creationId xmlns:p14="http://schemas.microsoft.com/office/powerpoint/2010/main" val="1284462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3941004-6284-DEE0-8FE7-62B0F738076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Likelihood distribution is defined to be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Conjugate prior is called the Dirichlet distribution 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3941004-6284-DEE0-8FE7-62B0F73807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310" t="-14786" b="-45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0CC38AF-8A46-459C-1669-BADED10537E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Conjugate posterior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is also Dirichlet 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0CC38AF-8A46-459C-1669-BADED10537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805" t="-24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7790E70F-EB5B-09B4-8FB6-3AA6B58B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Model for Categorical Data</a:t>
            </a:r>
          </a:p>
        </p:txBody>
      </p:sp>
    </p:spTree>
    <p:extLst>
      <p:ext uri="{BB962C8B-B14F-4D97-AF65-F5344CB8AC3E}">
        <p14:creationId xmlns:p14="http://schemas.microsoft.com/office/powerpoint/2010/main" val="2628369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oop of caramel ice cream">
            <a:extLst>
              <a:ext uri="{FF2B5EF4-FFF2-40B4-BE49-F238E27FC236}">
                <a16:creationId xmlns:a16="http://schemas.microsoft.com/office/drawing/2014/main" id="{9F1EF958-4C8F-EAC7-7F2B-D8317DFBA5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60" r="1660"/>
          <a:stretch/>
        </p:blipFill>
        <p:spPr>
          <a:xfrm>
            <a:off x="1098550" y="2085698"/>
            <a:ext cx="7680960" cy="6515100"/>
          </a:xfrm>
          <a:prstGeom prst="rect">
            <a:avLst/>
          </a:prstGeom>
          <a:noFill/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FBD7CD-57AB-8035-7225-943A5D582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02142" y="2085698"/>
            <a:ext cx="7680960" cy="65151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0" i="0" u="none" strike="noStrike" dirty="0">
                <a:effectLst/>
              </a:rPr>
              <a:t>Suppose a survey was conducted to determine the favorite ice cream flavor among three options: Vanilla, Chocolate, and Strawberry. Out of 1000 respondents: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100" b="0" i="0" u="none" strike="noStrike" dirty="0">
                <a:effectLst/>
              </a:rPr>
              <a:t>450 preferred Vanilla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100" b="0" i="0" u="none" strike="noStrike" dirty="0">
                <a:effectLst/>
              </a:rPr>
              <a:t>300 preferred Chocolate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100" b="0" i="0" u="none" strike="noStrike" dirty="0">
                <a:effectLst/>
              </a:rPr>
              <a:t>250 preferred Strawberry</a:t>
            </a:r>
          </a:p>
          <a:p>
            <a:pPr>
              <a:lnSpc>
                <a:spcPct val="90000"/>
              </a:lnSpc>
            </a:pPr>
            <a:r>
              <a:rPr lang="en-US" sz="3100" b="0" i="0" u="none" strike="noStrike" dirty="0">
                <a:effectLst/>
              </a:rPr>
              <a:t>We want to estimate the difference in proportions between those who prefer Vanilla and those who prefer Chocolate.</a:t>
            </a:r>
          </a:p>
          <a:p>
            <a:pPr marL="0" indent="0">
              <a:lnSpc>
                <a:spcPct val="90000"/>
              </a:lnSpc>
              <a:buNone/>
            </a:pPr>
            <a:endParaRPr lang="en-US" sz="31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D39607-2B22-B3DE-B91B-A53825942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Example: Ice Cream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387102-26A9-3D07-3854-5D8386B06771}"/>
              </a:ext>
            </a:extLst>
          </p:cNvPr>
          <p:cNvSpPr txBox="1"/>
          <p:nvPr/>
        </p:nvSpPr>
        <p:spPr>
          <a:xfrm>
            <a:off x="1098550" y="860436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Microsoft Stock Images</a:t>
            </a:r>
          </a:p>
        </p:txBody>
      </p:sp>
    </p:spTree>
    <p:extLst>
      <p:ext uri="{BB962C8B-B14F-4D97-AF65-F5344CB8AC3E}">
        <p14:creationId xmlns:p14="http://schemas.microsoft.com/office/powerpoint/2010/main" val="2750968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BDA0A51-B445-017C-B19B-D95D977CD4AE}"/>
              </a:ext>
            </a:extLst>
          </p:cNvPr>
          <p:cNvSpPr txBox="1">
            <a:spLocks/>
          </p:cNvSpPr>
          <p:nvPr/>
        </p:nvSpPr>
        <p:spPr bwMode="auto">
          <a:xfrm>
            <a:off x="1101724" y="4367783"/>
            <a:ext cx="16084552" cy="1551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5600" b="1" kern="1200">
                <a:solidFill>
                  <a:schemeClr val="accent1"/>
                </a:solidFill>
                <a:latin typeface="+mj-lt"/>
                <a:ea typeface="ＭＳ Ｐゴシック" panose="020B0600070205080204" pitchFamily="34" charset="-128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9144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18288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7432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6576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i="1"/>
              <a:t>(board example inserted here)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49781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D472CCD4-7760-73CC-2327-FD8D5FA629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78062" y="2320925"/>
            <a:ext cx="5321300" cy="604520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528BED-794C-873C-6527-CFB3FDBA5A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Estimated probability that Vanilla has more support than Chocolate: &gt;99%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13CA4-001D-2BC6-E194-C479C069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876520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B4E855-04E1-CF17-D6AF-AF23A27FD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2D2E74E-711E-152F-9E4C-12AD23FD2E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Single variance normal distribution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Multivariate normal distribution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g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det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Remember, these are vectors and matrices!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2D2E74E-711E-152F-9E4C-12AD23FD2E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41" t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50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BDA0A51-B445-017C-B19B-D95D977CD4AE}"/>
              </a:ext>
            </a:extLst>
          </p:cNvPr>
          <p:cNvSpPr txBox="1">
            <a:spLocks/>
          </p:cNvSpPr>
          <p:nvPr/>
        </p:nvSpPr>
        <p:spPr bwMode="auto">
          <a:xfrm>
            <a:off x="1101724" y="4367783"/>
            <a:ext cx="16084552" cy="1551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5600" b="1" kern="1200">
                <a:solidFill>
                  <a:schemeClr val="accent1"/>
                </a:solidFill>
                <a:latin typeface="+mj-lt"/>
                <a:ea typeface="ＭＳ Ｐゴシック" panose="020B0600070205080204" pitchFamily="34" charset="-128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9144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18288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7432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6576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i="1"/>
              <a:t>(board example inserted here)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85898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4B698AA-3529-4FA7-0790-46D5EF9E214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Case 1: Unknown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dirty="0"/>
                  <a:t> and Known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4B698AA-3529-4FA7-0790-46D5EF9E21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970893-1AD2-5D6A-53FA-EE8649C6D2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we know the variance-covariance matrix, but not the means, we can derive a posterior distribution.</a:t>
                </a:r>
              </a:p>
              <a:p>
                <a:r>
                  <a:rPr lang="en-US" dirty="0"/>
                  <a:t>Prior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Posterior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a minimizer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constructed from its derivation.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970893-1AD2-5D6A-53FA-EE8649C6D2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04" t="-1657" r="-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343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BDA0A51-B445-017C-B19B-D95D977CD4AE}"/>
              </a:ext>
            </a:extLst>
          </p:cNvPr>
          <p:cNvSpPr txBox="1">
            <a:spLocks/>
          </p:cNvSpPr>
          <p:nvPr/>
        </p:nvSpPr>
        <p:spPr bwMode="auto">
          <a:xfrm>
            <a:off x="1101724" y="4367783"/>
            <a:ext cx="16084552" cy="1551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5600" b="1" kern="1200">
                <a:solidFill>
                  <a:schemeClr val="accent1"/>
                </a:solidFill>
                <a:latin typeface="+mj-lt"/>
                <a:ea typeface="ＭＳ Ｐゴシック" panose="020B0600070205080204" pitchFamily="34" charset="-128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9144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18288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7432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6576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i="1"/>
              <a:t>(board example inserted here)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62558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2DBFF4-3D7D-9FC6-3188-D3C91F966F8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8550" y="2085698"/>
                <a:ext cx="7455515" cy="65151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Conjugate prior: </a:t>
                </a:r>
                <a:br>
                  <a:rPr lang="en-US" dirty="0"/>
                </a:br>
                <a:r>
                  <a:rPr lang="en-US" dirty="0"/>
                  <a:t>normal-inverse-Wishart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Inv</m:t>
                        </m:r>
                        <m:r>
                          <m:rPr>
                            <m:nor/>
                          </m:rP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Wishart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2DBFF4-3D7D-9FC6-3188-D3C91F966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8550" y="2085698"/>
                <a:ext cx="7455515" cy="6515100"/>
              </a:xfrm>
              <a:blipFill>
                <a:blip r:embed="rId2"/>
                <a:stretch>
                  <a:fillRect l="-2381" t="-1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73607E4-CA6D-F161-8835-221DB793C3C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141110" y="2085698"/>
                <a:ext cx="9041992" cy="6515100"/>
              </a:xfrm>
            </p:spPr>
            <p:txBody>
              <a:bodyPr/>
              <a:lstStyle/>
              <a:p>
                <a:r>
                  <a:rPr lang="en-US" dirty="0"/>
                  <a:t>Posterior distribution: normal-inverse-Wishart(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the sum of squares matrix about the sample mean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73607E4-CA6D-F161-8835-221DB793C3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41110" y="2085698"/>
                <a:ext cx="9041992" cy="6515100"/>
              </a:xfrm>
              <a:blipFill>
                <a:blip r:embed="rId3"/>
                <a:stretch>
                  <a:fillRect l="-1961" t="-1751" r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066007-21D3-3682-8D8E-DEC3455D2CB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Case 2: Unknown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dirty="0"/>
                  <a:t> and Unknown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066007-21D3-3682-8D8E-DEC3455D2C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23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807F-AA75-8289-ABFC-30F1E44E6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777" y="2286001"/>
            <a:ext cx="12998450" cy="258762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Conjugate Priors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820C0-3BC8-687A-7D56-C3951CF5E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4777" y="4949827"/>
            <a:ext cx="12998450" cy="137477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Shahrzad Jamshidi, PhD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F143-0F42-0373-6CA9-D72D49052A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Suppose we are interested in estimating the mean (</a:t>
            </a:r>
            <a:r>
              <a:rPr lang="el-GR" i="1" dirty="0"/>
              <a:t>μ) </a:t>
            </a:r>
            <a:r>
              <a:rPr lang="en-US" i="1" dirty="0"/>
              <a:t>of a normal distribution representing the length of a particular species of fish, </a:t>
            </a:r>
            <a:r>
              <a:rPr lang="en-US" i="1" dirty="0" err="1"/>
              <a:t>Telmatochromis</a:t>
            </a:r>
            <a:r>
              <a:rPr lang="en-US" i="1" dirty="0"/>
              <a:t> temporalis, in Lake Tanganyika in East Africa. </a:t>
            </a:r>
          </a:p>
        </p:txBody>
      </p:sp>
      <p:pic>
        <p:nvPicPr>
          <p:cNvPr id="7" name="Content Placeholder 6" descr="A close-up of a fish&#10;&#10;Description automatically generated">
            <a:extLst>
              <a:ext uri="{FF2B5EF4-FFF2-40B4-BE49-F238E27FC236}">
                <a16:creationId xmlns:a16="http://schemas.microsoft.com/office/drawing/2014/main" id="{BDB4C1AD-797A-5211-AC8E-D1938E49FC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44000" y="2565577"/>
            <a:ext cx="8039102" cy="555534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895530-8B63-8706-DC4C-E335E1A7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 Example: Fish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C5B540-7A4D-3567-642D-A43ECA351E01}"/>
              </a:ext>
            </a:extLst>
          </p:cNvPr>
          <p:cNvSpPr txBox="1"/>
          <p:nvPr/>
        </p:nvSpPr>
        <p:spPr>
          <a:xfrm>
            <a:off x="9140826" y="8120919"/>
            <a:ext cx="417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iStock-918633154 Credit - Trek13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01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5530-8B63-8706-DC4C-E335E1A7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 Example: Fish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F143-0F42-0373-6CA9-D72D4905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Scientists have observed that the species consists of two ectomorphs: a big one that lives in the rocky shoreline and a small one that lives among the shells in the sand.</a:t>
            </a:r>
          </a:p>
          <a:p>
            <a:pPr marL="0" indent="0">
              <a:buNone/>
            </a:pPr>
            <a:r>
              <a:rPr lang="en-US" i="1" dirty="0"/>
              <a:t>Assume prior studies indicate that the first population has a mean around </a:t>
            </a:r>
            <a:r>
              <a:rPr lang="en-US" b="1" i="1" dirty="0">
                <a:solidFill>
                  <a:schemeClr val="bg1"/>
                </a:solidFill>
              </a:rPr>
              <a:t>2 cm with high confidence, </a:t>
            </a:r>
            <a:r>
              <a:rPr lang="en-US" i="1" dirty="0"/>
              <a:t>and the second population has a mean around </a:t>
            </a:r>
            <a:r>
              <a:rPr lang="en-US" b="1" i="1" dirty="0">
                <a:solidFill>
                  <a:schemeClr val="bg1"/>
                </a:solidFill>
              </a:rPr>
              <a:t>5 cm with moderate confidence.</a:t>
            </a:r>
          </a:p>
        </p:txBody>
      </p:sp>
    </p:spTree>
    <p:extLst>
      <p:ext uri="{BB962C8B-B14F-4D97-AF65-F5344CB8AC3E}">
        <p14:creationId xmlns:p14="http://schemas.microsoft.com/office/powerpoint/2010/main" val="2904775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BDA0A51-B445-017C-B19B-D95D977CD4AE}"/>
              </a:ext>
            </a:extLst>
          </p:cNvPr>
          <p:cNvSpPr txBox="1">
            <a:spLocks/>
          </p:cNvSpPr>
          <p:nvPr/>
        </p:nvSpPr>
        <p:spPr bwMode="auto">
          <a:xfrm>
            <a:off x="1101724" y="4367783"/>
            <a:ext cx="16084552" cy="1551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5600" b="1" kern="1200">
                <a:solidFill>
                  <a:schemeClr val="accent1"/>
                </a:solidFill>
                <a:latin typeface="+mj-lt"/>
                <a:ea typeface="ＭＳ Ｐゴシック" panose="020B0600070205080204" pitchFamily="34" charset="-128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9144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18288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7432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6576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i="1" dirty="0"/>
              <a:t>(board example inserted here)</a:t>
            </a:r>
          </a:p>
        </p:txBody>
      </p:sp>
    </p:spTree>
    <p:extLst>
      <p:ext uri="{BB962C8B-B14F-4D97-AF65-F5344CB8AC3E}">
        <p14:creationId xmlns:p14="http://schemas.microsoft.com/office/powerpoint/2010/main" val="3959876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7437B09B-40A5-6CD5-DCB3-08809A79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1" y="161926"/>
            <a:ext cx="16084550" cy="1549400"/>
          </a:xfrm>
        </p:spPr>
        <p:txBody>
          <a:bodyPr/>
          <a:lstStyle/>
          <a:p>
            <a:r>
              <a:rPr lang="en-US" altLang="en-US" dirty="0"/>
              <a:t>Next Time</a:t>
            </a:r>
          </a:p>
        </p:txBody>
      </p:sp>
      <p:sp>
        <p:nvSpPr>
          <p:cNvPr id="6146" name="Content Placeholder 2">
            <a:extLst>
              <a:ext uri="{FF2B5EF4-FFF2-40B4-BE49-F238E27FC236}">
                <a16:creationId xmlns:a16="http://schemas.microsoft.com/office/drawing/2014/main" id="{8DFB1FDB-789D-3A4E-B0C7-3BAF194C6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551" y="2051050"/>
            <a:ext cx="16084550" cy="6886576"/>
          </a:xfrm>
        </p:spPr>
        <p:txBody>
          <a:bodyPr/>
          <a:lstStyle/>
          <a:p>
            <a:r>
              <a:rPr lang="en-US" altLang="en-US" dirty="0"/>
              <a:t>More on multivariate simulation </a:t>
            </a:r>
          </a:p>
        </p:txBody>
      </p:sp>
    </p:spTree>
    <p:extLst>
      <p:ext uri="{BB962C8B-B14F-4D97-AF65-F5344CB8AC3E}">
        <p14:creationId xmlns:p14="http://schemas.microsoft.com/office/powerpoint/2010/main" val="395194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7437B09B-40A5-6CD5-DCB3-08809A79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1" y="161926"/>
            <a:ext cx="16084550" cy="1549400"/>
          </a:xfrm>
        </p:spPr>
        <p:txBody>
          <a:bodyPr/>
          <a:lstStyle/>
          <a:p>
            <a:r>
              <a:rPr lang="en-US" altLang="en-US" dirty="0"/>
              <a:t>Last Time</a:t>
            </a:r>
          </a:p>
        </p:txBody>
      </p:sp>
      <p:sp>
        <p:nvSpPr>
          <p:cNvPr id="6146" name="Content Placeholder 2">
            <a:extLst>
              <a:ext uri="{FF2B5EF4-FFF2-40B4-BE49-F238E27FC236}">
                <a16:creationId xmlns:a16="http://schemas.microsoft.com/office/drawing/2014/main" id="{8DFB1FDB-789D-3A4E-B0C7-3BAF194C6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551" y="2051050"/>
            <a:ext cx="16084550" cy="6886576"/>
          </a:xfrm>
        </p:spPr>
        <p:txBody>
          <a:bodyPr/>
          <a:lstStyle/>
          <a:p>
            <a:r>
              <a:rPr lang="en-US" altLang="en-US" dirty="0"/>
              <a:t>Nuisance parameters</a:t>
            </a:r>
          </a:p>
          <a:p>
            <a:r>
              <a:rPr lang="en-US" altLang="en-US" dirty="0"/>
              <a:t>Simulations of normal models where both mean and variance are unknown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7437B09B-40A5-6CD5-DCB3-08809A79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1" y="161926"/>
            <a:ext cx="16084550" cy="1549400"/>
          </a:xfrm>
        </p:spPr>
        <p:txBody>
          <a:bodyPr/>
          <a:lstStyle/>
          <a:p>
            <a:r>
              <a:rPr lang="en-US" altLang="en-US" dirty="0"/>
              <a:t>Objectives</a:t>
            </a:r>
          </a:p>
        </p:txBody>
      </p:sp>
      <p:sp>
        <p:nvSpPr>
          <p:cNvPr id="6146" name="Content Placeholder 2">
            <a:extLst>
              <a:ext uri="{FF2B5EF4-FFF2-40B4-BE49-F238E27FC236}">
                <a16:creationId xmlns:a16="http://schemas.microsoft.com/office/drawing/2014/main" id="{8DFB1FDB-789D-3A4E-B0C7-3BAF194C6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551" y="2051050"/>
            <a:ext cx="16084550" cy="6886576"/>
          </a:xfrm>
        </p:spPr>
        <p:txBody>
          <a:bodyPr/>
          <a:lstStyle/>
          <a:p>
            <a:r>
              <a:rPr lang="en-US" altLang="en-US" dirty="0"/>
              <a:t>Analyze normal data using conjugate and semi-conjugate prior distributions.</a:t>
            </a:r>
          </a:p>
          <a:p>
            <a:r>
              <a:rPr lang="en-US" altLang="en-US" dirty="0"/>
              <a:t>Understand and apply the multivariate normal model with known variance.</a:t>
            </a:r>
          </a:p>
          <a:p>
            <a:r>
              <a:rPr lang="en-US" altLang="en-US"/>
              <a:t>Analyze multivariate normal data with unknown mean and variance.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846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188DB-95CE-6AC5-B352-E169EC98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Conjugate Prior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9003BA-3C35-20D2-CF37-30B4F51942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Two priors (!):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)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~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Inv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>
                    <a:solidFill>
                      <a:schemeClr val="bg1"/>
                    </a:solidFill>
                  </a:rPr>
                  <a:t>joint prior</a:t>
                </a:r>
                <a:r>
                  <a:rPr lang="en-US" dirty="0"/>
                  <a:t> is the product of the two: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+1</m:t>
                              </m:r>
                            </m:e>
                          </m:d>
                        </m:sup>
                      </m:sSup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label this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density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9003BA-3C35-20D2-CF37-30B4F51942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4" t="-5709" b="-1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398502F-C4CA-1829-E89A-BE865242344D}"/>
              </a:ext>
            </a:extLst>
          </p:cNvPr>
          <p:cNvSpPr/>
          <p:nvPr/>
        </p:nvSpPr>
        <p:spPr>
          <a:xfrm>
            <a:off x="8442994" y="7867333"/>
            <a:ext cx="1395663" cy="3689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10326B3C-7F64-55AF-278D-38E5A0162901}"/>
                  </a:ext>
                </a:extLst>
              </p:cNvPr>
              <p:cNvSpPr/>
              <p:nvPr/>
            </p:nvSpPr>
            <p:spPr>
              <a:xfrm>
                <a:off x="9654173" y="6672196"/>
                <a:ext cx="1395663" cy="368968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Scale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10326B3C-7F64-55AF-278D-38E5A01629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173" y="6672196"/>
                <a:ext cx="1395663" cy="36896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41B989A-BD34-EDB7-0D06-BE3409F4D755}"/>
              </a:ext>
            </a:extLst>
          </p:cNvPr>
          <p:cNvSpPr/>
          <p:nvPr/>
        </p:nvSpPr>
        <p:spPr>
          <a:xfrm>
            <a:off x="10672847" y="7860277"/>
            <a:ext cx="1395663" cy="3689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 o 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0671B0C2-172B-7765-6085-C36B10500D53}"/>
                  </a:ext>
                </a:extLst>
              </p:cNvPr>
              <p:cNvSpPr/>
              <p:nvPr/>
            </p:nvSpPr>
            <p:spPr>
              <a:xfrm>
                <a:off x="11479799" y="6672196"/>
                <a:ext cx="1663532" cy="368968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Scale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0671B0C2-172B-7765-6085-C36B10500D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9799" y="6672196"/>
                <a:ext cx="1663532" cy="3689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26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BDA0A51-B445-017C-B19B-D95D977CD4AE}"/>
              </a:ext>
            </a:extLst>
          </p:cNvPr>
          <p:cNvSpPr txBox="1">
            <a:spLocks/>
          </p:cNvSpPr>
          <p:nvPr/>
        </p:nvSpPr>
        <p:spPr bwMode="auto">
          <a:xfrm>
            <a:off x="1101724" y="4367783"/>
            <a:ext cx="16084552" cy="1551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5600" b="1" kern="1200">
                <a:solidFill>
                  <a:schemeClr val="accent1"/>
                </a:solidFill>
                <a:latin typeface="+mj-lt"/>
                <a:ea typeface="ＭＳ Ｐゴシック" panose="020B0600070205080204" pitchFamily="34" charset="-128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9144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18288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7432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6576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i="1" dirty="0"/>
              <a:t>(board example inserted here)</a:t>
            </a:r>
          </a:p>
        </p:txBody>
      </p:sp>
    </p:spTree>
    <p:extLst>
      <p:ext uri="{BB962C8B-B14F-4D97-AF65-F5344CB8AC3E}">
        <p14:creationId xmlns:p14="http://schemas.microsoft.com/office/powerpoint/2010/main" val="382257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DC9D712-FFF1-41E0-0218-CA08ADA5458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𝐼𝑛𝑣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DC9D712-FFF1-41E0-0218-CA08ADA545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320" t="-13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graph with blue dots&#10;&#10;Description automatically generated">
            <a:extLst>
              <a:ext uri="{FF2B5EF4-FFF2-40B4-BE49-F238E27FC236}">
                <a16:creationId xmlns:a16="http://schemas.microsoft.com/office/drawing/2014/main" id="{91790ACB-FDFB-6940-492F-D034DB1386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926637" y="2320925"/>
            <a:ext cx="6832600" cy="6045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44FC88-6813-28D5-6A85-8DC50B4C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Conjugate Posterior</a:t>
            </a:r>
          </a:p>
        </p:txBody>
      </p:sp>
    </p:spTree>
    <p:extLst>
      <p:ext uri="{BB962C8B-B14F-4D97-AF65-F5344CB8AC3E}">
        <p14:creationId xmlns:p14="http://schemas.microsoft.com/office/powerpoint/2010/main" val="708756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F94151-F16C-8274-0ADE-61C92FC6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Conditional Posteriors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AFD4305-4E1F-EF5C-3EC5-922F786117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conditional posteriors are exactly what we expect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type m:val="skw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𝐼𝑛𝑣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It’s a good exercise to derive these on your own. 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AFD4305-4E1F-EF5C-3EC5-922F786117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4" t="-8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850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-up of a code&#10;&#10;Description automatically generated">
            <a:extLst>
              <a:ext uri="{FF2B5EF4-FFF2-40B4-BE49-F238E27FC236}">
                <a16:creationId xmlns:a16="http://schemas.microsoft.com/office/drawing/2014/main" id="{AAA5C2ED-FD24-A504-F670-FF6438533B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25562" y="4017818"/>
            <a:ext cx="8888166" cy="223375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F43CFF6-0ADE-7D1A-D962-94B4262DA7D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To sample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1416050" lvl="1" indent="-742950">
                  <a:buFont typeface="+mj-lt"/>
                  <a:buAutoNum type="arabicPeriod"/>
                </a:pPr>
                <a:r>
                  <a:rPr lang="en-US" dirty="0"/>
                  <a:t>draw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l-GR" dirty="0"/>
                  <a:t> </a:t>
                </a:r>
                <a:r>
                  <a:rPr lang="en-US" dirty="0"/>
                  <a:t>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first 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𝐼𝑛𝑣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1416050" lvl="1" indent="-742950">
                  <a:buFont typeface="+mj-lt"/>
                  <a:buAutoNum type="arabicPeriod"/>
                </a:pPr>
                <a:r>
                  <a:rPr lang="en-US" dirty="0"/>
                  <a:t>based on previously drawn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l-GR" dirty="0"/>
                  <a:t>, </a:t>
                </a:r>
                <a:r>
                  <a:rPr lang="en-US" dirty="0"/>
                  <a:t>draw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l-GR" dirty="0"/>
                  <a:t> </a:t>
                </a:r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This method is defined in a more convenient way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F43CFF6-0ADE-7D1A-D962-94B4262DA7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310" t="-10311" r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B0A2DE31-1C4C-BE6E-6309-196B6D00E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</p:txBody>
      </p:sp>
    </p:spTree>
    <p:extLst>
      <p:ext uri="{BB962C8B-B14F-4D97-AF65-F5344CB8AC3E}">
        <p14:creationId xmlns:p14="http://schemas.microsoft.com/office/powerpoint/2010/main" val="1540970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Custom 3">
      <a:dk1>
        <a:sysClr val="windowText" lastClr="000000"/>
      </a:dk1>
      <a:lt1>
        <a:srgbClr val="C40724"/>
      </a:lt1>
      <a:dk2>
        <a:srgbClr val="000000"/>
      </a:dk2>
      <a:lt2>
        <a:srgbClr val="F8F8F8"/>
      </a:lt2>
      <a:accent1>
        <a:srgbClr val="BD061C"/>
      </a:accent1>
      <a:accent2>
        <a:srgbClr val="E98D0A"/>
      </a:accent2>
      <a:accent3>
        <a:srgbClr val="969696"/>
      </a:accent3>
      <a:accent4>
        <a:srgbClr val="808080"/>
      </a:accent4>
      <a:accent5>
        <a:srgbClr val="C40724"/>
      </a:accent5>
      <a:accent6>
        <a:srgbClr val="3F4F6C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TECH_Template_2019 (1)  -  Compatibility Mode" id="{96DF2388-B785-2045-9157-84F6A1D402CB}" vid="{FA40E05E-1420-CD4F-AB4E-3CD2BC76CD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5e41b080-9453-459c-bb93-b19be7335f42" xsi:nil="true"/>
    <Comments xmlns="5e41b080-9453-459c-bb93-b19be7335f42" xsi:nil="true"/>
    <Due_x0020_Date xmlns="5e41b080-9453-459c-bb93-b19be7335f42" xsi:nil="true"/>
    <lcf76f155ced4ddcb4097134ff3c332f xmlns="5e41b080-9453-459c-bb93-b19be7335f42">
      <Terms xmlns="http://schemas.microsoft.com/office/infopath/2007/PartnerControls"/>
    </lcf76f155ced4ddcb4097134ff3c332f>
    <TaxCatchAll xmlns="4e58ebf2-e4df-4cd3-9186-1e42b3ede12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EF55019BAB0549B2C20BFAAB8A2896" ma:contentTypeVersion="17" ma:contentTypeDescription="Create a new document." ma:contentTypeScope="" ma:versionID="6dd4d27a79178d964495491d99d85ab0">
  <xsd:schema xmlns:xsd="http://www.w3.org/2001/XMLSchema" xmlns:xs="http://www.w3.org/2001/XMLSchema" xmlns:p="http://schemas.microsoft.com/office/2006/metadata/properties" xmlns:ns2="5e41b080-9453-459c-bb93-b19be7335f42" xmlns:ns3="4e58ebf2-e4df-4cd3-9186-1e42b3ede124" targetNamespace="http://schemas.microsoft.com/office/2006/metadata/properties" ma:root="true" ma:fieldsID="5371f2543c27c65efb9018a9acd511a8" ns2:_="" ns3:_="">
    <xsd:import namespace="5e41b080-9453-459c-bb93-b19be7335f42"/>
    <xsd:import namespace="4e58ebf2-e4df-4cd3-9186-1e42b3ede124"/>
    <xsd:element name="properties">
      <xsd:complexType>
        <xsd:sequence>
          <xsd:element name="documentManagement">
            <xsd:complexType>
              <xsd:all>
                <xsd:element ref="ns2:Due_x0020_Date" minOccurs="0"/>
                <xsd:element ref="ns2:Status" minOccurs="0"/>
                <xsd:element ref="ns2:Comments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41b080-9453-459c-bb93-b19be7335f42" elementFormDefault="qualified">
    <xsd:import namespace="http://schemas.microsoft.com/office/2006/documentManagement/types"/>
    <xsd:import namespace="http://schemas.microsoft.com/office/infopath/2007/PartnerControls"/>
    <xsd:element name="Due_x0020_Date" ma:index="8" nillable="true" ma:displayName="Due Date" ma:format="DateOnly" ma:indexed="true" ma:internalName="Due_x0020_Date">
      <xsd:simpleType>
        <xsd:restriction base="dms:DateTime"/>
      </xsd:simpleType>
    </xsd:element>
    <xsd:element name="Status" ma:index="9" nillable="true" ma:displayName="Status" ma:format="Dropdown" ma:indexed="true" ma:internalName="Status">
      <xsd:simpleType>
        <xsd:restriction base="dms:Choice">
          <xsd:enumeration value="For Partner Review"/>
          <xsd:enumeration value="For Collegis Review"/>
          <xsd:enumeration value="Approved by Partner"/>
        </xsd:restriction>
      </xsd:simpleType>
    </xsd:element>
    <xsd:element name="Comments" ma:index="10" nillable="true" ma:displayName="Comments" ma:internalName="Comments">
      <xsd:simpleType>
        <xsd:restriction base="dms:Note">
          <xsd:maxLength value="255"/>
        </xsd:restriction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1040b95-0fdc-46ce-be91-73dc895452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58ebf2-e4df-4cd3-9186-1e42b3ede12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ef5f3a8b-878a-4d06-a8de-79a1d9f1fffd}" ma:internalName="TaxCatchAll" ma:showField="CatchAllData" ma:web="4e58ebf2-e4df-4cd3-9186-1e42b3ede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6A4EEA-2556-441D-B20B-0657893061DE}">
  <ds:schemaRefs>
    <ds:schemaRef ds:uri="http://schemas.microsoft.com/office/2006/metadata/properties"/>
    <ds:schemaRef ds:uri="http://schemas.microsoft.com/office/infopath/2007/PartnerControls"/>
    <ds:schemaRef ds:uri="5e41b080-9453-459c-bb93-b19be7335f42"/>
    <ds:schemaRef ds:uri="4e58ebf2-e4df-4cd3-9186-1e42b3ede124"/>
  </ds:schemaRefs>
</ds:datastoreItem>
</file>

<file path=customXml/itemProps2.xml><?xml version="1.0" encoding="utf-8"?>
<ds:datastoreItem xmlns:ds="http://schemas.openxmlformats.org/officeDocument/2006/customXml" ds:itemID="{6737F79C-8003-4AC6-9505-E5DCB5CA59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41b080-9453-459c-bb93-b19be7335f42"/>
    <ds:schemaRef ds:uri="4e58ebf2-e4df-4cd3-9186-1e42b3ede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A838ED-C12F-4A42-8E88-98BAC73D21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Words>740</Words>
  <Application>Microsoft Macintosh PowerPoint</Application>
  <PresentationFormat>Custom</PresentationFormat>
  <Paragraphs>111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Arial</vt:lpstr>
      <vt:lpstr>Cambria Math</vt:lpstr>
      <vt:lpstr>Wingdings 2</vt:lpstr>
      <vt:lpstr>Breeze</vt:lpstr>
      <vt:lpstr>Bayesian Inference</vt:lpstr>
      <vt:lpstr>Conjugate Priors</vt:lpstr>
      <vt:lpstr>Last Time</vt:lpstr>
      <vt:lpstr>Objectives</vt:lpstr>
      <vt:lpstr>Conjugate Prior Distribution</vt:lpstr>
      <vt:lpstr>PowerPoint Presentation</vt:lpstr>
      <vt:lpstr>Conjugate Posterior</vt:lpstr>
      <vt:lpstr>Exercise: Conditional Posteriors</vt:lpstr>
      <vt:lpstr>Sampling</vt:lpstr>
      <vt:lpstr>Categorical Data</vt:lpstr>
      <vt:lpstr>Multinomial Model for Categorical Data</vt:lpstr>
      <vt:lpstr>Example: Ice Cream</vt:lpstr>
      <vt:lpstr>PowerPoint Presentation</vt:lpstr>
      <vt:lpstr>Example Distribution</vt:lpstr>
      <vt:lpstr>Multivariate Normal Distribution</vt:lpstr>
      <vt:lpstr>PowerPoint Presentation</vt:lpstr>
      <vt:lpstr>Case 1: Unknown μ and Known Σ</vt:lpstr>
      <vt:lpstr>PowerPoint Presentation</vt:lpstr>
      <vt:lpstr>Case 2: Unknown μ and Unknown Σ</vt:lpstr>
      <vt:lpstr>Case 2 Example: Fish</vt:lpstr>
      <vt:lpstr>Case 2 Example: Fish</vt:lpstr>
      <vt:lpstr>PowerPoint Presentation</vt:lpstr>
      <vt:lpstr>Next Time</vt:lpstr>
    </vt:vector>
  </TitlesOfParts>
  <Manager/>
  <Company>Illinois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Illinois Tech President's PowerPoint Presentation</dc:title>
  <dc:subject/>
  <dc:creator>Sandra Laporte</dc:creator>
  <cp:keywords/>
  <dc:description/>
  <cp:lastModifiedBy>Jamshidi, Sara (She/Her/Hers)</cp:lastModifiedBy>
  <cp:revision>25</cp:revision>
  <dcterms:created xsi:type="dcterms:W3CDTF">2019-02-13T16:04:21Z</dcterms:created>
  <dcterms:modified xsi:type="dcterms:W3CDTF">2024-06-25T05:35:24Z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0x010100F3EF55019BAB0549B2C20BFAAB8A2896</vt:lpwstr>
  </property>
  <property fmtid="{D5CDD505-2E9C-101B-9397-08002B2CF9AE}" pid="3" name="MediaServiceImageTags">
    <vt:lpwstr/>
  </property>
  <property fmtid="{D5CDD505-2E9C-101B-9397-08002B2CF9AE}" pid="4" name="MSIP_Label_f2dee603-0001-4639-81f8-0608a53322f1_Enabled">
    <vt:lpwstr>true</vt:lpwstr>
  </property>
  <property fmtid="{D5CDD505-2E9C-101B-9397-08002B2CF9AE}" pid="5" name="MSIP_Label_f2dee603-0001-4639-81f8-0608a53322f1_SetDate">
    <vt:lpwstr>2024-06-24T03:34:40Z</vt:lpwstr>
  </property>
  <property fmtid="{D5CDD505-2E9C-101B-9397-08002B2CF9AE}" pid="6" name="MSIP_Label_f2dee603-0001-4639-81f8-0608a53322f1_Method">
    <vt:lpwstr>Standard</vt:lpwstr>
  </property>
  <property fmtid="{D5CDD505-2E9C-101B-9397-08002B2CF9AE}" pid="7" name="MSIP_Label_f2dee603-0001-4639-81f8-0608a53322f1_Name">
    <vt:lpwstr>defa4170-0d19-0005-0004-bc88714345d2</vt:lpwstr>
  </property>
  <property fmtid="{D5CDD505-2E9C-101B-9397-08002B2CF9AE}" pid="8" name="MSIP_Label_f2dee603-0001-4639-81f8-0608a53322f1_SiteId">
    <vt:lpwstr>b4478c05-3dd9-4e06-a7fb-5dcf72bd44ee</vt:lpwstr>
  </property>
  <property fmtid="{D5CDD505-2E9C-101B-9397-08002B2CF9AE}" pid="9" name="MSIP_Label_f2dee603-0001-4639-81f8-0608a53322f1_ActionId">
    <vt:lpwstr>a5a42784-79e3-4cb6-a6c1-d59028c560ef</vt:lpwstr>
  </property>
  <property fmtid="{D5CDD505-2E9C-101B-9397-08002B2CF9AE}" pid="10" name="MSIP_Label_f2dee603-0001-4639-81f8-0608a53322f1_ContentBits">
    <vt:lpwstr>0</vt:lpwstr>
  </property>
</Properties>
</file>