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8"/>
  </p:notesMasterIdLst>
  <p:sldIdLst>
    <p:sldId id="259" r:id="rId5"/>
    <p:sldId id="262" r:id="rId6"/>
    <p:sldId id="263" r:id="rId7"/>
    <p:sldId id="264" r:id="rId8"/>
    <p:sldId id="273" r:id="rId9"/>
    <p:sldId id="274" r:id="rId10"/>
    <p:sldId id="283" r:id="rId11"/>
    <p:sldId id="282" r:id="rId12"/>
    <p:sldId id="275" r:id="rId13"/>
    <p:sldId id="284" r:id="rId14"/>
    <p:sldId id="286" r:id="rId15"/>
    <p:sldId id="285" r:id="rId16"/>
    <p:sldId id="287" r:id="rId17"/>
    <p:sldId id="288" r:id="rId18"/>
    <p:sldId id="289" r:id="rId19"/>
    <p:sldId id="277" r:id="rId20"/>
    <p:sldId id="278" r:id="rId21"/>
    <p:sldId id="291" r:id="rId22"/>
    <p:sldId id="290" r:id="rId23"/>
    <p:sldId id="276" r:id="rId24"/>
    <p:sldId id="281" r:id="rId25"/>
    <p:sldId id="292" r:id="rId26"/>
    <p:sldId id="265" r:id="rId27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6AD5E037-7EB6-5E87-6C38-A6EA964E9895}" v="3" dt="2023-09-10T20:07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26"/>
    <p:restoredTop sz="80742"/>
  </p:normalViewPr>
  <p:slideViewPr>
    <p:cSldViewPr snapToGrid="0" snapToObjects="1">
      <p:cViewPr varScale="1">
        <p:scale>
          <a:sx n="61" d="100"/>
          <a:sy n="61" d="100"/>
        </p:scale>
        <p:origin x="232" y="32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osen@iit.edu" userId="S::urn:spo:guest#jrosen@iit.edu::" providerId="AD" clId="Web-{6AD5E037-7EB6-5E87-6C38-A6EA964E9895}"/>
    <pc:docChg chg="modSld">
      <pc:chgData name="jrosen@iit.edu" userId="S::urn:spo:guest#jrosen@iit.edu::" providerId="AD" clId="Web-{6AD5E037-7EB6-5E87-6C38-A6EA964E9895}" dt="2023-09-10T20:07:15.134" v="2" actId="20577"/>
      <pc:docMkLst>
        <pc:docMk/>
      </pc:docMkLst>
      <pc:sldChg chg="modSp">
        <pc:chgData name="jrosen@iit.edu" userId="S::urn:spo:guest#jrosen@iit.edu::" providerId="AD" clId="Web-{6AD5E037-7EB6-5E87-6C38-A6EA964E9895}" dt="2023-09-10T20:07:15.134" v="2" actId="20577"/>
        <pc:sldMkLst>
          <pc:docMk/>
          <pc:sldMk cId="0" sldId="260"/>
        </pc:sldMkLst>
        <pc:spChg chg="mod">
          <ac:chgData name="jrosen@iit.edu" userId="S::urn:spo:guest#jrosen@iit.edu::" providerId="AD" clId="Web-{6AD5E037-7EB6-5E87-6C38-A6EA964E9895}" dt="2023-09-10T20:07:15.134" v="2" actId="20577"/>
          <ac:spMkLst>
            <pc:docMk/>
            <pc:sldMk cId="0" sldId="260"/>
            <ac:spMk id="5121" creationId="{4201BE09-6437-8CAC-DA00-D42CB41E2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D443-4068-3B41-85C2-6A7B45928F9D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34E8-B60F-E047-A53D-C8384359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meaning of the notation with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6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of theorem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of theorem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Sketch of proof of theorem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5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If Scenario 1 happens, then the posterior distribution converges to a point mass at the true parameter value, </a:t>
            </a:r>
            <a:r>
              <a:rPr lang="el-GR" sz="1800" dirty="0">
                <a:effectLst/>
                <a:highlight>
                  <a:srgbClr val="FFFFFF"/>
                </a:highlight>
                <a:latin typeface="CMMI10"/>
              </a:rPr>
              <a:t>θ</a:t>
            </a:r>
            <a:r>
              <a:rPr lang="el-GR" sz="1800" dirty="0">
                <a:effectLst/>
                <a:highlight>
                  <a:srgbClr val="FFFFFF"/>
                </a:highlight>
                <a:latin typeface="CMR8"/>
              </a:rPr>
              <a:t>0</a:t>
            </a:r>
            <a:r>
              <a:rPr lang="el-GR" sz="1800" dirty="0">
                <a:effectLst/>
                <a:highlight>
                  <a:srgbClr val="FFFFFF"/>
                </a:highlight>
                <a:latin typeface="CMSS10"/>
              </a:rPr>
              <a:t>, </a:t>
            </a:r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as </a:t>
            </a:r>
            <a:r>
              <a:rPr lang="en-US" sz="1800" dirty="0">
                <a:effectLst/>
                <a:highlight>
                  <a:srgbClr val="FFFFFF"/>
                </a:highlight>
                <a:latin typeface="CMMI10"/>
              </a:rPr>
              <a:t>n </a:t>
            </a:r>
            <a:r>
              <a:rPr lang="en-US" sz="1800" dirty="0">
                <a:effectLst/>
                <a:highlight>
                  <a:srgbClr val="FFFFFF"/>
                </a:highlight>
                <a:latin typeface="CMSY10"/>
              </a:rPr>
              <a:t>→ ∞</a:t>
            </a:r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, and </a:t>
            </a:r>
            <a:r>
              <a:rPr lang="el-GR" sz="1800" dirty="0">
                <a:effectLst/>
                <a:highlight>
                  <a:srgbClr val="FFFFFF"/>
                </a:highlight>
                <a:latin typeface="CMMI10"/>
              </a:rPr>
              <a:t>θ</a:t>
            </a:r>
            <a:r>
              <a:rPr lang="el-GR" sz="1800" dirty="0">
                <a:effectLst/>
                <a:highlight>
                  <a:srgbClr val="FFFFFF"/>
                </a:highlight>
                <a:latin typeface="CMR8"/>
              </a:rPr>
              <a:t>0 </a:t>
            </a:r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is the true parameter value. Consistency holds! </a:t>
            </a:r>
          </a:p>
          <a:p>
            <a:endParaRPr lang="en-US" dirty="0">
              <a:effectLst/>
              <a:highlight>
                <a:srgbClr val="FFFFFF"/>
              </a:highlight>
            </a:endParaRPr>
          </a:p>
          <a:p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If Scenario 2 happens, then the posterior distribution converges to a point mass at the parameter value </a:t>
            </a:r>
            <a:r>
              <a:rPr lang="el-GR" sz="1800" dirty="0">
                <a:effectLst/>
                <a:highlight>
                  <a:srgbClr val="FFFFFF"/>
                </a:highlight>
                <a:latin typeface="CMMI10"/>
              </a:rPr>
              <a:t>θ</a:t>
            </a:r>
            <a:r>
              <a:rPr lang="el-GR" sz="1800" dirty="0">
                <a:effectLst/>
                <a:highlight>
                  <a:srgbClr val="FFFFFF"/>
                </a:highlight>
                <a:latin typeface="CMR8"/>
              </a:rPr>
              <a:t>0</a:t>
            </a:r>
            <a:r>
              <a:rPr lang="el-GR" sz="1800" dirty="0">
                <a:effectLst/>
                <a:highlight>
                  <a:srgbClr val="FFFFFF"/>
                </a:highlight>
                <a:latin typeface="CMSS10"/>
              </a:rPr>
              <a:t>, </a:t>
            </a:r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where </a:t>
            </a:r>
            <a:r>
              <a:rPr lang="el-GR" sz="1800" dirty="0">
                <a:effectLst/>
                <a:highlight>
                  <a:srgbClr val="FFFFFF"/>
                </a:highlight>
                <a:latin typeface="CMMI10"/>
              </a:rPr>
              <a:t>θ</a:t>
            </a:r>
            <a:r>
              <a:rPr lang="el-GR" sz="1800" dirty="0">
                <a:effectLst/>
                <a:highlight>
                  <a:srgbClr val="FFFFFF"/>
                </a:highlight>
                <a:latin typeface="CMR8"/>
              </a:rPr>
              <a:t>0 </a:t>
            </a:r>
            <a:r>
              <a:rPr lang="en-US" sz="1800" dirty="0">
                <a:effectLst/>
                <a:highlight>
                  <a:srgbClr val="FFFFFF"/>
                </a:highlight>
                <a:latin typeface="CMSS10"/>
              </a:rPr>
              <a:t>is the minimizer of the KL divergence. </a:t>
            </a:r>
            <a:endParaRPr lang="en-US" dirty="0">
              <a:effectLst/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1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0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4, 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91A6-69F1-3B47-5E89-6AD2A29A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Prove 3 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9A3B1-3D48-F77B-00C8-7B2A2AD26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prove 3 theorems to show: </a:t>
                </a:r>
              </a:p>
              <a:p>
                <a:pPr lvl="1"/>
                <a:r>
                  <a:rPr lang="en-US" dirty="0"/>
                  <a:t>The posterior distribution converges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both in the discrete case (theorem 1) and the continuous case (Theorem 2)</a:t>
                </a:r>
              </a:p>
              <a:p>
                <a:pPr lvl="1"/>
                <a:r>
                  <a:rPr lang="en-US" dirty="0"/>
                  <a:t>The posterior distribution converges to a normal distribution (Theorem 3)</a:t>
                </a:r>
              </a:p>
              <a:p>
                <a:r>
                  <a:rPr lang="en-US" dirty="0"/>
                  <a:t>Theorems 1 and 2 will support the work of theorem 3—the most important to this lesson.</a:t>
                </a:r>
              </a:p>
              <a:p>
                <a:r>
                  <a:rPr lang="en-US" dirty="0"/>
                  <a:t>Take away: </a:t>
                </a:r>
              </a:p>
              <a:p>
                <a:pPr lvl="1"/>
                <a:r>
                  <a:rPr lang="en-US" i="1" dirty="0"/>
                  <a:t>the normal approximation of the posterior is reasonable to use for large enough samples!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19A3B1-3D48-F77B-00C8-7B2A2AD26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 r="-1735" b="-9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172-C79F-3702-74AF-D1612E2C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the parameter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finite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is the minimizer of KL divergence: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9576" r="-631" b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2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(board example inserted here)</a:t>
            </a:r>
          </a:p>
        </p:txBody>
      </p:sp>
    </p:spTree>
    <p:extLst>
      <p:ext uri="{BB962C8B-B14F-4D97-AF65-F5344CB8AC3E}">
        <p14:creationId xmlns:p14="http://schemas.microsoft.com/office/powerpoint/2010/main" val="116210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172-C79F-3702-74AF-D1612E2C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the parameter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defined on a compact set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neighborhood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nonzero prior probability,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minimizer of KL divergence: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1657" b="-10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35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(board example inserted here)</a:t>
            </a:r>
          </a:p>
        </p:txBody>
      </p:sp>
    </p:spTree>
    <p:extLst>
      <p:ext uri="{BB962C8B-B14F-4D97-AF65-F5344CB8AC3E}">
        <p14:creationId xmlns:p14="http://schemas.microsoft.com/office/powerpoint/2010/main" val="387050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172-C79F-3702-74AF-D1612E2C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regularity conditions:</a:t>
                </a:r>
              </a:p>
              <a:p>
                <a:pPr lvl="1"/>
                <a:r>
                  <a:rPr lang="en-US" dirty="0"/>
                  <a:t>The likelihood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is continuous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on the boundary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=[0,1]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posterior distribution approaches normality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where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01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BD5689-FB28-86F3-D390-EBF88B7EBD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Fisher Information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2BD5689-FB28-86F3-D390-EBF88B7EB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30462-D190-FF6D-3ED6-7E70EC9DAD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Fisher information is a way of measuring the amount of information that an observable random variable carries about an unknown parameter upon which the probability depends. </a:t>
                </a:r>
              </a:p>
              <a:p>
                <a:r>
                  <a:rPr lang="en-US" dirty="0"/>
                  <a:t>We last saw it in section 2.8 of the reading with respect to priors.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den>
                        </m:f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330462-D190-FF6D-3ED6-7E70EC9DAD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13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4FDDCA-C6B6-322E-E0D8-9414C3FAA3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4FDDCA-C6B6-322E-E0D8-9414C3FAA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B6FE-4541-E45C-4C83-FB29DFDBF4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the negative expectation of the second derivative of the </a:t>
                </a:r>
                <a:br>
                  <a:rPr lang="en-US" dirty="0"/>
                </a:br>
                <a:r>
                  <a:rPr lang="en-US" b="1" i="1" dirty="0">
                    <a:solidFill>
                      <a:schemeClr val="accent2"/>
                    </a:solidFill>
                  </a:rPr>
                  <a:t>log-likelihood</a:t>
                </a:r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negative second derivative of the </a:t>
                </a:r>
                <a:r>
                  <a:rPr lang="en-US" b="1" i="1" dirty="0">
                    <a:solidFill>
                      <a:schemeClr val="accent2"/>
                    </a:solidFill>
                  </a:rPr>
                  <a:t>posterior</a:t>
                </a:r>
                <a:r>
                  <a:rPr lang="en-US" dirty="0"/>
                  <a:t> at a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CB6FE-4541-E45C-4C83-FB29DFDBF4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53039" r="-10962" b="-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7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172-C79F-3702-74AF-D1612E2C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regularity conditions:</a:t>
                </a:r>
              </a:p>
              <a:p>
                <a:pPr lvl="1"/>
                <a:r>
                  <a:rPr lang="en-US" dirty="0"/>
                  <a:t>The likelihood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is continuous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on the boundary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=[0,1]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posterior distribution approaches normality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𝑛𝐽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where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7A7E13-3B95-AC40-FB46-F306A7D9E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016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(board example inserted here)</a:t>
            </a:r>
          </a:p>
        </p:txBody>
      </p:sp>
    </p:spTree>
    <p:extLst>
      <p:ext uri="{BB962C8B-B14F-4D97-AF65-F5344CB8AC3E}">
        <p14:creationId xmlns:p14="http://schemas.microsoft.com/office/powerpoint/2010/main" val="400801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Large Sample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A7E5-CCAB-9645-7274-6BE0422D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Normality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621CE-BD56-6E92-26ED-1980E07DF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a regularity condition:</a:t>
                </a:r>
              </a:p>
              <a:p>
                <a:pPr lvl="1"/>
                <a:r>
                  <a:rPr lang="en-US" dirty="0"/>
                  <a:t>The likelihood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is continuous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on the boundary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=[0,1]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0, 1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bg1"/>
                    </a:solidFill>
                  </a:rPr>
                  <a:t>Asymptotic normality of the posterior distribution happens.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the posterior distribution approaches multivariate normality.</a:t>
                </a:r>
              </a:p>
              <a:p>
                <a:pPr lvl="1"/>
                <a:r>
                  <a:rPr lang="en-US" i="1" dirty="0"/>
                  <a:t>Even if</a:t>
                </a:r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not within the parametric family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dirty="0"/>
                  <a:t>!</a:t>
                </a:r>
                <a:br>
                  <a:rPr lang="en-US" dirty="0"/>
                </a:br>
                <a:endParaRPr lang="en-US" dirty="0"/>
              </a:p>
              <a:p>
                <a:pPr marL="6985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𝑛𝐽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621CE-BD56-6E92-26ED-1980E07DF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06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7840-DBB7-7BD6-677F-3C88F9CE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DAAA-C6FF-FCD0-7662-DDB01811D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samples mean we can approximate our posterior with normal distributions and have decent results.</a:t>
            </a:r>
          </a:p>
          <a:p>
            <a:r>
              <a:rPr lang="en-US" dirty="0"/>
              <a:t>This illustrates that, as the sample size increases, the prior’s influence on the posterior distribution diminishes.</a:t>
            </a:r>
          </a:p>
          <a:p>
            <a:pPr lvl="1"/>
            <a:r>
              <a:rPr lang="en-US" dirty="0"/>
              <a:t>We need not stress over our choice of prior is the sample is very large.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587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DA88-0159-DB46-BFBF-4DB682D7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Counterexamples to 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AE80-731C-88C9-0A42-87D4C7E27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See the reading for a more comprehensive list.</a:t>
                </a:r>
              </a:p>
              <a:p>
                <a:r>
                  <a:rPr lang="en-US" dirty="0"/>
                  <a:t>Deviations happen in extreme distributions and unusual parameter spaces. </a:t>
                </a:r>
              </a:p>
              <a:p>
                <a:pPr lvl="1"/>
                <a:r>
                  <a:rPr lang="en-US" dirty="0"/>
                  <a:t>Poorly formulated problems are a great example!</a:t>
                </a:r>
              </a:p>
              <a:p>
                <a:r>
                  <a:rPr lang="en-US" dirty="0"/>
                  <a:t>Counterexamples to this asymptotic theorem generally correspond to cases where the choice of prior influences the posterior distribution, even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7AE80-731C-88C9-0A42-87D4C7E27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Next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/>
              <a:t>Frequency Properties and Broader Interpretations of Bayesian Methods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94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Last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Normal Approximation of distributions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Grasp the fundamentals of large-sample theory in the context of Bayesian inference.</a:t>
            </a:r>
          </a:p>
          <a:p>
            <a:r>
              <a:rPr lang="en-US" altLang="en-US" dirty="0"/>
              <a:t>Identify and understand counterexamples to large-sample theorems.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84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0161-B2EE-4055-772F-3B9A7481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Large-Sample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03845-6683-B50A-12A2-2EC1B89B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Large sample theory</a:t>
            </a:r>
            <a:r>
              <a:rPr lang="en-US" dirty="0"/>
              <a:t>, also known as </a:t>
            </a:r>
            <a:r>
              <a:rPr lang="en-US" b="1" dirty="0">
                <a:solidFill>
                  <a:schemeClr val="bg1"/>
                </a:solidFill>
              </a:rPr>
              <a:t>asymptotic theory</a:t>
            </a:r>
            <a:r>
              <a:rPr lang="en-US" dirty="0"/>
              <a:t>, is a branch of statistics that </a:t>
            </a:r>
          </a:p>
          <a:p>
            <a:pPr lvl="1"/>
            <a:r>
              <a:rPr lang="en-US" dirty="0"/>
              <a:t>studies the properties and behavior of statistical estimators and </a:t>
            </a:r>
          </a:p>
          <a:p>
            <a:pPr lvl="1"/>
            <a:r>
              <a:rPr lang="en-US" dirty="0"/>
              <a:t>tests as the sample size grows infinitely large. </a:t>
            </a:r>
          </a:p>
          <a:p>
            <a:r>
              <a:rPr lang="en-US" dirty="0"/>
              <a:t>It provides approximations that are useful for understanding the behavior of statistical procedures when dealing with large datasets.</a:t>
            </a:r>
          </a:p>
          <a:p>
            <a:r>
              <a:rPr lang="en-US" i="1" dirty="0">
                <a:solidFill>
                  <a:schemeClr val="bg1"/>
                </a:solidFill>
              </a:rPr>
              <a:t>We will use large sample theory to understand why normal approximation is often reasonable.</a:t>
            </a:r>
          </a:p>
        </p:txBody>
      </p:sp>
    </p:spTree>
    <p:extLst>
      <p:ext uri="{BB962C8B-B14F-4D97-AF65-F5344CB8AC3E}">
        <p14:creationId xmlns:p14="http://schemas.microsoft.com/office/powerpoint/2010/main" val="163977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51C8-46B7-6ABF-C3C3-44AF65D1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E3855-EC78-7F3A-8285-72C5C1584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/>
                  <a:t>is the data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is the space of parameters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dirty="0"/>
                  <a:t> is the family of functions used to model the data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‘true’ distribution of the data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value that minimizes the discrepancy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true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0E3855-EC78-7F3A-8285-72C5C1584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9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(board example inserted here)</a:t>
            </a:r>
          </a:p>
        </p:txBody>
      </p:sp>
    </p:spTree>
    <p:extLst>
      <p:ext uri="{BB962C8B-B14F-4D97-AF65-F5344CB8AC3E}">
        <p14:creationId xmlns:p14="http://schemas.microsoft.com/office/powerpoint/2010/main" val="303636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B468-6A0D-B8C3-FD91-62A84EB9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Kullback-Leiber</a:t>
            </a:r>
            <a:r>
              <a:rPr lang="en-US" dirty="0"/>
              <a:t> (KL)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301BF-275E-E1D6-FF40-61E422677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Kullback-Leiber (KL) divergence measures the difference between probability distributions </a:t>
                </a:r>
              </a:p>
              <a:p>
                <a:pPr lvl="1"/>
                <a:r>
                  <a:rPr lang="en-US" dirty="0"/>
                  <a:t>KL divergence measures the information loss when one probability distribution,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, is used to approximate another distribution,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698500" lvl="1" indent="0">
                  <a:buNone/>
                </a:pPr>
                <a:endParaRPr lang="en-US" dirty="0"/>
              </a:p>
              <a:p>
                <a:pPr marL="25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270000" lvl="1" indent="-571500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301BF-275E-E1D6-FF40-61E422677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 r="-158" b="-2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82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FDAA-EEA5-5632-BEEC-A94F2ACD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F09DC-2744-A4F1-A348-12A403772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be the value that minimizes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Two possibilities:</a:t>
                </a:r>
              </a:p>
              <a:p>
                <a:pPr marL="1441450" lvl="1" indent="-742950">
                  <a:buFont typeface="+mj-lt"/>
                  <a:buAutoNum type="arabicPeriod"/>
                </a:pPr>
                <a:r>
                  <a:rPr lang="en-US" dirty="0"/>
                  <a:t>The true data distribution is part of this parametric family</a:t>
                </a:r>
              </a:p>
              <a:p>
                <a:pPr marL="1981200" lvl="2" indent="-7429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1981200" lvl="2" indent="-74295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true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416050" lvl="1" indent="-742950">
                  <a:buFont typeface="+mj-lt"/>
                  <a:buAutoNum type="arabicPeriod"/>
                </a:pPr>
                <a:r>
                  <a:rPr lang="en-US" dirty="0"/>
                  <a:t>The true data distribution is not in the parametric family</a:t>
                </a:r>
              </a:p>
              <a:p>
                <a:pPr marL="1981200" lvl="2" indent="-7429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closest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by 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981200" lvl="2" indent="-74295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the true parameter; just the best choice in the parametric family</a:t>
                </a:r>
              </a:p>
              <a:p>
                <a:pPr marL="1981200" lvl="2" indent="-74295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F09DC-2744-A4F1-A348-12A403772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910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3.xml><?xml version="1.0" encoding="utf-8"?>
<ds:datastoreItem xmlns:ds="http://schemas.openxmlformats.org/officeDocument/2006/customXml" ds:itemID="{053FC42A-C385-4D2E-9E59-B77406947D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7754</TotalTime>
  <Words>1064</Words>
  <Application>Microsoft Macintosh PowerPoint</Application>
  <PresentationFormat>Custom</PresentationFormat>
  <Paragraphs>109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Arial</vt:lpstr>
      <vt:lpstr>Cambria Math</vt:lpstr>
      <vt:lpstr>CMMI10</vt:lpstr>
      <vt:lpstr>CMR8</vt:lpstr>
      <vt:lpstr>CMSS10</vt:lpstr>
      <vt:lpstr>CMSY10</vt:lpstr>
      <vt:lpstr>Wingdings 2</vt:lpstr>
      <vt:lpstr>Breeze</vt:lpstr>
      <vt:lpstr>Bayesian Inference</vt:lpstr>
      <vt:lpstr>Large Sample Theory</vt:lpstr>
      <vt:lpstr>Last Time</vt:lpstr>
      <vt:lpstr>Objectives</vt:lpstr>
      <vt:lpstr>Large-Sample Theory</vt:lpstr>
      <vt:lpstr>Notation</vt:lpstr>
      <vt:lpstr>PowerPoint Presentation</vt:lpstr>
      <vt:lpstr>Kullback-Leiber (KL) Divergence</vt:lpstr>
      <vt:lpstr>Mathematical Setup</vt:lpstr>
      <vt:lpstr>We Will Prove 3 Theorems</vt:lpstr>
      <vt:lpstr>Theorem 1</vt:lpstr>
      <vt:lpstr>PowerPoint Presentation</vt:lpstr>
      <vt:lpstr>Theorem 2</vt:lpstr>
      <vt:lpstr>PowerPoint Presentation</vt:lpstr>
      <vt:lpstr>Theorem 3</vt:lpstr>
      <vt:lpstr>J(θ_0 ), the Fisher Information </vt:lpstr>
      <vt:lpstr>Comparing J(θ) and I(θ) </vt:lpstr>
      <vt:lpstr>Theorem 3</vt:lpstr>
      <vt:lpstr>PowerPoint Presentation</vt:lpstr>
      <vt:lpstr>Asymptotic Normality Summary</vt:lpstr>
      <vt:lpstr>Consequences</vt:lpstr>
      <vt:lpstr>Counterexamples to Theorems</vt:lpstr>
      <vt:lpstr>Next Time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Jamshidi, Sara (She/Her/Hers)</cp:lastModifiedBy>
  <cp:revision>27</cp:revision>
  <dcterms:created xsi:type="dcterms:W3CDTF">2019-02-13T16:04:21Z</dcterms:created>
  <dcterms:modified xsi:type="dcterms:W3CDTF">2024-07-06T18:16:57Z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2024-06-24T03:34:40Z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a5a42784-79e3-4cb6-a6c1-d59028c560ef</vt:lpwstr>
  </property>
  <property fmtid="{D5CDD505-2E9C-101B-9397-08002B2CF9AE}" pid="10" name="MSIP_Label_f2dee603-0001-4639-81f8-0608a53322f1_ContentBits">
    <vt:lpwstr>0</vt:lpwstr>
  </property>
</Properties>
</file>