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4"/>
  </p:notesMasterIdLst>
  <p:sldIdLst>
    <p:sldId id="259" r:id="rId5"/>
    <p:sldId id="262" r:id="rId6"/>
    <p:sldId id="263" r:id="rId7"/>
    <p:sldId id="264" r:id="rId8"/>
    <p:sldId id="294" r:id="rId9"/>
    <p:sldId id="293" r:id="rId10"/>
    <p:sldId id="295" r:id="rId11"/>
    <p:sldId id="296" r:id="rId12"/>
    <p:sldId id="297" r:id="rId13"/>
    <p:sldId id="298" r:id="rId14"/>
    <p:sldId id="283" r:id="rId15"/>
    <p:sldId id="299" r:id="rId16"/>
    <p:sldId id="300" r:id="rId17"/>
    <p:sldId id="301" r:id="rId18"/>
    <p:sldId id="302" r:id="rId19"/>
    <p:sldId id="303" r:id="rId20"/>
    <p:sldId id="306" r:id="rId21"/>
    <p:sldId id="304" r:id="rId22"/>
    <p:sldId id="307" r:id="rId23"/>
    <p:sldId id="305" r:id="rId24"/>
    <p:sldId id="308" r:id="rId25"/>
    <p:sldId id="309" r:id="rId26"/>
    <p:sldId id="312" r:id="rId27"/>
    <p:sldId id="313" r:id="rId28"/>
    <p:sldId id="310" r:id="rId29"/>
    <p:sldId id="311" r:id="rId30"/>
    <p:sldId id="315" r:id="rId31"/>
    <p:sldId id="314" r:id="rId32"/>
    <p:sldId id="265" r:id="rId33"/>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3"/>
    <p:restoredTop sz="80748"/>
  </p:normalViewPr>
  <p:slideViewPr>
    <p:cSldViewPr snapToGrid="0" snapToObjects="1">
      <p:cViewPr varScale="1">
        <p:scale>
          <a:sx n="68" d="100"/>
          <a:sy n="68" d="100"/>
        </p:scale>
        <p:origin x="1240" y="208"/>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FD443-4068-3B41-85C2-6A7B45928F9D}" type="datetimeFigureOut">
              <a:rPr lang="en-US" smtClean="0"/>
              <a:t>7/25/24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434E8-B60F-E047-A53D-C83843599167}" type="slidenum">
              <a:rPr lang="en-US" smtClean="0"/>
              <a:t>‹#›</a:t>
            </a:fld>
            <a:endParaRPr lang="en-US"/>
          </a:p>
        </p:txBody>
      </p:sp>
    </p:spTree>
    <p:extLst>
      <p:ext uri="{BB962C8B-B14F-4D97-AF65-F5344CB8AC3E}">
        <p14:creationId xmlns:p14="http://schemas.microsoft.com/office/powerpoint/2010/main" val="146346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lesson 2 of module 6 on Bayesian Inference</a:t>
            </a:r>
          </a:p>
        </p:txBody>
      </p:sp>
      <p:sp>
        <p:nvSpPr>
          <p:cNvPr id="4" name="Slide Number Placeholder 3"/>
          <p:cNvSpPr>
            <a:spLocks noGrp="1"/>
          </p:cNvSpPr>
          <p:nvPr>
            <p:ph type="sldNum" sz="quarter" idx="5"/>
          </p:nvPr>
        </p:nvSpPr>
        <p:spPr/>
        <p:txBody>
          <a:bodyPr/>
          <a:lstStyle/>
          <a:p>
            <a:fld id="{ED0434E8-B60F-E047-A53D-C83843599167}" type="slidenum">
              <a:rPr lang="en-US" smtClean="0"/>
              <a:t>1</a:t>
            </a:fld>
            <a:endParaRPr lang="en-US"/>
          </a:p>
        </p:txBody>
      </p:sp>
    </p:spTree>
    <p:extLst>
      <p:ext uri="{BB962C8B-B14F-4D97-AF65-F5344CB8AC3E}">
        <p14:creationId xmlns:p14="http://schemas.microsoft.com/office/powerpoint/2010/main" val="821084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compute a simple example where the target distribution is the Beta distribution with parameters 2 and 5.</a:t>
            </a:r>
          </a:p>
          <a:p>
            <a:endParaRPr lang="en-US" dirty="0"/>
          </a:p>
          <a:p>
            <a:r>
              <a:rPr lang="en-US" dirty="0"/>
              <a:t>We use the trick of a uniform distribution </a:t>
            </a:r>
          </a:p>
          <a:p>
            <a:endParaRPr lang="en-US" dirty="0"/>
          </a:p>
          <a:p>
            <a:r>
              <a:rPr lang="en-US" dirty="0"/>
              <a:t>With M=2.5 since I happen do know that that is the maximum. </a:t>
            </a:r>
          </a:p>
          <a:p>
            <a:endParaRPr lang="en-US" dirty="0"/>
          </a:p>
          <a:p>
            <a:r>
              <a:rPr lang="en-US" dirty="0"/>
              <a:t>And after 1000 samples, we get the depicted distribution. If you look at the code, however, and increase the samples to 3000, you will get a better approximation</a:t>
            </a:r>
          </a:p>
        </p:txBody>
      </p:sp>
      <p:sp>
        <p:nvSpPr>
          <p:cNvPr id="4" name="Slide Number Placeholder 3"/>
          <p:cNvSpPr>
            <a:spLocks noGrp="1"/>
          </p:cNvSpPr>
          <p:nvPr>
            <p:ph type="sldNum" sz="quarter" idx="5"/>
          </p:nvPr>
        </p:nvSpPr>
        <p:spPr/>
        <p:txBody>
          <a:bodyPr/>
          <a:lstStyle/>
          <a:p>
            <a:fld id="{ED0434E8-B60F-E047-A53D-C83843599167}" type="slidenum">
              <a:rPr lang="en-US" smtClean="0"/>
              <a:t>15</a:t>
            </a:fld>
            <a:endParaRPr lang="en-US"/>
          </a:p>
        </p:txBody>
      </p:sp>
    </p:spTree>
    <p:extLst>
      <p:ext uri="{BB962C8B-B14F-4D97-AF65-F5344CB8AC3E}">
        <p14:creationId xmlns:p14="http://schemas.microsoft.com/office/powerpoint/2010/main" val="67639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two distributions. Which one looks like a better approximation.</a:t>
            </a:r>
          </a:p>
          <a:p>
            <a:endParaRPr lang="en-US" dirty="0"/>
          </a:p>
          <a:p>
            <a:r>
              <a:rPr lang="en-US" dirty="0"/>
              <a:t> The one on the left is made up of 1000 samples. </a:t>
            </a:r>
          </a:p>
          <a:p>
            <a:endParaRPr lang="en-US" dirty="0"/>
          </a:p>
          <a:p>
            <a:r>
              <a:rPr lang="en-US" dirty="0"/>
              <a:t>The one on the right is 2500 samples. </a:t>
            </a:r>
          </a:p>
        </p:txBody>
      </p:sp>
      <p:sp>
        <p:nvSpPr>
          <p:cNvPr id="4" name="Slide Number Placeholder 3"/>
          <p:cNvSpPr>
            <a:spLocks noGrp="1"/>
          </p:cNvSpPr>
          <p:nvPr>
            <p:ph type="sldNum" sz="quarter" idx="5"/>
          </p:nvPr>
        </p:nvSpPr>
        <p:spPr/>
        <p:txBody>
          <a:bodyPr/>
          <a:lstStyle/>
          <a:p>
            <a:fld id="{ED0434E8-B60F-E047-A53D-C83843599167}" type="slidenum">
              <a:rPr lang="en-US" smtClean="0"/>
              <a:t>27</a:t>
            </a:fld>
            <a:endParaRPr lang="en-US"/>
          </a:p>
        </p:txBody>
      </p:sp>
    </p:spTree>
    <p:extLst>
      <p:ext uri="{BB962C8B-B14F-4D97-AF65-F5344CB8AC3E}">
        <p14:creationId xmlns:p14="http://schemas.microsoft.com/office/powerpoint/2010/main" val="512949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Rejection sampling is an interesting case because draws are thrown out. </a:t>
                </a:r>
              </a:p>
              <a:p>
                <a:r>
                  <a:rPr lang="en-US" dirty="0"/>
                  <a:t>The inverse of the scaling factor,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oMath>
                </a14:m>
                <a:r>
                  <a:rPr lang="en-US" dirty="0"/>
                  <a:t>, is the </a:t>
                </a:r>
                <a:r>
                  <a:rPr lang="en-US" b="1" dirty="0">
                    <a:solidFill>
                      <a:schemeClr val="bg1"/>
                    </a:solidFill>
                  </a:rPr>
                  <a:t>acceptance rate</a:t>
                </a:r>
                <a:r>
                  <a:rPr lang="en-US" dirty="0"/>
                  <a:t>; it approximates the percentage of draws that will be accepted. </a:t>
                </a:r>
              </a:p>
              <a:p>
                <a:r>
                  <a:rPr lang="en-US" dirty="0"/>
                  <a:t>In our example,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=2.5</m:t>
                    </m:r>
                  </m:oMath>
                </a14:m>
                <a:r>
                  <a:rPr lang="en-US" dirty="0"/>
                  <a:t>. If you wish to have 1000 accepted samples, you should opt for 2500 draws.</a:t>
                </a:r>
              </a:p>
              <a:p>
                <a:r>
                  <a:rPr lang="en-US" dirty="0"/>
                  <a:t>With histograms, one generally wants 1000 samples for a rough estimate.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r>
                  <a:rPr lang="en-US" dirty="0"/>
                  <a:t>Rejection sampling is an interesting case because draws are thrown out. </a:t>
                </a:r>
              </a:p>
              <a:p>
                <a:r>
                  <a:rPr lang="en-US" dirty="0"/>
                  <a:t>The inverse of the scaling factor, </a:t>
                </a:r>
                <a:r>
                  <a:rPr lang="en-US" b="0" i="0">
                    <a:latin typeface="Cambria Math" panose="02040503050406030204" pitchFamily="18" charset="0"/>
                  </a:rPr>
                  <a:t>1/𝑀</a:t>
                </a:r>
                <a:r>
                  <a:rPr lang="en-US" dirty="0"/>
                  <a:t>, is the </a:t>
                </a:r>
                <a:r>
                  <a:rPr lang="en-US" b="1" dirty="0">
                    <a:solidFill>
                      <a:schemeClr val="bg1"/>
                    </a:solidFill>
                  </a:rPr>
                  <a:t>acceptance rate</a:t>
                </a:r>
                <a:r>
                  <a:rPr lang="en-US" dirty="0"/>
                  <a:t>; it approximates the percentage of draws that will be accepted. </a:t>
                </a:r>
              </a:p>
              <a:p>
                <a:r>
                  <a:rPr lang="en-US" dirty="0"/>
                  <a:t>In our example, </a:t>
                </a:r>
                <a:r>
                  <a:rPr lang="en-US" b="0" i="0">
                    <a:latin typeface="Cambria Math" panose="02040503050406030204" pitchFamily="18" charset="0"/>
                  </a:rPr>
                  <a:t>𝑀=2.5</a:t>
                </a:r>
                <a:r>
                  <a:rPr lang="en-US" dirty="0"/>
                  <a:t>. If you wish to have 1000 accepted samples, you should opt for 2500 draws.</a:t>
                </a:r>
              </a:p>
              <a:p>
                <a:r>
                  <a:rPr lang="en-US" dirty="0"/>
                  <a:t>With histograms, one generally wants 1000 samples for a rough estimate.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5"/>
          </p:nvPr>
        </p:nvSpPr>
        <p:spPr/>
        <p:txBody>
          <a:bodyPr/>
          <a:lstStyle/>
          <a:p>
            <a:fld id="{ED0434E8-B60F-E047-A53D-C83843599167}" type="slidenum">
              <a:rPr lang="en-US" smtClean="0"/>
              <a:t>28</a:t>
            </a:fld>
            <a:endParaRPr lang="en-US"/>
          </a:p>
        </p:txBody>
      </p:sp>
    </p:spTree>
    <p:extLst>
      <p:ext uri="{BB962C8B-B14F-4D97-AF65-F5344CB8AC3E}">
        <p14:creationId xmlns:p14="http://schemas.microsoft.com/office/powerpoint/2010/main" val="396156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discuss simulation techniques for Bayesian inference. </a:t>
            </a:r>
          </a:p>
        </p:txBody>
      </p:sp>
      <p:sp>
        <p:nvSpPr>
          <p:cNvPr id="4" name="Slide Number Placeholder 3"/>
          <p:cNvSpPr>
            <a:spLocks noGrp="1"/>
          </p:cNvSpPr>
          <p:nvPr>
            <p:ph type="sldNum" sz="quarter" idx="5"/>
          </p:nvPr>
        </p:nvSpPr>
        <p:spPr/>
        <p:txBody>
          <a:bodyPr/>
          <a:lstStyle/>
          <a:p>
            <a:fld id="{ED0434E8-B60F-E047-A53D-C83843599167}" type="slidenum">
              <a:rPr lang="en-US" smtClean="0"/>
              <a:t>2</a:t>
            </a:fld>
            <a:endParaRPr lang="en-US"/>
          </a:p>
        </p:txBody>
      </p:sp>
    </p:spTree>
    <p:extLst>
      <p:ext uri="{BB962C8B-B14F-4D97-AF65-F5344CB8AC3E}">
        <p14:creationId xmlns:p14="http://schemas.microsoft.com/office/powerpoint/2010/main" val="2438861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discussed numerical methods and approximations in Bayesian computation. </a:t>
            </a:r>
          </a:p>
        </p:txBody>
      </p:sp>
      <p:sp>
        <p:nvSpPr>
          <p:cNvPr id="4" name="Slide Number Placeholder 3"/>
          <p:cNvSpPr>
            <a:spLocks noGrp="1"/>
          </p:cNvSpPr>
          <p:nvPr>
            <p:ph type="sldNum" sz="quarter" idx="5"/>
          </p:nvPr>
        </p:nvSpPr>
        <p:spPr/>
        <p:txBody>
          <a:bodyPr/>
          <a:lstStyle/>
          <a:p>
            <a:fld id="{ED0434E8-B60F-E047-A53D-C83843599167}" type="slidenum">
              <a:rPr lang="en-US" smtClean="0"/>
              <a:t>3</a:t>
            </a:fld>
            <a:endParaRPr lang="en-US"/>
          </a:p>
        </p:txBody>
      </p:sp>
    </p:spTree>
    <p:extLst>
      <p:ext uri="{BB962C8B-B14F-4D97-AF65-F5344CB8AC3E}">
        <p14:creationId xmlns:p14="http://schemas.microsoft.com/office/powerpoint/2010/main" val="112494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lesson, you will </a:t>
            </a:r>
          </a:p>
          <a:p>
            <a:endParaRPr lang="en-US" dirty="0"/>
          </a:p>
          <a:p>
            <a:r>
              <a:rPr lang="en-US" dirty="0"/>
              <a:t>Learn about the various posterior simulation techniques. </a:t>
            </a:r>
          </a:p>
          <a:p>
            <a:endParaRPr lang="en-US" dirty="0"/>
          </a:p>
          <a:p>
            <a:r>
              <a:rPr lang="en-US" dirty="0"/>
              <a:t>Understand and apply direct </a:t>
            </a:r>
            <a:r>
              <a:rPr lang="en-US" dirty="0" err="1"/>
              <a:t>simuation</a:t>
            </a:r>
            <a:r>
              <a:rPr lang="en-US" dirty="0"/>
              <a:t>, rejection sampling, and </a:t>
            </a:r>
            <a:r>
              <a:rPr lang="en-US" dirty="0" err="1"/>
              <a:t>implortance</a:t>
            </a:r>
            <a:r>
              <a:rPr lang="en-US" dirty="0"/>
              <a:t> </a:t>
            </a:r>
            <a:r>
              <a:rPr lang="en-US" dirty="0" err="1"/>
              <a:t>samping</a:t>
            </a:r>
            <a:r>
              <a:rPr lang="en-US" dirty="0"/>
              <a:t>. </a:t>
            </a:r>
          </a:p>
        </p:txBody>
      </p:sp>
      <p:sp>
        <p:nvSpPr>
          <p:cNvPr id="4" name="Slide Number Placeholder 3"/>
          <p:cNvSpPr>
            <a:spLocks noGrp="1"/>
          </p:cNvSpPr>
          <p:nvPr>
            <p:ph type="sldNum" sz="quarter" idx="5"/>
          </p:nvPr>
        </p:nvSpPr>
        <p:spPr/>
        <p:txBody>
          <a:bodyPr/>
          <a:lstStyle/>
          <a:p>
            <a:fld id="{ED0434E8-B60F-E047-A53D-C83843599167}" type="slidenum">
              <a:rPr lang="en-US" smtClean="0"/>
              <a:t>4</a:t>
            </a:fld>
            <a:endParaRPr lang="en-US"/>
          </a:p>
        </p:txBody>
      </p:sp>
    </p:spTree>
    <p:extLst>
      <p:ext uri="{BB962C8B-B14F-4D97-AF65-F5344CB8AC3E}">
        <p14:creationId xmlns:p14="http://schemas.microsoft.com/office/powerpoint/2010/main" val="798342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topics to review for this lesson include </a:t>
            </a:r>
          </a:p>
          <a:p>
            <a:endParaRPr lang="en-US" dirty="0"/>
          </a:p>
          <a:p>
            <a:r>
              <a:rPr lang="en-US" dirty="0"/>
              <a:t>Hierarchical models</a:t>
            </a:r>
          </a:p>
          <a:p>
            <a:endParaRPr lang="en-US" dirty="0"/>
          </a:p>
          <a:p>
            <a:r>
              <a:rPr lang="en-US" dirty="0"/>
              <a:t>The </a:t>
            </a:r>
            <a:r>
              <a:rPr lang="en-US" dirty="0" err="1"/>
              <a:t>cdf</a:t>
            </a:r>
            <a:r>
              <a:rPr lang="en-US" dirty="0"/>
              <a:t> function</a:t>
            </a:r>
          </a:p>
          <a:p>
            <a:endParaRPr lang="en-US" dirty="0"/>
          </a:p>
          <a:p>
            <a:r>
              <a:rPr lang="en-US" dirty="0"/>
              <a:t>Sampling</a:t>
            </a:r>
          </a:p>
          <a:p>
            <a:endParaRPr lang="en-US" dirty="0"/>
          </a:p>
          <a:p>
            <a:r>
              <a:rPr lang="en-US" dirty="0"/>
              <a:t>And the probability density function. </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5</a:t>
            </a:fld>
            <a:endParaRPr lang="en-US"/>
          </a:p>
        </p:txBody>
      </p:sp>
    </p:spTree>
    <p:extLst>
      <p:ext uri="{BB962C8B-B14F-4D97-AF65-F5344CB8AC3E}">
        <p14:creationId xmlns:p14="http://schemas.microsoft.com/office/powerpoint/2010/main" val="22597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Sampling is a primary method of simulation. In simple nonhierarchical Bayesian models, sampling involves drawing from the prior and likelihood distributions and then using numerical methods to compute posterior estimates. This process is straightforward in simple cases.</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6</a:t>
            </a:fld>
            <a:endParaRPr lang="en-US"/>
          </a:p>
        </p:txBody>
      </p:sp>
    </p:spTree>
    <p:extLst>
      <p:ext uri="{BB962C8B-B14F-4D97-AF65-F5344CB8AC3E}">
        <p14:creationId xmlns:p14="http://schemas.microsoft.com/office/powerpoint/2010/main" val="417373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Regardless, draws from distributions are generally required in both cases. </a:t>
            </a:r>
          </a:p>
          <a:p>
            <a:r>
              <a:rPr lang="en-US" dirty="0"/>
              <a:t>Here, we discuss methods to draw a single sample.</a:t>
            </a:r>
          </a:p>
          <a:p>
            <a:pPr lvl="1"/>
            <a:r>
              <a:rPr lang="en-US" dirty="0"/>
              <a:t>One can then repeat the sample draws as needed.</a:t>
            </a:r>
          </a:p>
          <a:p>
            <a:r>
              <a:rPr lang="en-US" dirty="0"/>
              <a:t>Note: sometimes drawing multiple samples at once is more efficient. </a:t>
            </a:r>
          </a:p>
          <a:p>
            <a:pPr lvl="1"/>
            <a:r>
              <a:rPr lang="en-US" dirty="0"/>
              <a:t>This happens with multivariate normal distributions</a:t>
            </a:r>
          </a:p>
          <a:p>
            <a:pPr lvl="1"/>
            <a:r>
              <a:rPr lang="en-US" dirty="0"/>
              <a:t>This is because the draws are computationally expensive as they require factorizing the covariance matrix. If we draw many samples at once, we need only compute this factorization once, rather than each time a sample is drawn. The textbook references ”the Cholesky” factor and this is what it is </a:t>
            </a:r>
            <a:r>
              <a:rPr lang="en-US" dirty="0" err="1"/>
              <a:t>refering</a:t>
            </a:r>
            <a:r>
              <a:rPr lang="en-US" dirty="0"/>
              <a:t> to. </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8</a:t>
            </a:fld>
            <a:endParaRPr lang="en-US"/>
          </a:p>
        </p:txBody>
      </p:sp>
    </p:spTree>
    <p:extLst>
      <p:ext uri="{BB962C8B-B14F-4D97-AF65-F5344CB8AC3E}">
        <p14:creationId xmlns:p14="http://schemas.microsoft.com/office/powerpoint/2010/main" val="3074187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M6L21InverseCDF</a:t>
            </a:r>
            <a:endParaRPr lang="en-US" dirty="0"/>
          </a:p>
        </p:txBody>
      </p:sp>
      <p:sp>
        <p:nvSpPr>
          <p:cNvPr id="4" name="Slide Number Placeholder 3"/>
          <p:cNvSpPr>
            <a:spLocks noGrp="1"/>
          </p:cNvSpPr>
          <p:nvPr>
            <p:ph type="sldNum" sz="quarter" idx="5"/>
          </p:nvPr>
        </p:nvSpPr>
        <p:spPr/>
        <p:txBody>
          <a:bodyPr/>
          <a:lstStyle/>
          <a:p>
            <a:fld id="{858C6366-923F-1E4D-A532-3CA59BF46669}" type="slidenum">
              <a:rPr lang="en-US" smtClean="0"/>
              <a:t>11</a:t>
            </a:fld>
            <a:endParaRPr lang="en-US"/>
          </a:p>
        </p:txBody>
      </p:sp>
    </p:spTree>
    <p:extLst>
      <p:ext uri="{BB962C8B-B14F-4D97-AF65-F5344CB8AC3E}">
        <p14:creationId xmlns:p14="http://schemas.microsoft.com/office/powerpoint/2010/main" val="3020569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Rejection sampling is a technique where we draw values from a related function,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and accept or reject those draws to approximate our target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.Conceptually, it is like guessing what a person looks like that you’ve never seen before afte</a:t>
                </a:r>
                <a:r>
                  <a:rPr lang="en-US" baseline="0" dirty="0"/>
                  <a:t>r you met </a:t>
                </a:r>
                <a:r>
                  <a:rPr lang="en-US" dirty="0"/>
                  <a:t>their parents. </a:t>
                </a:r>
              </a:p>
              <a:p>
                <a:endParaRPr lang="en-US" dirty="0"/>
              </a:p>
              <a:p>
                <a:r>
                  <a:rPr lang="en-US" dirty="0"/>
                  <a:t>In order for this to work,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must </a:t>
                </a:r>
              </a:p>
              <a:p>
                <a:endParaRPr lang="en-US" dirty="0"/>
              </a:p>
              <a:p>
                <a:r>
                  <a:rPr lang="en-US" dirty="0"/>
                  <a:t>Be a function for which we can easily generate values because, </a:t>
                </a:r>
                <a:r>
                  <a:rPr lang="en-US" dirty="0" err="1"/>
                  <a:t>presumeably</a:t>
                </a:r>
                <a:r>
                  <a:rPr lang="en-US" dirty="0"/>
                  <a:t>, this is why you are doing this method instead of drawing directly from your target distribution!</a:t>
                </a:r>
              </a:p>
              <a:p>
                <a:r>
                  <a:rPr lang="en-US" dirty="0"/>
                  <a:t>Integrate to a finite value, but it doesn’t need to be to 1. </a:t>
                </a:r>
              </a:p>
              <a:p>
                <a:r>
                  <a:rPr lang="en-US" dirty="0"/>
                  <a:t>And the ratio of the target distribution to the related function g needs to be bounded for all choice of theta.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Rejection sampling is a technique where we draw values from a related function, </a:t>
                </a:r>
                <a:r>
                  <a:rPr lang="en-US" b="0" i="0">
                    <a:latin typeface="Cambria Math" panose="02040503050406030204" pitchFamily="18" charset="0"/>
                  </a:rPr>
                  <a:t>𝑔(</a:t>
                </a:r>
                <a:r>
                  <a:rPr lang="en-US" b="0" i="0">
                    <a:latin typeface="Cambria Math" panose="02040503050406030204" pitchFamily="18" charset="0"/>
                    <a:ea typeface="Cambria Math" panose="02040503050406030204" pitchFamily="18" charset="0"/>
                  </a:rPr>
                  <a:t>𝜃)</a:t>
                </a:r>
                <a:r>
                  <a:rPr lang="en-US" dirty="0"/>
                  <a:t>, and accept or reject those draws to approximate our target distribution, </a:t>
                </a:r>
                <a:r>
                  <a:rPr lang="en-US" b="0" i="0">
                    <a:latin typeface="Cambria Math" panose="02040503050406030204" pitchFamily="18" charset="0"/>
                  </a:rPr>
                  <a:t>𝑝(</a:t>
                </a:r>
                <a:r>
                  <a:rPr lang="en-US" i="0">
                    <a:latin typeface="Cambria Math" panose="02040503050406030204" pitchFamily="18" charset="0"/>
                    <a:ea typeface="Cambria Math" panose="02040503050406030204" pitchFamily="18" charset="0"/>
                  </a:rPr>
                  <a:t>𝜃│</a:t>
                </a:r>
                <a:r>
                  <a:rPr lang="en-US" b="0" i="0">
                    <a:latin typeface="Cambria Math" panose="02040503050406030204" pitchFamily="18" charset="0"/>
                  </a:rPr>
                  <a:t>𝑦)</a:t>
                </a:r>
                <a:r>
                  <a:rPr lang="en-US" dirty="0"/>
                  <a:t>.Conceptually, it is like guessing what a person looks like that you’ve never seen before afte</a:t>
                </a:r>
                <a:r>
                  <a:rPr lang="en-US" baseline="0" dirty="0"/>
                  <a:t>r you met </a:t>
                </a:r>
                <a:r>
                  <a:rPr lang="en-US" dirty="0"/>
                  <a:t>their parents. </a:t>
                </a:r>
              </a:p>
              <a:p>
                <a:endParaRPr lang="en-US" dirty="0"/>
              </a:p>
              <a:p>
                <a:r>
                  <a:rPr lang="en-US" dirty="0"/>
                  <a:t>In order for this to work, </a:t>
                </a:r>
                <a:r>
                  <a:rPr lang="en-US" b="0" i="0">
                    <a:latin typeface="Cambria Math" panose="02040503050406030204" pitchFamily="18" charset="0"/>
                  </a:rPr>
                  <a:t>𝑔(</a:t>
                </a:r>
                <a:r>
                  <a:rPr lang="en-US" b="0" i="0">
                    <a:latin typeface="Cambria Math" panose="02040503050406030204" pitchFamily="18" charset="0"/>
                    <a:ea typeface="Cambria Math" panose="02040503050406030204" pitchFamily="18" charset="0"/>
                  </a:rPr>
                  <a:t>𝜃)</a:t>
                </a:r>
                <a:r>
                  <a:rPr lang="en-US" dirty="0"/>
                  <a:t> must </a:t>
                </a:r>
              </a:p>
              <a:p>
                <a:endParaRPr lang="en-US" dirty="0"/>
              </a:p>
              <a:p>
                <a:r>
                  <a:rPr lang="en-US" dirty="0"/>
                  <a:t>Be a function for which we can easily generate values because, </a:t>
                </a:r>
                <a:r>
                  <a:rPr lang="en-US" dirty="0" err="1"/>
                  <a:t>presumeably</a:t>
                </a:r>
                <a:r>
                  <a:rPr lang="en-US" dirty="0"/>
                  <a:t>, this is why you are doing this method instead of drawing directly from your target distribution!</a:t>
                </a:r>
              </a:p>
              <a:p>
                <a:r>
                  <a:rPr lang="en-US" dirty="0"/>
                  <a:t>Integrate to a finite value, but it doesn’t need to be to 1. </a:t>
                </a:r>
              </a:p>
              <a:p>
                <a:r>
                  <a:rPr lang="en-US" dirty="0"/>
                  <a:t>And the ratio of the target distribution to the related function g needs to be bounded for all choice of theta. </a:t>
                </a:r>
              </a:p>
            </p:txBody>
          </p:sp>
        </mc:Fallback>
      </mc:AlternateContent>
      <p:sp>
        <p:nvSpPr>
          <p:cNvPr id="4" name="Slide Number Placeholder 3"/>
          <p:cNvSpPr>
            <a:spLocks noGrp="1"/>
          </p:cNvSpPr>
          <p:nvPr>
            <p:ph type="sldNum" sz="quarter" idx="5"/>
          </p:nvPr>
        </p:nvSpPr>
        <p:spPr/>
        <p:txBody>
          <a:bodyPr/>
          <a:lstStyle/>
          <a:p>
            <a:fld id="{ED0434E8-B60F-E047-A53D-C83843599167}" type="slidenum">
              <a:rPr lang="en-US" smtClean="0"/>
              <a:t>13</a:t>
            </a:fld>
            <a:endParaRPr lang="en-US"/>
          </a:p>
        </p:txBody>
      </p:sp>
    </p:spTree>
    <p:extLst>
      <p:ext uri="{BB962C8B-B14F-4D97-AF65-F5344CB8AC3E}">
        <p14:creationId xmlns:p14="http://schemas.microsoft.com/office/powerpoint/2010/main" val="181616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6, Lesson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6BF65E6-3BBD-1840-E9F4-8C5D157725BE}"/>
                  </a:ext>
                </a:extLst>
              </p:cNvPr>
              <p:cNvSpPr>
                <a:spLocks noGrp="1"/>
              </p:cNvSpPr>
              <p:nvPr>
                <p:ph sz="half" idx="2"/>
              </p:nvPr>
            </p:nvSpPr>
            <p:spPr>
              <a:xfrm>
                <a:off x="9930476" y="2085698"/>
                <a:ext cx="7252626" cy="6515100"/>
              </a:xfrm>
            </p:spPr>
            <p:txBody>
              <a:bodyPr/>
              <a:lstStyle/>
              <a:p>
                <a:r>
                  <a:rPr lang="en-US" dirty="0"/>
                  <a:t>To randomly draw a point from the approximation:</a:t>
                </a:r>
              </a:p>
              <a:p>
                <a:pPr marL="1441450" lvl="1" indent="-742950">
                  <a:buFont typeface="+mj-lt"/>
                  <a:buAutoNum type="arabicPeriod"/>
                </a:pPr>
                <a:r>
                  <a:rPr lang="en-US" dirty="0"/>
                  <a:t>First generate a random number from the uniform distribution on [0,1].</a:t>
                </a:r>
              </a:p>
              <a:p>
                <a:pPr marL="1441450" lvl="1" indent="-742950">
                  <a:buFont typeface="+mj-lt"/>
                  <a:buAutoNum type="arabicPeriod"/>
                </a:pPr>
                <a:r>
                  <a:rPr lang="en-US" dirty="0"/>
                  <a:t>Compute the inverse </a:t>
                </a:r>
                <a:r>
                  <a:rPr lang="en-US" dirty="0" err="1"/>
                  <a:t>cdf</a:t>
                </a:r>
                <a:r>
                  <a:rPr lang="en-US" dirty="0"/>
                  <a:t> method to find the closest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Sub>
                  </m:oMath>
                </a14:m>
                <a:r>
                  <a:rPr lang="en-US" dirty="0"/>
                  <a:t>.</a:t>
                </a:r>
              </a:p>
            </p:txBody>
          </p:sp>
        </mc:Choice>
        <mc:Fallback xmlns="">
          <p:sp>
            <p:nvSpPr>
              <p:cNvPr id="4" name="Content Placeholder 3">
                <a:extLst>
                  <a:ext uri="{FF2B5EF4-FFF2-40B4-BE49-F238E27FC236}">
                    <a16:creationId xmlns:a16="http://schemas.microsoft.com/office/drawing/2014/main" id="{E6BF65E6-3BBD-1840-E9F4-8C5D157725BE}"/>
                  </a:ext>
                </a:extLst>
              </p:cNvPr>
              <p:cNvSpPr>
                <a:spLocks noGrp="1" noRot="1" noChangeAspect="1" noMove="1" noResize="1" noEditPoints="1" noAdjustHandles="1" noChangeArrowheads="1" noChangeShapeType="1" noTextEdit="1"/>
              </p:cNvSpPr>
              <p:nvPr>
                <p:ph sz="half" idx="2"/>
              </p:nvPr>
            </p:nvSpPr>
            <p:spPr>
              <a:xfrm>
                <a:off x="9930476" y="2085698"/>
                <a:ext cx="7252626" cy="6515100"/>
              </a:xfrm>
              <a:blipFill>
                <a:blip r:embed="rId2"/>
                <a:stretch>
                  <a:fillRect l="-2269" t="-175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3A7EA21F-B0B5-FA1A-8D28-E581587B7E8B}"/>
              </a:ext>
            </a:extLst>
          </p:cNvPr>
          <p:cNvSpPr>
            <a:spLocks noGrp="1"/>
          </p:cNvSpPr>
          <p:nvPr>
            <p:ph type="title"/>
          </p:nvPr>
        </p:nvSpPr>
        <p:spPr/>
        <p:txBody>
          <a:bodyPr/>
          <a:lstStyle/>
          <a:p>
            <a:r>
              <a:rPr lang="en-US" dirty="0"/>
              <a:t>Drawing from this Approximation</a:t>
            </a:r>
          </a:p>
        </p:txBody>
      </p:sp>
      <p:pic>
        <p:nvPicPr>
          <p:cNvPr id="7" name="Content Placeholder 6" descr="A graph with a line graph&#10;&#10;Description automatically generated with medium confidence">
            <a:extLst>
              <a:ext uri="{FF2B5EF4-FFF2-40B4-BE49-F238E27FC236}">
                <a16:creationId xmlns:a16="http://schemas.microsoft.com/office/drawing/2014/main" id="{22D1D037-E32C-1429-0D30-6C6F5D75164B}"/>
              </a:ext>
            </a:extLst>
          </p:cNvPr>
          <p:cNvPicPr>
            <a:picLocks noGrp="1" noChangeAspect="1"/>
          </p:cNvPicPr>
          <p:nvPr>
            <p:ph sz="half" idx="1"/>
          </p:nvPr>
        </p:nvPicPr>
        <p:blipFill>
          <a:blip r:embed="rId3"/>
          <a:stretch>
            <a:fillRect/>
          </a:stretch>
        </p:blipFill>
        <p:spPr>
          <a:xfrm>
            <a:off x="1098550" y="2506466"/>
            <a:ext cx="7680325" cy="5674118"/>
          </a:xfrm>
        </p:spPr>
      </p:pic>
      <p:cxnSp>
        <p:nvCxnSpPr>
          <p:cNvPr id="9" name="Straight Arrow Connector 8">
            <a:extLst>
              <a:ext uri="{FF2B5EF4-FFF2-40B4-BE49-F238E27FC236}">
                <a16:creationId xmlns:a16="http://schemas.microsoft.com/office/drawing/2014/main" id="{83AA9ED5-0D72-37EB-E6CD-52E60C568D75}"/>
              </a:ext>
            </a:extLst>
          </p:cNvPr>
          <p:cNvCxnSpPr/>
          <p:nvPr/>
        </p:nvCxnSpPr>
        <p:spPr>
          <a:xfrm>
            <a:off x="1901598" y="4816929"/>
            <a:ext cx="2743200" cy="2579914"/>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0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BDA0A51-B445-017C-B19B-D95D977CD4AE}"/>
              </a:ext>
            </a:extLst>
          </p:cNvPr>
          <p:cNvSpPr txBox="1">
            <a:spLocks/>
          </p:cNvSpPr>
          <p:nvPr/>
        </p:nvSpPr>
        <p:spPr bwMode="auto">
          <a:xfrm>
            <a:off x="1101724" y="4367783"/>
            <a:ext cx="16084552" cy="155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a:lstStyle>
          <a:p>
            <a:r>
              <a:rPr lang="en-US" i="1" dirty="0"/>
              <a:t>(board example inserted here)</a:t>
            </a:r>
          </a:p>
        </p:txBody>
      </p:sp>
    </p:spTree>
    <p:extLst>
      <p:ext uri="{BB962C8B-B14F-4D97-AF65-F5344CB8AC3E}">
        <p14:creationId xmlns:p14="http://schemas.microsoft.com/office/powerpoint/2010/main" val="303636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3E20-EC2C-5C00-1234-347AB8F3DFD4}"/>
              </a:ext>
            </a:extLst>
          </p:cNvPr>
          <p:cNvSpPr>
            <a:spLocks noGrp="1"/>
          </p:cNvSpPr>
          <p:nvPr>
            <p:ph type="title"/>
          </p:nvPr>
        </p:nvSpPr>
        <p:spPr/>
        <p:txBody>
          <a:bodyPr/>
          <a:lstStyle/>
          <a:p>
            <a:br>
              <a:rPr lang="en-US" dirty="0"/>
            </a:br>
            <a:r>
              <a:rPr lang="en-US" dirty="0"/>
              <a:t>Simulating from Predictive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99373C-1A10-8010-3B4B-88B7B21E8C32}"/>
                  </a:ext>
                </a:extLst>
              </p:cNvPr>
              <p:cNvSpPr>
                <a:spLocks noGrp="1"/>
              </p:cNvSpPr>
              <p:nvPr>
                <p:ph idx="1"/>
              </p:nvPr>
            </p:nvSpPr>
            <p:spPr/>
            <p:txBody>
              <a:bodyPr/>
              <a:lstStyle/>
              <a:p>
                <a:r>
                  <a:rPr lang="en-US" dirty="0"/>
                  <a:t>In the previous example, we draw parameters from the posterior distribution using the grid method. </a:t>
                </a:r>
              </a:p>
              <a:p>
                <a:r>
                  <a:rPr lang="en-US" dirty="0"/>
                  <a:t>Suppose we randomly draw a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a:t>
                </a:r>
              </a:p>
              <a:p>
                <a:r>
                  <a:rPr lang="en-US" dirty="0"/>
                  <a:t>We can draw a predicted quantity using the same method to randomly draw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oMath>
                </a14:m>
                <a:r>
                  <a:rPr lang="en-US" dirty="0"/>
                  <a:t> from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oMath>
                </a14:m>
                <a:r>
                  <a:rPr lang="en-US" dirty="0"/>
                  <a:t>.</a:t>
                </a:r>
              </a:p>
              <a:p>
                <a:pPr lvl="1"/>
                <a:r>
                  <a:rPr lang="en-US" dirty="0"/>
                  <a:t>If we do this many times-–generate a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and then 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--we get an approximation of the posterior predictive distribution. </a:t>
                </a:r>
              </a:p>
            </p:txBody>
          </p:sp>
        </mc:Choice>
        <mc:Fallback xmlns="">
          <p:sp>
            <p:nvSpPr>
              <p:cNvPr id="3" name="Content Placeholder 2">
                <a:extLst>
                  <a:ext uri="{FF2B5EF4-FFF2-40B4-BE49-F238E27FC236}">
                    <a16:creationId xmlns:a16="http://schemas.microsoft.com/office/drawing/2014/main" id="{F299373C-1A10-8010-3B4B-88B7B21E8C32}"/>
                  </a:ext>
                </a:extLst>
              </p:cNvPr>
              <p:cNvSpPr>
                <a:spLocks noGrp="1" noRot="1" noChangeAspect="1" noMove="1" noResize="1" noEditPoints="1" noAdjustHandles="1" noChangeArrowheads="1" noChangeShapeType="1" noTextEdit="1"/>
              </p:cNvSpPr>
              <p:nvPr>
                <p:ph idx="1"/>
              </p:nvPr>
            </p:nvSpPr>
            <p:spPr>
              <a:blipFill>
                <a:blip r:embed="rId2"/>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210026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D6E0-4FF1-52C1-DD63-E1919140D785}"/>
              </a:ext>
            </a:extLst>
          </p:cNvPr>
          <p:cNvSpPr>
            <a:spLocks noGrp="1"/>
          </p:cNvSpPr>
          <p:nvPr>
            <p:ph type="title"/>
          </p:nvPr>
        </p:nvSpPr>
        <p:spPr/>
        <p:txBody>
          <a:bodyPr/>
          <a:lstStyle/>
          <a:p>
            <a:r>
              <a:rPr lang="en-US" dirty="0"/>
              <a:t>Rejection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CE9D97-1D0D-1479-C2C0-BA60DD6A6A38}"/>
                  </a:ext>
                </a:extLst>
              </p:cNvPr>
              <p:cNvSpPr>
                <a:spLocks noGrp="1"/>
              </p:cNvSpPr>
              <p:nvPr>
                <p:ph idx="1"/>
              </p:nvPr>
            </p:nvSpPr>
            <p:spPr/>
            <p:txBody>
              <a:bodyPr/>
              <a:lstStyle/>
              <a:p>
                <a:r>
                  <a:rPr lang="en-US" dirty="0"/>
                  <a:t>Rejection sampling is a technique where we draw values from a related function,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and accept or reject those draws to approximate our target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which need not be normalized.</a:t>
                </a:r>
              </a:p>
              <a:p>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must have the following properties</a:t>
                </a:r>
              </a:p>
              <a:p>
                <a:pPr lvl="1"/>
                <a:r>
                  <a:rPr lang="en-US" dirty="0"/>
                  <a:t>We can draw from it </a:t>
                </a:r>
                <a:r>
                  <a:rPr lang="en-US" i="1" dirty="0"/>
                  <a:t>easily</a:t>
                </a:r>
              </a:p>
              <a:p>
                <a:pPr lvl="1"/>
                <a14:m>
                  <m:oMath xmlns:m="http://schemas.openxmlformats.org/officeDocument/2006/math">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𝑔</m:t>
                        </m:r>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e>
                    </m:d>
                    <m:r>
                      <a:rPr lang="en-US" b="0" i="1" smtClean="0">
                        <a:latin typeface="Cambria Math" panose="02040503050406030204" pitchFamily="18" charset="0"/>
                        <a:ea typeface="Cambria Math" panose="02040503050406030204" pitchFamily="18" charset="0"/>
                      </a:rPr>
                      <m:t>&lt;∞</m:t>
                    </m:r>
                  </m:oMath>
                </a14:m>
                <a:endParaRPr lang="en-US" dirty="0"/>
              </a:p>
              <a:p>
                <a:pPr lvl="1"/>
                <a:r>
                  <a:rPr lang="en-US" dirty="0"/>
                  <a:t>There must exist a known </a:t>
                </a:r>
                <a14:m>
                  <m:oMath xmlns:m="http://schemas.openxmlformats.org/officeDocument/2006/math">
                    <m:r>
                      <a:rPr lang="en-US" b="0" i="1" smtClean="0">
                        <a:latin typeface="Cambria Math" panose="02040503050406030204" pitchFamily="18" charset="0"/>
                      </a:rPr>
                      <m:t>𝑀</m:t>
                    </m:r>
                  </m:oMath>
                </a14:m>
                <a:r>
                  <a:rPr lang="en-US" dirty="0"/>
                  <a:t> such that</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oMath>
                </a14:m>
                <a:r>
                  <a:rPr lang="en-US" dirty="0"/>
                  <a:t> for all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p>
            </p:txBody>
          </p:sp>
        </mc:Choice>
        <mc:Fallback xmlns="">
          <p:sp>
            <p:nvSpPr>
              <p:cNvPr id="3" name="Content Placeholder 2">
                <a:extLst>
                  <a:ext uri="{FF2B5EF4-FFF2-40B4-BE49-F238E27FC236}">
                    <a16:creationId xmlns:a16="http://schemas.microsoft.com/office/drawing/2014/main" id="{10CE9D97-1D0D-1479-C2C0-BA60DD6A6A38}"/>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18594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5872-DCDC-A1EC-FB0A-FC34D67DA754}"/>
              </a:ext>
            </a:extLst>
          </p:cNvPr>
          <p:cNvSpPr>
            <a:spLocks noGrp="1"/>
          </p:cNvSpPr>
          <p:nvPr>
            <p:ph type="title"/>
          </p:nvPr>
        </p:nvSpPr>
        <p:spPr/>
        <p:txBody>
          <a:bodyPr/>
          <a:lstStyle/>
          <a:p>
            <a:r>
              <a:rPr lang="en-US" dirty="0"/>
              <a:t>Rejection Sampling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353D14-6105-99D5-92F4-C62A5A8710D0}"/>
                  </a:ext>
                </a:extLst>
              </p:cNvPr>
              <p:cNvSpPr>
                <a:spLocks noGrp="1"/>
              </p:cNvSpPr>
              <p:nvPr>
                <p:ph idx="1"/>
              </p:nvPr>
            </p:nvSpPr>
            <p:spPr/>
            <p:txBody>
              <a:bodyPr>
                <a:normAutofit/>
              </a:bodyPr>
              <a:lstStyle/>
              <a:p>
                <a:r>
                  <a:rPr lang="en-US" dirty="0"/>
                  <a:t>The algorithm is two steps:</a:t>
                </a:r>
              </a:p>
              <a:p>
                <a:pPr marL="1441450" lvl="1" indent="-742950">
                  <a:buFont typeface="+mj-lt"/>
                  <a:buAutoNum type="arabicPeriod"/>
                </a:pPr>
                <a:r>
                  <a:rPr lang="en-US" dirty="0"/>
                  <a:t>Sample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at random from the probability density proportional to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endParaRPr lang="en-US" dirty="0"/>
              </a:p>
              <a:p>
                <a:pPr marL="1441450" lvl="1" indent="-742950">
                  <a:buFont typeface="+mj-lt"/>
                  <a:buAutoNum type="arabicPeriod"/>
                </a:pPr>
                <a:r>
                  <a:rPr lang="en-US" dirty="0"/>
                  <a:t>Let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𝑀𝑔</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den>
                    </m:f>
                  </m:oMath>
                </a14:m>
                <a:r>
                  <a:rPr lang="en-US" dirty="0"/>
                  <a:t>. With probability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reject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and return to the previous step. If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is accepted, stop. </a:t>
                </a:r>
              </a:p>
              <a:p>
                <a:pPr marL="768350" indent="-742950"/>
                <a:r>
                  <a:rPr lang="en-US" dirty="0"/>
                  <a:t>Notice: </a:t>
                </a:r>
              </a:p>
              <a:p>
                <a:pPr marL="1441450" lvl="1" indent="-742950"/>
                <a14:m>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num>
                      <m:den>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oMath>
                </a14:m>
                <a:r>
                  <a:rPr lang="en-US" dirty="0"/>
                  <a:t> implies that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r>
                  <a:rPr lang="en-US" dirty="0"/>
                  <a:t>. So if we can estimate the height of the mode(s) of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r>
                  <a:rPr lang="en-US" dirty="0"/>
                  <a:t>, then we can let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r>
                  <a:rPr lang="en-US" dirty="0"/>
                  <a:t> be uniform, where </a:t>
                </a:r>
                <a14:m>
                  <m:oMath xmlns:m="http://schemas.openxmlformats.org/officeDocument/2006/math">
                    <m:r>
                      <a:rPr lang="en-US" i="1">
                        <a:latin typeface="Cambria Math" panose="02040503050406030204" pitchFamily="18" charset="0"/>
                        <a:ea typeface="Cambria Math" panose="02040503050406030204" pitchFamily="18" charset="0"/>
                      </a:rPr>
                      <m:t>𝑀</m:t>
                    </m:r>
                  </m:oMath>
                </a14:m>
                <a:r>
                  <a:rPr lang="en-US" dirty="0"/>
                  <a:t> is the maximum height or larger.</a:t>
                </a:r>
              </a:p>
              <a:p>
                <a:pPr marL="1441450" lvl="1" indent="-742950"/>
                <a:r>
                  <a:rPr lang="en-US" dirty="0"/>
                  <a:t>The best would be if </a:t>
                </a:r>
                <a14:m>
                  <m:oMath xmlns:m="http://schemas.openxmlformats.org/officeDocument/2006/math">
                    <m:r>
                      <a:rPr lang="en-US" i="1" smtClean="0">
                        <a:latin typeface="Cambria Math" panose="02040503050406030204" pitchFamily="18" charset="0"/>
                      </a:rPr>
                      <m:t>𝑔</m:t>
                    </m:r>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r>
                  <a:rPr lang="en-US" dirty="0"/>
                  <a:t>, but this is not very realistic.</a:t>
                </a:r>
              </a:p>
            </p:txBody>
          </p:sp>
        </mc:Choice>
        <mc:Fallback xmlns="">
          <p:sp>
            <p:nvSpPr>
              <p:cNvPr id="3" name="Content Placeholder 2">
                <a:extLst>
                  <a:ext uri="{FF2B5EF4-FFF2-40B4-BE49-F238E27FC236}">
                    <a16:creationId xmlns:a16="http://schemas.microsoft.com/office/drawing/2014/main" id="{3B353D14-6105-99D5-92F4-C62A5A8710D0}"/>
                  </a:ext>
                </a:extLst>
              </p:cNvPr>
              <p:cNvSpPr>
                <a:spLocks noGrp="1" noRot="1" noChangeAspect="1" noMove="1" noResize="1" noEditPoints="1" noAdjustHandles="1" noChangeArrowheads="1" noChangeShapeType="1" noTextEdit="1"/>
              </p:cNvSpPr>
              <p:nvPr>
                <p:ph idx="1"/>
              </p:nvPr>
            </p:nvSpPr>
            <p:spPr>
              <a:blipFill>
                <a:blip r:embed="rId2"/>
                <a:stretch>
                  <a:fillRect l="-1104" t="-1657" r="-1814" b="-2947"/>
                </a:stretch>
              </a:blipFill>
            </p:spPr>
            <p:txBody>
              <a:bodyPr/>
              <a:lstStyle/>
              <a:p>
                <a:r>
                  <a:rPr lang="en-US">
                    <a:noFill/>
                  </a:rPr>
                  <a:t> </a:t>
                </a:r>
              </a:p>
            </p:txBody>
          </p:sp>
        </mc:Fallback>
      </mc:AlternateContent>
    </p:spTree>
    <p:extLst>
      <p:ext uri="{BB962C8B-B14F-4D97-AF65-F5344CB8AC3E}">
        <p14:creationId xmlns:p14="http://schemas.microsoft.com/office/powerpoint/2010/main" val="5693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everal bars comprising of a histogram lay below a red line representing the target distribution. This image is an example illustrating the simulated distribution (the histogram) with the target distribution using rejection sampling. ">
            <a:extLst>
              <a:ext uri="{FF2B5EF4-FFF2-40B4-BE49-F238E27FC236}">
                <a16:creationId xmlns:a16="http://schemas.microsoft.com/office/drawing/2014/main" id="{4E25B5C5-F3D7-5697-D990-A9934CA7F602}"/>
              </a:ext>
            </a:extLst>
          </p:cNvPr>
          <p:cNvPicPr>
            <a:picLocks noGrp="1" noChangeAspect="1"/>
          </p:cNvPicPr>
          <p:nvPr>
            <p:ph sz="half" idx="1"/>
          </p:nvPr>
        </p:nvPicPr>
        <p:blipFill>
          <a:blip r:embed="rId3"/>
          <a:stretch>
            <a:fillRect/>
          </a:stretch>
        </p:blipFill>
        <p:spPr>
          <a:xfrm>
            <a:off x="1098550" y="2506466"/>
            <a:ext cx="7680325" cy="5674118"/>
          </a:xfrm>
        </p:spPr>
      </p:pic>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29F0879-B1E8-D1B6-ED6F-01DDA9EF7342}"/>
                  </a:ext>
                </a:extLst>
              </p:cNvPr>
              <p:cNvSpPr>
                <a:spLocks noGrp="1"/>
              </p:cNvSpPr>
              <p:nvPr>
                <p:ph sz="half" idx="2"/>
              </p:nvPr>
            </p:nvSpPr>
            <p:spPr/>
            <p:txBody>
              <a:bodyPr/>
              <a:lstStyle/>
              <a:p>
                <a14:m>
                  <m:oMath xmlns:m="http://schemas.openxmlformats.org/officeDocument/2006/math">
                    <m:r>
                      <a:rPr lang="en-US"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r>
                      <a:rPr lang="en-US" b="0" i="1" smtClean="0">
                        <a:latin typeface="Cambria Math" panose="02040503050406030204" pitchFamily="18" charset="0"/>
                      </a:rPr>
                      <m:t>=</m:t>
                    </m:r>
                    <m:r>
                      <m:rPr>
                        <m:sty m:val="p"/>
                      </m:rPr>
                      <a:rPr lang="en-US" b="0" i="0" smtClean="0">
                        <a:latin typeface="Cambria Math" panose="02040503050406030204" pitchFamily="18" charset="0"/>
                      </a:rPr>
                      <m:t>Beta</m:t>
                    </m:r>
                    <m:r>
                      <a:rPr lang="en-US" b="0" i="1" smtClean="0">
                        <a:latin typeface="Cambria Math" panose="02040503050406030204" pitchFamily="18" charset="0"/>
                      </a:rPr>
                      <m:t>(2,5)</m:t>
                    </m:r>
                  </m:oMath>
                </a14:m>
                <a:endParaRPr lang="en-US" dirty="0"/>
              </a:p>
              <a:p>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0" smtClean="0">
                        <a:latin typeface="Cambria Math" panose="02040503050406030204" pitchFamily="18" charset="0"/>
                        <a:ea typeface="Cambria Math" panose="02040503050406030204" pitchFamily="18" charset="0"/>
                      </a:rPr>
                      <m:t>=1</m:t>
                    </m:r>
                  </m:oMath>
                </a14:m>
                <a:r>
                  <a:rPr lang="en-US" dirty="0"/>
                  <a:t> on [0,1] </a:t>
                </a:r>
              </a:p>
              <a:p>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=2.5</m:t>
                    </m:r>
                  </m:oMath>
                </a14:m>
                <a:endParaRPr lang="en-US" dirty="0"/>
              </a:p>
              <a:p>
                <a:r>
                  <a:rPr lang="en-US" dirty="0"/>
                  <a:t>Image is after 1000 draws. </a:t>
                </a:r>
              </a:p>
              <a:p>
                <a:pPr lvl="1"/>
                <a:r>
                  <a:rPr lang="en-US" dirty="0"/>
                  <a:t>If you increase the draws, the results are better.</a:t>
                </a:r>
              </a:p>
            </p:txBody>
          </p:sp>
        </mc:Choice>
        <mc:Fallback xmlns="">
          <p:sp>
            <p:nvSpPr>
              <p:cNvPr id="6" name="Content Placeholder 5">
                <a:extLst>
                  <a:ext uri="{FF2B5EF4-FFF2-40B4-BE49-F238E27FC236}">
                    <a16:creationId xmlns:a16="http://schemas.microsoft.com/office/drawing/2014/main" id="{B29F0879-B1E8-D1B6-ED6F-01DDA9EF7342}"/>
                  </a:ext>
                </a:extLst>
              </p:cNvPr>
              <p:cNvSpPr>
                <a:spLocks noGrp="1" noRot="1" noChangeAspect="1" noMove="1" noResize="1" noEditPoints="1" noAdjustHandles="1" noChangeArrowheads="1" noChangeShapeType="1" noTextEdit="1"/>
              </p:cNvSpPr>
              <p:nvPr>
                <p:ph sz="half" idx="2"/>
              </p:nvPr>
            </p:nvSpPr>
            <p:spPr>
              <a:blipFill>
                <a:blip r:embed="rId4"/>
                <a:stretch>
                  <a:fillRect l="-2310" t="-389" r="-1980"/>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ABDBE7A8-989B-CD47-1C59-B9CF404D68E0}"/>
              </a:ext>
            </a:extLst>
          </p:cNvPr>
          <p:cNvSpPr>
            <a:spLocks noGrp="1"/>
          </p:cNvSpPr>
          <p:nvPr>
            <p:ph type="title"/>
          </p:nvPr>
        </p:nvSpPr>
        <p:spPr/>
        <p:txBody>
          <a:bodyPr/>
          <a:lstStyle/>
          <a:p>
            <a:r>
              <a:rPr lang="en-US" dirty="0"/>
              <a:t>Example of Rejection Sampling</a:t>
            </a:r>
          </a:p>
        </p:txBody>
      </p:sp>
    </p:spTree>
    <p:extLst>
      <p:ext uri="{BB962C8B-B14F-4D97-AF65-F5344CB8AC3E}">
        <p14:creationId xmlns:p14="http://schemas.microsoft.com/office/powerpoint/2010/main" val="149379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1DE888-5E5D-A6AF-1420-ECC1E38F8C34}"/>
              </a:ext>
            </a:extLst>
          </p:cNvPr>
          <p:cNvSpPr>
            <a:spLocks noGrp="1"/>
          </p:cNvSpPr>
          <p:nvPr>
            <p:ph type="title"/>
          </p:nvPr>
        </p:nvSpPr>
        <p:spPr/>
        <p:txBody>
          <a:bodyPr/>
          <a:lstStyle/>
          <a:p>
            <a:r>
              <a:rPr lang="en-US" dirty="0"/>
              <a:t>Remarks on Rejection Sampling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B875D1A-36CC-A7EF-9603-D2C76CA52431}"/>
                  </a:ext>
                </a:extLst>
              </p:cNvPr>
              <p:cNvSpPr>
                <a:spLocks noGrp="1"/>
              </p:cNvSpPr>
              <p:nvPr>
                <p:ph idx="1"/>
              </p:nvPr>
            </p:nvSpPr>
            <p:spPr/>
            <p:txBody>
              <a:bodyPr/>
              <a:lstStyle/>
              <a:p>
                <a:r>
                  <a:rPr lang="en-US" dirty="0"/>
                  <a:t>It’s important to emphasize that I need to be able to compute </a:t>
                </a:r>
                <a14:m>
                  <m:oMath xmlns:m="http://schemas.openxmlformats.org/officeDocument/2006/math">
                    <m:r>
                      <a:rPr lang="en-US"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to use this technique. </a:t>
                </a:r>
              </a:p>
              <a:p>
                <a:r>
                  <a:rPr lang="en-US" dirty="0"/>
                  <a:t>This technique is to draw values of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with the probability defined by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r>
                  <a:rPr lang="en-US" dirty="0"/>
                  <a:t>, which might be hard to do. </a:t>
                </a:r>
              </a:p>
            </p:txBody>
          </p:sp>
        </mc:Choice>
        <mc:Fallback xmlns="">
          <p:sp>
            <p:nvSpPr>
              <p:cNvPr id="5" name="Content Placeholder 4">
                <a:extLst>
                  <a:ext uri="{FF2B5EF4-FFF2-40B4-BE49-F238E27FC236}">
                    <a16:creationId xmlns:a16="http://schemas.microsoft.com/office/drawing/2014/main" id="{6B875D1A-36CC-A7EF-9603-D2C76CA52431}"/>
                  </a:ext>
                </a:extLst>
              </p:cNvPr>
              <p:cNvSpPr>
                <a:spLocks noGrp="1" noRot="1" noChangeAspect="1" noMove="1" noResize="1" noEditPoints="1" noAdjustHandles="1" noChangeArrowheads="1" noChangeShapeType="1" noTextEdit="1"/>
              </p:cNvSpPr>
              <p:nvPr>
                <p:ph idx="1"/>
              </p:nvPr>
            </p:nvSpPr>
            <p:spPr>
              <a:blipFill>
                <a:blip r:embed="rId2"/>
                <a:stretch>
                  <a:fillRect l="-1104" t="-1657" r="-1341"/>
                </a:stretch>
              </a:blipFill>
            </p:spPr>
            <p:txBody>
              <a:bodyPr/>
              <a:lstStyle/>
              <a:p>
                <a:r>
                  <a:rPr lang="en-US">
                    <a:noFill/>
                  </a:rPr>
                  <a:t> </a:t>
                </a:r>
              </a:p>
            </p:txBody>
          </p:sp>
        </mc:Fallback>
      </mc:AlternateContent>
    </p:spTree>
    <p:extLst>
      <p:ext uri="{BB962C8B-B14F-4D97-AF65-F5344CB8AC3E}">
        <p14:creationId xmlns:p14="http://schemas.microsoft.com/office/powerpoint/2010/main" val="211936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E594-7F78-CA2A-1F83-485B41D3F0B3}"/>
              </a:ext>
            </a:extLst>
          </p:cNvPr>
          <p:cNvSpPr>
            <a:spLocks noGrp="1"/>
          </p:cNvSpPr>
          <p:nvPr>
            <p:ph type="title"/>
          </p:nvPr>
        </p:nvSpPr>
        <p:spPr/>
        <p:txBody>
          <a:bodyPr/>
          <a:lstStyle/>
          <a:p>
            <a:r>
              <a:rPr lang="en-US" dirty="0"/>
              <a:t>Importance Sampling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4A0B7-C4F7-F150-4B7A-29B885390632}"/>
                  </a:ext>
                </a:extLst>
              </p:cNvPr>
              <p:cNvSpPr>
                <a:spLocks noGrp="1"/>
              </p:cNvSpPr>
              <p:nvPr>
                <p:ph idx="1"/>
              </p:nvPr>
            </p:nvSpPr>
            <p:spPr/>
            <p:txBody>
              <a:bodyPr/>
              <a:lstStyle/>
              <a:p>
                <a:r>
                  <a:rPr lang="en-US" dirty="0"/>
                  <a:t>Suppose we wish to numerically compute</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𝑦</m:t>
                            </m:r>
                          </m:e>
                        </m:d>
                      </m:e>
                    </m:d>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h</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oMath>
                </a14:m>
                <a:endParaRPr lang="en-US" dirty="0"/>
              </a:p>
              <a:p>
                <a:r>
                  <a:rPr lang="en-US" u="sng" dirty="0"/>
                  <a:t>Problem</a:t>
                </a:r>
                <a:r>
                  <a:rPr lang="en-US" dirty="0"/>
                  <a:t>: It is computationally infeasible to draw of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with probability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endParaRPr lang="en-US" dirty="0"/>
              </a:p>
            </p:txBody>
          </p:sp>
        </mc:Choice>
        <mc:Fallback xmlns="">
          <p:sp>
            <p:nvSpPr>
              <p:cNvPr id="3" name="Content Placeholder 2">
                <a:extLst>
                  <a:ext uri="{FF2B5EF4-FFF2-40B4-BE49-F238E27FC236}">
                    <a16:creationId xmlns:a16="http://schemas.microsoft.com/office/drawing/2014/main" id="{F2E4A0B7-C4F7-F150-4B7A-29B885390632}"/>
                  </a:ext>
                </a:extLst>
              </p:cNvPr>
              <p:cNvSpPr>
                <a:spLocks noGrp="1" noRot="1" noChangeAspect="1" noMove="1" noResize="1" noEditPoints="1" noAdjustHandles="1" noChangeArrowheads="1" noChangeShapeType="1" noTextEdit="1"/>
              </p:cNvSpPr>
              <p:nvPr>
                <p:ph idx="1"/>
              </p:nvPr>
            </p:nvSpPr>
            <p:spPr>
              <a:blipFill>
                <a:blip r:embed="rId2"/>
                <a:stretch>
                  <a:fillRect l="-1104" t="-27256"/>
                </a:stretch>
              </a:blipFill>
            </p:spPr>
            <p:txBody>
              <a:bodyPr/>
              <a:lstStyle/>
              <a:p>
                <a:r>
                  <a:rPr lang="en-US">
                    <a:noFill/>
                  </a:rPr>
                  <a:t> </a:t>
                </a:r>
              </a:p>
            </p:txBody>
          </p:sp>
        </mc:Fallback>
      </mc:AlternateContent>
    </p:spTree>
    <p:extLst>
      <p:ext uri="{BB962C8B-B14F-4D97-AF65-F5344CB8AC3E}">
        <p14:creationId xmlns:p14="http://schemas.microsoft.com/office/powerpoint/2010/main" val="36889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E594-7F78-CA2A-1F83-485B41D3F0B3}"/>
              </a:ext>
            </a:extLst>
          </p:cNvPr>
          <p:cNvSpPr>
            <a:spLocks noGrp="1"/>
          </p:cNvSpPr>
          <p:nvPr>
            <p:ph type="title"/>
          </p:nvPr>
        </p:nvSpPr>
        <p:spPr/>
        <p:txBody>
          <a:bodyPr/>
          <a:lstStyle/>
          <a:p>
            <a:r>
              <a:rPr lang="en-US" dirty="0"/>
              <a:t>Importance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4A0B7-C4F7-F150-4B7A-29B885390632}"/>
                  </a:ext>
                </a:extLst>
              </p:cNvPr>
              <p:cNvSpPr>
                <a:spLocks noGrp="1"/>
              </p:cNvSpPr>
              <p:nvPr>
                <p:ph idx="1"/>
              </p:nvPr>
            </p:nvSpPr>
            <p:spPr/>
            <p:txBody>
              <a:bodyPr/>
              <a:lstStyle/>
              <a:p>
                <a:r>
                  <a:rPr lang="en-US" b="1" dirty="0">
                    <a:solidFill>
                      <a:schemeClr val="bg1"/>
                    </a:solidFill>
                  </a:rPr>
                  <a:t>Importance sampling </a:t>
                </a:r>
                <a:r>
                  <a:rPr lang="en-US" dirty="0"/>
                  <a:t>is a method used when we wish to make draws of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with probability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r>
                  <a:rPr lang="en-US" dirty="0"/>
                  <a:t> to compute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𝑦</m:t>
                            </m:r>
                          </m:e>
                        </m:d>
                      </m:e>
                    </m:d>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h</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oMath>
                </a14:m>
                <a:endParaRPr lang="en-US" dirty="0"/>
              </a:p>
              <a:p>
                <a:r>
                  <a:rPr lang="en-US" dirty="0"/>
                  <a:t>Instead, we define another pdf,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for which we can generate draws easily. </a:t>
                </a:r>
              </a:p>
              <a:p>
                <a:pPr lvl="1"/>
                <a:r>
                  <a:rPr lang="en-US" dirty="0"/>
                  <a:t>For this to work, we need the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to have the same support as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r>
                  <a:rPr lang="en-US" dirty="0"/>
                  <a:t>, meaning if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≠0</m:t>
                    </m:r>
                  </m:oMath>
                </a14:m>
                <a:r>
                  <a:rPr lang="en-US" dirty="0"/>
                  <a:t> implies that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≠0</m:t>
                    </m:r>
                  </m:oMath>
                </a14:m>
                <a:r>
                  <a:rPr lang="en-US" dirty="0"/>
                  <a:t>.</a:t>
                </a:r>
              </a:p>
            </p:txBody>
          </p:sp>
        </mc:Choice>
        <mc:Fallback xmlns="">
          <p:sp>
            <p:nvSpPr>
              <p:cNvPr id="3" name="Content Placeholder 2">
                <a:extLst>
                  <a:ext uri="{FF2B5EF4-FFF2-40B4-BE49-F238E27FC236}">
                    <a16:creationId xmlns:a16="http://schemas.microsoft.com/office/drawing/2014/main" id="{F2E4A0B7-C4F7-F150-4B7A-29B885390632}"/>
                  </a:ext>
                </a:extLst>
              </p:cNvPr>
              <p:cNvSpPr>
                <a:spLocks noGrp="1" noRot="1" noChangeAspect="1" noMove="1" noResize="1" noEditPoints="1" noAdjustHandles="1" noChangeArrowheads="1" noChangeShapeType="1" noTextEdit="1"/>
              </p:cNvSpPr>
              <p:nvPr>
                <p:ph idx="1"/>
              </p:nvPr>
            </p:nvSpPr>
            <p:spPr>
              <a:blipFill>
                <a:blip r:embed="rId2"/>
                <a:stretch>
                  <a:fillRect l="-1104" t="-18416" r="-1104"/>
                </a:stretch>
              </a:blipFill>
            </p:spPr>
            <p:txBody>
              <a:bodyPr/>
              <a:lstStyle/>
              <a:p>
                <a:r>
                  <a:rPr lang="en-US">
                    <a:noFill/>
                  </a:rPr>
                  <a:t> </a:t>
                </a:r>
              </a:p>
            </p:txBody>
          </p:sp>
        </mc:Fallback>
      </mc:AlternateContent>
    </p:spTree>
    <p:extLst>
      <p:ext uri="{BB962C8B-B14F-4D97-AF65-F5344CB8AC3E}">
        <p14:creationId xmlns:p14="http://schemas.microsoft.com/office/powerpoint/2010/main" val="311520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3C4E-CBBF-1DA0-F681-811EFBED9539}"/>
              </a:ext>
            </a:extLst>
          </p:cNvPr>
          <p:cNvSpPr>
            <a:spLocks noGrp="1"/>
          </p:cNvSpPr>
          <p:nvPr>
            <p:ph type="title"/>
          </p:nvPr>
        </p:nvSpPr>
        <p:spPr/>
        <p:txBody>
          <a:bodyPr/>
          <a:lstStyle/>
          <a:p>
            <a:r>
              <a:rPr lang="en-US" dirty="0"/>
              <a:t>Importance Sampling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54DB81-4824-9C21-E13A-ED7E79E5CA52}"/>
                  </a:ext>
                </a:extLst>
              </p:cNvPr>
              <p:cNvSpPr>
                <a:spLocks noGrp="1"/>
              </p:cNvSpPr>
              <p:nvPr>
                <p:ph idx="1"/>
              </p:nvPr>
            </p:nvSpPr>
            <p:spPr/>
            <p:txBody>
              <a:bodyPr/>
              <a:lstStyle/>
              <a:p>
                <a:r>
                  <a:rPr lang="en-US" dirty="0"/>
                  <a:t>Recall that for </a:t>
                </a:r>
                <a14:m>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𝑦</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num>
                        <m:den>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den>
                      </m:f>
                    </m:oMath>
                  </m:oMathPara>
                </a14:m>
                <a:endParaRPr lang="en-US" dirty="0"/>
              </a:p>
              <a:p>
                <a:r>
                  <a:rPr lang="en-US" dirty="0"/>
                  <a:t>Let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be a distribution we can draw such that if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≠0</m:t>
                    </m:r>
                  </m:oMath>
                </a14:m>
                <a:r>
                  <a:rPr lang="en-US" dirty="0"/>
                  <a:t> then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≠0</m:t>
                    </m:r>
                  </m:oMath>
                </a14:m>
                <a:r>
                  <a:rPr lang="en-US" dirty="0"/>
                  <a:t>. Then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𝑦</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subHide m:val="on"/>
                              <m:supHide m:val="on"/>
                              <m:ctrlPr>
                                <a:rPr lang="en-US" i="1">
                                  <a:latin typeface="Cambria Math" panose="02040503050406030204" pitchFamily="18" charset="0"/>
                                </a:rPr>
                              </m:ctrlPr>
                            </m:naryPr>
                            <m:sub/>
                            <m:sup/>
                            <m:e>
                              <m:r>
                                <a:rPr lang="en-US" b="0" i="1" smtClean="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num>
                        <m:den>
                          <m:nary>
                            <m:naryPr>
                              <m:limLoc m:val="undOvr"/>
                              <m:subHide m:val="on"/>
                              <m:supHide m:val="on"/>
                              <m:ctrlPr>
                                <a:rPr lang="en-US" i="1">
                                  <a:latin typeface="Cambria Math" panose="02040503050406030204" pitchFamily="18" charset="0"/>
                                </a:rPr>
                              </m:ctrlPr>
                            </m:naryPr>
                            <m:sub/>
                            <m:sup/>
                            <m:e>
                              <m:r>
                                <a:rPr lang="en-US" b="0" i="1" smtClean="0">
                                  <a:latin typeface="Cambria Math" panose="02040503050406030204" pitchFamily="18" charset="0"/>
                                </a:rPr>
                                <m:t>[</m:t>
                              </m:r>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den>
                      </m:f>
                    </m:oMath>
                  </m:oMathPara>
                </a14:m>
                <a:endParaRPr lang="en-US" dirty="0"/>
              </a:p>
              <a:p>
                <a:r>
                  <a:rPr lang="en-US" dirty="0"/>
                  <a:t>So now we can draw from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but… we compute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endParaRPr lang="en-US" dirty="0"/>
              </a:p>
            </p:txBody>
          </p:sp>
        </mc:Choice>
        <mc:Fallback xmlns="">
          <p:sp>
            <p:nvSpPr>
              <p:cNvPr id="3" name="Content Placeholder 2">
                <a:extLst>
                  <a:ext uri="{FF2B5EF4-FFF2-40B4-BE49-F238E27FC236}">
                    <a16:creationId xmlns:a16="http://schemas.microsoft.com/office/drawing/2014/main" id="{D354DB81-4824-9C21-E13A-ED7E79E5CA52}"/>
                  </a:ext>
                </a:extLst>
              </p:cNvPr>
              <p:cNvSpPr>
                <a:spLocks noGrp="1" noRot="1" noChangeAspect="1" noMove="1" noResize="1" noEditPoints="1" noAdjustHandles="1" noChangeArrowheads="1" noChangeShapeType="1" noTextEdit="1"/>
              </p:cNvSpPr>
              <p:nvPr>
                <p:ph idx="1"/>
              </p:nvPr>
            </p:nvSpPr>
            <p:spPr>
              <a:blipFill>
                <a:blip r:embed="rId2"/>
                <a:stretch>
                  <a:fillRect l="-1104" t="-9208" r="-237" b="-4788"/>
                </a:stretch>
              </a:blipFill>
            </p:spPr>
            <p:txBody>
              <a:bodyPr/>
              <a:lstStyle/>
              <a:p>
                <a:r>
                  <a:rPr lang="en-US">
                    <a:noFill/>
                  </a:rPr>
                  <a:t> </a:t>
                </a:r>
              </a:p>
            </p:txBody>
          </p:sp>
        </mc:Fallback>
      </mc:AlternateContent>
    </p:spTree>
    <p:extLst>
      <p:ext uri="{BB962C8B-B14F-4D97-AF65-F5344CB8AC3E}">
        <p14:creationId xmlns:p14="http://schemas.microsoft.com/office/powerpoint/2010/main" val="133897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Simulation Techniques for Bayesian Inference</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24B-67C6-0339-2BAF-5FC1FCCC365D}"/>
              </a:ext>
            </a:extLst>
          </p:cNvPr>
          <p:cNvSpPr>
            <a:spLocks noGrp="1"/>
          </p:cNvSpPr>
          <p:nvPr>
            <p:ph type="title"/>
          </p:nvPr>
        </p:nvSpPr>
        <p:spPr/>
        <p:txBody>
          <a:bodyPr/>
          <a:lstStyle/>
          <a:p>
            <a:r>
              <a:rPr lang="en-US" dirty="0"/>
              <a:t>Importance Sampling Technique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D31166-92AF-5429-5D99-8A6AFB1D0775}"/>
                  </a:ext>
                </a:extLst>
              </p:cNvPr>
              <p:cNvSpPr>
                <a:spLocks noGrp="1"/>
              </p:cNvSpPr>
              <p:nvPr>
                <p:ph idx="1"/>
              </p:nvPr>
            </p:nvSpPr>
            <p:spPr/>
            <p:txBody>
              <a:bodyPr/>
              <a:lstStyle/>
              <a:p>
                <a:pPr marL="742950" indent="-742950">
                  <a:buFont typeface="+mj-lt"/>
                  <a:buAutoNum type="arabicPeriod"/>
                </a:pPr>
                <a:r>
                  <a:rPr lang="en-US" dirty="0"/>
                  <a:t>Take </a:t>
                </a:r>
                <a14:m>
                  <m:oMath xmlns:m="http://schemas.openxmlformats.org/officeDocument/2006/math">
                    <m:r>
                      <a:rPr lang="en-US" b="0" i="1" smtClean="0">
                        <a:latin typeface="Cambria Math" panose="02040503050406030204" pitchFamily="18" charset="0"/>
                      </a:rPr>
                      <m:t>𝑆</m:t>
                    </m:r>
                  </m:oMath>
                </a14:m>
                <a:r>
                  <a:rPr lang="en-US" dirty="0"/>
                  <a:t> draws from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𝑆</m:t>
                        </m:r>
                      </m:sup>
                    </m:sSup>
                  </m:oMath>
                </a14:m>
                <a:endParaRPr lang="en-US" dirty="0"/>
              </a:p>
              <a:p>
                <a:pPr marL="742950" indent="-742950">
                  <a:buFont typeface="+mj-lt"/>
                  <a:buAutoNum type="arabicPeriod"/>
                </a:pPr>
                <a:r>
                  <a:rPr lang="en-US" dirty="0"/>
                  <a:t>Compute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𝑦</m:t>
                              </m:r>
                            </m:e>
                          </m:d>
                        </m:e>
                      </m:d>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𝑆</m:t>
                              </m:r>
                            </m:den>
                          </m:f>
                          <m:nary>
                            <m:naryPr>
                              <m:chr m:val="∑"/>
                              <m:subHide m:val="on"/>
                              <m:supHide m:val="on"/>
                              <m:ctrlPr>
                                <a:rPr lang="en-US" i="1" smtClean="0">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𝑠</m:t>
                                      </m:r>
                                    </m:sup>
                                  </m:sSup>
                                </m:e>
                              </m:d>
                              <m:r>
                                <a:rPr lang="en-US" i="1" smtClean="0">
                                  <a:solidFill>
                                    <a:schemeClr val="bg1"/>
                                  </a:solidFill>
                                  <a:latin typeface="Cambria Math" panose="02040503050406030204" pitchFamily="18" charset="0"/>
                                </a:rPr>
                                <m:t>𝑞</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e>
                                  <m:r>
                                    <a:rPr lang="en-US" i="1">
                                      <a:solidFill>
                                        <a:schemeClr val="bg1"/>
                                      </a:solidFill>
                                      <a:latin typeface="Cambria Math" panose="02040503050406030204" pitchFamily="18" charset="0"/>
                                    </a:rPr>
                                    <m:t>𝑦</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𝑔</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d>
                            </m:e>
                          </m:nary>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smtClean="0">
                                  <a:solidFill>
                                    <a:schemeClr val="bg1"/>
                                  </a:solidFill>
                                  <a:latin typeface="Cambria Math" panose="02040503050406030204" pitchFamily="18" charset="0"/>
                                </a:rPr>
                                <m:t>𝑞</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e>
                                  <m:r>
                                    <a:rPr lang="en-US" i="1">
                                      <a:solidFill>
                                        <a:schemeClr val="bg1"/>
                                      </a:solidFill>
                                      <a:latin typeface="Cambria Math" panose="02040503050406030204" pitchFamily="18" charset="0"/>
                                    </a:rPr>
                                    <m:t>𝑦</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𝑔</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d>
                            </m:e>
                          </m:nary>
                        </m:den>
                      </m:f>
                    </m:oMath>
                  </m:oMathPara>
                </a14:m>
                <a:endParaRPr lang="en-US" dirty="0"/>
              </a:p>
              <a:p>
                <a:r>
                  <a:rPr lang="en-US" dirty="0"/>
                  <a:t>Remark: </a:t>
                </a:r>
                <a14:m>
                  <m:oMath xmlns:m="http://schemas.openxmlformats.org/officeDocument/2006/math">
                    <m:r>
                      <a:rPr lang="en-US" b="0" i="1" smtClean="0">
                        <a:solidFill>
                          <a:schemeClr val="bg1"/>
                        </a:solidFill>
                        <a:latin typeface="Cambria Math" panose="02040503050406030204" pitchFamily="18" charset="0"/>
                      </a:rPr>
                      <m:t>𝑤</m:t>
                    </m:r>
                    <m:d>
                      <m:dPr>
                        <m:ctrlPr>
                          <a:rPr lang="en-US" b="0" i="1" smtClean="0">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d>
                    <m:r>
                      <a:rPr lang="en-US" b="0" i="1" smtClean="0">
                        <a:solidFill>
                          <a:schemeClr val="bg1"/>
                        </a:solidFill>
                        <a:latin typeface="Cambria Math" panose="02040503050406030204" pitchFamily="18" charset="0"/>
                        <a:ea typeface="Cambria Math" panose="02040503050406030204" pitchFamily="18" charset="0"/>
                      </a:rPr>
                      <m:t>≔</m:t>
                    </m:r>
                    <m:r>
                      <a:rPr lang="en-US" i="1" smtClean="0">
                        <a:solidFill>
                          <a:schemeClr val="bg1"/>
                        </a:solidFill>
                        <a:latin typeface="Cambria Math" panose="02040503050406030204" pitchFamily="18" charset="0"/>
                      </a:rPr>
                      <m:t>𝑞</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e>
                        <m:r>
                          <a:rPr lang="en-US" i="1">
                            <a:solidFill>
                              <a:schemeClr val="bg1"/>
                            </a:solidFill>
                            <a:latin typeface="Cambria Math" panose="02040503050406030204" pitchFamily="18" charset="0"/>
                          </a:rPr>
                          <m:t>𝑦</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𝑔</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d>
                  </m:oMath>
                </a14:m>
                <a:r>
                  <a:rPr lang="en-US" dirty="0"/>
                  <a:t> are called </a:t>
                </a:r>
                <a:r>
                  <a:rPr lang="en-US" b="1" dirty="0">
                    <a:solidFill>
                      <a:schemeClr val="bg1"/>
                    </a:solidFill>
                  </a:rPr>
                  <a:t>importance weights</a:t>
                </a:r>
                <a:r>
                  <a:rPr lang="en-US" dirty="0"/>
                  <a:t>.</a:t>
                </a:r>
              </a:p>
              <a:p>
                <a14:m>
                  <m:oMath xmlns:m="http://schemas.openxmlformats.org/officeDocument/2006/math">
                    <m:r>
                      <a:rPr lang="en-US" b="0" i="1" smtClean="0">
                        <a:solidFill>
                          <a:schemeClr val="bg1"/>
                        </a:solidFill>
                        <a:latin typeface="Cambria Math" panose="02040503050406030204" pitchFamily="18" charset="0"/>
                      </a:rPr>
                      <m:t>𝑤</m:t>
                    </m:r>
                    <m:d>
                      <m:dPr>
                        <m:ctrlPr>
                          <a:rPr lang="en-US" b="0" i="1" smtClean="0">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d>
                  </m:oMath>
                </a14:m>
                <a:r>
                  <a:rPr lang="en-US" dirty="0"/>
                  <a:t> can be thought of as a “translating” weight between the distributions.</a:t>
                </a:r>
              </a:p>
            </p:txBody>
          </p:sp>
        </mc:Choice>
        <mc:Fallback xmlns="">
          <p:sp>
            <p:nvSpPr>
              <p:cNvPr id="3" name="Content Placeholder 2">
                <a:extLst>
                  <a:ext uri="{FF2B5EF4-FFF2-40B4-BE49-F238E27FC236}">
                    <a16:creationId xmlns:a16="http://schemas.microsoft.com/office/drawing/2014/main" id="{D8D31166-92AF-5429-5D99-8A6AFB1D0775}"/>
                  </a:ext>
                </a:extLst>
              </p:cNvPr>
              <p:cNvSpPr>
                <a:spLocks noGrp="1" noRot="1" noChangeAspect="1" noMove="1" noResize="1" noEditPoints="1" noAdjustHandles="1" noChangeArrowheads="1" noChangeShapeType="1" noTextEdit="1"/>
              </p:cNvSpPr>
              <p:nvPr>
                <p:ph idx="1"/>
              </p:nvPr>
            </p:nvSpPr>
            <p:spPr>
              <a:blipFill>
                <a:blip r:embed="rId2"/>
                <a:stretch>
                  <a:fillRect l="-1183" t="-1657" b="-1105"/>
                </a:stretch>
              </a:blipFill>
            </p:spPr>
            <p:txBody>
              <a:bodyPr/>
              <a:lstStyle/>
              <a:p>
                <a:r>
                  <a:rPr lang="en-US">
                    <a:noFill/>
                  </a:rPr>
                  <a:t> </a:t>
                </a:r>
              </a:p>
            </p:txBody>
          </p:sp>
        </mc:Fallback>
      </mc:AlternateContent>
    </p:spTree>
    <p:extLst>
      <p:ext uri="{BB962C8B-B14F-4D97-AF65-F5344CB8AC3E}">
        <p14:creationId xmlns:p14="http://schemas.microsoft.com/office/powerpoint/2010/main" val="363285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042C-8E86-154A-3928-33B369989639}"/>
              </a:ext>
            </a:extLst>
          </p:cNvPr>
          <p:cNvSpPr>
            <a:spLocks noGrp="1"/>
          </p:cNvSpPr>
          <p:nvPr>
            <p:ph type="title"/>
          </p:nvPr>
        </p:nvSpPr>
        <p:spPr/>
        <p:txBody>
          <a:bodyPr/>
          <a:lstStyle/>
          <a:p>
            <a:r>
              <a:rPr lang="en-US" dirty="0"/>
              <a:t>Sampling-Importance Resampling (SIR)</a:t>
            </a:r>
          </a:p>
        </p:txBody>
      </p:sp>
      <p:sp>
        <p:nvSpPr>
          <p:cNvPr id="3" name="Content Placeholder 2">
            <a:extLst>
              <a:ext uri="{FF2B5EF4-FFF2-40B4-BE49-F238E27FC236}">
                <a16:creationId xmlns:a16="http://schemas.microsoft.com/office/drawing/2014/main" id="{683B6DDB-B53A-71E8-5B77-82C3C5FFF1FD}"/>
              </a:ext>
            </a:extLst>
          </p:cNvPr>
          <p:cNvSpPr>
            <a:spLocks noGrp="1"/>
          </p:cNvSpPr>
          <p:nvPr>
            <p:ph idx="1"/>
          </p:nvPr>
        </p:nvSpPr>
        <p:spPr/>
        <p:txBody>
          <a:bodyPr/>
          <a:lstStyle/>
          <a:p>
            <a:r>
              <a:rPr lang="en-US" b="1" dirty="0">
                <a:solidFill>
                  <a:schemeClr val="bg1"/>
                </a:solidFill>
              </a:rPr>
              <a:t>Sampling-Importance Resampling (SIR)</a:t>
            </a:r>
            <a:r>
              <a:rPr lang="en-US" dirty="0">
                <a:solidFill>
                  <a:schemeClr val="bg1"/>
                </a:solidFill>
              </a:rPr>
              <a:t> </a:t>
            </a:r>
            <a:r>
              <a:rPr lang="en-US" dirty="0"/>
              <a:t>is another method of drawing from a distribution numerically.</a:t>
            </a:r>
          </a:p>
          <a:p>
            <a:r>
              <a:rPr lang="en-US" dirty="0"/>
              <a:t>It adds a resampling step to </a:t>
            </a:r>
            <a:r>
              <a:rPr lang="en-US" b="1" i="1" dirty="0"/>
              <a:t>importance sampling</a:t>
            </a:r>
            <a:r>
              <a:rPr lang="en-US" dirty="0"/>
              <a:t> to generate a set of samples that more accurately represent the target distribution.</a:t>
            </a:r>
          </a:p>
          <a:p>
            <a:endParaRPr lang="en-US" dirty="0"/>
          </a:p>
        </p:txBody>
      </p:sp>
    </p:spTree>
    <p:extLst>
      <p:ext uri="{BB962C8B-B14F-4D97-AF65-F5344CB8AC3E}">
        <p14:creationId xmlns:p14="http://schemas.microsoft.com/office/powerpoint/2010/main" val="4397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6788-4C92-6143-D9D5-81647746415F}"/>
              </a:ext>
            </a:extLst>
          </p:cNvPr>
          <p:cNvSpPr>
            <a:spLocks noGrp="1"/>
          </p:cNvSpPr>
          <p:nvPr>
            <p:ph type="title"/>
          </p:nvPr>
        </p:nvSpPr>
        <p:spPr/>
        <p:txBody>
          <a:bodyPr/>
          <a:lstStyle/>
          <a:p>
            <a:r>
              <a:rPr lang="en-US" dirty="0"/>
              <a:t>SIR Technique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1ED421-F52B-E329-A68C-05B65FC29574}"/>
                  </a:ext>
                </a:extLst>
              </p:cNvPr>
              <p:cNvSpPr>
                <a:spLocks noGrp="1"/>
              </p:cNvSpPr>
              <p:nvPr>
                <p:ph idx="1"/>
              </p:nvPr>
            </p:nvSpPr>
            <p:spPr/>
            <p:txBody>
              <a:bodyPr/>
              <a:lstStyle/>
              <a:p>
                <a:pPr marL="0" indent="0">
                  <a:buNone/>
                </a:pPr>
                <a:r>
                  <a:rPr lang="en-US" u="sng" dirty="0"/>
                  <a:t>Goal</a:t>
                </a:r>
                <a:r>
                  <a:rPr lang="en-US" dirty="0"/>
                  <a:t>: a set of </a:t>
                </a:r>
                <a14:m>
                  <m:oMath xmlns:m="http://schemas.openxmlformats.org/officeDocument/2006/math">
                    <m:r>
                      <a:rPr lang="en-US" b="0" i="1" smtClean="0">
                        <a:latin typeface="Cambria Math" panose="02040503050406030204" pitchFamily="18" charset="0"/>
                      </a:rPr>
                      <m:t>𝑆</m:t>
                    </m:r>
                  </m:oMath>
                </a14:m>
                <a:r>
                  <a:rPr lang="en-US" dirty="0"/>
                  <a:t> draws from the target distribution.</a:t>
                </a:r>
              </a:p>
              <a:p>
                <a:pPr marL="742950" indent="-742950">
                  <a:buFont typeface="+mj-lt"/>
                  <a:buAutoNum type="arabicPeriod"/>
                </a:pPr>
                <a:r>
                  <a:rPr lang="en-US" dirty="0"/>
                  <a:t>Draw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&gt;</m:t>
                    </m:r>
                    <m:r>
                      <a:rPr lang="en-US" b="0" i="1" smtClean="0">
                        <a:latin typeface="Cambria Math" panose="02040503050406030204" pitchFamily="18" charset="0"/>
                      </a:rPr>
                      <m:t>𝑆</m:t>
                    </m:r>
                  </m:oMath>
                </a14:m>
                <a:r>
                  <a:rPr lang="en-US" dirty="0"/>
                  <a:t> draws from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𝑄</m:t>
                        </m:r>
                      </m:sup>
                    </m:sSup>
                  </m:oMath>
                </a14:m>
                <a:endParaRPr lang="en-US" dirty="0"/>
              </a:p>
              <a:p>
                <a:pPr marL="742950" indent="-742950">
                  <a:buFont typeface="+mj-lt"/>
                  <a:buAutoNum type="arabicPeriod"/>
                </a:pPr>
                <a:r>
                  <a:rPr lang="en-US" dirty="0"/>
                  <a:t>Compute each draws weight </a:t>
                </a:r>
                <a14:m>
                  <m:oMath xmlns:m="http://schemas.openxmlformats.org/officeDocument/2006/math">
                    <m:r>
                      <a:rPr lang="en-US" b="0" i="1" smtClean="0">
                        <a:solidFill>
                          <a:schemeClr val="bg1"/>
                        </a:solidFill>
                        <a:latin typeface="Cambria Math" panose="02040503050406030204" pitchFamily="18" charset="0"/>
                      </a:rPr>
                      <m:t>𝑤</m:t>
                    </m:r>
                    <m:d>
                      <m:dPr>
                        <m:ctrlPr>
                          <a:rPr lang="en-US" b="0" i="1" smtClean="0">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b="0" i="1" smtClean="0">
                                <a:solidFill>
                                  <a:schemeClr val="bg1"/>
                                </a:solidFill>
                                <a:latin typeface="Cambria Math" panose="02040503050406030204" pitchFamily="18" charset="0"/>
                                <a:ea typeface="Cambria Math" panose="02040503050406030204" pitchFamily="18" charset="0"/>
                              </a:rPr>
                              <m:t>𝑠</m:t>
                            </m:r>
                          </m:sup>
                        </m:sSup>
                      </m:e>
                    </m:d>
                    <m:r>
                      <a:rPr lang="en-US" b="0" i="1" smtClean="0">
                        <a:solidFill>
                          <a:schemeClr val="bg1"/>
                        </a:solidFill>
                        <a:latin typeface="Cambria Math" panose="02040503050406030204" pitchFamily="18" charset="0"/>
                        <a:ea typeface="Cambria Math" panose="02040503050406030204" pitchFamily="18" charset="0"/>
                      </a:rPr>
                      <m:t>≔</m:t>
                    </m:r>
                    <m:r>
                      <a:rPr lang="en-US" i="1" smtClean="0">
                        <a:solidFill>
                          <a:schemeClr val="bg1"/>
                        </a:solidFill>
                        <a:latin typeface="Cambria Math" panose="02040503050406030204" pitchFamily="18" charset="0"/>
                      </a:rPr>
                      <m:t>𝑞</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e>
                        <m:r>
                          <a:rPr lang="en-US" i="1">
                            <a:solidFill>
                              <a:schemeClr val="bg1"/>
                            </a:solidFill>
                            <a:latin typeface="Cambria Math" panose="02040503050406030204" pitchFamily="18" charset="0"/>
                          </a:rPr>
                          <m:t>𝑦</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𝑔</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d>
                  </m:oMath>
                </a14:m>
                <a:r>
                  <a:rPr lang="en-US" dirty="0"/>
                  <a:t> </a:t>
                </a:r>
              </a:p>
              <a:p>
                <a:pPr marL="742950" indent="-742950">
                  <a:buFont typeface="+mj-lt"/>
                  <a:buAutoNum type="arabicPeriod"/>
                </a:pPr>
                <a:r>
                  <a:rPr lang="en-US" dirty="0"/>
                  <a:t>Draw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𝑠</m:t>
                        </m:r>
                      </m:sup>
                    </m:sSup>
                  </m:oMath>
                </a14:m>
                <a:r>
                  <a:rPr lang="en-US" dirty="0"/>
                  <a:t> </a:t>
                </a:r>
                <a:r>
                  <a:rPr lang="en-US" i="1" u="sng" dirty="0"/>
                  <a:t>without replacement</a:t>
                </a:r>
                <a:r>
                  <a:rPr lang="en-US" i="1" dirty="0"/>
                  <a:t> (i.e., remove from set) with a probability based on </a:t>
                </a:r>
                <a14:m>
                  <m:oMath xmlns:m="http://schemas.openxmlformats.org/officeDocument/2006/math">
                    <m:r>
                      <a:rPr lang="en-US" i="1">
                        <a:solidFill>
                          <a:schemeClr val="bg1"/>
                        </a:solidFill>
                        <a:latin typeface="Cambria Math" panose="02040503050406030204" pitchFamily="18" charset="0"/>
                      </a:rPr>
                      <m:t>𝑤</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d>
                  </m:oMath>
                </a14:m>
                <a:r>
                  <a:rPr lang="en-US" dirty="0"/>
                  <a:t> but normalized with the set. </a:t>
                </a:r>
              </a:p>
              <a:p>
                <a:pPr marL="742950" indent="-742950">
                  <a:buFont typeface="+mj-lt"/>
                  <a:buAutoNum type="arabicPeriod"/>
                </a:pPr>
                <a:r>
                  <a:rPr lang="en-US" dirty="0"/>
                  <a:t>Repeat until you have </a:t>
                </a:r>
                <a14:m>
                  <m:oMath xmlns:m="http://schemas.openxmlformats.org/officeDocument/2006/math">
                    <m:r>
                      <a:rPr lang="en-US" b="0" i="1" smtClean="0">
                        <a:latin typeface="Cambria Math" panose="02040503050406030204" pitchFamily="18" charset="0"/>
                      </a:rPr>
                      <m:t>𝑆</m:t>
                    </m:r>
                  </m:oMath>
                </a14:m>
                <a:r>
                  <a:rPr lang="en-US" dirty="0"/>
                  <a:t> samples. </a:t>
                </a:r>
              </a:p>
              <a:p>
                <a:pPr marL="742950" indent="-742950">
                  <a:buFont typeface="+mj-lt"/>
                  <a:buAutoNum type="arabicPeriod"/>
                </a:pP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𝑦</m:t>
                            </m:r>
                          </m:e>
                        </m:d>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𝑠</m:t>
                                    </m:r>
                                  </m:sup>
                                </m:sSup>
                              </m:e>
                            </m:d>
                            <m:r>
                              <a:rPr lang="en-US" i="1">
                                <a:solidFill>
                                  <a:schemeClr val="bg1"/>
                                </a:solidFill>
                                <a:latin typeface="Cambria Math" panose="02040503050406030204" pitchFamily="18" charset="0"/>
                              </a:rPr>
                              <m:t>𝑤</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d>
                          </m:e>
                        </m:nary>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solidFill>
                                  <a:schemeClr val="bg1"/>
                                </a:solidFill>
                                <a:latin typeface="Cambria Math" panose="02040503050406030204" pitchFamily="18" charset="0"/>
                              </a:rPr>
                              <m:t>𝑤</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𝜃</m:t>
                                    </m:r>
                                  </m:e>
                                  <m:sup>
                                    <m:r>
                                      <a:rPr lang="en-US" i="1">
                                        <a:solidFill>
                                          <a:schemeClr val="bg1"/>
                                        </a:solidFill>
                                        <a:latin typeface="Cambria Math" panose="02040503050406030204" pitchFamily="18" charset="0"/>
                                        <a:ea typeface="Cambria Math" panose="02040503050406030204" pitchFamily="18" charset="0"/>
                                      </a:rPr>
                                      <m:t>𝑠</m:t>
                                    </m:r>
                                  </m:sup>
                                </m:sSup>
                              </m:e>
                            </m:d>
                          </m:e>
                        </m:nary>
                      </m:den>
                    </m:f>
                  </m:oMath>
                </a14:m>
                <a:endParaRPr lang="en-US" dirty="0"/>
              </a:p>
            </p:txBody>
          </p:sp>
        </mc:Choice>
        <mc:Fallback xmlns="">
          <p:sp>
            <p:nvSpPr>
              <p:cNvPr id="3" name="Content Placeholder 2">
                <a:extLst>
                  <a:ext uri="{FF2B5EF4-FFF2-40B4-BE49-F238E27FC236}">
                    <a16:creationId xmlns:a16="http://schemas.microsoft.com/office/drawing/2014/main" id="{F71ED421-F52B-E329-A68C-05B65FC29574}"/>
                  </a:ext>
                </a:extLst>
              </p:cNvPr>
              <p:cNvSpPr>
                <a:spLocks noGrp="1" noRot="1" noChangeAspect="1" noMove="1" noResize="1" noEditPoints="1" noAdjustHandles="1" noChangeArrowheads="1" noChangeShapeType="1" noTextEdit="1"/>
              </p:cNvSpPr>
              <p:nvPr>
                <p:ph idx="1"/>
              </p:nvPr>
            </p:nvSpPr>
            <p:spPr>
              <a:blipFill>
                <a:blip r:embed="rId2"/>
                <a:stretch>
                  <a:fillRect l="-1341" t="-1657" b="-25230"/>
                </a:stretch>
              </a:blipFill>
            </p:spPr>
            <p:txBody>
              <a:bodyPr/>
              <a:lstStyle/>
              <a:p>
                <a:r>
                  <a:rPr lang="en-US">
                    <a:noFill/>
                  </a:rPr>
                  <a:t> </a:t>
                </a:r>
              </a:p>
            </p:txBody>
          </p:sp>
        </mc:Fallback>
      </mc:AlternateContent>
    </p:spTree>
    <p:extLst>
      <p:ext uri="{BB962C8B-B14F-4D97-AF65-F5344CB8AC3E}">
        <p14:creationId xmlns:p14="http://schemas.microsoft.com/office/powerpoint/2010/main" val="109738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64D9-FDE1-2149-3630-B545C3D8E0BA}"/>
              </a:ext>
            </a:extLst>
          </p:cNvPr>
          <p:cNvSpPr>
            <a:spLocks noGrp="1"/>
          </p:cNvSpPr>
          <p:nvPr>
            <p:ph type="title"/>
          </p:nvPr>
        </p:nvSpPr>
        <p:spPr/>
        <p:txBody>
          <a:bodyPr/>
          <a:lstStyle/>
          <a:p>
            <a:r>
              <a:rPr lang="en-US" dirty="0"/>
              <a:t>Importance of Simulations: Visualization</a:t>
            </a:r>
          </a:p>
        </p:txBody>
      </p:sp>
      <p:sp>
        <p:nvSpPr>
          <p:cNvPr id="3" name="Content Placeholder 2">
            <a:extLst>
              <a:ext uri="{FF2B5EF4-FFF2-40B4-BE49-F238E27FC236}">
                <a16:creationId xmlns:a16="http://schemas.microsoft.com/office/drawing/2014/main" id="{7653F0E6-CA78-86FD-D1F5-AD803A140576}"/>
              </a:ext>
            </a:extLst>
          </p:cNvPr>
          <p:cNvSpPr>
            <a:spLocks noGrp="1"/>
          </p:cNvSpPr>
          <p:nvPr>
            <p:ph idx="1"/>
          </p:nvPr>
        </p:nvSpPr>
        <p:spPr/>
        <p:txBody>
          <a:bodyPr/>
          <a:lstStyle/>
          <a:p>
            <a:r>
              <a:rPr lang="en-US" dirty="0"/>
              <a:t>Bayesian inferences are typically summarized by random draws from the posterior distribution of model parameters.</a:t>
            </a:r>
          </a:p>
          <a:p>
            <a:r>
              <a:rPr lang="en-US" dirty="0"/>
              <a:t>Percentiles (e.g., 2.5%, 25%, 50%, 75%, and 97.5%) of the posterior distribution of univariate </a:t>
            </a:r>
            <a:r>
              <a:rPr lang="en-US" dirty="0" err="1"/>
              <a:t>estimands</a:t>
            </a:r>
            <a:r>
              <a:rPr lang="en-US" dirty="0"/>
              <a:t> are reported to convey the shape of the distribution.</a:t>
            </a:r>
          </a:p>
          <a:p>
            <a:r>
              <a:rPr lang="en-US" dirty="0"/>
              <a:t>For two or three dimensions, scatterplots, contour plots, or more sophisticated graphical techniques can be used to examine the posterior distribution.</a:t>
            </a:r>
          </a:p>
        </p:txBody>
      </p:sp>
    </p:spTree>
    <p:extLst>
      <p:ext uri="{BB962C8B-B14F-4D97-AF65-F5344CB8AC3E}">
        <p14:creationId xmlns:p14="http://schemas.microsoft.com/office/powerpoint/2010/main" val="346887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6337-8ED4-9E8B-88A1-2493ED319F20}"/>
              </a:ext>
            </a:extLst>
          </p:cNvPr>
          <p:cNvSpPr>
            <a:spLocks noGrp="1"/>
          </p:cNvSpPr>
          <p:nvPr>
            <p:ph type="title"/>
          </p:nvPr>
        </p:nvSpPr>
        <p:spPr/>
        <p:txBody>
          <a:bodyPr/>
          <a:lstStyle/>
          <a:p>
            <a:r>
              <a:rPr lang="en-US" dirty="0"/>
              <a:t>Importance of Simulations: Prediction &amp;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0D4A5-6767-A109-AAB5-1F36998AA101}"/>
                  </a:ext>
                </a:extLst>
              </p:cNvPr>
              <p:cNvSpPr>
                <a:spLocks noGrp="1"/>
              </p:cNvSpPr>
              <p:nvPr>
                <p:ph idx="1"/>
              </p:nvPr>
            </p:nvSpPr>
            <p:spPr/>
            <p:txBody>
              <a:bodyPr/>
              <a:lstStyle/>
              <a:p>
                <a:r>
                  <a:rPr lang="en-US" dirty="0"/>
                  <a:t>Posterior simulations are also used to make inferences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p>
                          <m:r>
                            <a:rPr lang="en-US" b="0" i="1" smtClean="0">
                              <a:latin typeface="Cambria Math" panose="02040503050406030204" pitchFamily="18" charset="0"/>
                            </a:rPr>
                            <m:t>𝑠</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𝑠</m:t>
                              </m:r>
                            </m:sup>
                          </m:sSup>
                        </m:e>
                      </m:d>
                    </m:oMath>
                  </m:oMathPara>
                </a14:m>
                <a:endParaRPr lang="en-US" dirty="0"/>
              </a:p>
              <a:p>
                <a:r>
                  <a:rPr lang="en-US" dirty="0"/>
                  <a:t>We often estimate the posterior predictive distribution and summarize the distribution on a hidden parameter, such as the likelihood of a politician to win a race. </a:t>
                </a:r>
              </a:p>
              <a:p>
                <a:r>
                  <a:rPr lang="en-US" dirty="0"/>
                  <a:t>It is also possible to replicate a dataset! (see chapter 6 in textbook)</a:t>
                </a:r>
              </a:p>
              <a:p>
                <a:r>
                  <a:rPr lang="en-US" dirty="0"/>
                  <a:t>A central question is…</a:t>
                </a:r>
              </a:p>
            </p:txBody>
          </p:sp>
        </mc:Choice>
        <mc:Fallback xmlns="">
          <p:sp>
            <p:nvSpPr>
              <p:cNvPr id="3" name="Content Placeholder 2">
                <a:extLst>
                  <a:ext uri="{FF2B5EF4-FFF2-40B4-BE49-F238E27FC236}">
                    <a16:creationId xmlns:a16="http://schemas.microsoft.com/office/drawing/2014/main" id="{29A0D4A5-6767-A109-AAB5-1F36998AA101}"/>
                  </a:ext>
                </a:extLst>
              </p:cNvPr>
              <p:cNvSpPr>
                <a:spLocks noGrp="1" noRot="1" noChangeAspect="1" noMove="1" noResize="1" noEditPoints="1" noAdjustHandles="1" noChangeArrowheads="1" noChangeShapeType="1" noTextEdit="1"/>
              </p:cNvSpPr>
              <p:nvPr>
                <p:ph idx="1"/>
              </p:nvPr>
            </p:nvSpPr>
            <p:spPr>
              <a:blipFill>
                <a:blip r:embed="rId2"/>
                <a:stretch>
                  <a:fillRect l="-1104" t="-1657" r="-237"/>
                </a:stretch>
              </a:blipFill>
            </p:spPr>
            <p:txBody>
              <a:bodyPr/>
              <a:lstStyle/>
              <a:p>
                <a:r>
                  <a:rPr lang="en-US">
                    <a:noFill/>
                  </a:rPr>
                  <a:t> </a:t>
                </a:r>
              </a:p>
            </p:txBody>
          </p:sp>
        </mc:Fallback>
      </mc:AlternateContent>
    </p:spTree>
    <p:extLst>
      <p:ext uri="{BB962C8B-B14F-4D97-AF65-F5344CB8AC3E}">
        <p14:creationId xmlns:p14="http://schemas.microsoft.com/office/powerpoint/2010/main" val="147032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graph of a distribution function&#10;&#10;Description automatically generated with medium confidence">
            <a:extLst>
              <a:ext uri="{FF2B5EF4-FFF2-40B4-BE49-F238E27FC236}">
                <a16:creationId xmlns:a16="http://schemas.microsoft.com/office/drawing/2014/main" id="{03CA8AB3-611E-7091-8095-430AB3A2C3B2}"/>
              </a:ext>
            </a:extLst>
          </p:cNvPr>
          <p:cNvPicPr>
            <a:picLocks noGrp="1" noChangeAspect="1"/>
          </p:cNvPicPr>
          <p:nvPr>
            <p:ph sz="half" idx="2"/>
          </p:nvPr>
        </p:nvPicPr>
        <p:blipFill>
          <a:blip r:embed="rId2"/>
          <a:stretch>
            <a:fillRect/>
          </a:stretch>
        </p:blipFill>
        <p:spPr>
          <a:xfrm>
            <a:off x="9502775" y="2258172"/>
            <a:ext cx="7680325" cy="6170705"/>
          </a:xfrm>
        </p:spPr>
      </p:pic>
      <p:sp>
        <p:nvSpPr>
          <p:cNvPr id="2" name="Title 1">
            <a:extLst>
              <a:ext uri="{FF2B5EF4-FFF2-40B4-BE49-F238E27FC236}">
                <a16:creationId xmlns:a16="http://schemas.microsoft.com/office/drawing/2014/main" id="{532F52EE-F4C4-6377-3651-81E97C9663A1}"/>
              </a:ext>
            </a:extLst>
          </p:cNvPr>
          <p:cNvSpPr>
            <a:spLocks noGrp="1"/>
          </p:cNvSpPr>
          <p:nvPr>
            <p:ph type="title"/>
          </p:nvPr>
        </p:nvSpPr>
        <p:spPr/>
        <p:txBody>
          <a:bodyPr/>
          <a:lstStyle/>
          <a:p>
            <a:r>
              <a:rPr lang="en-US" dirty="0"/>
              <a:t>How Many Samples are Enough?</a:t>
            </a:r>
          </a:p>
        </p:txBody>
      </p:sp>
      <p:sp>
        <p:nvSpPr>
          <p:cNvPr id="11" name="Rounded Rectangle 10">
            <a:extLst>
              <a:ext uri="{FF2B5EF4-FFF2-40B4-BE49-F238E27FC236}">
                <a16:creationId xmlns:a16="http://schemas.microsoft.com/office/drawing/2014/main" id="{0C5FADB8-AE27-B829-E618-4D15971DF926}"/>
              </a:ext>
            </a:extLst>
          </p:cNvPr>
          <p:cNvSpPr/>
          <p:nvPr/>
        </p:nvSpPr>
        <p:spPr>
          <a:xfrm>
            <a:off x="11971337" y="7924358"/>
            <a:ext cx="2743200" cy="10090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t>100</a:t>
            </a:r>
          </a:p>
        </p:txBody>
      </p:sp>
      <p:pic>
        <p:nvPicPr>
          <p:cNvPr id="20" name="Content Placeholder 19" descr="A graph with red and blue lines&#10;&#10;Description automatically generated">
            <a:extLst>
              <a:ext uri="{FF2B5EF4-FFF2-40B4-BE49-F238E27FC236}">
                <a16:creationId xmlns:a16="http://schemas.microsoft.com/office/drawing/2014/main" id="{82C5AEF8-175E-660E-6C2F-C557BB8E4864}"/>
              </a:ext>
            </a:extLst>
          </p:cNvPr>
          <p:cNvPicPr>
            <a:picLocks noGrp="1" noChangeAspect="1"/>
          </p:cNvPicPr>
          <p:nvPr>
            <p:ph sz="half" idx="1"/>
          </p:nvPr>
        </p:nvPicPr>
        <p:blipFill>
          <a:blip r:embed="rId3"/>
          <a:stretch>
            <a:fillRect/>
          </a:stretch>
        </p:blipFill>
        <p:spPr>
          <a:xfrm>
            <a:off x="1098550" y="2258172"/>
            <a:ext cx="7680325" cy="6170705"/>
          </a:xfrm>
        </p:spPr>
      </p:pic>
      <p:sp>
        <p:nvSpPr>
          <p:cNvPr id="10" name="Rounded Rectangle 9">
            <a:extLst>
              <a:ext uri="{FF2B5EF4-FFF2-40B4-BE49-F238E27FC236}">
                <a16:creationId xmlns:a16="http://schemas.microsoft.com/office/drawing/2014/main" id="{8309C504-3E83-A054-6B59-F92A37EC78A9}"/>
              </a:ext>
            </a:extLst>
          </p:cNvPr>
          <p:cNvSpPr/>
          <p:nvPr/>
        </p:nvSpPr>
        <p:spPr>
          <a:xfrm>
            <a:off x="3567112" y="7999505"/>
            <a:ext cx="2743200" cy="10090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t>10</a:t>
            </a:r>
          </a:p>
        </p:txBody>
      </p:sp>
    </p:spTree>
    <p:extLst>
      <p:ext uri="{BB962C8B-B14F-4D97-AF65-F5344CB8AC3E}">
        <p14:creationId xmlns:p14="http://schemas.microsoft.com/office/powerpoint/2010/main" val="38785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652FB2A-2E4D-FF14-214A-490A5B03C63A}"/>
                  </a:ext>
                </a:extLst>
              </p:cNvPr>
              <p:cNvSpPr>
                <a:spLocks noGrp="1"/>
              </p:cNvSpPr>
              <p:nvPr>
                <p:ph sz="half" idx="1"/>
              </p:nvPr>
            </p:nvSpPr>
            <p:spPr>
              <a:xfrm>
                <a:off x="1098551" y="2085698"/>
                <a:ext cx="6151336" cy="6515100"/>
              </a:xfrm>
            </p:spPr>
            <p:txBody>
              <a:bodyPr/>
              <a:lstStyle/>
              <a:p>
                <a:r>
                  <a:rPr lang="en-US" dirty="0"/>
                  <a:t>In Bayesian computation we want enough draws, </a:t>
                </a:r>
                <a14:m>
                  <m:oMath xmlns:m="http://schemas.openxmlformats.org/officeDocument/2006/math">
                    <m:r>
                      <a:rPr lang="en-US" b="0" i="1" smtClean="0">
                        <a:latin typeface="Cambria Math" panose="02040503050406030204" pitchFamily="18" charset="0"/>
                      </a:rPr>
                      <m:t>𝑆</m:t>
                    </m:r>
                  </m:oMath>
                </a14:m>
                <a:r>
                  <a:rPr lang="en-US" dirty="0"/>
                  <a:t>, so we can estimate with reasonable accuracy.</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=100</m:t>
                    </m:r>
                  </m:oMath>
                </a14:m>
                <a:r>
                  <a:rPr lang="en-US" dirty="0"/>
                  <a:t> seems to be reasonable.</a:t>
                </a:r>
              </a:p>
              <a:p>
                <a:endParaRPr lang="en-US" dirty="0"/>
              </a:p>
            </p:txBody>
          </p:sp>
        </mc:Choice>
        <mc:Fallback xmlns="">
          <p:sp>
            <p:nvSpPr>
              <p:cNvPr id="6" name="Content Placeholder 5">
                <a:extLst>
                  <a:ext uri="{FF2B5EF4-FFF2-40B4-BE49-F238E27FC236}">
                    <a16:creationId xmlns:a16="http://schemas.microsoft.com/office/drawing/2014/main" id="{A652FB2A-2E4D-FF14-214A-490A5B03C63A}"/>
                  </a:ext>
                </a:extLst>
              </p:cNvPr>
              <p:cNvSpPr>
                <a:spLocks noGrp="1" noRot="1" noChangeAspect="1" noMove="1" noResize="1" noEditPoints="1" noAdjustHandles="1" noChangeArrowheads="1" noChangeShapeType="1" noTextEdit="1"/>
              </p:cNvSpPr>
              <p:nvPr>
                <p:ph sz="half" idx="1"/>
              </p:nvPr>
            </p:nvSpPr>
            <p:spPr>
              <a:xfrm>
                <a:off x="1098551" y="2085698"/>
                <a:ext cx="6151336" cy="6515100"/>
              </a:xfrm>
              <a:blipFill>
                <a:blip r:embed="rId2"/>
                <a:stretch>
                  <a:fillRect l="-2887" t="-17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B3483089-1C28-F48A-9D8B-60306B268CEB}"/>
                  </a:ext>
                </a:extLst>
              </p:cNvPr>
              <p:cNvSpPr>
                <a:spLocks noGrp="1"/>
              </p:cNvSpPr>
              <p:nvPr>
                <p:ph sz="half" idx="2"/>
              </p:nvPr>
            </p:nvSpPr>
            <p:spPr>
              <a:xfrm>
                <a:off x="7576457" y="2085698"/>
                <a:ext cx="9606645" cy="6515100"/>
              </a:xfrm>
            </p:spPr>
            <p:txBody>
              <a:bodyPr>
                <a:normAutofit/>
              </a:bodyPr>
              <a:lstStyle/>
              <a:p>
                <a:r>
                  <a:rPr lang="en-US" dirty="0"/>
                  <a:t>Example 1: </a:t>
                </a:r>
              </a:p>
              <a:p>
                <a:pPr lvl="1"/>
                <a:r>
                  <a:rPr lang="en-US" dirty="0"/>
                  <a:t>Suppose the posterior of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is approximately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m:t>
                    </m:r>
                  </m:oMath>
                </a14:m>
                <a:r>
                  <a:rPr lang="en-US" dirty="0"/>
                  <a:t>.</a:t>
                </a:r>
              </a:p>
              <a:p>
                <a:pPr lvl="1"/>
                <a:r>
                  <a:rPr lang="en-US" dirty="0"/>
                  <a:t>With </a:t>
                </a:r>
                <a14:m>
                  <m:oMath xmlns:m="http://schemas.openxmlformats.org/officeDocument/2006/math">
                    <m:r>
                      <a:rPr lang="en-US" b="0" i="1" smtClean="0">
                        <a:latin typeface="Cambria Math" panose="02040503050406030204" pitchFamily="18" charset="0"/>
                      </a:rPr>
                      <m:t>𝑆</m:t>
                    </m:r>
                  </m:oMath>
                </a14:m>
                <a:r>
                  <a:rPr lang="en-US" dirty="0"/>
                  <a:t>, we estimate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oMath>
                </a14:m>
                <a:r>
                  <a:rPr lang="en-US" dirty="0"/>
                  <a:t>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ea typeface="Cambria Math" panose="02040503050406030204" pitchFamily="18" charset="0"/>
                          </a:rPr>
                          <m:t>𝜃</m:t>
                        </m:r>
                      </m:sub>
                    </m:sSub>
                  </m:oMath>
                </a14:m>
                <a:endParaRPr lang="en-US" dirty="0"/>
              </a:p>
              <a:p>
                <a:pPr lvl="1"/>
                <a:r>
                  <a:rPr lang="en-US" dirty="0"/>
                  <a:t>The mean is then estimated with a standard error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𝑆</m:t>
                        </m:r>
                      </m:e>
                    </m:rad>
                  </m:oMath>
                </a14:m>
                <a:r>
                  <a:rPr lang="en-US" dirty="0"/>
                  <a:t>.</a:t>
                </a:r>
              </a:p>
              <a:p>
                <a:pPr lvl="1"/>
                <a:r>
                  <a:rPr lang="en-US" dirty="0"/>
                  <a:t>The total standard deviation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ea typeface="Cambria Math" panose="02040503050406030204" pitchFamily="18" charset="0"/>
                          </a:rPr>
                          <m:t>𝜃</m:t>
                        </m:r>
                      </m:sub>
                    </m:sSub>
                    <m:rad>
                      <m:radPr>
                        <m:degHide m:val="on"/>
                        <m:ctrlPr>
                          <a:rPr lang="en-US" i="1" smtClean="0">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1+</m:t>
                        </m:r>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𝑆</m:t>
                            </m:r>
                          </m:den>
                        </m:f>
                      </m:e>
                    </m:rad>
                  </m:oMath>
                </a14:m>
                <a:endParaRPr lang="en-US" dirty="0"/>
              </a:p>
              <a:p>
                <a:pPr lvl="1"/>
                <a:r>
                  <a:rPr lang="en-US" dirty="0">
                    <a:ea typeface="Cambria Math" panose="02040503050406030204" pitchFamily="18" charset="0"/>
                  </a:rPr>
                  <a:t>When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=100</m:t>
                    </m:r>
                  </m:oMath>
                </a14:m>
                <a:r>
                  <a:rPr lang="en-US" dirty="0"/>
                  <a:t>, then </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1+</m:t>
                        </m:r>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𝑆</m:t>
                            </m:r>
                          </m:den>
                        </m:f>
                      </m:e>
                    </m:ra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1.005</m:t>
                    </m:r>
                  </m:oMath>
                </a14:m>
                <a:endParaRPr lang="en-US" dirty="0"/>
              </a:p>
            </p:txBody>
          </p:sp>
        </mc:Choice>
        <mc:Fallback xmlns="">
          <p:sp>
            <p:nvSpPr>
              <p:cNvPr id="7" name="Content Placeholder 6">
                <a:extLst>
                  <a:ext uri="{FF2B5EF4-FFF2-40B4-BE49-F238E27FC236}">
                    <a16:creationId xmlns:a16="http://schemas.microsoft.com/office/drawing/2014/main" id="{B3483089-1C28-F48A-9D8B-60306B268CEB}"/>
                  </a:ext>
                </a:extLst>
              </p:cNvPr>
              <p:cNvSpPr>
                <a:spLocks noGrp="1" noRot="1" noChangeAspect="1" noMove="1" noResize="1" noEditPoints="1" noAdjustHandles="1" noChangeArrowheads="1" noChangeShapeType="1" noTextEdit="1"/>
              </p:cNvSpPr>
              <p:nvPr>
                <p:ph sz="half" idx="2"/>
              </p:nvPr>
            </p:nvSpPr>
            <p:spPr>
              <a:xfrm>
                <a:off x="7576457" y="2085698"/>
                <a:ext cx="9606645" cy="6515100"/>
              </a:xfrm>
              <a:blipFill>
                <a:blip r:embed="rId3"/>
                <a:stretch>
                  <a:fillRect l="-1847" t="-1751" b="-15370"/>
                </a:stretch>
              </a:blipFill>
            </p:spPr>
            <p:txBody>
              <a:bodyPr/>
              <a:lstStyle/>
              <a:p>
                <a:r>
                  <a:rPr lang="en-US">
                    <a:noFill/>
                  </a:rPr>
                  <a:t> </a:t>
                </a:r>
              </a:p>
            </p:txBody>
          </p:sp>
        </mc:Fallback>
      </mc:AlternateContent>
      <p:sp>
        <p:nvSpPr>
          <p:cNvPr id="5" name="Title 4">
            <a:extLst>
              <a:ext uri="{FF2B5EF4-FFF2-40B4-BE49-F238E27FC236}">
                <a16:creationId xmlns:a16="http://schemas.microsoft.com/office/drawing/2014/main" id="{1F3E532C-3DE2-3F9D-48DE-228CEDDA0E09}"/>
              </a:ext>
            </a:extLst>
          </p:cNvPr>
          <p:cNvSpPr>
            <a:spLocks noGrp="1"/>
          </p:cNvSpPr>
          <p:nvPr>
            <p:ph type="title"/>
          </p:nvPr>
        </p:nvSpPr>
        <p:spPr/>
        <p:txBody>
          <a:bodyPr/>
          <a:lstStyle/>
          <a:p>
            <a:r>
              <a:rPr lang="en-US" dirty="0"/>
              <a:t>The Number of Samples for Mean Estimation</a:t>
            </a:r>
          </a:p>
        </p:txBody>
      </p:sp>
    </p:spTree>
    <p:extLst>
      <p:ext uri="{BB962C8B-B14F-4D97-AF65-F5344CB8AC3E}">
        <p14:creationId xmlns:p14="http://schemas.microsoft.com/office/powerpoint/2010/main" val="316501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52EE-F4C4-6377-3651-81E97C9663A1}"/>
              </a:ext>
            </a:extLst>
          </p:cNvPr>
          <p:cNvSpPr>
            <a:spLocks noGrp="1"/>
          </p:cNvSpPr>
          <p:nvPr>
            <p:ph type="title"/>
          </p:nvPr>
        </p:nvSpPr>
        <p:spPr/>
        <p:txBody>
          <a:bodyPr/>
          <a:lstStyle/>
          <a:p>
            <a:r>
              <a:rPr lang="en-US" dirty="0"/>
              <a:t>How Many Samples are Enough?</a:t>
            </a:r>
          </a:p>
        </p:txBody>
      </p:sp>
      <p:pic>
        <p:nvPicPr>
          <p:cNvPr id="13" name="Content Placeholder 12" descr="A graph of a distribution of a number of objects&#10;&#10;Description automatically generated with medium confidence">
            <a:extLst>
              <a:ext uri="{FF2B5EF4-FFF2-40B4-BE49-F238E27FC236}">
                <a16:creationId xmlns:a16="http://schemas.microsoft.com/office/drawing/2014/main" id="{C78CADF3-036E-6FD0-1328-8EC174257692}"/>
              </a:ext>
            </a:extLst>
          </p:cNvPr>
          <p:cNvPicPr>
            <a:picLocks noGrp="1" noChangeAspect="1"/>
          </p:cNvPicPr>
          <p:nvPr>
            <p:ph sz="half" idx="2"/>
          </p:nvPr>
        </p:nvPicPr>
        <p:blipFill>
          <a:blip r:embed="rId3"/>
          <a:stretch>
            <a:fillRect/>
          </a:stretch>
        </p:blipFill>
        <p:spPr>
          <a:xfrm>
            <a:off x="9502775" y="2258172"/>
            <a:ext cx="7680325" cy="6170705"/>
          </a:xfrm>
        </p:spPr>
      </p:pic>
      <p:pic>
        <p:nvPicPr>
          <p:cNvPr id="9" name="Content Placeholder 8">
            <a:extLst>
              <a:ext uri="{FF2B5EF4-FFF2-40B4-BE49-F238E27FC236}">
                <a16:creationId xmlns:a16="http://schemas.microsoft.com/office/drawing/2014/main" id="{3A86345A-3AE1-169B-0ECF-38C7F069D945}"/>
              </a:ext>
            </a:extLst>
          </p:cNvPr>
          <p:cNvPicPr>
            <a:picLocks noGrp="1" noChangeAspect="1"/>
          </p:cNvPicPr>
          <p:nvPr>
            <p:ph sz="half" idx="1"/>
          </p:nvPr>
        </p:nvPicPr>
        <p:blipFill>
          <a:blip r:embed="rId4"/>
          <a:srcRect/>
          <a:stretch/>
        </p:blipFill>
        <p:spPr>
          <a:xfrm>
            <a:off x="1098550" y="2258172"/>
            <a:ext cx="7680325" cy="6170705"/>
          </a:xfrm>
        </p:spPr>
      </p:pic>
      <p:sp>
        <p:nvSpPr>
          <p:cNvPr id="11" name="Rounded Rectangle 10">
            <a:extLst>
              <a:ext uri="{FF2B5EF4-FFF2-40B4-BE49-F238E27FC236}">
                <a16:creationId xmlns:a16="http://schemas.microsoft.com/office/drawing/2014/main" id="{0C5FADB8-AE27-B829-E618-4D15971DF926}"/>
              </a:ext>
            </a:extLst>
          </p:cNvPr>
          <p:cNvSpPr/>
          <p:nvPr/>
        </p:nvSpPr>
        <p:spPr>
          <a:xfrm>
            <a:off x="11971337" y="7924358"/>
            <a:ext cx="2743200" cy="10090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t>2500</a:t>
            </a:r>
          </a:p>
        </p:txBody>
      </p:sp>
      <p:sp>
        <p:nvSpPr>
          <p:cNvPr id="10" name="Rounded Rectangle 9">
            <a:extLst>
              <a:ext uri="{FF2B5EF4-FFF2-40B4-BE49-F238E27FC236}">
                <a16:creationId xmlns:a16="http://schemas.microsoft.com/office/drawing/2014/main" id="{8309C504-3E83-A054-6B59-F92A37EC78A9}"/>
              </a:ext>
            </a:extLst>
          </p:cNvPr>
          <p:cNvSpPr/>
          <p:nvPr/>
        </p:nvSpPr>
        <p:spPr>
          <a:xfrm>
            <a:off x="3567112" y="7999505"/>
            <a:ext cx="2743200" cy="10090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t>1000</a:t>
            </a:r>
          </a:p>
        </p:txBody>
      </p:sp>
    </p:spTree>
    <p:extLst>
      <p:ext uri="{BB962C8B-B14F-4D97-AF65-F5344CB8AC3E}">
        <p14:creationId xmlns:p14="http://schemas.microsoft.com/office/powerpoint/2010/main" val="21734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9F76B-A307-BA02-0A5F-12A39D78D944}"/>
              </a:ext>
            </a:extLst>
          </p:cNvPr>
          <p:cNvSpPr>
            <a:spLocks noGrp="1"/>
          </p:cNvSpPr>
          <p:nvPr>
            <p:ph type="title"/>
          </p:nvPr>
        </p:nvSpPr>
        <p:spPr/>
        <p:txBody>
          <a:bodyPr/>
          <a:lstStyle/>
          <a:p>
            <a:r>
              <a:rPr lang="en-US" dirty="0"/>
              <a:t>Rejection Sampling Numbers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E26D31B1-7FF8-D608-6AB1-6B49620BA50A}"/>
                  </a:ext>
                </a:extLst>
              </p:cNvPr>
              <p:cNvSpPr>
                <a:spLocks noGrp="1"/>
              </p:cNvSpPr>
              <p:nvPr>
                <p:ph idx="1"/>
              </p:nvPr>
            </p:nvSpPr>
            <p:spPr/>
            <p:txBody>
              <a:bodyPr/>
              <a:lstStyle/>
              <a:p>
                <a:r>
                  <a:rPr lang="en-US" dirty="0"/>
                  <a:t>Rejection sampling is an interesting case because draws are thrown out. </a:t>
                </a:r>
              </a:p>
              <a:p>
                <a:r>
                  <a:rPr lang="en-US" dirty="0"/>
                  <a:t>The inverse of the scaling factor,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oMath>
                </a14:m>
                <a:r>
                  <a:rPr lang="en-US" dirty="0"/>
                  <a:t>, is the </a:t>
                </a:r>
                <a:r>
                  <a:rPr lang="en-US" b="1" dirty="0">
                    <a:solidFill>
                      <a:schemeClr val="bg1"/>
                    </a:solidFill>
                  </a:rPr>
                  <a:t>acceptance rate</a:t>
                </a:r>
                <a:r>
                  <a:rPr lang="en-US" dirty="0"/>
                  <a:t>; it approximates the percentage of draws that will be accepted. </a:t>
                </a:r>
              </a:p>
              <a:p>
                <a:r>
                  <a:rPr lang="en-US" dirty="0"/>
                  <a:t>In our example,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=2.5</m:t>
                    </m:r>
                  </m:oMath>
                </a14:m>
                <a:r>
                  <a:rPr lang="en-US" dirty="0"/>
                  <a:t>. If you wish to have 1000 accepted samples, you should opt for 2500 draws.</a:t>
                </a:r>
              </a:p>
              <a:p>
                <a:r>
                  <a:rPr lang="en-US" dirty="0"/>
                  <a:t>With histograms, one generally wants 1000 samples for a rough estimate. </a:t>
                </a:r>
              </a:p>
            </p:txBody>
          </p:sp>
        </mc:Choice>
        <mc:Fallback xmlns="">
          <p:sp>
            <p:nvSpPr>
              <p:cNvPr id="6" name="Content Placeholder 5">
                <a:extLst>
                  <a:ext uri="{FF2B5EF4-FFF2-40B4-BE49-F238E27FC236}">
                    <a16:creationId xmlns:a16="http://schemas.microsoft.com/office/drawing/2014/main" id="{E26D31B1-7FF8-D608-6AB1-6B49620BA50A}"/>
                  </a:ext>
                </a:extLst>
              </p:cNvPr>
              <p:cNvSpPr>
                <a:spLocks noGrp="1" noRot="1" noChangeAspect="1" noMove="1" noResize="1" noEditPoints="1" noAdjustHandles="1" noChangeArrowheads="1" noChangeShapeType="1" noTextEdit="1"/>
              </p:cNvSpPr>
              <p:nvPr>
                <p:ph idx="1"/>
              </p:nvPr>
            </p:nvSpPr>
            <p:spPr>
              <a:blipFill>
                <a:blip r:embed="rId3"/>
                <a:stretch>
                  <a:fillRect l="-1104" t="-1657" b="-1842"/>
                </a:stretch>
              </a:blipFill>
            </p:spPr>
            <p:txBody>
              <a:bodyPr/>
              <a:lstStyle/>
              <a:p>
                <a:r>
                  <a:rPr lang="en-US">
                    <a:noFill/>
                  </a:rPr>
                  <a:t> </a:t>
                </a:r>
              </a:p>
            </p:txBody>
          </p:sp>
        </mc:Fallback>
      </mc:AlternateContent>
    </p:spTree>
    <p:extLst>
      <p:ext uri="{BB962C8B-B14F-4D97-AF65-F5344CB8AC3E}">
        <p14:creationId xmlns:p14="http://schemas.microsoft.com/office/powerpoint/2010/main" val="19307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Next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a:t>Advanced Markov Chain Methods for Bayesian Computation</a:t>
            </a:r>
            <a:endParaRPr lang="en-US" altLang="en-US" dirty="0"/>
          </a:p>
        </p:txBody>
      </p:sp>
    </p:spTree>
    <p:extLst>
      <p:ext uri="{BB962C8B-B14F-4D97-AF65-F5344CB8AC3E}">
        <p14:creationId xmlns:p14="http://schemas.microsoft.com/office/powerpoint/2010/main" val="395194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Last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Numerical Methods and Approximations in Bayesian Computation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Learn about various posterior simulation techniques.</a:t>
            </a:r>
          </a:p>
          <a:p>
            <a:r>
              <a:rPr lang="en-US" altLang="en-US" dirty="0"/>
              <a:t>Understand and apply direct simulation, rejection sampling, and importance sampling.</a:t>
            </a:r>
          </a:p>
          <a:p>
            <a:pPr marL="0" indent="0">
              <a:buNone/>
            </a:pPr>
            <a:endParaRPr lang="en-US" altLang="en-US" dirty="0"/>
          </a:p>
        </p:txBody>
      </p:sp>
    </p:spTree>
    <p:extLst>
      <p:ext uri="{BB962C8B-B14F-4D97-AF65-F5344CB8AC3E}">
        <p14:creationId xmlns:p14="http://schemas.microsoft.com/office/powerpoint/2010/main" val="6484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F057-A486-B673-24C1-BADDEF767F56}"/>
              </a:ext>
            </a:extLst>
          </p:cNvPr>
          <p:cNvSpPr>
            <a:spLocks noGrp="1"/>
          </p:cNvSpPr>
          <p:nvPr>
            <p:ph type="title"/>
          </p:nvPr>
        </p:nvSpPr>
        <p:spPr/>
        <p:txBody>
          <a:bodyPr/>
          <a:lstStyle/>
          <a:p>
            <a:r>
              <a:rPr lang="en-US" dirty="0"/>
              <a:t>Topics to Review</a:t>
            </a:r>
          </a:p>
        </p:txBody>
      </p:sp>
      <p:sp>
        <p:nvSpPr>
          <p:cNvPr id="3" name="Content Placeholder 2">
            <a:extLst>
              <a:ext uri="{FF2B5EF4-FFF2-40B4-BE49-F238E27FC236}">
                <a16:creationId xmlns:a16="http://schemas.microsoft.com/office/drawing/2014/main" id="{F5CB2688-AFF4-FE5E-1F71-3BB19F44EECD}"/>
              </a:ext>
            </a:extLst>
          </p:cNvPr>
          <p:cNvSpPr>
            <a:spLocks noGrp="1"/>
          </p:cNvSpPr>
          <p:nvPr>
            <p:ph idx="1"/>
          </p:nvPr>
        </p:nvSpPr>
        <p:spPr/>
        <p:txBody>
          <a:bodyPr/>
          <a:lstStyle/>
          <a:p>
            <a:pPr marL="742950" indent="-742950">
              <a:buFont typeface="+mj-lt"/>
              <a:buAutoNum type="arabicPeriod"/>
            </a:pPr>
            <a:r>
              <a:rPr lang="en-US" dirty="0"/>
              <a:t>Hierarchical Models</a:t>
            </a:r>
          </a:p>
          <a:p>
            <a:pPr marL="742950" indent="-742950">
              <a:buFont typeface="+mj-lt"/>
              <a:buAutoNum type="arabicPeriod"/>
            </a:pPr>
            <a:r>
              <a:rPr lang="en-US" dirty="0"/>
              <a:t>The CDF function</a:t>
            </a:r>
          </a:p>
          <a:p>
            <a:pPr marL="742950" indent="-742950">
              <a:buFont typeface="+mj-lt"/>
              <a:buAutoNum type="arabicPeriod"/>
            </a:pPr>
            <a:r>
              <a:rPr lang="en-US" dirty="0"/>
              <a:t>Sampling</a:t>
            </a:r>
          </a:p>
          <a:p>
            <a:pPr marL="742950" indent="-742950">
              <a:buFont typeface="+mj-lt"/>
              <a:buAutoNum type="arabicPeriod"/>
            </a:pPr>
            <a:r>
              <a:rPr lang="en-US" dirty="0"/>
              <a:t>Probability density functions</a:t>
            </a:r>
          </a:p>
        </p:txBody>
      </p:sp>
    </p:spTree>
    <p:extLst>
      <p:ext uri="{BB962C8B-B14F-4D97-AF65-F5344CB8AC3E}">
        <p14:creationId xmlns:p14="http://schemas.microsoft.com/office/powerpoint/2010/main" val="346082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49C6-9659-7A24-DAA3-DF380945D514}"/>
              </a:ext>
            </a:extLst>
          </p:cNvPr>
          <p:cNvSpPr>
            <a:spLocks noGrp="1"/>
          </p:cNvSpPr>
          <p:nvPr>
            <p:ph type="title"/>
          </p:nvPr>
        </p:nvSpPr>
        <p:spPr/>
        <p:txBody>
          <a:bodyPr/>
          <a:lstStyle/>
          <a:p>
            <a:r>
              <a:rPr lang="en-US" dirty="0"/>
              <a:t>Direct Simulation: Simple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64D7C0-429B-5CBC-56E9-ED07C5DE1895}"/>
                  </a:ext>
                </a:extLst>
              </p:cNvPr>
              <p:cNvSpPr>
                <a:spLocks noGrp="1"/>
              </p:cNvSpPr>
              <p:nvPr>
                <p:ph idx="1"/>
              </p:nvPr>
            </p:nvSpPr>
            <p:spPr/>
            <p:txBody>
              <a:bodyPr/>
              <a:lstStyle/>
              <a:p>
                <a:r>
                  <a:rPr lang="en-US" dirty="0"/>
                  <a:t>Sampling is a primary method of simulation, as we discussed in Lesson 1</a:t>
                </a:r>
              </a:p>
              <a:p>
                <a:r>
                  <a:rPr lang="en-US" dirty="0"/>
                  <a:t>In simple, nonhierarchical Bayesian models, sampling is straightforward.</a:t>
                </a:r>
              </a:p>
              <a:p>
                <a:pPr marL="1441450" lvl="1" indent="-742950">
                  <a:buFont typeface="+mj-lt"/>
                  <a:buAutoNum type="arabicPeriod"/>
                </a:pPr>
                <a:r>
                  <a:rPr lang="en-US" dirty="0"/>
                  <a:t>Sample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from the prior,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a:t>
                </a:r>
              </a:p>
              <a:p>
                <a:pPr marL="1441450" lvl="1" indent="-742950">
                  <a:buFont typeface="+mj-lt"/>
                  <a:buAutoNum type="arabicPeriod"/>
                </a:pPr>
                <a:r>
                  <a:rPr lang="en-US" dirty="0"/>
                  <a:t>Sample </a:t>
                </a:r>
                <a14:m>
                  <m:oMath xmlns:m="http://schemas.openxmlformats.org/officeDocument/2006/math">
                    <m:r>
                      <a:rPr lang="en-US" b="0" i="1" smtClean="0">
                        <a:latin typeface="Cambria Math" panose="02040503050406030204" pitchFamily="18" charset="0"/>
                      </a:rPr>
                      <m:t>𝑦</m:t>
                    </m:r>
                  </m:oMath>
                </a14:m>
                <a:r>
                  <a:rPr lang="en-US" dirty="0"/>
                  <a:t> from the likelihood,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a:t>
                </a:r>
              </a:p>
              <a:p>
                <a:pPr marL="1441450" lvl="1" indent="-742950">
                  <a:buFont typeface="+mj-lt"/>
                  <a:buAutoNum type="arabicPeriod"/>
                </a:pPr>
                <a:r>
                  <a:rPr lang="en-US" dirty="0"/>
                  <a:t>Use a numerical method to compute, say, </a:t>
                </a:r>
                <a14:m>
                  <m:oMath xmlns:m="http://schemas.openxmlformats.org/officeDocument/2006/math">
                    <m:r>
                      <m:rPr>
                        <m:sty m:val="p"/>
                      </m:rPr>
                      <a:rPr lang="en-US" b="0" i="0" smtClean="0">
                        <a:latin typeface="Cambria Math" panose="02040503050406030204" pitchFamily="18" charset="0"/>
                      </a:rPr>
                      <m:t>E</m:t>
                    </m:r>
                    <m:r>
                      <a:rPr lang="en-US" b="0" i="0"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oMath>
                </a14:m>
                <a:r>
                  <a:rPr lang="en-US" dirty="0"/>
                  <a:t>.</a:t>
                </a:r>
              </a:p>
              <a:p>
                <a:pPr marL="768350" indent="-742950"/>
                <a:r>
                  <a:rPr lang="en-US" dirty="0"/>
                  <a:t>Steps 1 and 2 are straightforward, making calculating 3 easier. </a:t>
                </a:r>
              </a:p>
            </p:txBody>
          </p:sp>
        </mc:Choice>
        <mc:Fallback xmlns="">
          <p:sp>
            <p:nvSpPr>
              <p:cNvPr id="3" name="Content Placeholder 2">
                <a:extLst>
                  <a:ext uri="{FF2B5EF4-FFF2-40B4-BE49-F238E27FC236}">
                    <a16:creationId xmlns:a16="http://schemas.microsoft.com/office/drawing/2014/main" id="{2D64D7C0-429B-5CBC-56E9-ED07C5DE1895}"/>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215578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E223-589D-2CED-15A7-038530972440}"/>
              </a:ext>
            </a:extLst>
          </p:cNvPr>
          <p:cNvSpPr>
            <a:spLocks noGrp="1"/>
          </p:cNvSpPr>
          <p:nvPr>
            <p:ph type="title"/>
          </p:nvPr>
        </p:nvSpPr>
        <p:spPr/>
        <p:txBody>
          <a:bodyPr/>
          <a:lstStyle/>
          <a:p>
            <a:r>
              <a:rPr lang="en-US" dirty="0"/>
              <a:t>Direct Simulation: Complex Cases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61F763-4B51-05D4-028D-AAA147A4B5B1}"/>
                  </a:ext>
                </a:extLst>
              </p:cNvPr>
              <p:cNvSpPr>
                <a:spLocks noGrp="1"/>
              </p:cNvSpPr>
              <p:nvPr>
                <p:ph idx="1"/>
              </p:nvPr>
            </p:nvSpPr>
            <p:spPr>
              <a:xfrm>
                <a:off x="1098550" y="1712799"/>
                <a:ext cx="16084552" cy="6888006"/>
              </a:xfrm>
            </p:spPr>
            <p:txBody>
              <a:bodyPr/>
              <a:lstStyle/>
              <a:p>
                <a:r>
                  <a:rPr lang="en-US" dirty="0"/>
                  <a:t>Simulation for hierarchical models is complex. </a:t>
                </a:r>
              </a:p>
              <a:p>
                <a:pPr lvl="1"/>
                <a:r>
                  <a:rPr lang="en-US" dirty="0"/>
                  <a:t>These models involve multiple levels of parameters, making sampling challenging to set.</a:t>
                </a:r>
              </a:p>
              <a:p>
                <a:r>
                  <a:rPr lang="en-US" dirty="0"/>
                  <a:t>The distribution generally needs to be factored analytically for sampling.</a:t>
                </a:r>
              </a:p>
              <a:p>
                <a:pPr lvl="1"/>
                <a:r>
                  <a:rPr lang="en-US" dirty="0"/>
                  <a:t>We may sample first from the marginal posterior distribution of hyperparameters,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e>
                        <m:r>
                          <a:rPr lang="en-US" b="0" i="1" smtClean="0">
                            <a:latin typeface="Cambria Math" panose="02040503050406030204" pitchFamily="18" charset="0"/>
                          </a:rPr>
                          <m:t>𝑦</m:t>
                        </m:r>
                      </m:e>
                    </m:d>
                  </m:oMath>
                </a14:m>
                <a:endParaRPr lang="en-US" dirty="0"/>
              </a:p>
              <a:p>
                <a:pPr lvl="1"/>
                <a:r>
                  <a:rPr lang="en-US" dirty="0"/>
                  <a:t>Then sample from the parameters conditional on the data and the hyperparameters,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e>
                    </m:d>
                  </m:oMath>
                </a14:m>
                <a:endParaRPr lang="en-US" dirty="0"/>
              </a:p>
              <a:p>
                <a:r>
                  <a:rPr lang="en-US" dirty="0"/>
                  <a:t>Direct simulation examples were covered in Module 5</a:t>
                </a:r>
              </a:p>
            </p:txBody>
          </p:sp>
        </mc:Choice>
        <mc:Fallback xmlns="">
          <p:sp>
            <p:nvSpPr>
              <p:cNvPr id="3" name="Content Placeholder 2">
                <a:extLst>
                  <a:ext uri="{FF2B5EF4-FFF2-40B4-BE49-F238E27FC236}">
                    <a16:creationId xmlns:a16="http://schemas.microsoft.com/office/drawing/2014/main" id="{AC61F763-4B51-05D4-028D-AAA147A4B5B1}"/>
                  </a:ext>
                </a:extLst>
              </p:cNvPr>
              <p:cNvSpPr>
                <a:spLocks noGrp="1" noRot="1" noChangeAspect="1" noMove="1" noResize="1" noEditPoints="1" noAdjustHandles="1" noChangeArrowheads="1" noChangeShapeType="1" noTextEdit="1"/>
              </p:cNvSpPr>
              <p:nvPr>
                <p:ph idx="1"/>
              </p:nvPr>
            </p:nvSpPr>
            <p:spPr>
              <a:xfrm>
                <a:off x="1098550" y="1712799"/>
                <a:ext cx="16084552" cy="6888006"/>
              </a:xfrm>
              <a:blipFill>
                <a:blip r:embed="rId2"/>
                <a:stretch>
                  <a:fillRect l="-1104" t="-1471" b="-9559"/>
                </a:stretch>
              </a:blipFill>
            </p:spPr>
            <p:txBody>
              <a:bodyPr/>
              <a:lstStyle/>
              <a:p>
                <a:r>
                  <a:rPr lang="en-US">
                    <a:noFill/>
                  </a:rPr>
                  <a:t> </a:t>
                </a:r>
              </a:p>
            </p:txBody>
          </p:sp>
        </mc:Fallback>
      </mc:AlternateContent>
    </p:spTree>
    <p:extLst>
      <p:ext uri="{BB962C8B-B14F-4D97-AF65-F5344CB8AC3E}">
        <p14:creationId xmlns:p14="http://schemas.microsoft.com/office/powerpoint/2010/main" val="280068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488C-9C36-E354-19F3-3F37A3EEE4CA}"/>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4A73AD1A-1A78-B7D9-7C2F-F02283980C2A}"/>
              </a:ext>
            </a:extLst>
          </p:cNvPr>
          <p:cNvSpPr>
            <a:spLocks noGrp="1"/>
          </p:cNvSpPr>
          <p:nvPr>
            <p:ph idx="1"/>
          </p:nvPr>
        </p:nvSpPr>
        <p:spPr/>
        <p:txBody>
          <a:bodyPr/>
          <a:lstStyle/>
          <a:p>
            <a:r>
              <a:rPr lang="en-US" dirty="0"/>
              <a:t>Regardless, draws from distributions are generally required in both cases. </a:t>
            </a:r>
          </a:p>
          <a:p>
            <a:r>
              <a:rPr lang="en-US" dirty="0"/>
              <a:t>Here, we discuss methods to draw a single sample.</a:t>
            </a:r>
          </a:p>
          <a:p>
            <a:pPr lvl="1"/>
            <a:r>
              <a:rPr lang="en-US" dirty="0"/>
              <a:t>One can then repeat the sample draws as needed.</a:t>
            </a:r>
          </a:p>
          <a:p>
            <a:r>
              <a:rPr lang="en-US" dirty="0"/>
              <a:t>Note: sometimes drawing multiple samples at once is more efficient. </a:t>
            </a:r>
          </a:p>
          <a:p>
            <a:pPr lvl="1"/>
            <a:r>
              <a:rPr lang="en-US" dirty="0"/>
              <a:t>This happens with multivariate normal distributions</a:t>
            </a:r>
          </a:p>
          <a:p>
            <a:pPr lvl="1"/>
            <a:r>
              <a:rPr lang="en-US" dirty="0"/>
              <a:t>This is because the draws are computationally expensive as they require factorizing the covariance matrix</a:t>
            </a:r>
          </a:p>
        </p:txBody>
      </p:sp>
    </p:spTree>
    <p:extLst>
      <p:ext uri="{BB962C8B-B14F-4D97-AF65-F5344CB8AC3E}">
        <p14:creationId xmlns:p14="http://schemas.microsoft.com/office/powerpoint/2010/main" val="21627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F29DC5D-C984-22DF-83DF-46B994EA44BD}"/>
              </a:ext>
            </a:extLst>
          </p:cNvPr>
          <p:cNvPicPr>
            <a:picLocks noGrp="1" noChangeAspect="1"/>
          </p:cNvPicPr>
          <p:nvPr>
            <p:ph sz="half" idx="1"/>
          </p:nvPr>
        </p:nvPicPr>
        <p:blipFill>
          <a:blip r:embed="rId2"/>
          <a:stretch>
            <a:fillRect/>
          </a:stretch>
        </p:blipFill>
        <p:spPr>
          <a:xfrm>
            <a:off x="1098550" y="2085698"/>
            <a:ext cx="8831925" cy="6515100"/>
          </a:xfr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6BF65E6-3BBD-1840-E9F4-8C5D157725BE}"/>
                  </a:ext>
                </a:extLst>
              </p:cNvPr>
              <p:cNvSpPr>
                <a:spLocks noGrp="1"/>
              </p:cNvSpPr>
              <p:nvPr>
                <p:ph sz="half" idx="2"/>
              </p:nvPr>
            </p:nvSpPr>
            <p:spPr>
              <a:xfrm>
                <a:off x="9930476" y="2085698"/>
                <a:ext cx="7252626" cy="6515100"/>
              </a:xfrm>
            </p:spPr>
            <p:txBody>
              <a:bodyPr/>
              <a:lstStyle/>
              <a:p>
                <a:r>
                  <a:rPr lang="en-US" dirty="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𝑁</m:t>
                        </m:r>
                      </m:sub>
                    </m:sSub>
                  </m:oMath>
                </a14:m>
                <a:r>
                  <a:rPr lang="en-US" dirty="0"/>
                  <a:t> be evenly spaced values covering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oMath>
                </a14:m>
                <a:endParaRPr lang="en-US" dirty="0"/>
              </a:p>
              <a:p>
                <a:r>
                  <a:rPr lang="en-US" dirty="0"/>
                  <a:t>We then approximate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using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Sub>
                      </m:e>
                      <m:e>
                        <m:r>
                          <a:rPr lang="en-US" i="1">
                            <a:latin typeface="Cambria Math" panose="02040503050406030204" pitchFamily="18" charset="0"/>
                          </a:rPr>
                          <m:t>𝑦</m:t>
                        </m:r>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e>
                    </m:nary>
                  </m:oMath>
                </a14:m>
                <a:endParaRPr lang="en-US" dirty="0"/>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could unnormalized</a:t>
                </a:r>
              </a:p>
              <a:p>
                <a:r>
                  <a:rPr lang="en-US" dirty="0"/>
                  <a:t>Example: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=[0,1]</m:t>
                    </m:r>
                  </m:oMath>
                </a14:m>
                <a:r>
                  <a:rPr lang="en-US" dirty="0"/>
                  <a:t>, binomial, prior is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a14:m>
                <a:r>
                  <a:rPr lang="en-US" dirty="0"/>
                  <a:t>.</a:t>
                </a:r>
              </a:p>
            </p:txBody>
          </p:sp>
        </mc:Choice>
        <mc:Fallback xmlns="">
          <p:sp>
            <p:nvSpPr>
              <p:cNvPr id="4" name="Content Placeholder 3">
                <a:extLst>
                  <a:ext uri="{FF2B5EF4-FFF2-40B4-BE49-F238E27FC236}">
                    <a16:creationId xmlns:a16="http://schemas.microsoft.com/office/drawing/2014/main" id="{E6BF65E6-3BBD-1840-E9F4-8C5D157725BE}"/>
                  </a:ext>
                </a:extLst>
              </p:cNvPr>
              <p:cNvSpPr>
                <a:spLocks noGrp="1" noRot="1" noChangeAspect="1" noMove="1" noResize="1" noEditPoints="1" noAdjustHandles="1" noChangeArrowheads="1" noChangeShapeType="1" noTextEdit="1"/>
              </p:cNvSpPr>
              <p:nvPr>
                <p:ph sz="half" idx="2"/>
              </p:nvPr>
            </p:nvSpPr>
            <p:spPr>
              <a:xfrm>
                <a:off x="9930476" y="2085698"/>
                <a:ext cx="7252626" cy="6515100"/>
              </a:xfrm>
              <a:blipFill>
                <a:blip r:embed="rId3"/>
                <a:stretch>
                  <a:fillRect l="-2269" t="-1751" r="-17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3A7EA21F-B0B5-FA1A-8D28-E581587B7E8B}"/>
              </a:ext>
            </a:extLst>
          </p:cNvPr>
          <p:cNvSpPr>
            <a:spLocks noGrp="1"/>
          </p:cNvSpPr>
          <p:nvPr>
            <p:ph type="title"/>
          </p:nvPr>
        </p:nvSpPr>
        <p:spPr/>
        <p:txBody>
          <a:bodyPr/>
          <a:lstStyle/>
          <a:p>
            <a:r>
              <a:rPr lang="en-US" dirty="0"/>
              <a:t>Direct Approximation Using a Grid</a:t>
            </a:r>
          </a:p>
        </p:txBody>
      </p:sp>
    </p:spTree>
    <p:extLst>
      <p:ext uri="{BB962C8B-B14F-4D97-AF65-F5344CB8AC3E}">
        <p14:creationId xmlns:p14="http://schemas.microsoft.com/office/powerpoint/2010/main" val="100921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2.xml><?xml version="1.0" encoding="utf-8"?>
<ds:datastoreItem xmlns:ds="http://schemas.openxmlformats.org/officeDocument/2006/customXml" ds:itemID="{0750A1B4-500F-41CA-B883-6E3B5EA7027A}"/>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8425</TotalTime>
  <Words>1972</Words>
  <Application>Microsoft Macintosh PowerPoint</Application>
  <PresentationFormat>Custom</PresentationFormat>
  <Paragraphs>193</Paragraphs>
  <Slides>29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.SF NS</vt:lpstr>
      <vt:lpstr>Aptos</vt:lpstr>
      <vt:lpstr>Arial</vt:lpstr>
      <vt:lpstr>Cambria Math</vt:lpstr>
      <vt:lpstr>Wingdings 2</vt:lpstr>
      <vt:lpstr>Breeze</vt:lpstr>
      <vt:lpstr>Bayesian Inference</vt:lpstr>
      <vt:lpstr>Simulation Techniques for Bayesian Inference</vt:lpstr>
      <vt:lpstr>Last Time</vt:lpstr>
      <vt:lpstr>Objectives</vt:lpstr>
      <vt:lpstr>Topics to Review</vt:lpstr>
      <vt:lpstr>Direct Simulation: Simple Case</vt:lpstr>
      <vt:lpstr>Direct Simulation: Complex Cases</vt:lpstr>
      <vt:lpstr>Sampling</vt:lpstr>
      <vt:lpstr>Direct Approximation Using a Grid</vt:lpstr>
      <vt:lpstr>Drawing from this Approximation</vt:lpstr>
      <vt:lpstr>PowerPoint Presentation</vt:lpstr>
      <vt:lpstr> Simulating from Predictive Distributions</vt:lpstr>
      <vt:lpstr>Rejection Sampling</vt:lpstr>
      <vt:lpstr>Rejection Sampling Algorithm</vt:lpstr>
      <vt:lpstr>Example of Rejection Sampling</vt:lpstr>
      <vt:lpstr>Remarks on Rejection Sampling</vt:lpstr>
      <vt:lpstr>Importance Sampling Motivation</vt:lpstr>
      <vt:lpstr>Importance Sampling</vt:lpstr>
      <vt:lpstr>Importance Sampling Idea</vt:lpstr>
      <vt:lpstr>Importance Sampling Technique</vt:lpstr>
      <vt:lpstr>Sampling-Importance Resampling (SIR)</vt:lpstr>
      <vt:lpstr>SIR Technique</vt:lpstr>
      <vt:lpstr>Importance of Simulations: Visualization</vt:lpstr>
      <vt:lpstr>Importance of Simulations: Prediction &amp; Data</vt:lpstr>
      <vt:lpstr>How Many Samples are Enough?</vt:lpstr>
      <vt:lpstr>The Number of Samples for Mean Estimation</vt:lpstr>
      <vt:lpstr>How Many Samples are Enough?</vt:lpstr>
      <vt:lpstr>Rejection Sampling Numbers</vt:lpstr>
      <vt:lpstr>Next Time</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Jamshidi, Sara (She/Her/Hers)</cp:lastModifiedBy>
  <cp:revision>32</cp:revision>
  <dcterms:created xsi:type="dcterms:W3CDTF">2019-02-13T16:04:21Z</dcterms:created>
  <dcterms:modified xsi:type="dcterms:W3CDTF">2024-07-25T14:46:37Z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