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9"/>
  </p:notesMasterIdLst>
  <p:sldIdLst>
    <p:sldId id="259" r:id="rId5"/>
    <p:sldId id="262" r:id="rId6"/>
    <p:sldId id="263" r:id="rId7"/>
    <p:sldId id="264" r:id="rId8"/>
    <p:sldId id="294" r:id="rId9"/>
    <p:sldId id="328" r:id="rId10"/>
    <p:sldId id="329" r:id="rId11"/>
    <p:sldId id="330" r:id="rId12"/>
    <p:sldId id="331" r:id="rId13"/>
    <p:sldId id="332" r:id="rId14"/>
    <p:sldId id="333" r:id="rId15"/>
    <p:sldId id="334" r:id="rId16"/>
    <p:sldId id="272" r:id="rId17"/>
    <p:sldId id="335" r:id="rId18"/>
    <p:sldId id="336" r:id="rId19"/>
    <p:sldId id="337" r:id="rId20"/>
    <p:sldId id="338" r:id="rId21"/>
    <p:sldId id="339" r:id="rId22"/>
    <p:sldId id="340" r:id="rId23"/>
    <p:sldId id="341" r:id="rId24"/>
    <p:sldId id="342" r:id="rId25"/>
    <p:sldId id="343" r:id="rId26"/>
    <p:sldId id="344" r:id="rId27"/>
    <p:sldId id="265" r:id="rId28"/>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2"/>
    <p:restoredTop sz="61088"/>
  </p:normalViewPr>
  <p:slideViewPr>
    <p:cSldViewPr snapToGrid="0" snapToObjects="1">
      <p:cViewPr varScale="1">
        <p:scale>
          <a:sx n="50" d="100"/>
          <a:sy n="50" d="100"/>
        </p:scale>
        <p:origin x="2360" y="176"/>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AD0C-12B3-7D49-8AB1-3CDD1B339C77}" type="datetimeFigureOut">
              <a:rPr lang="en-US" smtClean="0"/>
              <a:t>7/25/24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E4751-2FA4-1F40-84D6-9A2F118C7913}" type="slidenum">
              <a:rPr lang="en-US" smtClean="0"/>
              <a:t>‹#›</a:t>
            </a:fld>
            <a:endParaRPr lang="en-US"/>
          </a:p>
        </p:txBody>
      </p:sp>
    </p:spTree>
    <p:extLst>
      <p:ext uri="{BB962C8B-B14F-4D97-AF65-F5344CB8AC3E}">
        <p14:creationId xmlns:p14="http://schemas.microsoft.com/office/powerpoint/2010/main" val="299583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3 of module 6</a:t>
            </a:r>
          </a:p>
        </p:txBody>
      </p:sp>
      <p:sp>
        <p:nvSpPr>
          <p:cNvPr id="4" name="Slide Number Placeholder 3"/>
          <p:cNvSpPr>
            <a:spLocks noGrp="1"/>
          </p:cNvSpPr>
          <p:nvPr>
            <p:ph type="sldNum" sz="quarter" idx="5"/>
          </p:nvPr>
        </p:nvSpPr>
        <p:spPr/>
        <p:txBody>
          <a:bodyPr/>
          <a:lstStyle/>
          <a:p>
            <a:fld id="{EA5E4751-2FA4-1F40-84D6-9A2F118C7913}" type="slidenum">
              <a:rPr lang="en-US" smtClean="0"/>
              <a:t>1</a:t>
            </a:fld>
            <a:endParaRPr lang="en-US"/>
          </a:p>
        </p:txBody>
      </p:sp>
    </p:spTree>
    <p:extLst>
      <p:ext uri="{BB962C8B-B14F-4D97-AF65-F5344CB8AC3E}">
        <p14:creationId xmlns:p14="http://schemas.microsoft.com/office/powerpoint/2010/main" val="205915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M6L31Gibbs.mov</a:t>
            </a:r>
            <a:endParaRPr lang="en-US" dirty="0"/>
          </a:p>
        </p:txBody>
      </p:sp>
      <p:sp>
        <p:nvSpPr>
          <p:cNvPr id="4" name="Slide Number Placeholder 3"/>
          <p:cNvSpPr>
            <a:spLocks noGrp="1"/>
          </p:cNvSpPr>
          <p:nvPr>
            <p:ph type="sldNum" sz="quarter" idx="5"/>
          </p:nvPr>
        </p:nvSpPr>
        <p:spPr/>
        <p:txBody>
          <a:bodyPr/>
          <a:lstStyle/>
          <a:p>
            <a:fld id="{858C6366-923F-1E4D-A532-3CA59BF46669}" type="slidenum">
              <a:rPr lang="en-US" smtClean="0"/>
              <a:t>13</a:t>
            </a:fld>
            <a:endParaRPr lang="en-US"/>
          </a:p>
        </p:txBody>
      </p:sp>
    </p:spTree>
    <p:extLst>
      <p:ext uri="{BB962C8B-B14F-4D97-AF65-F5344CB8AC3E}">
        <p14:creationId xmlns:p14="http://schemas.microsoft.com/office/powerpoint/2010/main" val="1650672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solidFill>
                      <a:schemeClr val="bg1"/>
                    </a:solidFill>
                  </a:rPr>
                  <a:t>The Metropolis algorithm</a:t>
                </a:r>
                <a:r>
                  <a:rPr lang="en-US" dirty="0"/>
                  <a:t>, is another such Markov chain Monte Carlo algorithm.</a:t>
                </a:r>
              </a:p>
              <a:p>
                <a:endParaRPr lang="en-US" dirty="0"/>
              </a:p>
              <a:p>
                <a:r>
                  <a:rPr lang="en-US" dirty="0"/>
                  <a:t>It is an adaptation of a random walk with an acceptance/rejection rule to converge to the specified target distribution.</a:t>
                </a:r>
              </a:p>
              <a:p>
                <a:endParaRPr lang="en-US" dirty="0"/>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,that is easier to sample from and symmetric (meaning,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e>
                    </m:d>
                  </m:oMath>
                </a14:m>
                <a:r>
                  <a:rPr lang="en-US" dirty="0"/>
                  <a:t>)</a:t>
                </a:r>
              </a:p>
              <a:p>
                <a:endParaRPr lang="en-US" dirty="0"/>
              </a:p>
              <a:p>
                <a:pPr lvl="1"/>
                <a:r>
                  <a:rPr lang="en-US" dirty="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The</a:t>
                </a:r>
                <a:r>
                  <a:rPr lang="en-US" baseline="0" dirty="0"/>
                  <a:t> mean is the last known state and the variance is chosen to control for the size of jumps.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b="1" dirty="0">
                    <a:solidFill>
                      <a:schemeClr val="bg1"/>
                    </a:solidFill>
                  </a:rPr>
                  <a:t>The Metropolis algorithm</a:t>
                </a:r>
                <a:r>
                  <a:rPr lang="en-US" dirty="0"/>
                  <a:t>, is another such Markov chain Monte Carlo algorithm.</a:t>
                </a:r>
              </a:p>
              <a:p>
                <a:endParaRPr lang="en-US" dirty="0"/>
              </a:p>
              <a:p>
                <a:r>
                  <a:rPr lang="en-US" dirty="0"/>
                  <a:t>It is an adaptation of a random walk with an acceptance/rejection rule to converge to the specified target distribution.</a:t>
                </a:r>
              </a:p>
              <a:p>
                <a:endParaRPr lang="en-US" dirty="0"/>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𝐽〗_𝑡 (𝜃^∗∣𝜃^(𝑡−1) )</a:t>
                </a:r>
                <a:r>
                  <a:rPr lang="en-US" dirty="0"/>
                  <a:t>,that is easier to sample from and symmetric (meaning, </a:t>
                </a:r>
                <a:r>
                  <a:rPr lang="en-US" i="0">
                    <a:latin typeface="Cambria Math" panose="02040503050406030204" pitchFamily="18" charset="0"/>
                  </a:rPr>
                  <a:t>𝐽_𝑡 (𝜃_𝑎∣𝜃_𝑏 )=𝐽_𝑡 (𝜃_𝑏∣𝜃_𝑎 )</a:t>
                </a:r>
                <a:r>
                  <a:rPr lang="en-US" dirty="0"/>
                  <a:t>)</a:t>
                </a:r>
              </a:p>
              <a:p>
                <a:endParaRPr lang="en-US" dirty="0"/>
              </a:p>
              <a:p>
                <a:pPr lvl="1"/>
                <a:r>
                  <a:rPr lang="en-US" dirty="0"/>
                  <a:t>Example: </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𝐽〗_𝑡 (𝜃^∗∣𝜃^(𝑡−1) )</a:t>
                </a:r>
                <a:r>
                  <a:rPr lang="en-US" b="0" i="0">
                    <a:latin typeface="Cambria Math" panose="02040503050406030204" pitchFamily="18" charset="0"/>
                  </a:rPr>
                  <a:t>=𝑁(</a:t>
                </a:r>
                <a:r>
                  <a:rPr lang="en-US" i="0">
                    <a:latin typeface="Cambria Math" panose="02040503050406030204" pitchFamily="18" charset="0"/>
                  </a:rPr>
                  <a:t>𝜃^(𝑡−1)</a:t>
                </a:r>
                <a:r>
                  <a:rPr lang="en-US" b="0" i="0">
                    <a:latin typeface="Cambria Math" panose="02040503050406030204" pitchFamily="18" charset="0"/>
                  </a:rPr>
                  <a:t>, </a:t>
                </a:r>
                <a:r>
                  <a:rPr lang="en-US" b="0" i="0">
                    <a:latin typeface="Cambria Math" panose="02040503050406030204" pitchFamily="18" charset="0"/>
                    <a:ea typeface="Cambria Math" panose="02040503050406030204" pitchFamily="18" charset="0"/>
                  </a:rPr>
                  <a:t>𝜎^</a:t>
                </a:r>
                <a:r>
                  <a:rPr lang="en-US" b="0" i="0">
                    <a:latin typeface="Cambria Math" panose="02040503050406030204" pitchFamily="18" charset="0"/>
                  </a:rPr>
                  <a:t>2)</a:t>
                </a:r>
                <a:r>
                  <a:rPr lang="en-US" dirty="0"/>
                  <a:t>. The</a:t>
                </a:r>
                <a:r>
                  <a:rPr lang="en-US" baseline="0" dirty="0"/>
                  <a:t> mean is the last known state and the variance is chosen to control for the size of jumps.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EA5E4751-2FA4-1F40-84D6-9A2F118C7913}" type="slidenum">
              <a:rPr lang="en-US" smtClean="0"/>
              <a:t>16</a:t>
            </a:fld>
            <a:endParaRPr lang="en-US"/>
          </a:p>
        </p:txBody>
      </p:sp>
    </p:spTree>
    <p:extLst>
      <p:ext uri="{BB962C8B-B14F-4D97-AF65-F5344CB8AC3E}">
        <p14:creationId xmlns:p14="http://schemas.microsoft.com/office/powerpoint/2010/main" val="390321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24</a:t>
            </a:fld>
            <a:endParaRPr lang="en-US"/>
          </a:p>
        </p:txBody>
      </p:sp>
    </p:spTree>
    <p:extLst>
      <p:ext uri="{BB962C8B-B14F-4D97-AF65-F5344CB8AC3E}">
        <p14:creationId xmlns:p14="http://schemas.microsoft.com/office/powerpoint/2010/main" val="183175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Markov Chain Methods</a:t>
            </a:r>
          </a:p>
        </p:txBody>
      </p:sp>
      <p:sp>
        <p:nvSpPr>
          <p:cNvPr id="4" name="Slide Number Placeholder 3"/>
          <p:cNvSpPr>
            <a:spLocks noGrp="1"/>
          </p:cNvSpPr>
          <p:nvPr>
            <p:ph type="sldNum" sz="quarter" idx="5"/>
          </p:nvPr>
        </p:nvSpPr>
        <p:spPr/>
        <p:txBody>
          <a:bodyPr/>
          <a:lstStyle/>
          <a:p>
            <a:fld id="{EA5E4751-2FA4-1F40-84D6-9A2F118C7913}" type="slidenum">
              <a:rPr lang="en-US" smtClean="0"/>
              <a:t>2</a:t>
            </a:fld>
            <a:endParaRPr lang="en-US"/>
          </a:p>
        </p:txBody>
      </p:sp>
    </p:spTree>
    <p:extLst>
      <p:ext uri="{BB962C8B-B14F-4D97-AF65-F5344CB8AC3E}">
        <p14:creationId xmlns:p14="http://schemas.microsoft.com/office/powerpoint/2010/main" val="126281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discussed simulation techniques for Bayesian inference. </a:t>
            </a:r>
          </a:p>
        </p:txBody>
      </p:sp>
      <p:sp>
        <p:nvSpPr>
          <p:cNvPr id="4" name="Slide Number Placeholder 3"/>
          <p:cNvSpPr>
            <a:spLocks noGrp="1"/>
          </p:cNvSpPr>
          <p:nvPr>
            <p:ph type="sldNum" sz="quarter" idx="5"/>
          </p:nvPr>
        </p:nvSpPr>
        <p:spPr/>
        <p:txBody>
          <a:bodyPr/>
          <a:lstStyle/>
          <a:p>
            <a:fld id="{EA5E4751-2FA4-1F40-84D6-9A2F118C7913}" type="slidenum">
              <a:rPr lang="en-US" smtClean="0"/>
              <a:t>3</a:t>
            </a:fld>
            <a:endParaRPr lang="en-US"/>
          </a:p>
        </p:txBody>
      </p:sp>
    </p:spTree>
    <p:extLst>
      <p:ext uri="{BB962C8B-B14F-4D97-AF65-F5344CB8AC3E}">
        <p14:creationId xmlns:p14="http://schemas.microsoft.com/office/powerpoint/2010/main" val="1231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r>
              <a:rPr lang="en-US" altLang="en-US" dirty="0"/>
              <a:t>Understand the principles of Markov chain simulation.</a:t>
            </a:r>
          </a:p>
          <a:p>
            <a:endParaRPr lang="en-US" altLang="en-US" dirty="0"/>
          </a:p>
          <a:p>
            <a:r>
              <a:rPr lang="en-US" altLang="en-US" dirty="0"/>
              <a:t>Learn and apply the Gibbs sampler, Metropolis algorithm, and Metropolis-Hasting algorithm.</a:t>
            </a:r>
          </a:p>
        </p:txBody>
      </p:sp>
      <p:sp>
        <p:nvSpPr>
          <p:cNvPr id="4" name="Slide Number Placeholder 3"/>
          <p:cNvSpPr>
            <a:spLocks noGrp="1"/>
          </p:cNvSpPr>
          <p:nvPr>
            <p:ph type="sldNum" sz="quarter" idx="5"/>
          </p:nvPr>
        </p:nvSpPr>
        <p:spPr/>
        <p:txBody>
          <a:bodyPr/>
          <a:lstStyle/>
          <a:p>
            <a:fld id="{EA5E4751-2FA4-1F40-84D6-9A2F118C7913}" type="slidenum">
              <a:rPr lang="en-US" smtClean="0"/>
              <a:t>4</a:t>
            </a:fld>
            <a:endParaRPr lang="en-US"/>
          </a:p>
        </p:txBody>
      </p:sp>
    </p:spTree>
    <p:extLst>
      <p:ext uri="{BB962C8B-B14F-4D97-AF65-F5344CB8AC3E}">
        <p14:creationId xmlns:p14="http://schemas.microsoft.com/office/powerpoint/2010/main" val="269230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review for this lesson include </a:t>
            </a:r>
          </a:p>
          <a:p>
            <a:endParaRPr lang="en-US" dirty="0"/>
          </a:p>
          <a:p>
            <a:r>
              <a:rPr lang="en-US" dirty="0"/>
              <a:t>Matrices</a:t>
            </a:r>
          </a:p>
          <a:p>
            <a:endParaRPr lang="en-US" dirty="0"/>
          </a:p>
          <a:p>
            <a:r>
              <a:rPr lang="en-US" dirty="0"/>
              <a:t>Monte </a:t>
            </a:r>
            <a:r>
              <a:rPr lang="en-US" dirty="0" err="1"/>
              <a:t>carlo</a:t>
            </a:r>
            <a:r>
              <a:rPr lang="en-US" dirty="0"/>
              <a:t> simulation </a:t>
            </a:r>
          </a:p>
        </p:txBody>
      </p:sp>
      <p:sp>
        <p:nvSpPr>
          <p:cNvPr id="4" name="Slide Number Placeholder 3"/>
          <p:cNvSpPr>
            <a:spLocks noGrp="1"/>
          </p:cNvSpPr>
          <p:nvPr>
            <p:ph type="sldNum" sz="quarter" idx="5"/>
          </p:nvPr>
        </p:nvSpPr>
        <p:spPr/>
        <p:txBody>
          <a:bodyPr/>
          <a:lstStyle/>
          <a:p>
            <a:fld id="{EA5E4751-2FA4-1F40-84D6-9A2F118C7913}" type="slidenum">
              <a:rPr lang="en-US" smtClean="0"/>
              <a:t>5</a:t>
            </a:fld>
            <a:endParaRPr lang="en-US"/>
          </a:p>
        </p:txBody>
      </p:sp>
    </p:spTree>
    <p:extLst>
      <p:ext uri="{BB962C8B-B14F-4D97-AF65-F5344CB8AC3E}">
        <p14:creationId xmlns:p14="http://schemas.microsoft.com/office/powerpoint/2010/main" val="428547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A Markov chain is a sequence of random variables where each variable is influenced only by the most recent one. In other words, it is a memory-less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Think of weather forecasting: today’s weather influences tomorrow’s weather. </a:t>
            </a:r>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6</a:t>
            </a:fld>
            <a:endParaRPr lang="en-US"/>
          </a:p>
        </p:txBody>
      </p:sp>
    </p:spTree>
    <p:extLst>
      <p:ext uri="{BB962C8B-B14F-4D97-AF65-F5344CB8AC3E}">
        <p14:creationId xmlns:p14="http://schemas.microsoft.com/office/powerpoint/2010/main" val="292591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7</a:t>
            </a:fld>
            <a:endParaRPr lang="en-US"/>
          </a:p>
        </p:txBody>
      </p:sp>
    </p:spTree>
    <p:extLst>
      <p:ext uri="{BB962C8B-B14F-4D97-AF65-F5344CB8AC3E}">
        <p14:creationId xmlns:p14="http://schemas.microsoft.com/office/powerpoint/2010/main" val="140126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8</a:t>
            </a:fld>
            <a:endParaRPr lang="en-US"/>
          </a:p>
        </p:txBody>
      </p:sp>
    </p:spTree>
    <p:extLst>
      <p:ext uri="{BB962C8B-B14F-4D97-AF65-F5344CB8AC3E}">
        <p14:creationId xmlns:p14="http://schemas.microsoft.com/office/powerpoint/2010/main" val="209266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Gibbs sampler, which is also called alternating conditional sampling, is one such Markov chain Monte Carlo algorithm, and it’s used specifically for multivariate distributions, which are notoriously hard to sample from—as we saw in Module 5.</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t>Suppose we wish to sample from a joint probability distribution with </a:t>
                </a:r>
                <a14:m>
                  <m:oMath xmlns:m="http://schemas.openxmlformats.org/officeDocument/2006/math">
                    <m:r>
                      <a:rPr lang="en-US" sz="1800" b="0" i="1" dirty="0" smtClean="0">
                        <a:latin typeface="Cambria Math" panose="02040503050406030204" pitchFamily="18" charset="0"/>
                      </a:rPr>
                      <m:t>𝑑</m:t>
                    </m:r>
                  </m:oMath>
                </a14:m>
                <a:r>
                  <a:rPr lang="en-US" sz="1800" dirty="0"/>
                  <a:t> component parameters, </a:t>
                </a:r>
                <a14:m>
                  <m:oMath xmlns:m="http://schemas.openxmlformats.org/officeDocument/2006/math">
                    <m:r>
                      <a:rPr lang="en-US" sz="1800" b="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𝑑</m:t>
                            </m:r>
                          </m:sub>
                        </m:sSub>
                        <m:r>
                          <a:rPr lang="en-US" sz="1800" b="0" i="1" smtClean="0">
                            <a:latin typeface="Cambria Math" panose="02040503050406030204" pitchFamily="18" charset="0"/>
                          </a:rPr>
                          <m:t>|</m:t>
                        </m:r>
                        <m:r>
                          <a:rPr lang="en-US" sz="1800" b="0" i="1" smtClean="0">
                            <a:latin typeface="Cambria Math" panose="02040503050406030204" pitchFamily="18" charset="0"/>
                          </a:rPr>
                          <m:t>𝑦</m:t>
                        </m:r>
                      </m:e>
                    </m:d>
                  </m:oMath>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Each iteration of the Gibbs sampler cycles through the d parameter components</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At each iteration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an ordering of the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𝑑</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components is chosen and,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according to that ordering, each </a:t>
                </a:r>
                <a14:m>
                  <m:oMath xmlns:m="http://schemas.openxmlformats.org/officeDocument/2006/math">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sampled from the conditional distribution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given all the other components </a:t>
                </a:r>
                <a14:m>
                  <m:oMath xmlns:m="http://schemas.openxmlformats.org/officeDocument/2006/math">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dPr>
                      <m:e>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a:effectLst/>
                                <a:latin typeface="Cambria Math" panose="02040503050406030204" pitchFamily="18" charset="0"/>
                                <a:ea typeface="Aptos" panose="020B0004020202020204" pitchFamily="34" charset="0"/>
                                <a:cs typeface="Times New Roman" panose="02020603050405020304" pitchFamily="18" charset="0"/>
                              </a:rPr>
                              <m:t>2</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𝑑</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e>
                    </m:d>
                  </m:oMath>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Gibbs sampler, which is also called alternating conditional sampling, is one such Markov chain Monte Carlo algorithm, and it’s used specifically for multivariate distributions, which are notoriously hard to sample from—as we saw in Module 5.</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t>Suppose we wish to sample from a joint probability distribution with </a:t>
                </a:r>
                <a:r>
                  <a:rPr lang="en-US" sz="1800" b="0" i="0" dirty="0">
                    <a:latin typeface="Cambria Math" panose="02040503050406030204" pitchFamily="18" charset="0"/>
                  </a:rPr>
                  <a:t>𝑑</a:t>
                </a:r>
                <a:r>
                  <a:rPr lang="en-US" sz="1800" dirty="0"/>
                  <a:t> component parameters, </a:t>
                </a:r>
                <a:r>
                  <a:rPr lang="en-US" sz="1800" b="0" i="0">
                    <a:latin typeface="Cambria Math" panose="02040503050406030204" pitchFamily="18" charset="0"/>
                  </a:rPr>
                  <a:t>𝑝</a:t>
                </a:r>
                <a:r>
                  <a:rPr lang="en-US" sz="1800" i="0">
                    <a:latin typeface="Cambria Math" panose="02040503050406030204" pitchFamily="18" charset="0"/>
                  </a:rPr>
                  <a:t>(𝜃_1,…,𝜃_𝑑</a:t>
                </a:r>
                <a:r>
                  <a:rPr lang="en-US" sz="1800" b="0" i="0">
                    <a:latin typeface="Cambria Math" panose="02040503050406030204" pitchFamily="18" charset="0"/>
                  </a:rPr>
                  <a:t> |𝑦)</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Each iteration of the Gibbs sampler cycles through the d parameter components</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At each iteration </a:t>
                </a:r>
                <a:r>
                  <a:rPr lang="en-US" sz="1800" i="0">
                    <a:effectLst/>
                    <a:latin typeface="Cambria Math" panose="02040503050406030204" pitchFamily="18" charset="0"/>
                    <a:ea typeface="Aptos" panose="020B0004020202020204" pitchFamily="34" charset="0"/>
                    <a:cs typeface="Times New Roman" panose="02020603050405020304" pitchFamily="18" charset="0"/>
                  </a:rPr>
                  <a:t>𝑡</a:t>
                </a:r>
                <a:r>
                  <a:rPr lang="en-US" sz="1800" dirty="0">
                    <a:effectLst/>
                    <a:latin typeface="Georgia" panose="02040502050405020303" pitchFamily="18" charset="0"/>
                    <a:ea typeface="Aptos" panose="020B0004020202020204" pitchFamily="34" charset="0"/>
                    <a:cs typeface="Times New Roman" panose="02020603050405020304" pitchFamily="18" charset="0"/>
                  </a:rPr>
                  <a:t>, an ordering of the </a:t>
                </a:r>
                <a:r>
                  <a:rPr lang="en-US" sz="1800" i="0">
                    <a:effectLst/>
                    <a:latin typeface="Cambria Math" panose="02040503050406030204" pitchFamily="18" charset="0"/>
                    <a:ea typeface="Aptos" panose="020B0004020202020204" pitchFamily="34" charset="0"/>
                    <a:cs typeface="Times New Roman" panose="02020603050405020304" pitchFamily="18" charset="0"/>
                  </a:rPr>
                  <a:t>𝑑</a:t>
                </a:r>
                <a:r>
                  <a:rPr lang="en-US" sz="1800" dirty="0">
                    <a:effectLst/>
                    <a:latin typeface="Georgia" panose="02040502050405020303" pitchFamily="18" charset="0"/>
                    <a:ea typeface="Aptos" panose="020B0004020202020204" pitchFamily="34" charset="0"/>
                    <a:cs typeface="Times New Roman" panose="02020603050405020304" pitchFamily="18" charset="0"/>
                  </a:rPr>
                  <a:t> components is chosen and,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according to that ordering, each </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𝜃_𝑗^𝑡</a:t>
                </a:r>
                <a:r>
                  <a:rPr lang="en-US" sz="1800" dirty="0">
                    <a:effectLst/>
                    <a:latin typeface="Georgia" panose="02040502050405020303" pitchFamily="18" charset="0"/>
                    <a:ea typeface="Aptos" panose="020B0004020202020204" pitchFamily="34" charset="0"/>
                    <a:cs typeface="Times New Roman" panose="02020603050405020304" pitchFamily="18" charset="0"/>
                  </a:rPr>
                  <a:t> is sampled from the conditional distribution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given all the other components </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𝜃_(−𝑗)^(𝑡−1)=</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𝜃_1^𝑡,𝜃_2^𝑡,…,𝜃_(𝑗−1)^𝑡,𝜃_(𝑗+1)^(𝑡−1),…,𝜃_𝑑^(𝑡−1) )</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EA5E4751-2FA4-1F40-84D6-9A2F118C7913}" type="slidenum">
              <a:rPr lang="en-US" smtClean="0"/>
              <a:t>11</a:t>
            </a:fld>
            <a:endParaRPr lang="en-US"/>
          </a:p>
        </p:txBody>
      </p:sp>
    </p:spTree>
    <p:extLst>
      <p:ext uri="{BB962C8B-B14F-4D97-AF65-F5344CB8AC3E}">
        <p14:creationId xmlns:p14="http://schemas.microsoft.com/office/powerpoint/2010/main" val="342695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6, Lesson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97CEB4-E135-E708-3663-D1027F0853B9}"/>
              </a:ext>
            </a:extLst>
          </p:cNvPr>
          <p:cNvSpPr>
            <a:spLocks noGrp="1"/>
          </p:cNvSpPr>
          <p:nvPr>
            <p:ph type="title"/>
          </p:nvPr>
        </p:nvSpPr>
        <p:spPr/>
        <p:txBody>
          <a:bodyPr/>
          <a:lstStyle/>
          <a:p>
            <a:r>
              <a:rPr lang="en-US" dirty="0"/>
              <a:t>Markov Chain Monte Carlo (MCMC)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1EC5BB6-748B-1E4D-9C6C-0D467A299AEF}"/>
                  </a:ext>
                </a:extLst>
              </p:cNvPr>
              <p:cNvSpPr>
                <a:spLocks noGrp="1"/>
              </p:cNvSpPr>
              <p:nvPr>
                <p:ph idx="1"/>
              </p:nvPr>
            </p:nvSpPr>
            <p:spPr/>
            <p:txBody>
              <a:bodyPr/>
              <a:lstStyle/>
              <a:p>
                <a:r>
                  <a:rPr lang="en-US" dirty="0"/>
                  <a:t>Instead, several Markov chains are constructed </a:t>
                </a:r>
              </a:p>
              <a:p>
                <a:pPr lvl="1"/>
                <a:r>
                  <a:rPr lang="en-US" dirty="0"/>
                  <a:t>with some starting point,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0</m:t>
                        </m:r>
                      </m:sup>
                    </m:sSup>
                  </m:oMath>
                </a14:m>
                <a:r>
                  <a:rPr lang="en-US" dirty="0"/>
                  <a:t>, </a:t>
                </a:r>
              </a:p>
              <a:p>
                <a:pPr lvl="1"/>
                <a:r>
                  <a:rPr lang="en-US" dirty="0"/>
                  <a:t>drawing successive states,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oMath>
                </a14:m>
                <a:r>
                  <a:rPr lang="en-US" dirty="0"/>
                  <a:t>, </a:t>
                </a:r>
              </a:p>
              <a:p>
                <a:pPr lvl="2"/>
                <a:r>
                  <a:rPr lang="en-US" dirty="0"/>
                  <a:t>using </a:t>
                </a:r>
                <a:r>
                  <a:rPr lang="en-US" b="1" dirty="0">
                    <a:solidFill>
                      <a:schemeClr val="bg1"/>
                    </a:solidFill>
                  </a:rPr>
                  <a:t>a transition distribution</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sup>
                        </m:sSup>
                      </m:e>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e>
                    </m:d>
                  </m:oMath>
                </a14:m>
                <a:r>
                  <a:rPr lang="en-US" dirty="0"/>
                  <a:t>, </a:t>
                </a:r>
              </a:p>
              <a:p>
                <a:pPr lvl="2"/>
                <a:r>
                  <a:rPr lang="en-US" dirty="0"/>
                  <a:t>which depends on the previous draw,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p>
                    </m:sSup>
                  </m:oMath>
                </a14:m>
                <a:r>
                  <a:rPr lang="en-US" dirty="0"/>
                  <a:t>.</a:t>
                </a:r>
              </a:p>
              <a:p>
                <a:r>
                  <a:rPr lang="en-US" dirty="0"/>
                  <a:t>The </a:t>
                </a:r>
                <a:r>
                  <a:rPr lang="en-US" b="1" dirty="0">
                    <a:solidFill>
                      <a:schemeClr val="bg1"/>
                    </a:solidFill>
                  </a:rPr>
                  <a:t>transition probability distributions </a:t>
                </a:r>
                <a:r>
                  <a:rPr lang="en-US" dirty="0"/>
                  <a:t>must be constructed so that the Markov chain converges to the target distribution.</a:t>
                </a:r>
              </a:p>
              <a:p>
                <a:pPr lvl="1"/>
                <a:r>
                  <a:rPr lang="en-US" dirty="0"/>
                  <a:t>Different methods rely on different constructions.</a:t>
                </a:r>
              </a:p>
            </p:txBody>
          </p:sp>
        </mc:Choice>
        <mc:Fallback xmlns="">
          <p:sp>
            <p:nvSpPr>
              <p:cNvPr id="6" name="Content Placeholder 5">
                <a:extLst>
                  <a:ext uri="{FF2B5EF4-FFF2-40B4-BE49-F238E27FC236}">
                    <a16:creationId xmlns:a16="http://schemas.microsoft.com/office/drawing/2014/main" id="{C1EC5BB6-748B-1E4D-9C6C-0D467A299AEF}"/>
                  </a:ext>
                </a:extLst>
              </p:cNvPr>
              <p:cNvSpPr>
                <a:spLocks noGrp="1" noRot="1" noChangeAspect="1" noMove="1" noResize="1" noEditPoints="1" noAdjustHandles="1" noChangeArrowheads="1" noChangeShapeType="1" noTextEdit="1"/>
              </p:cNvSpPr>
              <p:nvPr>
                <p:ph idx="1"/>
              </p:nvPr>
            </p:nvSpPr>
            <p:spPr>
              <a:blipFill>
                <a:blip r:embed="rId2"/>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126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DB03-1114-1AD6-ACB5-CB03CCDC669B}"/>
              </a:ext>
            </a:extLst>
          </p:cNvPr>
          <p:cNvSpPr>
            <a:spLocks noGrp="1"/>
          </p:cNvSpPr>
          <p:nvPr>
            <p:ph type="title"/>
          </p:nvPr>
        </p:nvSpPr>
        <p:spPr/>
        <p:txBody>
          <a:bodyPr/>
          <a:lstStyle/>
          <a:p>
            <a:r>
              <a:rPr lang="en-US" dirty="0"/>
              <a:t>Gibbs Sampler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054437-9EF0-5279-25FE-093C4F015D93}"/>
                  </a:ext>
                </a:extLst>
              </p:cNvPr>
              <p:cNvSpPr>
                <a:spLocks noGrp="1"/>
              </p:cNvSpPr>
              <p:nvPr>
                <p:ph idx="1"/>
              </p:nvPr>
            </p:nvSpPr>
            <p:spPr/>
            <p:txBody>
              <a:bodyPr/>
              <a:lstStyle/>
              <a:p>
                <a:r>
                  <a:rPr lang="en-US" b="1" dirty="0">
                    <a:solidFill>
                      <a:schemeClr val="bg1"/>
                    </a:solidFill>
                  </a:rPr>
                  <a:t>Gibbs sampler</a:t>
                </a:r>
                <a:r>
                  <a:rPr lang="en-US" dirty="0"/>
                  <a:t>, also called </a:t>
                </a:r>
                <a:r>
                  <a:rPr lang="en-US" b="1" dirty="0">
                    <a:solidFill>
                      <a:schemeClr val="bg1"/>
                    </a:solidFill>
                  </a:rPr>
                  <a:t>alternating conditional sampling</a:t>
                </a:r>
                <a:r>
                  <a:rPr lang="en-US" dirty="0"/>
                  <a:t>,</a:t>
                </a:r>
                <a:r>
                  <a:rPr lang="en-US" b="1" dirty="0">
                    <a:solidFill>
                      <a:schemeClr val="bg1"/>
                    </a:solidFill>
                  </a:rPr>
                  <a:t> </a:t>
                </a:r>
                <a:r>
                  <a:rPr lang="en-US" dirty="0"/>
                  <a:t>is a one such Markov chain Monte Carlo algorithm specifically for a multivariate probability distribution.</a:t>
                </a:r>
              </a:p>
              <a:p>
                <a:r>
                  <a:rPr lang="en-US" dirty="0"/>
                  <a:t>Suppose we wish to sample from a joint probability distribution with </a:t>
                </a:r>
                <a14:m>
                  <m:oMath xmlns:m="http://schemas.openxmlformats.org/officeDocument/2006/math">
                    <m:r>
                      <a:rPr lang="en-US" b="0" i="1" dirty="0" smtClean="0">
                        <a:latin typeface="Cambria Math" panose="02040503050406030204" pitchFamily="18" charset="0"/>
                      </a:rPr>
                      <m:t>𝑑</m:t>
                    </m:r>
                  </m:oMath>
                </a14:m>
                <a:r>
                  <a:rPr lang="en-US" dirty="0"/>
                  <a:t> component parameters,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𝑦</m:t>
                        </m:r>
                      </m:e>
                    </m:d>
                  </m:oMath>
                </a14:m>
                <a:endParaRPr lang="en-US" dirty="0"/>
              </a:p>
              <a:p>
                <a:r>
                  <a:rPr lang="en-US" dirty="0"/>
                  <a:t>The Gibbs sampler aims to perform sampling component-wise.</a:t>
                </a:r>
              </a:p>
              <a:p>
                <a:pPr lvl="1"/>
                <a:r>
                  <a:rPr lang="en-US" dirty="0"/>
                  <a:t>At each iteration </a:t>
                </a:r>
                <a14:m>
                  <m:oMath xmlns:m="http://schemas.openxmlformats.org/officeDocument/2006/math">
                    <m:r>
                      <a:rPr lang="en-US" b="0" i="1" smtClean="0">
                        <a:latin typeface="Cambria Math" panose="02040503050406030204" pitchFamily="18" charset="0"/>
                      </a:rPr>
                      <m:t>𝑡</m:t>
                    </m:r>
                  </m:oMath>
                </a14:m>
                <a:r>
                  <a:rPr lang="en-US" dirty="0"/>
                  <a:t>, an ordering of the </a:t>
                </a:r>
                <a14:m>
                  <m:oMath xmlns:m="http://schemas.openxmlformats.org/officeDocument/2006/math">
                    <m:r>
                      <a:rPr lang="en-US" i="1">
                        <a:latin typeface="Cambria Math" panose="02040503050406030204" pitchFamily="18" charset="0"/>
                      </a:rPr>
                      <m:t>𝑑</m:t>
                    </m:r>
                  </m:oMath>
                </a14:m>
                <a:r>
                  <a:rPr lang="en-US" dirty="0"/>
                  <a:t> components is chosen.</a:t>
                </a:r>
              </a:p>
              <a:p>
                <a:pPr lvl="1"/>
                <a:r>
                  <a:rPr lang="en-US" dirty="0"/>
                  <a:t>Using that ordering, each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𝑡</m:t>
                        </m:r>
                      </m:sup>
                    </m:sSubSup>
                  </m:oMath>
                </a14:m>
                <a:r>
                  <a:rPr lang="en-US" dirty="0"/>
                  <a:t> is sampling from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𝑗</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r>
                          <a:rPr lang="en-US" i="1">
                            <a:latin typeface="Cambria Math" panose="02040503050406030204" pitchFamily="18" charset="0"/>
                          </a:rPr>
                          <m:t>𝑦</m:t>
                        </m:r>
                      </m:e>
                    </m:d>
                  </m:oMath>
                </a14:m>
                <a:endParaRPr lang="en-US" dirty="0"/>
              </a:p>
              <a:p>
                <a:pPr lvl="2"/>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a:latin typeface="Cambria Math" panose="02040503050406030204" pitchFamily="18" charset="0"/>
                              </a:rPr>
                              <m:t>1</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a:latin typeface="Cambria Math" panose="02040503050406030204" pitchFamily="18" charset="0"/>
                              </a:rPr>
                              <m:t>2</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r>
                              <a:rPr lang="en-US" i="1">
                                <a:latin typeface="Cambria Math" panose="02040503050406030204" pitchFamily="18" charset="0"/>
                              </a:rPr>
                              <m:t>−</m:t>
                            </m:r>
                            <m:r>
                              <a:rPr lang="en-US">
                                <a:latin typeface="Cambria Math" panose="02040503050406030204" pitchFamily="18" charset="0"/>
                              </a:rPr>
                              <m:t>1</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𝑑</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e>
                    </m:d>
                  </m:oMath>
                </a14:m>
                <a:endParaRPr lang="en-US" dirty="0"/>
              </a:p>
            </p:txBody>
          </p:sp>
        </mc:Choice>
        <mc:Fallback xmlns="">
          <p:sp>
            <p:nvSpPr>
              <p:cNvPr id="3" name="Content Placeholder 2">
                <a:extLst>
                  <a:ext uri="{FF2B5EF4-FFF2-40B4-BE49-F238E27FC236}">
                    <a16:creationId xmlns:a16="http://schemas.microsoft.com/office/drawing/2014/main" id="{87054437-9EF0-5279-25FE-093C4F015D93}"/>
                  </a:ext>
                </a:extLst>
              </p:cNvPr>
              <p:cNvSpPr>
                <a:spLocks noGrp="1" noRot="1" noChangeAspect="1" noMove="1" noResize="1" noEditPoints="1" noAdjustHandles="1" noChangeArrowheads="1" noChangeShapeType="1" noTextEdit="1"/>
              </p:cNvSpPr>
              <p:nvPr>
                <p:ph idx="1"/>
              </p:nvPr>
            </p:nvSpPr>
            <p:spPr>
              <a:blipFill>
                <a:blip r:embed="rId3"/>
                <a:stretch>
                  <a:fillRect l="-1104" t="-1657" r="-1262" b="-3683"/>
                </a:stretch>
              </a:blipFill>
            </p:spPr>
            <p:txBody>
              <a:bodyPr/>
              <a:lstStyle/>
              <a:p>
                <a:r>
                  <a:rPr lang="en-US">
                    <a:noFill/>
                  </a:rPr>
                  <a:t> </a:t>
                </a:r>
              </a:p>
            </p:txBody>
          </p:sp>
        </mc:Fallback>
      </mc:AlternateContent>
    </p:spTree>
    <p:extLst>
      <p:ext uri="{BB962C8B-B14F-4D97-AF65-F5344CB8AC3E}">
        <p14:creationId xmlns:p14="http://schemas.microsoft.com/office/powerpoint/2010/main" val="40302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689D-DB3B-2BE2-80B2-E8F3E8DF554E}"/>
              </a:ext>
            </a:extLst>
          </p:cNvPr>
          <p:cNvSpPr>
            <a:spLocks noGrp="1"/>
          </p:cNvSpPr>
          <p:nvPr>
            <p:ph type="title"/>
          </p:nvPr>
        </p:nvSpPr>
        <p:spPr/>
        <p:txBody>
          <a:bodyPr/>
          <a:lstStyle/>
          <a:p>
            <a:r>
              <a:rPr lang="en-US" dirty="0"/>
              <a:t>Gibbs Sampler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3F83D4-7CD8-CA1F-2FF8-5D158FC212B4}"/>
                  </a:ext>
                </a:extLst>
              </p:cNvPr>
              <p:cNvSpPr>
                <a:spLocks noGrp="1"/>
              </p:cNvSpPr>
              <p:nvPr>
                <p:ph idx="1"/>
              </p:nvPr>
            </p:nvSpPr>
            <p:spPr/>
            <p:txBody>
              <a:bodyPr/>
              <a:lstStyle/>
              <a:p>
                <a:r>
                  <a:rPr lang="en-US" dirty="0"/>
                  <a:t>Suppose your target distribution is </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den>
                          </m:f>
                        </m:e>
                      </m:d>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r>
                                <a:rPr lang="en-US">
                                  <a:latin typeface="Cambria Math" panose="02040503050406030204" pitchFamily="18" charset="0"/>
                                </a:rPr>
                                <m:t> </m:t>
                              </m:r>
                            </m:e>
                          </m:box>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den>
                                  </m:f>
                                </m:e>
                              </m:d>
                              <m:r>
                                <a:rPr lang="en-US">
                                  <a:latin typeface="Cambria Math" panose="02040503050406030204" pitchFamily="18"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a:latin typeface="Cambria Math" panose="02040503050406030204" pitchFamily="18" charset="0"/>
                                          </a:rPr>
                                          <m:t>1</m:t>
                                        </m:r>
                                      </m:e>
                                      <m:e>
                                        <m:r>
                                          <a:rPr lang="en-US" i="1">
                                            <a:latin typeface="Cambria Math" panose="02040503050406030204" pitchFamily="18" charset="0"/>
                                          </a:rPr>
                                          <m:t>𝜌</m:t>
                                        </m:r>
                                      </m:e>
                                    </m:mr>
                                    <m:mr>
                                      <m:e>
                                        <m:r>
                                          <a:rPr lang="en-US" i="1">
                                            <a:latin typeface="Cambria Math" panose="02040503050406030204" pitchFamily="18" charset="0"/>
                                          </a:rPr>
                                          <m:t>𝜌</m:t>
                                        </m:r>
                                      </m:e>
                                      <m:e>
                                        <m:r>
                                          <a:rPr lang="en-US">
                                            <a:latin typeface="Cambria Math" panose="02040503050406030204" pitchFamily="18" charset="0"/>
                                          </a:rPr>
                                          <m:t>1</m:t>
                                        </m:r>
                                      </m:e>
                                    </m:mr>
                                  </m:m>
                                </m:e>
                              </m:d>
                            </m:e>
                          </m:d>
                        </m:e>
                      </m:d>
                    </m:oMath>
                  </m:oMathPara>
                </a14:m>
                <a:endParaRPr lang="en-US" dirty="0"/>
              </a:p>
              <a:p>
                <a:r>
                  <a:rPr lang="en-US" dirty="0"/>
                  <a:t>We can derive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e>
                        </m:d>
                        <m:r>
                          <a:rPr lang="en-US">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𝜌</m:t>
                            </m:r>
                          </m:e>
                          <m:sup>
                            <m:r>
                              <a:rPr lang="en-US">
                                <a:latin typeface="Cambria Math" panose="02040503050406030204" pitchFamily="18" charset="0"/>
                              </a:rPr>
                              <m:t>2</m:t>
                            </m:r>
                          </m:sup>
                        </m:sSup>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e>
                        </m:d>
                        <m:r>
                          <a:rPr lang="en-US">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𝜌</m:t>
                            </m:r>
                          </m:e>
                          <m:sup>
                            <m:r>
                              <a:rPr lang="en-US">
                                <a:latin typeface="Cambria Math" panose="02040503050406030204" pitchFamily="18" charset="0"/>
                              </a:rPr>
                              <m:t>2</m:t>
                            </m:r>
                          </m:sup>
                        </m:sSup>
                      </m:e>
                    </m:d>
                  </m:oMath>
                </a14:m>
                <a:endParaRPr lang="en-US" dirty="0"/>
              </a:p>
              <a:p>
                <a:r>
                  <a:rPr lang="en-US" dirty="0"/>
                  <a:t>We can then generate values, throwing our some of the initial values, called the </a:t>
                </a:r>
                <a:r>
                  <a:rPr lang="en-US" b="1" dirty="0">
                    <a:solidFill>
                      <a:schemeClr val="bg1"/>
                    </a:solidFill>
                  </a:rPr>
                  <a:t>burn in period</a:t>
                </a:r>
                <a:r>
                  <a:rPr lang="en-US" dirty="0"/>
                  <a:t>, which tend to be less accurate</a:t>
                </a:r>
              </a:p>
              <a:p>
                <a:pPr lvl="1"/>
                <a:endParaRPr lang="en-US" dirty="0"/>
              </a:p>
              <a:p>
                <a:pPr marL="698500" lvl="1" indent="0">
                  <a:buNone/>
                </a:pPr>
                <a:endParaRPr lang="en-US" dirty="0"/>
              </a:p>
              <a:p>
                <a:pPr marL="698500" lvl="1" indent="0">
                  <a:buNone/>
                </a:pPr>
                <a:endParaRPr lang="en-US" dirty="0"/>
              </a:p>
            </p:txBody>
          </p:sp>
        </mc:Choice>
        <mc:Fallback xmlns="">
          <p:sp>
            <p:nvSpPr>
              <p:cNvPr id="3" name="Content Placeholder 2">
                <a:extLst>
                  <a:ext uri="{FF2B5EF4-FFF2-40B4-BE49-F238E27FC236}">
                    <a16:creationId xmlns:a16="http://schemas.microsoft.com/office/drawing/2014/main" id="{DE3F83D4-7CD8-CA1F-2FF8-5D158FC212B4}"/>
                  </a:ext>
                </a:extLst>
              </p:cNvPr>
              <p:cNvSpPr>
                <a:spLocks noGrp="1" noRot="1" noChangeAspect="1" noMove="1" noResize="1" noEditPoints="1" noAdjustHandles="1" noChangeArrowheads="1" noChangeShapeType="1" noTextEdit="1"/>
              </p:cNvSpPr>
              <p:nvPr>
                <p:ph idx="1"/>
              </p:nvPr>
            </p:nvSpPr>
            <p:spPr>
              <a:blipFill>
                <a:blip r:embed="rId2"/>
                <a:stretch>
                  <a:fillRect l="-1104" t="-44199" b="-9576"/>
                </a:stretch>
              </a:blipFill>
            </p:spPr>
            <p:txBody>
              <a:bodyPr/>
              <a:lstStyle/>
              <a:p>
                <a:r>
                  <a:rPr lang="en-US">
                    <a:noFill/>
                  </a:rPr>
                  <a:t> </a:t>
                </a:r>
              </a:p>
            </p:txBody>
          </p:sp>
        </mc:Fallback>
      </mc:AlternateContent>
    </p:spTree>
    <p:extLst>
      <p:ext uri="{BB962C8B-B14F-4D97-AF65-F5344CB8AC3E}">
        <p14:creationId xmlns:p14="http://schemas.microsoft.com/office/powerpoint/2010/main" val="1716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BDA0A51-B445-017C-B19B-D95D977CD4AE}"/>
              </a:ext>
            </a:extLst>
          </p:cNvPr>
          <p:cNvSpPr txBox="1">
            <a:spLocks/>
          </p:cNvSpPr>
          <p:nvPr/>
        </p:nvSpPr>
        <p:spPr bwMode="auto">
          <a:xfrm>
            <a:off x="1101724" y="4367783"/>
            <a:ext cx="16084552" cy="15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a:lstStyle>
          <a:p>
            <a:r>
              <a:rPr lang="en-US" i="1" dirty="0"/>
              <a:t>(board example inserted here)</a:t>
            </a:r>
          </a:p>
        </p:txBody>
      </p:sp>
    </p:spTree>
    <p:extLst>
      <p:ext uri="{BB962C8B-B14F-4D97-AF65-F5344CB8AC3E}">
        <p14:creationId xmlns:p14="http://schemas.microsoft.com/office/powerpoint/2010/main" val="382257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8409EF-DC0C-8128-58F2-E98A5A9BF27E}"/>
              </a:ext>
            </a:extLst>
          </p:cNvPr>
          <p:cNvSpPr>
            <a:spLocks noGrp="1"/>
          </p:cNvSpPr>
          <p:nvPr>
            <p:ph type="title"/>
          </p:nvPr>
        </p:nvSpPr>
        <p:spPr>
          <a:xfrm>
            <a:off x="1098550" y="161365"/>
            <a:ext cx="16084552" cy="1551434"/>
          </a:xfrm>
        </p:spPr>
        <p:txBody>
          <a:bodyPr/>
          <a:lstStyle/>
          <a:p>
            <a:r>
              <a:rPr lang="en-US" dirty="0"/>
              <a:t>Simulations</a:t>
            </a:r>
          </a:p>
        </p:txBody>
      </p:sp>
      <p:pic>
        <p:nvPicPr>
          <p:cNvPr id="4" name="image-e344bd182fc9afbdceef6eda16db963035c26de2.jpg" descr="A black and white graph&#10;&#10;Description automatically generated">
            <a:extLst>
              <a:ext uri="{FF2B5EF4-FFF2-40B4-BE49-F238E27FC236}">
                <a16:creationId xmlns:a16="http://schemas.microsoft.com/office/drawing/2014/main" id="{45A2CBC3-66CF-8F96-4531-4B808AA91DB0}"/>
              </a:ext>
            </a:extLst>
          </p:cNvPr>
          <p:cNvPicPr>
            <a:picLocks noGrp="1"/>
          </p:cNvPicPr>
          <p:nvPr>
            <p:ph idx="1"/>
          </p:nvPr>
        </p:nvPicPr>
        <p:blipFill>
          <a:blip r:embed="rId2" cstate="print"/>
          <a:stretch>
            <a:fillRect/>
          </a:stretch>
        </p:blipFill>
        <p:spPr>
          <a:xfrm>
            <a:off x="1098550" y="2087971"/>
            <a:ext cx="16084552" cy="4765206"/>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509EA-8E85-4B81-B407-FB526BB3F9F4}"/>
                  </a:ext>
                </a:extLst>
              </p:cNvPr>
              <p:cNvSpPr txBox="1"/>
              <p:nvPr/>
            </p:nvSpPr>
            <p:spPr>
              <a:xfrm>
                <a:off x="1098550" y="7315200"/>
                <a:ext cx="16084552" cy="1200329"/>
              </a:xfrm>
              <a:prstGeom prst="rect">
                <a:avLst/>
              </a:prstGeom>
              <a:noFill/>
            </p:spPr>
            <p:txBody>
              <a:bodyPr wrap="square" rtlCol="0">
                <a:spAutoFit/>
              </a:bodyPr>
              <a:lstStyle/>
              <a:p>
                <a:r>
                  <a:rPr lang="en-US" sz="3600" dirty="0"/>
                  <a:t>Figure 11.2 from the textbook with four independent sequences of the Gibbs sampler for a bivariate normal distribution with correlation </a:t>
                </a:r>
                <a14:m>
                  <m:oMath xmlns:m="http://schemas.openxmlformats.org/officeDocument/2006/math">
                    <m:r>
                      <a:rPr lang="en-US" sz="3600" i="1" smtClean="0">
                        <a:latin typeface="Cambria Math" panose="02040503050406030204" pitchFamily="18" charset="0"/>
                        <a:ea typeface="Cambria Math" panose="02040503050406030204" pitchFamily="18" charset="0"/>
                      </a:rPr>
                      <m:t>𝜌</m:t>
                    </m:r>
                    <m:r>
                      <a:rPr lang="en-US" sz="3600" b="0" i="1" smtClean="0">
                        <a:latin typeface="Cambria Math" panose="02040503050406030204" pitchFamily="18" charset="0"/>
                        <a:ea typeface="Cambria Math" panose="02040503050406030204" pitchFamily="18" charset="0"/>
                      </a:rPr>
                      <m:t>=0.8</m:t>
                    </m:r>
                  </m:oMath>
                </a14:m>
                <a:endParaRPr lang="en-US" sz="3600" dirty="0"/>
              </a:p>
            </p:txBody>
          </p:sp>
        </mc:Choice>
        <mc:Fallback xmlns="">
          <p:sp>
            <p:nvSpPr>
              <p:cNvPr id="5" name="TextBox 4">
                <a:extLst>
                  <a:ext uri="{FF2B5EF4-FFF2-40B4-BE49-F238E27FC236}">
                    <a16:creationId xmlns:a16="http://schemas.microsoft.com/office/drawing/2014/main" id="{357509EA-8E85-4B81-B407-FB526BB3F9F4}"/>
                  </a:ext>
                </a:extLst>
              </p:cNvPr>
              <p:cNvSpPr txBox="1">
                <a:spLocks noRot="1" noChangeAspect="1" noMove="1" noResize="1" noEditPoints="1" noAdjustHandles="1" noChangeArrowheads="1" noChangeShapeType="1" noTextEdit="1"/>
              </p:cNvSpPr>
              <p:nvPr/>
            </p:nvSpPr>
            <p:spPr>
              <a:xfrm>
                <a:off x="1098550" y="7315200"/>
                <a:ext cx="16084552" cy="1200329"/>
              </a:xfrm>
              <a:prstGeom prst="rect">
                <a:avLst/>
              </a:prstGeom>
              <a:blipFill>
                <a:blip r:embed="rId3"/>
                <a:stretch>
                  <a:fillRect l="-1104" t="-8421" b="-17895"/>
                </a:stretch>
              </a:blipFill>
            </p:spPr>
            <p:txBody>
              <a:bodyPr/>
              <a:lstStyle/>
              <a:p>
                <a:r>
                  <a:rPr lang="en-US">
                    <a:noFill/>
                  </a:rPr>
                  <a:t> </a:t>
                </a:r>
              </a:p>
            </p:txBody>
          </p:sp>
        </mc:Fallback>
      </mc:AlternateContent>
    </p:spTree>
    <p:extLst>
      <p:ext uri="{BB962C8B-B14F-4D97-AF65-F5344CB8AC3E}">
        <p14:creationId xmlns:p14="http://schemas.microsoft.com/office/powerpoint/2010/main" val="424706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F7AD-C342-D9F2-991C-C24DA8D65C90}"/>
              </a:ext>
            </a:extLst>
          </p:cNvPr>
          <p:cNvSpPr>
            <a:spLocks noGrp="1"/>
          </p:cNvSpPr>
          <p:nvPr>
            <p:ph type="title"/>
          </p:nvPr>
        </p:nvSpPr>
        <p:spPr/>
        <p:txBody>
          <a:bodyPr/>
          <a:lstStyle/>
          <a:p>
            <a:r>
              <a:rPr lang="en-US" dirty="0"/>
              <a:t>Our Simulation</a:t>
            </a:r>
          </a:p>
        </p:txBody>
      </p:sp>
      <p:pic>
        <p:nvPicPr>
          <p:cNvPr id="12" name="Content Placeholder 10" descr="A diagram of a normal distribution&#10;&#10;Description automatically generated">
            <a:extLst>
              <a:ext uri="{FF2B5EF4-FFF2-40B4-BE49-F238E27FC236}">
                <a16:creationId xmlns:a16="http://schemas.microsoft.com/office/drawing/2014/main" id="{6D9D23C0-AEFB-29D6-F66A-6D3471016E67}"/>
              </a:ext>
            </a:extLst>
          </p:cNvPr>
          <p:cNvPicPr>
            <a:picLocks noChangeAspect="1"/>
          </p:cNvPicPr>
          <p:nvPr/>
        </p:nvPicPr>
        <p:blipFill>
          <a:blip r:embed="rId2"/>
          <a:stretch>
            <a:fillRect/>
          </a:stretch>
        </p:blipFill>
        <p:spPr bwMode="auto">
          <a:xfrm>
            <a:off x="6362260" y="2115135"/>
            <a:ext cx="5189743" cy="416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Content Placeholder 14" descr="A graph of histograms&#10;&#10;Description automatically generated">
            <a:extLst>
              <a:ext uri="{FF2B5EF4-FFF2-40B4-BE49-F238E27FC236}">
                <a16:creationId xmlns:a16="http://schemas.microsoft.com/office/drawing/2014/main" id="{762ECE48-BF04-11F1-6D15-B5D7758BFEAD}"/>
              </a:ext>
            </a:extLst>
          </p:cNvPr>
          <p:cNvPicPr>
            <a:picLocks noChangeAspect="1"/>
          </p:cNvPicPr>
          <p:nvPr/>
        </p:nvPicPr>
        <p:blipFill>
          <a:blip r:embed="rId3"/>
          <a:stretch>
            <a:fillRect/>
          </a:stretch>
        </p:blipFill>
        <p:spPr bwMode="auto">
          <a:xfrm>
            <a:off x="11699936" y="2115135"/>
            <a:ext cx="5189743" cy="416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Content Placeholder 18" descr="A graph with blue dots&#10;&#10;Description automatically generated">
            <a:extLst>
              <a:ext uri="{FF2B5EF4-FFF2-40B4-BE49-F238E27FC236}">
                <a16:creationId xmlns:a16="http://schemas.microsoft.com/office/drawing/2014/main" id="{862480F2-03AF-A0A1-D438-4E5AD90E2EB0}"/>
              </a:ext>
            </a:extLst>
          </p:cNvPr>
          <p:cNvPicPr>
            <a:picLocks noGrp="1" noChangeAspect="1"/>
          </p:cNvPicPr>
          <p:nvPr>
            <p:ph sz="half" idx="1"/>
          </p:nvPr>
        </p:nvPicPr>
        <p:blipFill>
          <a:blip r:embed="rId4"/>
          <a:stretch>
            <a:fillRect/>
          </a:stretch>
        </p:blipFill>
        <p:spPr>
          <a:xfrm>
            <a:off x="1098550" y="2115135"/>
            <a:ext cx="5189743" cy="4169664"/>
          </a:xfrm>
        </p:spPr>
      </p:pic>
      <p:sp>
        <p:nvSpPr>
          <p:cNvPr id="20" name="TextBox 19">
            <a:extLst>
              <a:ext uri="{FF2B5EF4-FFF2-40B4-BE49-F238E27FC236}">
                <a16:creationId xmlns:a16="http://schemas.microsoft.com/office/drawing/2014/main" id="{04870A86-015E-B162-AA4A-C17C1F19B9C4}"/>
              </a:ext>
            </a:extLst>
          </p:cNvPr>
          <p:cNvSpPr txBox="1"/>
          <p:nvPr/>
        </p:nvSpPr>
        <p:spPr>
          <a:xfrm>
            <a:off x="1098550" y="6656832"/>
            <a:ext cx="16084552" cy="646331"/>
          </a:xfrm>
          <a:prstGeom prst="rect">
            <a:avLst/>
          </a:prstGeom>
          <a:noFill/>
        </p:spPr>
        <p:txBody>
          <a:bodyPr wrap="square" rtlCol="0">
            <a:spAutoFit/>
          </a:bodyPr>
          <a:lstStyle/>
          <a:p>
            <a:r>
              <a:rPr lang="en-US" sz="3600" dirty="0"/>
              <a:t>We generated 1000 samples with a burn in period of 100 samples. </a:t>
            </a:r>
          </a:p>
        </p:txBody>
      </p:sp>
    </p:spTree>
    <p:extLst>
      <p:ext uri="{BB962C8B-B14F-4D97-AF65-F5344CB8AC3E}">
        <p14:creationId xmlns:p14="http://schemas.microsoft.com/office/powerpoint/2010/main" val="51112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B35CF2-5CC4-5416-5956-5060A1C51289}"/>
              </a:ext>
            </a:extLst>
          </p:cNvPr>
          <p:cNvSpPr>
            <a:spLocks noGrp="1"/>
          </p:cNvSpPr>
          <p:nvPr>
            <p:ph type="title"/>
          </p:nvPr>
        </p:nvSpPr>
        <p:spPr/>
        <p:txBody>
          <a:bodyPr/>
          <a:lstStyle/>
          <a:p>
            <a:r>
              <a:rPr lang="en-US" dirty="0"/>
              <a:t>The Metropolis Algorithm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3D4264-0F43-828A-FF9C-75D3247E11F4}"/>
                  </a:ext>
                </a:extLst>
              </p:cNvPr>
              <p:cNvSpPr>
                <a:spLocks noGrp="1"/>
              </p:cNvSpPr>
              <p:nvPr>
                <p:ph idx="1"/>
              </p:nvPr>
            </p:nvSpPr>
            <p:spPr/>
            <p:txBody>
              <a:bodyPr/>
              <a:lstStyle/>
              <a:p>
                <a:r>
                  <a:rPr lang="en-US" b="1" dirty="0">
                    <a:solidFill>
                      <a:schemeClr val="bg1"/>
                    </a:solidFill>
                  </a:rPr>
                  <a:t>The Metropolis algorithm</a:t>
                </a:r>
                <a:r>
                  <a:rPr lang="en-US" dirty="0"/>
                  <a:t>, is another such Markov chain Monte Carlo algorithm.</a:t>
                </a:r>
              </a:p>
              <a:p>
                <a:r>
                  <a:rPr lang="en-US" dirty="0"/>
                  <a:t>It is an adaptation of a random walk with an acceptance/rejection rule to converge to the specified target distribution.</a:t>
                </a:r>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,that is easier to sample from and symmetric (meaning,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e>
                    </m:d>
                  </m:oMath>
                </a14:m>
                <a:r>
                  <a:rPr lang="en-US" dirty="0"/>
                  <a:t>)</a:t>
                </a:r>
              </a:p>
              <a:p>
                <a:pPr lvl="1"/>
                <a:r>
                  <a:rPr lang="en-US" dirty="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xmlns="">
          <p:sp>
            <p:nvSpPr>
              <p:cNvPr id="5" name="Content Placeholder 4">
                <a:extLst>
                  <a:ext uri="{FF2B5EF4-FFF2-40B4-BE49-F238E27FC236}">
                    <a16:creationId xmlns:a16="http://schemas.microsoft.com/office/drawing/2014/main" id="{953D4264-0F43-828A-FF9C-75D3247E11F4}"/>
                  </a:ext>
                </a:extLst>
              </p:cNvPr>
              <p:cNvSpPr>
                <a:spLocks noGrp="1" noRot="1" noChangeAspect="1" noMove="1" noResize="1" noEditPoints="1" noAdjustHandles="1" noChangeArrowheads="1" noChangeShapeType="1" noTextEdit="1"/>
              </p:cNvSpPr>
              <p:nvPr>
                <p:ph idx="1"/>
              </p:nvPr>
            </p:nvSpPr>
            <p:spPr>
              <a:blipFill>
                <a:blip r:embed="rId3"/>
                <a:stretch>
                  <a:fillRect l="-1104" t="-1657" r="-473"/>
                </a:stretch>
              </a:blipFill>
            </p:spPr>
            <p:txBody>
              <a:bodyPr/>
              <a:lstStyle/>
              <a:p>
                <a:r>
                  <a:rPr lang="en-US">
                    <a:noFill/>
                  </a:rPr>
                  <a:t> </a:t>
                </a:r>
              </a:p>
            </p:txBody>
          </p:sp>
        </mc:Fallback>
      </mc:AlternateContent>
    </p:spTree>
    <p:extLst>
      <p:ext uri="{BB962C8B-B14F-4D97-AF65-F5344CB8AC3E}">
        <p14:creationId xmlns:p14="http://schemas.microsoft.com/office/powerpoint/2010/main" val="42208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AE8-870B-4415-5A26-A51FCE136454}"/>
              </a:ext>
            </a:extLst>
          </p:cNvPr>
          <p:cNvSpPr>
            <a:spLocks noGrp="1"/>
          </p:cNvSpPr>
          <p:nvPr>
            <p:ph type="title"/>
          </p:nvPr>
        </p:nvSpPr>
        <p:spPr/>
        <p:txBody>
          <a:bodyPr/>
          <a:lstStyle/>
          <a:p>
            <a:r>
              <a:rPr lang="en-US" dirty="0"/>
              <a:t>Metropolis Algorithm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397AB-5D90-DB43-8FE4-6D89BDDC182B}"/>
                  </a:ext>
                </a:extLst>
              </p:cNvPr>
              <p:cNvSpPr>
                <a:spLocks noGrp="1"/>
              </p:cNvSpPr>
              <p:nvPr>
                <p:ph idx="1"/>
              </p:nvPr>
            </p:nvSpPr>
            <p:spPr/>
            <p:txBody>
              <a:bodyPr/>
              <a:lstStyle/>
              <a:p>
                <a:pPr marL="0" indent="0">
                  <a:buNone/>
                </a:pPr>
                <a:r>
                  <a:rPr lang="en-US" dirty="0"/>
                  <a:t>Let </a:t>
                </a: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a14:m>
                <a:r>
                  <a:rPr lang="en-US" dirty="0"/>
                  <a:t> be the target distribution. </a:t>
                </a:r>
              </a:p>
              <a:p>
                <a:pPr marL="742950" indent="-742950">
                  <a:buFont typeface="+mj-lt"/>
                  <a:buAutoNum type="arabicPeriod"/>
                </a:pPr>
                <a:r>
                  <a:rPr lang="en-US" dirty="0"/>
                  <a:t>Draw a starting point,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a:latin typeface="Cambria Math" panose="02040503050406030204" pitchFamily="18" charset="0"/>
                          </a:rPr>
                          <m:t>0</m:t>
                        </m:r>
                      </m:sup>
                    </m:sSup>
                  </m:oMath>
                </a14:m>
                <a:r>
                  <a:rPr lang="en-US" dirty="0"/>
                  <a:t>, for which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a:latin typeface="Cambria Math" panose="02040503050406030204" pitchFamily="18" charset="0"/>
                              </a:rPr>
                              <m:t>0</m:t>
                            </m:r>
                          </m:sup>
                        </m:sSup>
                        <m:r>
                          <a:rPr lang="en-US">
                            <a:latin typeface="Cambria Math" panose="02040503050406030204" pitchFamily="18" charset="0"/>
                          </a:rPr>
                          <m:t>∣</m:t>
                        </m:r>
                        <m:r>
                          <a:rPr lang="en-US" i="1">
                            <a:latin typeface="Cambria Math" panose="02040503050406030204" pitchFamily="18" charset="0"/>
                          </a:rPr>
                          <m:t>𝑦</m:t>
                        </m:r>
                      </m:e>
                    </m:d>
                    <m:r>
                      <a:rPr lang="en-US">
                        <a:latin typeface="Cambria Math" panose="02040503050406030204" pitchFamily="18" charset="0"/>
                      </a:rPr>
                      <m:t>&gt;0</m:t>
                    </m:r>
                  </m:oMath>
                </a14:m>
                <a:r>
                  <a:rPr lang="en-US" dirty="0"/>
                  <a:t>, which could be given or drawn from some starting distribution,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a:latin typeface="Cambria Math" panose="02040503050406030204" pitchFamily="18" charset="0"/>
                          </a:rPr>
                          <m:t>0</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a:t>
                </a:r>
              </a:p>
              <a:p>
                <a:pPr marL="742950" indent="-742950">
                  <a:buFont typeface="+mj-lt"/>
                  <a:buAutoNum type="arabicPeriod"/>
                </a:pPr>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&gt;0</m:t>
                    </m:r>
                  </m:oMath>
                </a14:m>
                <a:r>
                  <a:rPr lang="en-US" dirty="0"/>
                  <a:t>, </a:t>
                </a:r>
              </a:p>
              <a:p>
                <a:pPr marL="1416050" lvl="1" indent="-742950">
                  <a:buFont typeface="+mj-lt"/>
                  <a:buAutoNum type="arabicPeriod"/>
                </a:pPr>
                <a:r>
                  <a:rPr lang="en-US" dirty="0"/>
                  <a:t>Sample a </a:t>
                </a:r>
                <a:r>
                  <a:rPr lang="en-US" b="1" dirty="0">
                    <a:solidFill>
                      <a:schemeClr val="bg1"/>
                    </a:solidFill>
                  </a:rPr>
                  <a:t>proposal</a:t>
                </a:r>
                <a:r>
                  <a:rPr lang="en-US" dirty="0"/>
                  <a: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m:t>
                        </m:r>
                      </m:sup>
                    </m:sSup>
                  </m:oMath>
                </a14:m>
                <a:r>
                  <a:rPr lang="en-US" dirty="0"/>
                  <a:t>, from the </a:t>
                </a:r>
                <a:r>
                  <a:rPr lang="en-US" b="1" dirty="0">
                    <a:solidFill>
                      <a:schemeClr val="bg1"/>
                    </a:solidFill>
                  </a:rPr>
                  <a:t>jumping/proposal distribution</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a:t>
                </a:r>
              </a:p>
              <a:p>
                <a:pPr marL="1416050" lvl="1" indent="-742950">
                  <a:buFont typeface="+mj-lt"/>
                  <a:buAutoNum type="arabicPeriod"/>
                </a:pPr>
                <a:r>
                  <a:rPr lang="en-US" dirty="0"/>
                  <a:t>Calculate the ratio of densities,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a14:m>
                <a:r>
                  <a:rPr lang="en-US" dirty="0"/>
                  <a:t>.</a:t>
                </a:r>
              </a:p>
              <a:p>
                <a:pPr marL="1416050" lvl="1" indent="-742950">
                  <a:buFont typeface="+mj-lt"/>
                  <a:buAutoNum type="arabicPeriod"/>
                </a:pPr>
                <a:r>
                  <a:rPr lang="en-US" dirty="0"/>
                  <a:t>Let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oMath>
                </a14:m>
                <a:r>
                  <a:rPr lang="en-US" dirty="0"/>
                  <a:t> with probability </a:t>
                </a:r>
                <a14:m>
                  <m:oMath xmlns:m="http://schemas.openxmlformats.org/officeDocument/2006/math">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1)</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oMath>
                </a14:m>
                <a:r>
                  <a:rPr lang="en-US" dirty="0"/>
                  <a:t> otherwise. </a:t>
                </a:r>
              </a:p>
            </p:txBody>
          </p:sp>
        </mc:Choice>
        <mc:Fallback xmlns="">
          <p:sp>
            <p:nvSpPr>
              <p:cNvPr id="3" name="Content Placeholder 2">
                <a:extLst>
                  <a:ext uri="{FF2B5EF4-FFF2-40B4-BE49-F238E27FC236}">
                    <a16:creationId xmlns:a16="http://schemas.microsoft.com/office/drawing/2014/main" id="{F95397AB-5D90-DB43-8FE4-6D89BDDC182B}"/>
                  </a:ext>
                </a:extLst>
              </p:cNvPr>
              <p:cNvSpPr>
                <a:spLocks noGrp="1" noRot="1" noChangeAspect="1" noMove="1" noResize="1" noEditPoints="1" noAdjustHandles="1" noChangeArrowheads="1" noChangeShapeType="1" noTextEdit="1"/>
              </p:cNvSpPr>
              <p:nvPr>
                <p:ph idx="1"/>
              </p:nvPr>
            </p:nvSpPr>
            <p:spPr>
              <a:blipFill>
                <a:blip r:embed="rId2"/>
                <a:stretch>
                  <a:fillRect l="-1341" t="-1657" b="-7551"/>
                </a:stretch>
              </a:blipFill>
            </p:spPr>
            <p:txBody>
              <a:bodyPr/>
              <a:lstStyle/>
              <a:p>
                <a:r>
                  <a:rPr lang="en-US">
                    <a:noFill/>
                  </a:rPr>
                  <a:t> </a:t>
                </a:r>
              </a:p>
            </p:txBody>
          </p:sp>
        </mc:Fallback>
      </mc:AlternateContent>
    </p:spTree>
    <p:extLst>
      <p:ext uri="{BB962C8B-B14F-4D97-AF65-F5344CB8AC3E}">
        <p14:creationId xmlns:p14="http://schemas.microsoft.com/office/powerpoint/2010/main" val="35587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210A-34AC-65A0-23B3-FF018A0C9A1E}"/>
              </a:ext>
            </a:extLst>
          </p:cNvPr>
          <p:cNvSpPr>
            <a:spLocks noGrp="1"/>
          </p:cNvSpPr>
          <p:nvPr>
            <p:ph type="title"/>
          </p:nvPr>
        </p:nvSpPr>
        <p:spPr/>
        <p:txBody>
          <a:bodyPr/>
          <a:lstStyle/>
          <a:p>
            <a:r>
              <a:rPr lang="en-US" dirty="0"/>
              <a:t>Metropolis Algorithm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E2DC-36EE-FE70-A46F-C8E17E62DC79}"/>
                  </a:ext>
                </a:extLst>
              </p:cNvPr>
              <p:cNvSpPr>
                <a:spLocks noGrp="1"/>
              </p:cNvSpPr>
              <p:nvPr>
                <p:ph idx="1"/>
              </p:nvPr>
            </p:nvSpPr>
            <p:spPr/>
            <p:txBody>
              <a:bodyPr/>
              <a:lstStyle/>
              <a:p>
                <a:r>
                  <a:rPr lang="en-US" dirty="0"/>
                  <a:t>The target distribution is </a:t>
                </a:r>
                <a14:m>
                  <m:oMath xmlns:m="http://schemas.openxmlformats.org/officeDocument/2006/math">
                    <m:r>
                      <m:rPr>
                        <m:sty m:val="p"/>
                      </m:rPr>
                      <a:rPr lang="en-US" b="0" i="0" smtClean="0">
                        <a:latin typeface="Cambria Math" panose="02040503050406030204" pitchFamily="18" charset="0"/>
                      </a:rPr>
                      <m:t>Beta</m:t>
                    </m:r>
                    <m:r>
                      <a:rPr lang="en-US" b="0" i="1" smtClean="0">
                        <a:latin typeface="Cambria Math" panose="02040503050406030204" pitchFamily="18" charset="0"/>
                      </a:rPr>
                      <m:t>(2, 5)</m:t>
                    </m:r>
                  </m:oMath>
                </a14:m>
                <a:r>
                  <a:rPr lang="en-US" dirty="0"/>
                  <a:t>.</a:t>
                </a:r>
              </a:p>
              <a:p>
                <a:r>
                  <a:rPr lang="en-US" dirty="0"/>
                  <a:t>The jumping/proposal distribution is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,0.1)</m:t>
                    </m:r>
                  </m:oMath>
                </a14:m>
                <a:endParaRPr lang="en-US" dirty="0"/>
              </a:p>
              <a:p>
                <a:r>
                  <a:rPr lang="en-US" dirty="0"/>
                  <a:t>Initial value is given as 0.5. </a:t>
                </a:r>
              </a:p>
              <a:p>
                <a:r>
                  <a:rPr lang="en-US" dirty="0"/>
                  <a:t>How many samples are enough for approximation?</a:t>
                </a:r>
              </a:p>
              <a:p>
                <a:pPr lvl="1"/>
                <a:r>
                  <a:rPr lang="en-US" dirty="0"/>
                  <a:t>Rough estimates for histograms usually need 1000</a:t>
                </a:r>
              </a:p>
              <a:p>
                <a:pPr lvl="1"/>
                <a:r>
                  <a:rPr lang="en-US" dirty="0"/>
                  <a:t>But we are also concerned with convergence, so 5000 will be a better rough estimate. </a:t>
                </a:r>
              </a:p>
              <a:p>
                <a:pPr marL="698500" lvl="1" indent="0">
                  <a:buNone/>
                </a:pPr>
                <a:endParaRPr lang="en-US" dirty="0"/>
              </a:p>
            </p:txBody>
          </p:sp>
        </mc:Choice>
        <mc:Fallback xmlns="">
          <p:sp>
            <p:nvSpPr>
              <p:cNvPr id="3" name="Content Placeholder 2">
                <a:extLst>
                  <a:ext uri="{FF2B5EF4-FFF2-40B4-BE49-F238E27FC236}">
                    <a16:creationId xmlns:a16="http://schemas.microsoft.com/office/drawing/2014/main" id="{9ECBE2DC-36EE-FE70-A46F-C8E17E62DC79}"/>
                  </a:ext>
                </a:extLst>
              </p:cNvPr>
              <p:cNvSpPr>
                <a:spLocks noGrp="1" noRot="1" noChangeAspect="1" noMove="1" noResize="1" noEditPoints="1" noAdjustHandles="1" noChangeArrowheads="1" noChangeShapeType="1" noTextEdit="1"/>
              </p:cNvSpPr>
              <p:nvPr>
                <p:ph idx="1"/>
              </p:nvPr>
            </p:nvSpPr>
            <p:spPr>
              <a:blipFill>
                <a:blip r:embed="rId2"/>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184049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graph with Sahara in the background&#10;&#10;Description automatically generated with medium confidence">
            <a:extLst>
              <a:ext uri="{FF2B5EF4-FFF2-40B4-BE49-F238E27FC236}">
                <a16:creationId xmlns:a16="http://schemas.microsoft.com/office/drawing/2014/main" id="{17CA381E-5298-86C0-4A38-7FB39E80F711}"/>
              </a:ext>
            </a:extLst>
          </p:cNvPr>
          <p:cNvPicPr>
            <a:picLocks noGrp="1" noChangeAspect="1"/>
          </p:cNvPicPr>
          <p:nvPr>
            <p:ph sz="half" idx="1"/>
          </p:nvPr>
        </p:nvPicPr>
        <p:blipFill>
          <a:blip r:embed="rId2"/>
          <a:stretch>
            <a:fillRect/>
          </a:stretch>
        </p:blipFill>
        <p:spPr>
          <a:xfrm>
            <a:off x="1098550" y="2258172"/>
            <a:ext cx="7680325" cy="6170705"/>
          </a:xfrm>
        </p:spPr>
      </p:pic>
      <p:pic>
        <p:nvPicPr>
          <p:cNvPr id="10" name="Content Placeholder 9" descr="A graph of a graph of a line&#10;&#10;Description automatically generated with medium confidence">
            <a:extLst>
              <a:ext uri="{FF2B5EF4-FFF2-40B4-BE49-F238E27FC236}">
                <a16:creationId xmlns:a16="http://schemas.microsoft.com/office/drawing/2014/main" id="{A214CAE8-1A5F-2F5B-9606-868323E42B75}"/>
              </a:ext>
            </a:extLst>
          </p:cNvPr>
          <p:cNvPicPr>
            <a:picLocks noGrp="1" noChangeAspect="1"/>
          </p:cNvPicPr>
          <p:nvPr>
            <p:ph sz="half" idx="2"/>
          </p:nvPr>
        </p:nvPicPr>
        <p:blipFill>
          <a:blip r:embed="rId3"/>
          <a:stretch>
            <a:fillRect/>
          </a:stretch>
        </p:blipFill>
        <p:spPr>
          <a:xfrm>
            <a:off x="9502775" y="2258172"/>
            <a:ext cx="7680325" cy="6170705"/>
          </a:xfrm>
        </p:spPr>
      </p:pic>
      <p:sp>
        <p:nvSpPr>
          <p:cNvPr id="4" name="Title 3">
            <a:extLst>
              <a:ext uri="{FF2B5EF4-FFF2-40B4-BE49-F238E27FC236}">
                <a16:creationId xmlns:a16="http://schemas.microsoft.com/office/drawing/2014/main" id="{9C31EB0A-7643-1105-67F6-3EE34218E70F}"/>
              </a:ext>
            </a:extLst>
          </p:cNvPr>
          <p:cNvSpPr>
            <a:spLocks noGrp="1"/>
          </p:cNvSpPr>
          <p:nvPr>
            <p:ph type="title"/>
          </p:nvPr>
        </p:nvSpPr>
        <p:spPr/>
        <p:txBody>
          <a:bodyPr/>
          <a:lstStyle/>
          <a:p>
            <a:r>
              <a:rPr lang="en-US" dirty="0"/>
              <a:t>Simulations (1000 vs. 5000)</a:t>
            </a:r>
          </a:p>
        </p:txBody>
      </p:sp>
    </p:spTree>
    <p:extLst>
      <p:ext uri="{BB962C8B-B14F-4D97-AF65-F5344CB8AC3E}">
        <p14:creationId xmlns:p14="http://schemas.microsoft.com/office/powerpoint/2010/main" val="97784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Markov Chain Methods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4FCC0D-99A1-0E95-5630-C5BB1E2C1A2F}"/>
              </a:ext>
            </a:extLst>
          </p:cNvPr>
          <p:cNvSpPr>
            <a:spLocks noGrp="1"/>
          </p:cNvSpPr>
          <p:nvPr>
            <p:ph sz="half" idx="1"/>
          </p:nvPr>
        </p:nvSpPr>
        <p:spPr/>
        <p:txBody>
          <a:bodyPr/>
          <a:lstStyle/>
          <a:p>
            <a:r>
              <a:rPr lang="en-US" dirty="0"/>
              <a:t>The precision of an estimate generated from the Metropolis algorithm can be evaluated by computing the standard error of the estimate.</a:t>
            </a:r>
          </a:p>
          <a:p>
            <a:r>
              <a:rPr lang="en-US" dirty="0"/>
              <a:t>At 1,000 samples, SE = 2%</a:t>
            </a:r>
          </a:p>
          <a:p>
            <a:r>
              <a:rPr lang="en-US" dirty="0"/>
              <a:t>At 5,000, SE = 1%</a:t>
            </a:r>
          </a:p>
          <a:p>
            <a:r>
              <a:rPr lang="en-US" dirty="0"/>
              <a:t>At 13,000, SE = 0.5%</a:t>
            </a:r>
          </a:p>
        </p:txBody>
      </p:sp>
      <p:sp>
        <p:nvSpPr>
          <p:cNvPr id="3" name="Content Placeholder 2">
            <a:extLst>
              <a:ext uri="{FF2B5EF4-FFF2-40B4-BE49-F238E27FC236}">
                <a16:creationId xmlns:a16="http://schemas.microsoft.com/office/drawing/2014/main" id="{4698FBB9-F7AC-3CB1-C56B-2FB7F1F91FFC}"/>
              </a:ext>
            </a:extLst>
          </p:cNvPr>
          <p:cNvSpPr>
            <a:spLocks noGrp="1"/>
          </p:cNvSpPr>
          <p:nvPr>
            <p:ph sz="half" idx="2"/>
          </p:nvPr>
        </p:nvSpPr>
        <p:spPr/>
        <p:txBody>
          <a:bodyPr>
            <a:normAutofit fontScale="92500" lnSpcReduction="10000"/>
          </a:bodyPr>
          <a:lstStyle/>
          <a:p>
            <a:pPr marL="0" indent="0">
              <a:buNone/>
            </a:pPr>
            <a:r>
              <a:rPr lang="en-US" dirty="0">
                <a:solidFill>
                  <a:srgbClr val="B85DD5"/>
                </a:solidFill>
                <a:effectLst/>
                <a:latin typeface=".AppleSystemUIFontMonospaced"/>
              </a:rPr>
              <a:t>library</a:t>
            </a:r>
            <a:r>
              <a:rPr lang="en-US" dirty="0">
                <a:solidFill>
                  <a:srgbClr val="9BA2B1"/>
                </a:solidFill>
                <a:effectLst/>
                <a:latin typeface=".AppleSystemUIFontMonospaced"/>
              </a:rPr>
              <a:t>(coda)</a:t>
            </a:r>
          </a:p>
          <a:p>
            <a:pPr marL="0" indent="0">
              <a:buNone/>
            </a:pPr>
            <a:r>
              <a:rPr lang="en-US" dirty="0">
                <a:solidFill>
                  <a:srgbClr val="9BA2B1"/>
                </a:solidFill>
                <a:effectLst/>
                <a:latin typeface=".AppleSystemUIFontMonospaced"/>
              </a:rPr>
              <a:t>ess &lt;- </a:t>
            </a:r>
            <a:r>
              <a:rPr lang="en-US" dirty="0" err="1">
                <a:solidFill>
                  <a:srgbClr val="9BA2B1"/>
                </a:solidFill>
                <a:effectLst/>
                <a:latin typeface=".AppleSystemUIFontMonospaced"/>
              </a:rPr>
              <a:t>effectiveSize</a:t>
            </a:r>
            <a:r>
              <a:rPr lang="en-US" dirty="0">
                <a:solidFill>
                  <a:srgbClr val="9BA2B1"/>
                </a:solidFill>
                <a:effectLst/>
                <a:latin typeface=".AppleSystemUIFontMonospaced"/>
              </a:rPr>
              <a:t>(samples)</a:t>
            </a:r>
          </a:p>
          <a:p>
            <a:pPr marL="0" indent="0">
              <a:buNone/>
            </a:pPr>
            <a:r>
              <a:rPr lang="en-US" dirty="0">
                <a:solidFill>
                  <a:srgbClr val="9BA2B1"/>
                </a:solidFill>
                <a:effectLst/>
                <a:latin typeface=".AppleSystemUIFontMonospaced"/>
              </a:rPr>
              <a:t>cat(</a:t>
            </a:r>
            <a:r>
              <a:rPr lang="en-US" dirty="0">
                <a:solidFill>
                  <a:srgbClr val="88B966"/>
                </a:solidFill>
                <a:effectLst/>
                <a:latin typeface=".AppleSystemUIFontMonospaced"/>
              </a:rPr>
              <a:t>"Effective Sample Size (ESS):"</a:t>
            </a:r>
            <a:r>
              <a:rPr lang="en-US" dirty="0">
                <a:solidFill>
                  <a:srgbClr val="9BA2B1"/>
                </a:solidFill>
                <a:effectLst/>
                <a:latin typeface=".AppleSystemUIFontMonospaced"/>
              </a:rPr>
              <a:t>, ess, </a:t>
            </a:r>
            <a:r>
              <a:rPr lang="en-US" dirty="0">
                <a:solidFill>
                  <a:srgbClr val="88B966"/>
                </a:solidFill>
                <a:effectLst/>
                <a:latin typeface=".AppleSystemUIFontMonospaced"/>
              </a:rPr>
              <a:t>"\n"</a:t>
            </a:r>
            <a:r>
              <a:rPr lang="en-US" dirty="0">
                <a:solidFill>
                  <a:srgbClr val="9BA2B1"/>
                </a:solidFill>
                <a:effectLst/>
                <a:latin typeface=".AppleSystemUIFontMonospaced"/>
              </a:rPr>
              <a:t>)</a:t>
            </a:r>
            <a:endParaRPr lang="en-US" dirty="0">
              <a:solidFill>
                <a:srgbClr val="88B966"/>
              </a:solidFill>
              <a:effectLst/>
              <a:latin typeface=".AppleSystemUIFontMonospaced"/>
            </a:endParaRPr>
          </a:p>
          <a:p>
            <a:pPr marL="0" indent="0">
              <a:buNone/>
            </a:pPr>
            <a:r>
              <a:rPr lang="en-US" dirty="0" err="1">
                <a:solidFill>
                  <a:srgbClr val="9BA2B1"/>
                </a:solidFill>
                <a:effectLst/>
                <a:latin typeface=".AppleSystemUIFontMonospaced"/>
              </a:rPr>
              <a:t>sample_sd</a:t>
            </a:r>
            <a:r>
              <a:rPr lang="en-US" dirty="0">
                <a:solidFill>
                  <a:srgbClr val="9BA2B1"/>
                </a:solidFill>
                <a:effectLst/>
                <a:latin typeface=".AppleSystemUIFontMonospaced"/>
              </a:rPr>
              <a:t> &lt;- </a:t>
            </a:r>
            <a:r>
              <a:rPr lang="en-US" dirty="0" err="1">
                <a:solidFill>
                  <a:srgbClr val="9BA2B1"/>
                </a:solidFill>
                <a:effectLst/>
                <a:latin typeface=".AppleSystemUIFontMonospaced"/>
              </a:rPr>
              <a:t>sd</a:t>
            </a:r>
            <a:r>
              <a:rPr lang="en-US" dirty="0">
                <a:solidFill>
                  <a:srgbClr val="9BA2B1"/>
                </a:solidFill>
                <a:effectLst/>
                <a:latin typeface=".AppleSystemUIFontMonospaced"/>
              </a:rPr>
              <a:t>(samples)</a:t>
            </a:r>
          </a:p>
          <a:p>
            <a:pPr marL="0" indent="0">
              <a:buNone/>
            </a:pPr>
            <a:r>
              <a:rPr lang="en-US" dirty="0" err="1">
                <a:solidFill>
                  <a:srgbClr val="9BA2B1"/>
                </a:solidFill>
                <a:effectLst/>
                <a:latin typeface=".AppleSystemUIFontMonospaced"/>
              </a:rPr>
              <a:t>se_mean</a:t>
            </a:r>
            <a:r>
              <a:rPr lang="en-US" dirty="0">
                <a:solidFill>
                  <a:srgbClr val="9BA2B1"/>
                </a:solidFill>
                <a:effectLst/>
                <a:latin typeface=".AppleSystemUIFontMonospaced"/>
              </a:rPr>
              <a:t> &lt;- </a:t>
            </a:r>
            <a:r>
              <a:rPr lang="en-US" dirty="0" err="1">
                <a:solidFill>
                  <a:srgbClr val="9BA2B1"/>
                </a:solidFill>
                <a:effectLst/>
                <a:latin typeface=".AppleSystemUIFontMonospaced"/>
              </a:rPr>
              <a:t>sample_sd</a:t>
            </a:r>
            <a:r>
              <a:rPr lang="en-US" dirty="0">
                <a:solidFill>
                  <a:srgbClr val="9BA2B1"/>
                </a:solidFill>
                <a:effectLst/>
                <a:latin typeface=".AppleSystemUIFontMonospaced"/>
              </a:rPr>
              <a:t> / sqrt(ess)</a:t>
            </a:r>
          </a:p>
          <a:p>
            <a:pPr marL="0" indent="0">
              <a:buNone/>
            </a:pPr>
            <a:r>
              <a:rPr lang="en-US" dirty="0">
                <a:solidFill>
                  <a:srgbClr val="9BA2B1"/>
                </a:solidFill>
                <a:effectLst/>
                <a:latin typeface=".AppleSystemUIFontMonospaced"/>
              </a:rPr>
              <a:t>cat(</a:t>
            </a:r>
            <a:r>
              <a:rPr lang="en-US" dirty="0">
                <a:solidFill>
                  <a:srgbClr val="88B966"/>
                </a:solidFill>
                <a:effectLst/>
                <a:latin typeface=".AppleSystemUIFontMonospaced"/>
              </a:rPr>
              <a:t>"Standard Error (SE) of the Mean:"</a:t>
            </a:r>
            <a:r>
              <a:rPr lang="en-US" dirty="0">
                <a:solidFill>
                  <a:srgbClr val="9BA2B1"/>
                </a:solidFill>
                <a:effectLst/>
                <a:latin typeface=".AppleSystemUIFontMonospaced"/>
              </a:rPr>
              <a:t>, </a:t>
            </a:r>
            <a:r>
              <a:rPr lang="en-US" dirty="0" err="1">
                <a:solidFill>
                  <a:srgbClr val="9BA2B1"/>
                </a:solidFill>
                <a:effectLst/>
                <a:latin typeface=".AppleSystemUIFontMonospaced"/>
              </a:rPr>
              <a:t>se_mean</a:t>
            </a:r>
            <a:r>
              <a:rPr lang="en-US" dirty="0">
                <a:solidFill>
                  <a:srgbClr val="9BA2B1"/>
                </a:solidFill>
                <a:effectLst/>
                <a:latin typeface=".AppleSystemUIFontMonospaced"/>
              </a:rPr>
              <a:t>, </a:t>
            </a:r>
            <a:r>
              <a:rPr lang="en-US" dirty="0">
                <a:solidFill>
                  <a:srgbClr val="88B966"/>
                </a:solidFill>
                <a:effectLst/>
                <a:latin typeface=".AppleSystemUIFontMonospaced"/>
              </a:rPr>
              <a:t>"\n"</a:t>
            </a:r>
            <a:r>
              <a:rPr lang="en-US" dirty="0">
                <a:solidFill>
                  <a:srgbClr val="9BA2B1"/>
                </a:solidFill>
                <a:effectLst/>
                <a:latin typeface=".AppleSystemUIFontMonospaced"/>
              </a:rPr>
              <a:t>)</a:t>
            </a:r>
            <a:endParaRPr lang="en-US" dirty="0">
              <a:solidFill>
                <a:srgbClr val="88B966"/>
              </a:solidFill>
              <a:effectLst/>
              <a:latin typeface=".AppleSystemUIFontMonospaced"/>
            </a:endParaRPr>
          </a:p>
          <a:p>
            <a:pPr marL="0" indent="0">
              <a:buNone/>
            </a:pPr>
            <a:endParaRPr lang="en-US" dirty="0"/>
          </a:p>
        </p:txBody>
      </p:sp>
      <p:sp>
        <p:nvSpPr>
          <p:cNvPr id="4" name="Title 3">
            <a:extLst>
              <a:ext uri="{FF2B5EF4-FFF2-40B4-BE49-F238E27FC236}">
                <a16:creationId xmlns:a16="http://schemas.microsoft.com/office/drawing/2014/main" id="{70B9FDCB-3F1F-7679-5806-5D4DABB1FAF5}"/>
              </a:ext>
            </a:extLst>
          </p:cNvPr>
          <p:cNvSpPr>
            <a:spLocks noGrp="1"/>
          </p:cNvSpPr>
          <p:nvPr>
            <p:ph type="title"/>
          </p:nvPr>
        </p:nvSpPr>
        <p:spPr/>
        <p:txBody>
          <a:bodyPr/>
          <a:lstStyle/>
          <a:p>
            <a:r>
              <a:rPr lang="en-US" dirty="0"/>
              <a:t>Picking Sample Size</a:t>
            </a:r>
          </a:p>
        </p:txBody>
      </p:sp>
    </p:spTree>
    <p:extLst>
      <p:ext uri="{BB962C8B-B14F-4D97-AF65-F5344CB8AC3E}">
        <p14:creationId xmlns:p14="http://schemas.microsoft.com/office/powerpoint/2010/main" val="21964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D4C7A9-4469-B703-8E91-6FCF8B460974}"/>
              </a:ext>
            </a:extLst>
          </p:cNvPr>
          <p:cNvSpPr>
            <a:spLocks noGrp="1"/>
          </p:cNvSpPr>
          <p:nvPr>
            <p:ph type="title"/>
          </p:nvPr>
        </p:nvSpPr>
        <p:spPr/>
        <p:txBody>
          <a:bodyPr/>
          <a:lstStyle/>
          <a:p>
            <a:r>
              <a:rPr lang="en-US" dirty="0"/>
              <a:t>Metropolis-Hastings Algorithm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A636BDB-B912-FB47-4255-55A3DD5BEAB1}"/>
                  </a:ext>
                </a:extLst>
              </p:cNvPr>
              <p:cNvSpPr>
                <a:spLocks noGrp="1"/>
              </p:cNvSpPr>
              <p:nvPr>
                <p:ph idx="1"/>
              </p:nvPr>
            </p:nvSpPr>
            <p:spPr/>
            <p:txBody>
              <a:bodyPr/>
              <a:lstStyle/>
              <a:p>
                <a:r>
                  <a:rPr lang="en-US" b="1" dirty="0">
                    <a:solidFill>
                      <a:schemeClr val="bg1"/>
                    </a:solidFill>
                  </a:rPr>
                  <a:t>Metropolis-Hastings</a:t>
                </a:r>
                <a:r>
                  <a:rPr lang="en-US" dirty="0"/>
                  <a:t>, another MCMC algorithm, is a generalization of the Metropolis algorithm. </a:t>
                </a:r>
              </a:p>
              <a:p>
                <a:pPr lvl="1"/>
                <a:r>
                  <a:rPr lang="en-US" dirty="0"/>
                  <a:t>The </a:t>
                </a:r>
                <a:r>
                  <a:rPr lang="en-US" b="1" dirty="0">
                    <a:solidFill>
                      <a:schemeClr val="bg1"/>
                    </a:solidFill>
                  </a:rPr>
                  <a:t>jumping distribution </a:t>
                </a:r>
                <a:r>
                  <a:rPr lang="en-US" dirty="0"/>
                  <a:t>no longer needs to be symmetric. </a:t>
                </a:r>
              </a:p>
              <a:p>
                <a:pPr lvl="1"/>
                <a:r>
                  <a:rPr lang="en-US" dirty="0"/>
                  <a:t>The ratio must be adjusted to account for potential asymmetry</a:t>
                </a:r>
              </a:p>
              <a:p>
                <a:pPr marL="6985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f>
                        <m:fPr>
                          <m:ctrlPr>
                            <a:rPr lang="en-US" i="1" smtClean="0">
                              <a:latin typeface="Cambria Math" panose="02040503050406030204" pitchFamily="18" charset="0"/>
                            </a:rPr>
                          </m:ctrlPr>
                        </m:fPr>
                        <m:num>
                          <m:f>
                            <m:fPr>
                              <m:type m:val="skw"/>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den>
                          </m:f>
                        </m:num>
                        <m:den>
                          <m:f>
                            <m:fPr>
                              <m:type m:val="skw"/>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m:t>
                                      </m:r>
                                    </m:sup>
                                  </m:sSup>
                                </m:e>
                              </m:d>
                            </m:den>
                          </m:f>
                        </m:den>
                      </m:f>
                    </m:oMath>
                  </m:oMathPara>
                </a14:m>
                <a:endParaRPr lang="en-US" dirty="0"/>
              </a:p>
              <a:p>
                <a:pPr marL="596900" indent="-571500"/>
                <a:r>
                  <a:rPr lang="en-US" dirty="0"/>
                  <a:t>The advantage of these changes is a potential for faster convergence.</a:t>
                </a:r>
              </a:p>
            </p:txBody>
          </p:sp>
        </mc:Choice>
        <mc:Fallback xmlns="">
          <p:sp>
            <p:nvSpPr>
              <p:cNvPr id="6" name="Content Placeholder 5">
                <a:extLst>
                  <a:ext uri="{FF2B5EF4-FFF2-40B4-BE49-F238E27FC236}">
                    <a16:creationId xmlns:a16="http://schemas.microsoft.com/office/drawing/2014/main" id="{3A636BDB-B912-FB47-4255-55A3DD5BEAB1}"/>
                  </a:ext>
                </a:extLst>
              </p:cNvPr>
              <p:cNvSpPr>
                <a:spLocks noGrp="1" noRot="1" noChangeAspect="1" noMove="1" noResize="1" noEditPoints="1" noAdjustHandles="1" noChangeArrowheads="1" noChangeShapeType="1" noTextEdit="1"/>
              </p:cNvSpPr>
              <p:nvPr>
                <p:ph idx="1"/>
              </p:nvPr>
            </p:nvSpPr>
            <p:spPr>
              <a:blipFill>
                <a:blip r:embed="rId2"/>
                <a:stretch>
                  <a:fillRect l="-1104" t="-1657" b="-12523"/>
                </a:stretch>
              </a:blipFill>
            </p:spPr>
            <p:txBody>
              <a:bodyPr/>
              <a:lstStyle/>
              <a:p>
                <a:r>
                  <a:rPr lang="en-US">
                    <a:noFill/>
                  </a:rPr>
                  <a:t> </a:t>
                </a:r>
              </a:p>
            </p:txBody>
          </p:sp>
        </mc:Fallback>
      </mc:AlternateContent>
    </p:spTree>
    <p:extLst>
      <p:ext uri="{BB962C8B-B14F-4D97-AF65-F5344CB8AC3E}">
        <p14:creationId xmlns:p14="http://schemas.microsoft.com/office/powerpoint/2010/main" val="2905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E2DC-36EE-FE70-A46F-C8E17E62DC79}"/>
                  </a:ext>
                </a:extLst>
              </p:cNvPr>
              <p:cNvSpPr>
                <a:spLocks noGrp="1"/>
              </p:cNvSpPr>
              <p:nvPr>
                <p:ph sz="half" idx="1"/>
              </p:nvPr>
            </p:nvSpPr>
            <p:spPr/>
            <p:txBody>
              <a:bodyPr/>
              <a:lstStyle/>
              <a:p>
                <a:r>
                  <a:rPr lang="en-US" dirty="0"/>
                  <a:t>The target distribution is </a:t>
                </a:r>
                <a14:m>
                  <m:oMath xmlns:m="http://schemas.openxmlformats.org/officeDocument/2006/math">
                    <m:r>
                      <m:rPr>
                        <m:sty m:val="p"/>
                      </m:rPr>
                      <a:rPr lang="en-US" b="0" i="0" smtClean="0">
                        <a:latin typeface="Cambria Math" panose="02040503050406030204" pitchFamily="18" charset="0"/>
                      </a:rPr>
                      <m:t>Beta</m:t>
                    </m:r>
                    <m:r>
                      <a:rPr lang="en-US" b="0" i="1" smtClean="0">
                        <a:latin typeface="Cambria Math" panose="02040503050406030204" pitchFamily="18" charset="0"/>
                      </a:rPr>
                      <m:t>(2, 5)</m:t>
                    </m:r>
                  </m:oMath>
                </a14:m>
                <a:r>
                  <a:rPr lang="en-US" dirty="0"/>
                  <a:t>.</a:t>
                </a:r>
              </a:p>
              <a:p>
                <a:r>
                  <a:rPr lang="en-US" dirty="0"/>
                  <a:t>The jumping/proposal distribution is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dirty="0"/>
              </a:p>
              <a:p>
                <a:r>
                  <a:rPr lang="en-US" dirty="0"/>
                  <a:t>Initial value is given as 0.5. </a:t>
                </a:r>
              </a:p>
              <a:p>
                <a:endParaRPr lang="en-US" dirty="0"/>
              </a:p>
            </p:txBody>
          </p:sp>
        </mc:Choice>
        <mc:Fallback xmlns="">
          <p:sp>
            <p:nvSpPr>
              <p:cNvPr id="3" name="Content Placeholder 2">
                <a:extLst>
                  <a:ext uri="{FF2B5EF4-FFF2-40B4-BE49-F238E27FC236}">
                    <a16:creationId xmlns:a16="http://schemas.microsoft.com/office/drawing/2014/main" id="{9ECBE2DC-36EE-FE70-A46F-C8E17E62DC79}"/>
                  </a:ext>
                </a:extLst>
              </p:cNvPr>
              <p:cNvSpPr>
                <a:spLocks noGrp="1" noRot="1" noChangeAspect="1" noMove="1" noResize="1" noEditPoints="1" noAdjustHandles="1" noChangeArrowheads="1" noChangeShapeType="1" noTextEdit="1"/>
              </p:cNvSpPr>
              <p:nvPr>
                <p:ph sz="half" idx="1"/>
              </p:nvPr>
            </p:nvSpPr>
            <p:spPr>
              <a:blipFill>
                <a:blip r:embed="rId2"/>
                <a:stretch>
                  <a:fillRect l="-2310" t="-1751"/>
                </a:stretch>
              </a:blipFill>
            </p:spPr>
            <p:txBody>
              <a:bodyPr/>
              <a:lstStyle/>
              <a:p>
                <a:r>
                  <a:rPr lang="en-US">
                    <a:noFill/>
                  </a:rPr>
                  <a:t> </a:t>
                </a:r>
              </a:p>
            </p:txBody>
          </p:sp>
        </mc:Fallback>
      </mc:AlternateContent>
      <p:graphicFrame>
        <p:nvGraphicFramePr>
          <p:cNvPr id="5" name="Content Placeholder 4">
            <a:extLst>
              <a:ext uri="{FF2B5EF4-FFF2-40B4-BE49-F238E27FC236}">
                <a16:creationId xmlns:a16="http://schemas.microsoft.com/office/drawing/2014/main" id="{A75697D6-57D4-B799-1DE5-CD5ACD5E98A4}"/>
              </a:ext>
            </a:extLst>
          </p:cNvPr>
          <p:cNvGraphicFramePr>
            <a:graphicFrameLocks noGrp="1"/>
          </p:cNvGraphicFramePr>
          <p:nvPr>
            <p:ph sz="half" idx="2"/>
            <p:extLst>
              <p:ext uri="{D42A27DB-BD31-4B8C-83A1-F6EECF244321}">
                <p14:modId xmlns:p14="http://schemas.microsoft.com/office/powerpoint/2010/main" val="1016180653"/>
              </p:ext>
            </p:extLst>
          </p:nvPr>
        </p:nvGraphicFramePr>
        <p:xfrm>
          <a:off x="9502775" y="2085974"/>
          <a:ext cx="7680324" cy="6623478"/>
        </p:xfrm>
        <a:graphic>
          <a:graphicData uri="http://schemas.openxmlformats.org/drawingml/2006/table">
            <a:tbl>
              <a:tblPr firstRow="1" bandRow="1">
                <a:tableStyleId>{5C22544A-7EE6-4342-B048-85BDC9FD1C3A}</a:tableStyleId>
              </a:tblPr>
              <a:tblGrid>
                <a:gridCol w="2560108">
                  <a:extLst>
                    <a:ext uri="{9D8B030D-6E8A-4147-A177-3AD203B41FA5}">
                      <a16:colId xmlns:a16="http://schemas.microsoft.com/office/drawing/2014/main" val="3703921252"/>
                    </a:ext>
                  </a:extLst>
                </a:gridCol>
                <a:gridCol w="2560108">
                  <a:extLst>
                    <a:ext uri="{9D8B030D-6E8A-4147-A177-3AD203B41FA5}">
                      <a16:colId xmlns:a16="http://schemas.microsoft.com/office/drawing/2014/main" val="1584591811"/>
                    </a:ext>
                  </a:extLst>
                </a:gridCol>
                <a:gridCol w="2560108">
                  <a:extLst>
                    <a:ext uri="{9D8B030D-6E8A-4147-A177-3AD203B41FA5}">
                      <a16:colId xmlns:a16="http://schemas.microsoft.com/office/drawing/2014/main" val="3562251652"/>
                    </a:ext>
                  </a:extLst>
                </a:gridCol>
              </a:tblGrid>
              <a:tr h="1628706">
                <a:tc>
                  <a:txBody>
                    <a:bodyPr/>
                    <a:lstStyle/>
                    <a:p>
                      <a:r>
                        <a:rPr lang="en-US" dirty="0">
                          <a:solidFill>
                            <a:schemeClr val="tx1"/>
                          </a:solidFill>
                        </a:rPr>
                        <a:t>Samples Collected</a:t>
                      </a:r>
                    </a:p>
                  </a:txBody>
                  <a:tcPr/>
                </a:tc>
                <a:tc>
                  <a:txBody>
                    <a:bodyPr/>
                    <a:lstStyle/>
                    <a:p>
                      <a:r>
                        <a:rPr lang="en-US" dirty="0">
                          <a:solidFill>
                            <a:schemeClr val="tx1"/>
                          </a:solidFill>
                        </a:rPr>
                        <a:t>SE of M w/ Normal</a:t>
                      </a:r>
                    </a:p>
                  </a:txBody>
                  <a:tcPr/>
                </a:tc>
                <a:tc>
                  <a:txBody>
                    <a:bodyPr/>
                    <a:lstStyle/>
                    <a:p>
                      <a:r>
                        <a:rPr lang="en-US" dirty="0">
                          <a:solidFill>
                            <a:schemeClr val="tx1"/>
                          </a:solidFill>
                        </a:rPr>
                        <a:t>SE of MH w/ chi-squared</a:t>
                      </a:r>
                    </a:p>
                  </a:txBody>
                  <a:tcPr/>
                </a:tc>
                <a:extLst>
                  <a:ext uri="{0D108BD9-81ED-4DB2-BD59-A6C34878D82A}">
                    <a16:rowId xmlns:a16="http://schemas.microsoft.com/office/drawing/2014/main" val="3991533142"/>
                  </a:ext>
                </a:extLst>
              </a:tr>
              <a:tr h="1628706">
                <a:tc>
                  <a:txBody>
                    <a:bodyPr/>
                    <a:lstStyle/>
                    <a:p>
                      <a:r>
                        <a:rPr lang="en-US" dirty="0">
                          <a:solidFill>
                            <a:schemeClr val="tx1"/>
                          </a:solidFill>
                        </a:rPr>
                        <a:t>1,000</a:t>
                      </a:r>
                    </a:p>
                  </a:txBody>
                  <a:tcPr/>
                </a:tc>
                <a:tc>
                  <a:txBody>
                    <a:bodyPr/>
                    <a:lstStyle/>
                    <a:p>
                      <a:r>
                        <a:rPr lang="en-US" dirty="0">
                          <a:solidFill>
                            <a:schemeClr val="tx1"/>
                          </a:solidFill>
                        </a:rPr>
                        <a:t>1.9%</a:t>
                      </a:r>
                    </a:p>
                  </a:txBody>
                  <a:tcPr/>
                </a:tc>
                <a:tc>
                  <a:txBody>
                    <a:bodyPr/>
                    <a:lstStyle/>
                    <a:p>
                      <a:r>
                        <a:rPr lang="en-US" dirty="0">
                          <a:solidFill>
                            <a:schemeClr val="tx1"/>
                          </a:solidFill>
                        </a:rPr>
                        <a:t>1.5%</a:t>
                      </a:r>
                    </a:p>
                  </a:txBody>
                  <a:tcPr/>
                </a:tc>
                <a:extLst>
                  <a:ext uri="{0D108BD9-81ED-4DB2-BD59-A6C34878D82A}">
                    <a16:rowId xmlns:a16="http://schemas.microsoft.com/office/drawing/2014/main" val="2962046560"/>
                  </a:ext>
                </a:extLst>
              </a:tr>
              <a:tr h="1628706">
                <a:tc>
                  <a:txBody>
                    <a:bodyPr/>
                    <a:lstStyle/>
                    <a:p>
                      <a:r>
                        <a:rPr lang="en-US" dirty="0">
                          <a:solidFill>
                            <a:schemeClr val="tx1"/>
                          </a:solidFill>
                        </a:rPr>
                        <a:t>5,000</a:t>
                      </a:r>
                    </a:p>
                  </a:txBody>
                  <a:tcPr/>
                </a:tc>
                <a:tc>
                  <a:txBody>
                    <a:bodyPr/>
                    <a:lstStyle/>
                    <a:p>
                      <a:r>
                        <a:rPr lang="en-US" dirty="0">
                          <a:solidFill>
                            <a:schemeClr val="tx1"/>
                          </a:solidFill>
                        </a:rPr>
                        <a:t>0.8%</a:t>
                      </a:r>
                    </a:p>
                  </a:txBody>
                  <a:tcPr/>
                </a:tc>
                <a:tc>
                  <a:txBody>
                    <a:bodyPr/>
                    <a:lstStyle/>
                    <a:p>
                      <a:r>
                        <a:rPr lang="en-US" dirty="0">
                          <a:solidFill>
                            <a:schemeClr val="tx1"/>
                          </a:solidFill>
                        </a:rPr>
                        <a:t>0.6%</a:t>
                      </a:r>
                    </a:p>
                  </a:txBody>
                  <a:tcPr/>
                </a:tc>
                <a:extLst>
                  <a:ext uri="{0D108BD9-81ED-4DB2-BD59-A6C34878D82A}">
                    <a16:rowId xmlns:a16="http://schemas.microsoft.com/office/drawing/2014/main" val="2622018826"/>
                  </a:ext>
                </a:extLst>
              </a:tr>
              <a:tr h="1628706">
                <a:tc>
                  <a:txBody>
                    <a:bodyPr/>
                    <a:lstStyle/>
                    <a:p>
                      <a:r>
                        <a:rPr lang="en-US" dirty="0">
                          <a:solidFill>
                            <a:schemeClr val="tx1"/>
                          </a:solidFill>
                        </a:rPr>
                        <a:t>10,000</a:t>
                      </a:r>
                    </a:p>
                  </a:txBody>
                  <a:tcPr/>
                </a:tc>
                <a:tc>
                  <a:txBody>
                    <a:bodyPr/>
                    <a:lstStyle/>
                    <a:p>
                      <a:r>
                        <a:rPr lang="en-US" dirty="0">
                          <a:solidFill>
                            <a:schemeClr val="tx1"/>
                          </a:solidFill>
                        </a:rPr>
                        <a:t>0.6%</a:t>
                      </a:r>
                    </a:p>
                  </a:txBody>
                  <a:tcPr/>
                </a:tc>
                <a:tc>
                  <a:txBody>
                    <a:bodyPr/>
                    <a:lstStyle/>
                    <a:p>
                      <a:r>
                        <a:rPr lang="en-US" dirty="0">
                          <a:solidFill>
                            <a:schemeClr val="tx1"/>
                          </a:solidFill>
                        </a:rPr>
                        <a:t>0.4%</a:t>
                      </a:r>
                    </a:p>
                  </a:txBody>
                  <a:tcPr/>
                </a:tc>
                <a:extLst>
                  <a:ext uri="{0D108BD9-81ED-4DB2-BD59-A6C34878D82A}">
                    <a16:rowId xmlns:a16="http://schemas.microsoft.com/office/drawing/2014/main" val="2776003837"/>
                  </a:ext>
                </a:extLst>
              </a:tr>
            </a:tbl>
          </a:graphicData>
        </a:graphic>
      </p:graphicFrame>
      <p:sp>
        <p:nvSpPr>
          <p:cNvPr id="2" name="Title 1">
            <a:extLst>
              <a:ext uri="{FF2B5EF4-FFF2-40B4-BE49-F238E27FC236}">
                <a16:creationId xmlns:a16="http://schemas.microsoft.com/office/drawing/2014/main" id="{45AB210A-34AC-65A0-23B3-FF018A0C9A1E}"/>
              </a:ext>
            </a:extLst>
          </p:cNvPr>
          <p:cNvSpPr>
            <a:spLocks noGrp="1"/>
          </p:cNvSpPr>
          <p:nvPr>
            <p:ph type="title"/>
          </p:nvPr>
        </p:nvSpPr>
        <p:spPr/>
        <p:txBody>
          <a:bodyPr/>
          <a:lstStyle/>
          <a:p>
            <a:r>
              <a:rPr lang="en-US" dirty="0"/>
              <a:t>Metropolis-Hastings Algorithm Example</a:t>
            </a:r>
          </a:p>
        </p:txBody>
      </p:sp>
    </p:spTree>
    <p:extLst>
      <p:ext uri="{BB962C8B-B14F-4D97-AF65-F5344CB8AC3E}">
        <p14:creationId xmlns:p14="http://schemas.microsoft.com/office/powerpoint/2010/main" val="269601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1EB0A-7643-1105-67F6-3EE34218E70F}"/>
              </a:ext>
            </a:extLst>
          </p:cNvPr>
          <p:cNvSpPr>
            <a:spLocks noGrp="1"/>
          </p:cNvSpPr>
          <p:nvPr>
            <p:ph type="title"/>
          </p:nvPr>
        </p:nvSpPr>
        <p:spPr/>
        <p:txBody>
          <a:bodyPr/>
          <a:lstStyle/>
          <a:p>
            <a:r>
              <a:rPr lang="en-US" dirty="0"/>
              <a:t>Simulations (10,000 Samples)</a:t>
            </a:r>
          </a:p>
        </p:txBody>
      </p:sp>
      <p:pic>
        <p:nvPicPr>
          <p:cNvPr id="5" name="Content Placeholder 4" descr="A graph of a graph&#10;&#10;Description automatically generated">
            <a:extLst>
              <a:ext uri="{FF2B5EF4-FFF2-40B4-BE49-F238E27FC236}">
                <a16:creationId xmlns:a16="http://schemas.microsoft.com/office/drawing/2014/main" id="{8B5AB5B1-845A-210D-3D02-4A84EE2787E2}"/>
              </a:ext>
            </a:extLst>
          </p:cNvPr>
          <p:cNvPicPr>
            <a:picLocks noGrp="1" noChangeAspect="1"/>
          </p:cNvPicPr>
          <p:nvPr>
            <p:ph sz="half" idx="1"/>
          </p:nvPr>
        </p:nvPicPr>
        <p:blipFill>
          <a:blip r:embed="rId2"/>
          <a:stretch>
            <a:fillRect/>
          </a:stretch>
        </p:blipFill>
        <p:spPr>
          <a:xfrm>
            <a:off x="1098550" y="2258172"/>
            <a:ext cx="7680325" cy="6170705"/>
          </a:xfrm>
        </p:spPr>
      </p:pic>
      <p:pic>
        <p:nvPicPr>
          <p:cNvPr id="9" name="Content Placeholder 8" descr="A diagram of a graph&#10;&#10;Description automatically generated">
            <a:extLst>
              <a:ext uri="{FF2B5EF4-FFF2-40B4-BE49-F238E27FC236}">
                <a16:creationId xmlns:a16="http://schemas.microsoft.com/office/drawing/2014/main" id="{06E1AAA5-524B-8A82-8B82-7BBCB6903FCD}"/>
              </a:ext>
            </a:extLst>
          </p:cNvPr>
          <p:cNvPicPr>
            <a:picLocks noGrp="1" noChangeAspect="1"/>
          </p:cNvPicPr>
          <p:nvPr>
            <p:ph sz="half" idx="2"/>
          </p:nvPr>
        </p:nvPicPr>
        <p:blipFill>
          <a:blip r:embed="rId3"/>
          <a:stretch>
            <a:fillRect/>
          </a:stretch>
        </p:blipFill>
        <p:spPr>
          <a:xfrm>
            <a:off x="9502775" y="2258172"/>
            <a:ext cx="7680325" cy="6170705"/>
          </a:xfrm>
        </p:spPr>
      </p:pic>
      <p:sp>
        <p:nvSpPr>
          <p:cNvPr id="11" name="Rectangle 10">
            <a:extLst>
              <a:ext uri="{FF2B5EF4-FFF2-40B4-BE49-F238E27FC236}">
                <a16:creationId xmlns:a16="http://schemas.microsoft.com/office/drawing/2014/main" id="{2CC7D3E5-4BAB-5BB6-3F81-BF6FADCBB0E3}"/>
              </a:ext>
            </a:extLst>
          </p:cNvPr>
          <p:cNvSpPr/>
          <p:nvPr/>
        </p:nvSpPr>
        <p:spPr>
          <a:xfrm>
            <a:off x="9912096" y="7424928"/>
            <a:ext cx="7277354" cy="13898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tx1"/>
                </a:solidFill>
              </a:rPr>
              <a:t>Jumping Distribution Choice Needs Tuning</a:t>
            </a:r>
          </a:p>
        </p:txBody>
      </p:sp>
    </p:spTree>
    <p:extLst>
      <p:ext uri="{BB962C8B-B14F-4D97-AF65-F5344CB8AC3E}">
        <p14:creationId xmlns:p14="http://schemas.microsoft.com/office/powerpoint/2010/main" val="329204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a:t>Regression Models</a:t>
            </a:r>
            <a:endParaRPr lang="en-US" altLang="en-US" dirty="0"/>
          </a:p>
        </p:txBody>
      </p:sp>
    </p:spTree>
    <p:extLst>
      <p:ext uri="{BB962C8B-B14F-4D97-AF65-F5344CB8AC3E}">
        <p14:creationId xmlns:p14="http://schemas.microsoft.com/office/powerpoint/2010/main" val="3951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Simulation Techniques for Bayesian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Understand the principles of Markov chain simulation.</a:t>
            </a:r>
          </a:p>
          <a:p>
            <a:r>
              <a:rPr lang="en-US" altLang="en-US" dirty="0"/>
              <a:t>Learn and apply the Gibbs sampler, Metropolis algorithm, and Metropolis-Hasting algorithm.</a:t>
            </a:r>
          </a:p>
        </p:txBody>
      </p:sp>
    </p:spTree>
    <p:extLst>
      <p:ext uri="{BB962C8B-B14F-4D97-AF65-F5344CB8AC3E}">
        <p14:creationId xmlns:p14="http://schemas.microsoft.com/office/powerpoint/2010/main" val="64846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en-US" dirty="0"/>
              <a:t>Topics to Review</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pPr marL="742950" indent="-742950">
              <a:buFont typeface="+mj-lt"/>
              <a:buAutoNum type="arabicPeriod"/>
            </a:pPr>
            <a:r>
              <a:rPr lang="en-US" dirty="0"/>
              <a:t>Matrices</a:t>
            </a:r>
          </a:p>
          <a:p>
            <a:pPr marL="742950" indent="-742950">
              <a:buFont typeface="+mj-lt"/>
              <a:buAutoNum type="arabicPeriod"/>
            </a:pPr>
            <a:r>
              <a:rPr lang="en-US" dirty="0"/>
              <a:t>Monte Carlo</a:t>
            </a:r>
          </a:p>
        </p:txBody>
      </p:sp>
    </p:spTree>
    <p:extLst>
      <p:ext uri="{BB962C8B-B14F-4D97-AF65-F5344CB8AC3E}">
        <p14:creationId xmlns:p14="http://schemas.microsoft.com/office/powerpoint/2010/main" val="346082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80FC7684-8A24-2005-4E75-EF8FDF3A3260}"/>
                  </a:ext>
                </a:extLst>
              </p:cNvPr>
              <p:cNvSpPr>
                <a:spLocks noGrp="1"/>
              </p:cNvSpPr>
              <p:nvPr>
                <p:ph sz="half" idx="1"/>
              </p:nvPr>
            </p:nvSpPr>
            <p:spPr>
              <a:xfrm>
                <a:off x="1098550" y="2085698"/>
                <a:ext cx="7680960" cy="6515100"/>
              </a:xfrm>
            </p:spPr>
            <p:txBody>
              <a:bodyPr/>
              <a:lstStyle/>
              <a:p>
                <a:r>
                  <a:rPr lang="en-US" dirty="0"/>
                  <a:t>A Markov chain is a sequence of random variables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for which a given variable,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𝑡</m:t>
                        </m:r>
                      </m:sup>
                    </m:sSup>
                  </m:oMath>
                </a14:m>
                <a:r>
                  <a:rPr lang="en-US" dirty="0"/>
                  <a:t>, is only influenced by the most recent one,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−1</m:t>
                        </m:r>
                      </m:sup>
                    </m:sSup>
                  </m:oMath>
                </a14:m>
                <a:r>
                  <a:rPr lang="en-US" dirty="0"/>
                  <a:t>. </a:t>
                </a:r>
              </a:p>
              <a:p>
                <a:r>
                  <a:rPr lang="en-US" dirty="0"/>
                  <a:t>Think weather. </a:t>
                </a:r>
              </a:p>
              <a:p>
                <a:pPr lvl="1"/>
                <a:r>
                  <a:rPr lang="en-US" dirty="0"/>
                  <a:t>Rain and sun today influences tomorrow. </a:t>
                </a:r>
              </a:p>
            </p:txBody>
          </p:sp>
        </mc:Choice>
        <mc:Fallback xmlns="">
          <p:sp>
            <p:nvSpPr>
              <p:cNvPr id="12" name="Content Placeholder 1">
                <a:extLst>
                  <a:ext uri="{FF2B5EF4-FFF2-40B4-BE49-F238E27FC236}">
                    <a16:creationId xmlns:a16="http://schemas.microsoft.com/office/drawing/2014/main" id="{80FC7684-8A24-2005-4E75-EF8FDF3A3260}"/>
                  </a:ext>
                </a:extLst>
              </p:cNvPr>
              <p:cNvSpPr>
                <a:spLocks noGrp="1" noRot="1" noChangeAspect="1" noMove="1" noResize="1" noEditPoints="1" noAdjustHandles="1" noChangeArrowheads="1" noChangeShapeType="1" noTextEdit="1"/>
              </p:cNvSpPr>
              <p:nvPr>
                <p:ph sz="half" idx="1"/>
              </p:nvPr>
            </p:nvSpPr>
            <p:spPr>
              <a:xfrm>
                <a:off x="1098550" y="2085698"/>
                <a:ext cx="7680960" cy="6515100"/>
              </a:xfrm>
              <a:blipFill>
                <a:blip r:embed="rId3"/>
                <a:stretch>
                  <a:fillRect l="-2310" t="-1751" r="-3960"/>
                </a:stretch>
              </a:blipFill>
            </p:spPr>
            <p:txBody>
              <a:bodyPr/>
              <a:lstStyle/>
              <a:p>
                <a:r>
                  <a:rPr lang="en-US">
                    <a:noFill/>
                  </a:rPr>
                  <a:t> </a:t>
                </a:r>
              </a:p>
            </p:txBody>
          </p:sp>
        </mc:Fallback>
      </mc:AlternateContent>
      <p:pic>
        <p:nvPicPr>
          <p:cNvPr id="8" name="Picture 7" descr="Floating paper clouds">
            <a:extLst>
              <a:ext uri="{FF2B5EF4-FFF2-40B4-BE49-F238E27FC236}">
                <a16:creationId xmlns:a16="http://schemas.microsoft.com/office/drawing/2014/main" id="{5BFA7452-26BA-051A-1769-1CE1FEEAFD15}"/>
              </a:ext>
            </a:extLst>
          </p:cNvPr>
          <p:cNvPicPr>
            <a:picLocks noChangeAspect="1"/>
          </p:cNvPicPr>
          <p:nvPr/>
        </p:nvPicPr>
        <p:blipFill>
          <a:blip r:embed="rId4"/>
          <a:srcRect l="13489" r="7816" b="-1"/>
          <a:stretch/>
        </p:blipFill>
        <p:spPr>
          <a:xfrm>
            <a:off x="9502142" y="2085698"/>
            <a:ext cx="7680960" cy="6515100"/>
          </a:xfrm>
          <a:prstGeom prst="rect">
            <a:avLst/>
          </a:prstGeom>
          <a:noFill/>
        </p:spPr>
      </p:pic>
      <p:sp>
        <p:nvSpPr>
          <p:cNvPr id="4" name="Title 3">
            <a:extLst>
              <a:ext uri="{FF2B5EF4-FFF2-40B4-BE49-F238E27FC236}">
                <a16:creationId xmlns:a16="http://schemas.microsoft.com/office/drawing/2014/main" id="{1AA4D4A7-F7C6-07A3-05ED-4E445489FA06}"/>
              </a:ext>
            </a:extLst>
          </p:cNvPr>
          <p:cNvSpPr>
            <a:spLocks noGrp="1"/>
          </p:cNvSpPr>
          <p:nvPr>
            <p:ph type="title"/>
          </p:nvPr>
        </p:nvSpPr>
        <p:spPr>
          <a:xfrm>
            <a:off x="1098550" y="161365"/>
            <a:ext cx="16084552" cy="1551434"/>
          </a:xfrm>
        </p:spPr>
        <p:txBody>
          <a:bodyPr wrap="square" anchor="b">
            <a:normAutofit/>
          </a:bodyPr>
          <a:lstStyle/>
          <a:p>
            <a:r>
              <a:rPr lang="en-US" dirty="0"/>
              <a:t>Markov Chains</a:t>
            </a:r>
          </a:p>
        </p:txBody>
      </p:sp>
    </p:spTree>
    <p:extLst>
      <p:ext uri="{BB962C8B-B14F-4D97-AF65-F5344CB8AC3E}">
        <p14:creationId xmlns:p14="http://schemas.microsoft.com/office/powerpoint/2010/main" val="152276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C83B9A87-80B0-91A6-0C57-6DAB540CD53E}"/>
                  </a:ext>
                </a:extLst>
              </p:cNvPr>
              <p:cNvSpPr>
                <a:spLocks noGrp="1"/>
              </p:cNvSpPr>
              <p:nvPr>
                <p:ph sz="half" idx="1"/>
              </p:nvPr>
            </p:nvSpPr>
            <p:spPr/>
            <p:txBody>
              <a:bodyPr>
                <a:normAutofit/>
              </a:bodyPr>
              <a:lstStyle/>
              <a:p>
                <a:r>
                  <a:rPr lang="en-US" dirty="0"/>
                  <a:t>Suppose today is sunny.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m:oMathPara>
                </a14:m>
                <a:endParaRPr lang="en-US" dirty="0"/>
              </a:p>
              <a:p>
                <a:r>
                  <a:rPr lang="en-US" dirty="0"/>
                  <a:t>What will tomorrow’s weather be?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r>
                                  <a:rPr lang="en-US" i="1">
                                    <a:latin typeface="Cambria Math" panose="02040503050406030204" pitchFamily="18" charset="0"/>
                                  </a:rPr>
                                  <m:t>.8</m:t>
                                </m:r>
                              </m:e>
                              <m:e>
                                <m:r>
                                  <a:rPr lang="en-US" i="1">
                                    <a:latin typeface="Cambria Math" panose="02040503050406030204" pitchFamily="18" charset="0"/>
                                  </a:rPr>
                                  <m:t>0.</m:t>
                                </m:r>
                                <m:r>
                                  <a:rPr lang="en-US" b="0" i="1" smtClean="0">
                                    <a:latin typeface="Cambria Math" panose="02040503050406030204" pitchFamily="18" charset="0"/>
                                  </a:rPr>
                                  <m:t>4</m:t>
                                </m:r>
                              </m:e>
                            </m:mr>
                            <m:mr>
                              <m:e>
                                <m:r>
                                  <a:rPr lang="en-US" i="1">
                                    <a:latin typeface="Cambria Math" panose="02040503050406030204" pitchFamily="18" charset="0"/>
                                  </a:rPr>
                                  <m:t>0.</m:t>
                                </m:r>
                                <m:r>
                                  <a:rPr lang="en-US" b="0" i="1" smtClean="0">
                                    <a:latin typeface="Cambria Math" panose="02040503050406030204" pitchFamily="18" charset="0"/>
                                  </a:rPr>
                                  <m:t>2</m:t>
                                </m:r>
                              </m:e>
                              <m:e>
                                <m:r>
                                  <a:rPr lang="en-US" i="1">
                                    <a:latin typeface="Cambria Math" panose="02040503050406030204" pitchFamily="18" charset="0"/>
                                  </a:rPr>
                                  <m:t>0.6</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0</m:t>
                                </m:r>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8</m:t>
                                </m:r>
                              </m:e>
                            </m:mr>
                            <m:mr>
                              <m:e>
                                <m:r>
                                  <a:rPr lang="en-US" b="0" i="1" smtClean="0">
                                    <a:latin typeface="Cambria Math" panose="02040503050406030204" pitchFamily="18" charset="0"/>
                                  </a:rPr>
                                  <m:t>.2</m:t>
                                </m:r>
                              </m:e>
                            </m:mr>
                          </m:m>
                        </m:e>
                      </m:d>
                    </m:oMath>
                  </m:oMathPara>
                </a14:m>
                <a:endParaRPr lang="en-US" dirty="0"/>
              </a:p>
              <a:p>
                <a:r>
                  <a:rPr lang="en-US" dirty="0"/>
                  <a:t>What is it in 10 days?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𝑇</m:t>
                          </m:r>
                        </m:e>
                        <m:sup>
                          <m:r>
                            <a:rPr lang="en-US" b="0" i="1" smtClean="0">
                              <a:latin typeface="Cambria Math" panose="02040503050406030204" pitchFamily="18" charset="0"/>
                            </a:rPr>
                            <m:t>10</m:t>
                          </m:r>
                        </m:sup>
                      </m:s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667</m:t>
                                </m:r>
                              </m:e>
                            </m:mr>
                            <m:mr>
                              <m:e>
                                <m:r>
                                  <a:rPr lang="en-US" b="0" i="1" smtClean="0">
                                    <a:latin typeface="Cambria Math" panose="02040503050406030204" pitchFamily="18" charset="0"/>
                                  </a:rPr>
                                  <m:t>.333</m:t>
                                </m:r>
                              </m:e>
                            </m:mr>
                          </m:m>
                        </m:e>
                      </m:d>
                    </m:oMath>
                  </m:oMathPara>
                </a14:m>
                <a:endParaRPr lang="en-US" dirty="0"/>
              </a:p>
            </p:txBody>
          </p:sp>
        </mc:Choice>
        <mc:Fallback xmlns="">
          <p:sp>
            <p:nvSpPr>
              <p:cNvPr id="7" name="Content Placeholder 6">
                <a:extLst>
                  <a:ext uri="{FF2B5EF4-FFF2-40B4-BE49-F238E27FC236}">
                    <a16:creationId xmlns:a16="http://schemas.microsoft.com/office/drawing/2014/main" id="{C83B9A87-80B0-91A6-0C57-6DAB540CD53E}"/>
                  </a:ext>
                </a:extLst>
              </p:cNvPr>
              <p:cNvSpPr>
                <a:spLocks noGrp="1" noRot="1" noChangeAspect="1" noMove="1" noResize="1" noEditPoints="1" noAdjustHandles="1" noChangeArrowheads="1" noChangeShapeType="1" noTextEdit="1"/>
              </p:cNvSpPr>
              <p:nvPr>
                <p:ph sz="half" idx="1"/>
              </p:nvPr>
            </p:nvSpPr>
            <p:spPr>
              <a:blipFill>
                <a:blip r:embed="rId3"/>
                <a:stretch>
                  <a:fillRect l="-2310" t="-1751" r="-165"/>
                </a:stretch>
              </a:blipFill>
            </p:spPr>
            <p:txBody>
              <a:bodyPr/>
              <a:lstStyle/>
              <a:p>
                <a:r>
                  <a:rPr lang="en-US">
                    <a:noFill/>
                  </a:rPr>
                  <a:t> </a:t>
                </a:r>
              </a:p>
            </p:txBody>
          </p:sp>
        </mc:Fallback>
      </mc:AlternateContent>
      <p:graphicFrame>
        <p:nvGraphicFramePr>
          <p:cNvPr id="9" name="Content Placeholder 8">
            <a:extLst>
              <a:ext uri="{FF2B5EF4-FFF2-40B4-BE49-F238E27FC236}">
                <a16:creationId xmlns:a16="http://schemas.microsoft.com/office/drawing/2014/main" id="{2E2DAFC6-2986-965E-AA00-A42E546E1839}"/>
              </a:ext>
            </a:extLst>
          </p:cNvPr>
          <p:cNvGraphicFramePr>
            <a:graphicFrameLocks noGrp="1"/>
          </p:cNvGraphicFramePr>
          <p:nvPr>
            <p:ph sz="half" idx="2"/>
            <p:extLst>
              <p:ext uri="{D42A27DB-BD31-4B8C-83A1-F6EECF244321}">
                <p14:modId xmlns:p14="http://schemas.microsoft.com/office/powerpoint/2010/main" val="3120500683"/>
              </p:ext>
            </p:extLst>
          </p:nvPr>
        </p:nvGraphicFramePr>
        <p:xfrm>
          <a:off x="9502775" y="2085975"/>
          <a:ext cx="7680324" cy="3200400"/>
        </p:xfrm>
        <a:graphic>
          <a:graphicData uri="http://schemas.openxmlformats.org/drawingml/2006/table">
            <a:tbl>
              <a:tblPr firstRow="1" bandRow="1">
                <a:tableStyleId>{5C22544A-7EE6-4342-B048-85BDC9FD1C3A}</a:tableStyleId>
              </a:tblPr>
              <a:tblGrid>
                <a:gridCol w="2201545">
                  <a:extLst>
                    <a:ext uri="{9D8B030D-6E8A-4147-A177-3AD203B41FA5}">
                      <a16:colId xmlns:a16="http://schemas.microsoft.com/office/drawing/2014/main" val="3184005933"/>
                    </a:ext>
                  </a:extLst>
                </a:gridCol>
                <a:gridCol w="2523744">
                  <a:extLst>
                    <a:ext uri="{9D8B030D-6E8A-4147-A177-3AD203B41FA5}">
                      <a16:colId xmlns:a16="http://schemas.microsoft.com/office/drawing/2014/main" val="2991710721"/>
                    </a:ext>
                  </a:extLst>
                </a:gridCol>
                <a:gridCol w="2955035">
                  <a:extLst>
                    <a:ext uri="{9D8B030D-6E8A-4147-A177-3AD203B41FA5}">
                      <a16:colId xmlns:a16="http://schemas.microsoft.com/office/drawing/2014/main" val="2816728747"/>
                    </a:ext>
                  </a:extLst>
                </a:gridCol>
              </a:tblGrid>
              <a:tr h="370840">
                <a:tc>
                  <a:txBody>
                    <a:bodyPr/>
                    <a:lstStyle/>
                    <a:p>
                      <a:r>
                        <a:rPr lang="en-US" dirty="0">
                          <a:solidFill>
                            <a:schemeClr val="tx1"/>
                          </a:solidFill>
                        </a:rPr>
                        <a:t>Today</a:t>
                      </a:r>
                    </a:p>
                  </a:txBody>
                  <a:tcPr/>
                </a:tc>
                <a:tc>
                  <a:txBody>
                    <a:bodyPr/>
                    <a:lstStyle/>
                    <a:p>
                      <a:r>
                        <a:rPr lang="en-US" dirty="0">
                          <a:solidFill>
                            <a:schemeClr val="tx1"/>
                          </a:solidFill>
                        </a:rPr>
                        <a:t>Tomorrow</a:t>
                      </a:r>
                    </a:p>
                  </a:txBody>
                  <a:tcPr/>
                </a:tc>
                <a:tc>
                  <a:txBody>
                    <a:bodyPr/>
                    <a:lstStyle/>
                    <a:p>
                      <a:r>
                        <a:rPr lang="en-US" dirty="0">
                          <a:solidFill>
                            <a:schemeClr val="tx1"/>
                          </a:solidFill>
                        </a:rPr>
                        <a:t>Probability</a:t>
                      </a:r>
                    </a:p>
                  </a:txBody>
                  <a:tcPr/>
                </a:tc>
                <a:extLst>
                  <a:ext uri="{0D108BD9-81ED-4DB2-BD59-A6C34878D82A}">
                    <a16:rowId xmlns:a16="http://schemas.microsoft.com/office/drawing/2014/main" val="1508029450"/>
                  </a:ext>
                </a:extLst>
              </a:tr>
              <a:tr h="370840">
                <a:tc>
                  <a:txBody>
                    <a:bodyPr/>
                    <a:lstStyle/>
                    <a:p>
                      <a:r>
                        <a:rPr lang="en-US" dirty="0"/>
                        <a:t>Sunny</a:t>
                      </a:r>
                    </a:p>
                  </a:txBody>
                  <a:tcPr/>
                </a:tc>
                <a:tc>
                  <a:txBody>
                    <a:bodyPr/>
                    <a:lstStyle/>
                    <a:p>
                      <a:r>
                        <a:rPr lang="en-US" dirty="0"/>
                        <a:t>Sunny</a:t>
                      </a:r>
                    </a:p>
                  </a:txBody>
                  <a:tcPr/>
                </a:tc>
                <a:tc>
                  <a:txBody>
                    <a:bodyPr/>
                    <a:lstStyle/>
                    <a:p>
                      <a:r>
                        <a:rPr lang="en-US" dirty="0"/>
                        <a:t>80%</a:t>
                      </a:r>
                    </a:p>
                  </a:txBody>
                  <a:tcPr/>
                </a:tc>
                <a:extLst>
                  <a:ext uri="{0D108BD9-81ED-4DB2-BD59-A6C34878D82A}">
                    <a16:rowId xmlns:a16="http://schemas.microsoft.com/office/drawing/2014/main" val="2736442478"/>
                  </a:ext>
                </a:extLst>
              </a:tr>
              <a:tr h="370840">
                <a:tc>
                  <a:txBody>
                    <a:bodyPr/>
                    <a:lstStyle/>
                    <a:p>
                      <a:r>
                        <a:rPr lang="en-US" dirty="0"/>
                        <a:t>Sunny</a:t>
                      </a:r>
                    </a:p>
                  </a:txBody>
                  <a:tcPr/>
                </a:tc>
                <a:tc>
                  <a:txBody>
                    <a:bodyPr/>
                    <a:lstStyle/>
                    <a:p>
                      <a:r>
                        <a:rPr lang="en-US" dirty="0"/>
                        <a:t>Rainy</a:t>
                      </a:r>
                    </a:p>
                  </a:txBody>
                  <a:tcPr/>
                </a:tc>
                <a:tc>
                  <a:txBody>
                    <a:bodyPr/>
                    <a:lstStyle/>
                    <a:p>
                      <a:r>
                        <a:rPr lang="en-US" dirty="0"/>
                        <a:t>20%</a:t>
                      </a:r>
                    </a:p>
                  </a:txBody>
                  <a:tcPr/>
                </a:tc>
                <a:extLst>
                  <a:ext uri="{0D108BD9-81ED-4DB2-BD59-A6C34878D82A}">
                    <a16:rowId xmlns:a16="http://schemas.microsoft.com/office/drawing/2014/main" val="127908207"/>
                  </a:ext>
                </a:extLst>
              </a:tr>
              <a:tr h="370840">
                <a:tc>
                  <a:txBody>
                    <a:bodyPr/>
                    <a:lstStyle/>
                    <a:p>
                      <a:r>
                        <a:rPr lang="en-US" dirty="0"/>
                        <a:t>Rainy</a:t>
                      </a:r>
                    </a:p>
                  </a:txBody>
                  <a:tcPr/>
                </a:tc>
                <a:tc>
                  <a:txBody>
                    <a:bodyPr/>
                    <a:lstStyle/>
                    <a:p>
                      <a:r>
                        <a:rPr lang="en-US" dirty="0"/>
                        <a:t>Sunny</a:t>
                      </a:r>
                    </a:p>
                  </a:txBody>
                  <a:tcPr/>
                </a:tc>
                <a:tc>
                  <a:txBody>
                    <a:bodyPr/>
                    <a:lstStyle/>
                    <a:p>
                      <a:r>
                        <a:rPr lang="en-US" dirty="0"/>
                        <a:t>40%</a:t>
                      </a:r>
                    </a:p>
                  </a:txBody>
                  <a:tcPr/>
                </a:tc>
                <a:extLst>
                  <a:ext uri="{0D108BD9-81ED-4DB2-BD59-A6C34878D82A}">
                    <a16:rowId xmlns:a16="http://schemas.microsoft.com/office/drawing/2014/main" val="3380178206"/>
                  </a:ext>
                </a:extLst>
              </a:tr>
              <a:tr h="370840">
                <a:tc>
                  <a:txBody>
                    <a:bodyPr/>
                    <a:lstStyle/>
                    <a:p>
                      <a:r>
                        <a:rPr lang="en-US" dirty="0"/>
                        <a:t>Rainy</a:t>
                      </a:r>
                    </a:p>
                  </a:txBody>
                  <a:tcPr/>
                </a:tc>
                <a:tc>
                  <a:txBody>
                    <a:bodyPr/>
                    <a:lstStyle/>
                    <a:p>
                      <a:r>
                        <a:rPr lang="en-US" dirty="0"/>
                        <a:t>Rainy</a:t>
                      </a:r>
                    </a:p>
                  </a:txBody>
                  <a:tcPr/>
                </a:tc>
                <a:tc>
                  <a:txBody>
                    <a:bodyPr/>
                    <a:lstStyle/>
                    <a:p>
                      <a:r>
                        <a:rPr lang="en-US" dirty="0"/>
                        <a:t>60%</a:t>
                      </a:r>
                    </a:p>
                  </a:txBody>
                  <a:tcPr/>
                </a:tc>
                <a:extLst>
                  <a:ext uri="{0D108BD9-81ED-4DB2-BD59-A6C34878D82A}">
                    <a16:rowId xmlns:a16="http://schemas.microsoft.com/office/drawing/2014/main" val="2059210759"/>
                  </a:ext>
                </a:extLst>
              </a:tr>
            </a:tbl>
          </a:graphicData>
        </a:graphic>
      </p:graphicFrame>
      <p:sp>
        <p:nvSpPr>
          <p:cNvPr id="5" name="Title 4">
            <a:extLst>
              <a:ext uri="{FF2B5EF4-FFF2-40B4-BE49-F238E27FC236}">
                <a16:creationId xmlns:a16="http://schemas.microsoft.com/office/drawing/2014/main" id="{D4CBB5DC-8291-7FA4-AADE-A6E0DCBF1FCB}"/>
              </a:ext>
            </a:extLst>
          </p:cNvPr>
          <p:cNvSpPr>
            <a:spLocks noGrp="1"/>
          </p:cNvSpPr>
          <p:nvPr>
            <p:ph type="title"/>
          </p:nvPr>
        </p:nvSpPr>
        <p:spPr/>
        <p:txBody>
          <a:bodyPr/>
          <a:lstStyle/>
          <a:p>
            <a:r>
              <a:rPr lang="en-US" dirty="0"/>
              <a:t>Markov Chain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17EA64-2CE1-BAED-5A0B-7B6843DA7310}"/>
                  </a:ext>
                </a:extLst>
              </p:cNvPr>
              <p:cNvSpPr txBox="1"/>
              <p:nvPr/>
            </p:nvSpPr>
            <p:spPr>
              <a:xfrm>
                <a:off x="9502775" y="5705856"/>
                <a:ext cx="7680324" cy="2575641"/>
              </a:xfrm>
              <a:prstGeom prst="rect">
                <a:avLst/>
              </a:prstGeom>
              <a:noFill/>
            </p:spPr>
            <p:txBody>
              <a:bodyPr wrap="square" rtlCol="0">
                <a:spAutoFit/>
              </a:bodyPr>
              <a:lstStyle/>
              <a:p>
                <a:r>
                  <a:rPr lang="en-US" sz="4400" b="0" dirty="0">
                    <a:latin typeface="Cambria Math" panose="02040503050406030204" pitchFamily="18" charset="0"/>
                  </a:rPr>
                  <a:t>Transition Distribution</a:t>
                </a:r>
              </a:p>
              <a:p>
                <a:pPr/>
                <a:r>
                  <a:rPr lang="en-US" sz="4400" b="0" dirty="0">
                    <a:latin typeface="Cambria Math" panose="02040503050406030204" pitchFamily="18" charset="0"/>
                  </a:rPr>
                  <a:t> </a:t>
                </a:r>
                <a:br>
                  <a:rPr lang="en-US" sz="44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𝑇</m:t>
                      </m:r>
                      <m:r>
                        <a:rPr lang="en-US" sz="4400" b="0" i="1" smtClean="0">
                          <a:latin typeface="Cambria Math" panose="02040503050406030204" pitchFamily="18" charset="0"/>
                        </a:rPr>
                        <m:t>=</m:t>
                      </m:r>
                      <m:d>
                        <m:dPr>
                          <m:ctrlPr>
                            <a:rPr lang="en-US" sz="4400" i="1" smtClean="0">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b="0" i="1" smtClean="0">
                                    <a:latin typeface="Cambria Math" panose="02040503050406030204" pitchFamily="18" charset="0"/>
                                  </a:rPr>
                                  <m:t>0</m:t>
                                </m:r>
                                <m:r>
                                  <a:rPr lang="en-US" sz="4400" b="0" i="1" smtClean="0">
                                    <a:latin typeface="Cambria Math" panose="02040503050406030204" pitchFamily="18" charset="0"/>
                                  </a:rPr>
                                  <m:t>.8</m:t>
                                </m:r>
                              </m:e>
                              <m:e>
                                <m:r>
                                  <a:rPr lang="en-US" sz="4400" b="0" i="1" smtClean="0">
                                    <a:latin typeface="Cambria Math" panose="02040503050406030204" pitchFamily="18" charset="0"/>
                                  </a:rPr>
                                  <m:t>0.4</m:t>
                                </m:r>
                              </m:e>
                            </m:mr>
                            <m:mr>
                              <m:e>
                                <m:r>
                                  <a:rPr lang="en-US" sz="4400" b="0" i="1" smtClean="0">
                                    <a:latin typeface="Cambria Math" panose="02040503050406030204" pitchFamily="18" charset="0"/>
                                  </a:rPr>
                                  <m:t>0.2</m:t>
                                </m:r>
                              </m:e>
                              <m:e>
                                <m:r>
                                  <a:rPr lang="en-US" sz="4400" b="0" i="1" smtClean="0">
                                    <a:latin typeface="Cambria Math" panose="02040503050406030204" pitchFamily="18" charset="0"/>
                                  </a:rPr>
                                  <m:t>0.6</m:t>
                                </m:r>
                              </m:e>
                            </m:mr>
                          </m:m>
                        </m:e>
                      </m:d>
                    </m:oMath>
                  </m:oMathPara>
                </a14:m>
                <a:endParaRPr lang="en-US" sz="4400" dirty="0"/>
              </a:p>
            </p:txBody>
          </p:sp>
        </mc:Choice>
        <mc:Fallback xmlns="">
          <p:sp>
            <p:nvSpPr>
              <p:cNvPr id="10" name="TextBox 9">
                <a:extLst>
                  <a:ext uri="{FF2B5EF4-FFF2-40B4-BE49-F238E27FC236}">
                    <a16:creationId xmlns:a16="http://schemas.microsoft.com/office/drawing/2014/main" id="{AB17EA64-2CE1-BAED-5A0B-7B6843DA7310}"/>
                  </a:ext>
                </a:extLst>
              </p:cNvPr>
              <p:cNvSpPr txBox="1">
                <a:spLocks noRot="1" noChangeAspect="1" noMove="1" noResize="1" noEditPoints="1" noAdjustHandles="1" noChangeArrowheads="1" noChangeShapeType="1" noTextEdit="1"/>
              </p:cNvSpPr>
              <p:nvPr/>
            </p:nvSpPr>
            <p:spPr>
              <a:xfrm>
                <a:off x="9502775" y="5705856"/>
                <a:ext cx="7680324" cy="2575641"/>
              </a:xfrm>
              <a:prstGeom prst="rect">
                <a:avLst/>
              </a:prstGeom>
              <a:blipFill>
                <a:blip r:embed="rId4"/>
                <a:stretch>
                  <a:fillRect l="-3300" t="-4902" b="-3922"/>
                </a:stretch>
              </a:blipFill>
            </p:spPr>
            <p:txBody>
              <a:bodyPr/>
              <a:lstStyle/>
              <a:p>
                <a:r>
                  <a:rPr lang="en-US">
                    <a:noFill/>
                  </a:rPr>
                  <a:t> </a:t>
                </a:r>
              </a:p>
            </p:txBody>
          </p:sp>
        </mc:Fallback>
      </mc:AlternateContent>
    </p:spTree>
    <p:extLst>
      <p:ext uri="{BB962C8B-B14F-4D97-AF65-F5344CB8AC3E}">
        <p14:creationId xmlns:p14="http://schemas.microsoft.com/office/powerpoint/2010/main" val="13825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CF671E-EC26-CFC9-9B5E-E795F19D7AC9}"/>
                  </a:ext>
                </a:extLst>
              </p:cNvPr>
              <p:cNvSpPr>
                <a:spLocks noGrp="1"/>
              </p:cNvSpPr>
              <p:nvPr>
                <p:ph sz="half" idx="2"/>
              </p:nvPr>
            </p:nvSpPr>
            <p:spPr/>
            <p:txBody>
              <a:bodyPr/>
              <a:lstStyle/>
              <a:p>
                <a:r>
                  <a:rPr lang="en-US" dirty="0"/>
                  <a:t>Resulting states are probabilistic that we then collapse according to those probabilities. </a:t>
                </a:r>
              </a:p>
              <a:p>
                <a:r>
                  <a:rPr lang="en-US" dirty="0"/>
                  <a:t>If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667</m:t>
                                </m:r>
                              </m:e>
                            </m:mr>
                            <m:mr>
                              <m:e>
                                <m:r>
                                  <a:rPr lang="en-US" b="0" i="1" smtClean="0">
                                    <a:latin typeface="Cambria Math" panose="02040503050406030204" pitchFamily="18" charset="0"/>
                                  </a:rPr>
                                  <m:t>.333</m:t>
                                </m:r>
                              </m:e>
                            </m:mr>
                          </m:m>
                        </m:e>
                      </m:d>
                    </m:oMath>
                  </m:oMathPara>
                </a14:m>
                <a:endParaRPr lang="en-US" dirty="0"/>
              </a:p>
              <a:p>
                <a:pPr marL="0" indent="0">
                  <a:buNone/>
                </a:pPr>
                <a:r>
                  <a:rPr lang="en-US" dirty="0"/>
                  <a:t>then it will collapse to sunny 2/3 of the time. </a:t>
                </a:r>
              </a:p>
            </p:txBody>
          </p:sp>
        </mc:Choice>
        <mc:Fallback xmlns="">
          <p:sp>
            <p:nvSpPr>
              <p:cNvPr id="3" name="Content Placeholder 2">
                <a:extLst>
                  <a:ext uri="{FF2B5EF4-FFF2-40B4-BE49-F238E27FC236}">
                    <a16:creationId xmlns:a16="http://schemas.microsoft.com/office/drawing/2014/main" id="{19CF671E-EC26-CFC9-9B5E-E795F19D7AC9}"/>
                  </a:ext>
                </a:extLst>
              </p:cNvPr>
              <p:cNvSpPr>
                <a:spLocks noGrp="1" noRot="1" noChangeAspect="1" noMove="1" noResize="1" noEditPoints="1" noAdjustHandles="1" noChangeArrowheads="1" noChangeShapeType="1" noTextEdit="1"/>
              </p:cNvSpPr>
              <p:nvPr>
                <p:ph sz="half" idx="2"/>
              </p:nvPr>
            </p:nvSpPr>
            <p:spPr>
              <a:blipFill>
                <a:blip r:embed="rId3"/>
                <a:stretch>
                  <a:fillRect l="-2805" t="-1751"/>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1B55897A-6EE7-C5C2-0DED-5922E1F3DE56}"/>
              </a:ext>
            </a:extLst>
          </p:cNvPr>
          <p:cNvSpPr>
            <a:spLocks noGrp="1"/>
          </p:cNvSpPr>
          <p:nvPr>
            <p:ph type="title"/>
          </p:nvPr>
        </p:nvSpPr>
        <p:spPr/>
        <p:txBody>
          <a:bodyPr/>
          <a:lstStyle/>
          <a:p>
            <a:r>
              <a:rPr lang="en-US" dirty="0"/>
              <a:t>Markov Chain Example</a:t>
            </a:r>
          </a:p>
        </p:txBody>
      </p:sp>
      <p:pic>
        <p:nvPicPr>
          <p:cNvPr id="9" name="Content Placeholder 8">
            <a:extLst>
              <a:ext uri="{FF2B5EF4-FFF2-40B4-BE49-F238E27FC236}">
                <a16:creationId xmlns:a16="http://schemas.microsoft.com/office/drawing/2014/main" id="{7281951C-7272-3E62-78EB-7589EEFEA3D3}"/>
              </a:ext>
            </a:extLst>
          </p:cNvPr>
          <p:cNvPicPr>
            <a:picLocks noGrp="1" noChangeAspect="1"/>
          </p:cNvPicPr>
          <p:nvPr>
            <p:ph sz="half" idx="1"/>
          </p:nvPr>
        </p:nvPicPr>
        <p:blipFill>
          <a:blip r:embed="rId4"/>
          <a:stretch>
            <a:fillRect/>
          </a:stretch>
        </p:blipFill>
        <p:spPr>
          <a:xfrm>
            <a:off x="1098550" y="2258172"/>
            <a:ext cx="7680325" cy="6170705"/>
          </a:xfrm>
        </p:spPr>
      </p:pic>
    </p:spTree>
    <p:extLst>
      <p:ext uri="{BB962C8B-B14F-4D97-AF65-F5344CB8AC3E}">
        <p14:creationId xmlns:p14="http://schemas.microsoft.com/office/powerpoint/2010/main" val="42794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97CEB4-E135-E708-3663-D1027F0853B9}"/>
              </a:ext>
            </a:extLst>
          </p:cNvPr>
          <p:cNvSpPr>
            <a:spLocks noGrp="1"/>
          </p:cNvSpPr>
          <p:nvPr>
            <p:ph type="title"/>
          </p:nvPr>
        </p:nvSpPr>
        <p:spPr/>
        <p:txBody>
          <a:bodyPr/>
          <a:lstStyle/>
          <a:p>
            <a:r>
              <a:rPr lang="en-US" dirty="0"/>
              <a:t>Markov Chain Monte Carlo (MCMC)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1EC5BB6-748B-1E4D-9C6C-0D467A299AEF}"/>
                  </a:ext>
                </a:extLst>
              </p:cNvPr>
              <p:cNvSpPr>
                <a:spLocks noGrp="1"/>
              </p:cNvSpPr>
              <p:nvPr>
                <p:ph idx="1"/>
              </p:nvPr>
            </p:nvSpPr>
            <p:spPr/>
            <p:txBody>
              <a:bodyPr/>
              <a:lstStyle/>
              <a:p>
                <a:r>
                  <a:rPr lang="en-US" b="1" dirty="0">
                    <a:solidFill>
                      <a:schemeClr val="bg1"/>
                    </a:solidFill>
                  </a:rPr>
                  <a:t>Monte Carlo </a:t>
                </a:r>
                <a:r>
                  <a:rPr lang="en-US" dirty="0"/>
                  <a:t>methods are algorithms that rely on repeated random sampling to obtain (numerical) results. </a:t>
                </a:r>
              </a:p>
              <a:p>
                <a:pPr lvl="1"/>
                <a:r>
                  <a:rPr lang="en-US" dirty="0"/>
                  <a:t>The basic idea is to use random draws,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to approximate a solution to an analytic problem, for example</a:t>
                </a:r>
              </a:p>
              <a:p>
                <a:pPr marL="6985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pPr marL="596900" indent="-571500"/>
                <a:r>
                  <a:rPr lang="en-US" b="1" dirty="0">
                    <a:solidFill>
                      <a:schemeClr val="bg1"/>
                    </a:solidFill>
                  </a:rPr>
                  <a:t>Markov chain simulation</a:t>
                </a:r>
                <a:r>
                  <a:rPr lang="en-US" dirty="0"/>
                  <a:t> is used when it is not possible (or not computationally efficient) to sample </a:t>
                </a:r>
                <a14:m>
                  <m:oMath xmlns:m="http://schemas.openxmlformats.org/officeDocument/2006/math">
                    <m:r>
                      <a:rPr lang="en-US" i="1" smtClean="0">
                        <a:latin typeface="Cambria Math" panose="02040503050406030204" pitchFamily="18" charset="0"/>
                      </a:rPr>
                      <m:t>𝜃</m:t>
                    </m:r>
                  </m:oMath>
                </a14:m>
                <a:r>
                  <a:rPr lang="en-US" dirty="0"/>
                  <a:t> directly.</a:t>
                </a:r>
              </a:p>
              <a:p>
                <a:pPr marL="1270000" lvl="1" indent="-571500"/>
                <a:r>
                  <a:rPr lang="en-US" dirty="0"/>
                  <a:t>Ex: sampling from multivariate probability distributions. </a:t>
                </a:r>
              </a:p>
            </p:txBody>
          </p:sp>
        </mc:Choice>
        <mc:Fallback xmlns="">
          <p:sp>
            <p:nvSpPr>
              <p:cNvPr id="6" name="Content Placeholder 5">
                <a:extLst>
                  <a:ext uri="{FF2B5EF4-FFF2-40B4-BE49-F238E27FC236}">
                    <a16:creationId xmlns:a16="http://schemas.microsoft.com/office/drawing/2014/main" id="{C1EC5BB6-748B-1E4D-9C6C-0D467A299AEF}"/>
                  </a:ext>
                </a:extLst>
              </p:cNvPr>
              <p:cNvSpPr>
                <a:spLocks noGrp="1" noRot="1" noChangeAspect="1" noMove="1" noResize="1" noEditPoints="1" noAdjustHandles="1" noChangeArrowheads="1" noChangeShapeType="1" noTextEdit="1"/>
              </p:cNvSpPr>
              <p:nvPr>
                <p:ph idx="1"/>
              </p:nvPr>
            </p:nvSpPr>
            <p:spPr>
              <a:blipFill>
                <a:blip r:embed="rId2"/>
                <a:stretch>
                  <a:fillRect l="-1104" t="-1657" r="-1262" b="-2947"/>
                </a:stretch>
              </a:blipFill>
            </p:spPr>
            <p:txBody>
              <a:bodyPr/>
              <a:lstStyle/>
              <a:p>
                <a:r>
                  <a:rPr lang="en-US">
                    <a:noFill/>
                  </a:rPr>
                  <a:t> </a:t>
                </a:r>
              </a:p>
            </p:txBody>
          </p:sp>
        </mc:Fallback>
      </mc:AlternateContent>
    </p:spTree>
    <p:extLst>
      <p:ext uri="{BB962C8B-B14F-4D97-AF65-F5344CB8AC3E}">
        <p14:creationId xmlns:p14="http://schemas.microsoft.com/office/powerpoint/2010/main" val="7506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165584A7-007B-4B23-86DE-AF94DC79FA7F}"/>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3270</TotalTime>
  <Words>1341</Words>
  <Application>Microsoft Macintosh PowerPoint</Application>
  <PresentationFormat>Custom</PresentationFormat>
  <Paragraphs>181</Paragraphs>
  <Slides>24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.AppleSystemUIFontMonospaced</vt:lpstr>
      <vt:lpstr>.SF NS</vt:lpstr>
      <vt:lpstr>Aptos</vt:lpstr>
      <vt:lpstr>Arial</vt:lpstr>
      <vt:lpstr>Cambria Math</vt:lpstr>
      <vt:lpstr>Georgia</vt:lpstr>
      <vt:lpstr>Symbol</vt:lpstr>
      <vt:lpstr>Wingdings 2</vt:lpstr>
      <vt:lpstr>Breeze</vt:lpstr>
      <vt:lpstr>Bayesian Inference</vt:lpstr>
      <vt:lpstr>Markov Chain Methods</vt:lpstr>
      <vt:lpstr>Last Time</vt:lpstr>
      <vt:lpstr>Objectives</vt:lpstr>
      <vt:lpstr>Topics to Review</vt:lpstr>
      <vt:lpstr>Markov Chains</vt:lpstr>
      <vt:lpstr>Markov Chain Example</vt:lpstr>
      <vt:lpstr>Markov Chain Example</vt:lpstr>
      <vt:lpstr>Markov Chain Monte Carlo (MCMC) </vt:lpstr>
      <vt:lpstr>Markov Chain Monte Carlo (MCMC) </vt:lpstr>
      <vt:lpstr>Gibbs Sampler</vt:lpstr>
      <vt:lpstr>Gibbs Sampler Example</vt:lpstr>
      <vt:lpstr>PowerPoint Presentation</vt:lpstr>
      <vt:lpstr>Simulations</vt:lpstr>
      <vt:lpstr>Our Simulation</vt:lpstr>
      <vt:lpstr>The Metropolis Algorithm</vt:lpstr>
      <vt:lpstr>Metropolis Algorithm Steps</vt:lpstr>
      <vt:lpstr>Metropolis Algorithm Example</vt:lpstr>
      <vt:lpstr>Simulations (1000 vs. 5000)</vt:lpstr>
      <vt:lpstr>Picking Sample Size</vt:lpstr>
      <vt:lpstr>Metropolis-Hastings Algorithm</vt:lpstr>
      <vt:lpstr>Metropolis-Hastings Algorithm Example</vt:lpstr>
      <vt:lpstr>Simulations (10,000 Samples)</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25</cp:revision>
  <dcterms:created xsi:type="dcterms:W3CDTF">2019-02-13T16:04:21Z</dcterms:created>
  <dcterms:modified xsi:type="dcterms:W3CDTF">2024-07-25T14:46:04Z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