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2"/>
  </p:notesMasterIdLst>
  <p:sldIdLst>
    <p:sldId id="259" r:id="rId5"/>
    <p:sldId id="262" r:id="rId6"/>
    <p:sldId id="263" r:id="rId7"/>
    <p:sldId id="264" r:id="rId8"/>
    <p:sldId id="276" r:id="rId9"/>
    <p:sldId id="287" r:id="rId10"/>
    <p:sldId id="289" r:id="rId11"/>
    <p:sldId id="290" r:id="rId12"/>
    <p:sldId id="293" r:id="rId13"/>
    <p:sldId id="296" r:id="rId14"/>
    <p:sldId id="297" r:id="rId15"/>
    <p:sldId id="298" r:id="rId16"/>
    <p:sldId id="299" r:id="rId17"/>
    <p:sldId id="294" r:id="rId18"/>
    <p:sldId id="300" r:id="rId19"/>
    <p:sldId id="301" r:id="rId20"/>
    <p:sldId id="265" r:id="rId21"/>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1"/>
    <p:restoredTop sz="80272"/>
  </p:normalViewPr>
  <p:slideViewPr>
    <p:cSldViewPr snapToGrid="0" snapToObjects="1">
      <p:cViewPr varScale="1">
        <p:scale>
          <a:sx n="67" d="100"/>
          <a:sy n="67" d="100"/>
        </p:scale>
        <p:origin x="336" y="200"/>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EDB27-1998-C943-968A-A040123AFDCE}" type="datetimeFigureOut">
              <a:rPr lang="en-US" smtClean="0"/>
              <a:t>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5DDDC-B10B-3347-AAB4-5CB93FC9C71C}" type="slidenum">
              <a:rPr lang="en-US" smtClean="0"/>
              <a:t>‹#›</a:t>
            </a:fld>
            <a:endParaRPr lang="en-US"/>
          </a:p>
        </p:txBody>
      </p:sp>
    </p:spTree>
    <p:extLst>
      <p:ext uri="{BB962C8B-B14F-4D97-AF65-F5344CB8AC3E}">
        <p14:creationId xmlns:p14="http://schemas.microsoft.com/office/powerpoint/2010/main" val="131912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1 of module 6 on Bayesian inference</a:t>
            </a:r>
          </a:p>
        </p:txBody>
      </p:sp>
      <p:sp>
        <p:nvSpPr>
          <p:cNvPr id="4" name="Slide Number Placeholder 3"/>
          <p:cNvSpPr>
            <a:spLocks noGrp="1"/>
          </p:cNvSpPr>
          <p:nvPr>
            <p:ph type="sldNum" sz="quarter" idx="5"/>
          </p:nvPr>
        </p:nvSpPr>
        <p:spPr/>
        <p:txBody>
          <a:bodyPr/>
          <a:lstStyle/>
          <a:p>
            <a:fld id="{F625DDDC-B10B-3347-AAB4-5CB93FC9C71C}" type="slidenum">
              <a:rPr lang="en-US" smtClean="0"/>
              <a:t>1</a:t>
            </a:fld>
            <a:endParaRPr lang="en-US"/>
          </a:p>
        </p:txBody>
      </p:sp>
    </p:spTree>
    <p:extLst>
      <p:ext uri="{BB962C8B-B14F-4D97-AF65-F5344CB8AC3E}">
        <p14:creationId xmlns:p14="http://schemas.microsoft.com/office/powerpoint/2010/main" val="308743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true that we can express any integral this way? </a:t>
            </a:r>
          </a:p>
          <a:p>
            <a:endParaRPr lang="en-US" dirty="0"/>
          </a:p>
          <a:p>
            <a:r>
              <a:rPr lang="en-US" dirty="0"/>
              <a:t>Suppose I want to integrate some function g. Well, I can define h to be the quotient of g </a:t>
            </a:r>
            <a:r>
              <a:rPr lang="en-US" dirty="0" err="1"/>
              <a:t>divded</a:t>
            </a:r>
            <a:r>
              <a:rPr lang="en-US" dirty="0"/>
              <a:t> by the posterior. </a:t>
            </a:r>
          </a:p>
          <a:p>
            <a:r>
              <a:rPr lang="en-US" dirty="0"/>
              <a:t>Then, </a:t>
            </a:r>
          </a:p>
          <a:p>
            <a:r>
              <a:rPr lang="en-US" dirty="0"/>
              <a:t>The integral of g is exactly the posterior expectation of h. So while it looks like we’re restricting to a context of distributions, this is actually a method for integration in general. </a:t>
            </a:r>
          </a:p>
        </p:txBody>
      </p:sp>
      <p:sp>
        <p:nvSpPr>
          <p:cNvPr id="4" name="Slide Number Placeholder 3"/>
          <p:cNvSpPr>
            <a:spLocks noGrp="1"/>
          </p:cNvSpPr>
          <p:nvPr>
            <p:ph type="sldNum" sz="quarter" idx="5"/>
          </p:nvPr>
        </p:nvSpPr>
        <p:spPr/>
        <p:txBody>
          <a:bodyPr/>
          <a:lstStyle/>
          <a:p>
            <a:fld id="{F625DDDC-B10B-3347-AAB4-5CB93FC9C71C}" type="slidenum">
              <a:rPr lang="en-US" smtClean="0"/>
              <a:t>10</a:t>
            </a:fld>
            <a:endParaRPr lang="en-US"/>
          </a:p>
        </p:txBody>
      </p:sp>
    </p:spTree>
    <p:extLst>
      <p:ext uri="{BB962C8B-B14F-4D97-AF65-F5344CB8AC3E}">
        <p14:creationId xmlns:p14="http://schemas.microsoft.com/office/powerpoint/2010/main" val="24278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Simulation methods rely on random samples from the target distribution and estimate expectations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Of h() based on these samples. The challenge of this method is that drawing samples from a distribution requires some thought, as we will see in the next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But ignoring the challenges of sampling, simulation methods like these get better with more samples because they are stochastic. Each sample comes with some error, but, over time, these errors should cancel out, assuming we have a sound method and our draws are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Basic Monte Carlo methods produce independent samples,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while Markov Chain Monte Carlo (MCMC) methods produce dependent samples but offer several strengths. We will discuss both in the lesson 3.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11</a:t>
            </a:fld>
            <a:endParaRPr lang="en-US"/>
          </a:p>
        </p:txBody>
      </p:sp>
    </p:spTree>
    <p:extLst>
      <p:ext uri="{BB962C8B-B14F-4D97-AF65-F5344CB8AC3E}">
        <p14:creationId xmlns:p14="http://schemas.microsoft.com/office/powerpoint/2010/main" val="230876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numerical integration involves selecting points and assigning a weight to each point. </a:t>
            </a:r>
          </a:p>
          <a:p>
            <a:endParaRPr lang="en-US" dirty="0"/>
          </a:p>
          <a:p>
            <a:r>
              <a:rPr lang="en-US" dirty="0"/>
              <a:t>This weight acts as a proxy for the underlying posterior distribution but they can be thought of in a more general context. </a:t>
            </a:r>
          </a:p>
          <a:p>
            <a:endParaRPr lang="en-US" dirty="0"/>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12</a:t>
            </a:fld>
            <a:endParaRPr lang="en-US"/>
          </a:p>
        </p:txBody>
      </p:sp>
    </p:spTree>
    <p:extLst>
      <p:ext uri="{BB962C8B-B14F-4D97-AF65-F5344CB8AC3E}">
        <p14:creationId xmlns:p14="http://schemas.microsoft.com/office/powerpoint/2010/main" val="337451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root deterministic methods with what you already know, let’s look at an example equivalent to the midpoint rule.</a:t>
            </a:r>
          </a:p>
          <a:p>
            <a:endParaRPr lang="en-US" dirty="0"/>
          </a:p>
          <a:p>
            <a:r>
              <a:rPr lang="en-US" dirty="0"/>
              <a:t>Here, we pick a uniform distribution over the interval.</a:t>
            </a:r>
          </a:p>
          <a:p>
            <a:endParaRPr lang="en-US" dirty="0"/>
          </a:p>
          <a:p>
            <a:r>
              <a:rPr lang="en-US" dirty="0"/>
              <a:t>We pick a value h. Remember that h is equal to g over the posterior, so if this is just a regular integral, the integral we’re computing is h times the posterior, or just sin of theta.</a:t>
            </a:r>
          </a:p>
          <a:p>
            <a:endParaRPr lang="en-US" dirty="0"/>
          </a:p>
          <a:p>
            <a:r>
              <a:rPr lang="en-US" dirty="0"/>
              <a:t>We pick 8 </a:t>
            </a:r>
            <a:r>
              <a:rPr lang="en-US" dirty="0" err="1"/>
              <a:t>equi</a:t>
            </a:r>
            <a:r>
              <a:rPr lang="en-US" dirty="0"/>
              <a:t>-spaced parameters on the interval</a:t>
            </a:r>
          </a:p>
          <a:p>
            <a:endParaRPr lang="en-US" dirty="0"/>
          </a:p>
          <a:p>
            <a:r>
              <a:rPr lang="en-US" dirty="0"/>
              <a:t>And the corresponding weights are 1. Why? Because we have a uniform distribution that we are working with so each point is equally likely. </a:t>
            </a:r>
          </a:p>
          <a:p>
            <a:endParaRPr lang="en-US" dirty="0"/>
          </a:p>
          <a:p>
            <a:r>
              <a:rPr lang="en-US" dirty="0"/>
              <a:t>Then our </a:t>
            </a:r>
            <a:r>
              <a:rPr lang="en-US" dirty="0" err="1"/>
              <a:t>interal</a:t>
            </a:r>
            <a:r>
              <a:rPr lang="en-US" dirty="0"/>
              <a:t> is approximated by the sum. </a:t>
            </a:r>
          </a:p>
          <a:p>
            <a:endParaRPr lang="en-US" dirty="0"/>
          </a:p>
          <a:p>
            <a:r>
              <a:rPr lang="en-US" dirty="0"/>
              <a:t>Here is an image of the computation. The result is an estimate of 2.0129, which is pretty good given that the true value is 2. </a:t>
            </a:r>
          </a:p>
        </p:txBody>
      </p:sp>
      <p:sp>
        <p:nvSpPr>
          <p:cNvPr id="4" name="Slide Number Placeholder 3"/>
          <p:cNvSpPr>
            <a:spLocks noGrp="1"/>
          </p:cNvSpPr>
          <p:nvPr>
            <p:ph type="sldNum" sz="quarter" idx="5"/>
          </p:nvPr>
        </p:nvSpPr>
        <p:spPr/>
        <p:txBody>
          <a:bodyPr/>
          <a:lstStyle/>
          <a:p>
            <a:fld id="{F625DDDC-B10B-3347-AAB4-5CB93FC9C71C}" type="slidenum">
              <a:rPr lang="en-US" smtClean="0"/>
              <a:t>13</a:t>
            </a:fld>
            <a:endParaRPr lang="en-US"/>
          </a:p>
        </p:txBody>
      </p:sp>
    </p:spTree>
    <p:extLst>
      <p:ext uri="{BB962C8B-B14F-4D97-AF65-F5344CB8AC3E}">
        <p14:creationId xmlns:p14="http://schemas.microsoft.com/office/powerpoint/2010/main" val="1867569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We previously discussed normal approximation in Module 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the next lesson of this module, we will explore simulation-based methods.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A good starting point is approximating simpler parametric distributions we’ve seen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So that’s exactly what we’ll do. But don’t be fooled. Even though these are chosen. Because they are easier to characterize, the results remain.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14</a:t>
            </a:fld>
            <a:endParaRPr lang="en-US"/>
          </a:p>
        </p:txBody>
      </p:sp>
    </p:spTree>
    <p:extLst>
      <p:ext uri="{BB962C8B-B14F-4D97-AF65-F5344CB8AC3E}">
        <p14:creationId xmlns:p14="http://schemas.microsoft.com/office/powerpoint/2010/main" val="802607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 toward numerical methods, we need to rely somewhat on crude estimations.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By crude estimation, I mean any process that gives me a rough answer, which often involves throwing our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Bayesian inference, this typically involves getting a reasonable point estimate.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For instance, in the rat tumor example from Module 5, we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past experiment data to get crude estimates of the parameters. We looked at the ratios of past experiments as individual data points, computed their mean and standard error to generate a reasonable estimate for the parameters alpha and beta. This is exactly what I mean when I say we get a reasonable but crude estimate for a distribution.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15</a:t>
            </a:fld>
            <a:endParaRPr lang="en-US"/>
          </a:p>
        </p:txBody>
      </p:sp>
    </p:spTree>
    <p:extLst>
      <p:ext uri="{BB962C8B-B14F-4D97-AF65-F5344CB8AC3E}">
        <p14:creationId xmlns:p14="http://schemas.microsoft.com/office/powerpoint/2010/main" val="232970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bother with that?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Crude estimates provide a clear idea of what to expect and help determine if an approach is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They also serve as a reference to identify potential numerical errors in computation. </a:t>
            </a:r>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16</a:t>
            </a:fld>
            <a:endParaRPr lang="en-US"/>
          </a:p>
        </p:txBody>
      </p:sp>
    </p:spTree>
    <p:extLst>
      <p:ext uri="{BB962C8B-B14F-4D97-AF65-F5344CB8AC3E}">
        <p14:creationId xmlns:p14="http://schemas.microsoft.com/office/powerpoint/2010/main" val="312515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lesson, we will cover simulation techniques for Bayesian inference. </a:t>
            </a:r>
          </a:p>
        </p:txBody>
      </p:sp>
      <p:sp>
        <p:nvSpPr>
          <p:cNvPr id="4" name="Slide Number Placeholder 3"/>
          <p:cNvSpPr>
            <a:spLocks noGrp="1"/>
          </p:cNvSpPr>
          <p:nvPr>
            <p:ph type="sldNum" sz="quarter" idx="5"/>
          </p:nvPr>
        </p:nvSpPr>
        <p:spPr/>
        <p:txBody>
          <a:bodyPr/>
          <a:lstStyle/>
          <a:p>
            <a:fld id="{F625DDDC-B10B-3347-AAB4-5CB93FC9C71C}" type="slidenum">
              <a:rPr lang="en-US" smtClean="0"/>
              <a:t>17</a:t>
            </a:fld>
            <a:endParaRPr lang="en-US"/>
          </a:p>
        </p:txBody>
      </p:sp>
    </p:spTree>
    <p:extLst>
      <p:ext uri="{BB962C8B-B14F-4D97-AF65-F5344CB8AC3E}">
        <p14:creationId xmlns:p14="http://schemas.microsoft.com/office/powerpoint/2010/main" val="205701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numerical methods </a:t>
            </a:r>
            <a:r>
              <a:rPr lang="en-US"/>
              <a:t>and approximation</a:t>
            </a:r>
          </a:p>
        </p:txBody>
      </p:sp>
      <p:sp>
        <p:nvSpPr>
          <p:cNvPr id="4" name="Slide Number Placeholder 3"/>
          <p:cNvSpPr>
            <a:spLocks noGrp="1"/>
          </p:cNvSpPr>
          <p:nvPr>
            <p:ph type="sldNum" sz="quarter" idx="5"/>
          </p:nvPr>
        </p:nvSpPr>
        <p:spPr/>
        <p:txBody>
          <a:bodyPr/>
          <a:lstStyle/>
          <a:p>
            <a:fld id="{F625DDDC-B10B-3347-AAB4-5CB93FC9C71C}" type="slidenum">
              <a:rPr lang="en-US" smtClean="0"/>
              <a:t>2</a:t>
            </a:fld>
            <a:endParaRPr lang="en-US"/>
          </a:p>
        </p:txBody>
      </p:sp>
    </p:spTree>
    <p:extLst>
      <p:ext uri="{BB962C8B-B14F-4D97-AF65-F5344CB8AC3E}">
        <p14:creationId xmlns:p14="http://schemas.microsoft.com/office/powerpoint/2010/main" val="229953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module, we discussed hierarchical models. </a:t>
            </a:r>
          </a:p>
        </p:txBody>
      </p:sp>
      <p:sp>
        <p:nvSpPr>
          <p:cNvPr id="4" name="Slide Number Placeholder 3"/>
          <p:cNvSpPr>
            <a:spLocks noGrp="1"/>
          </p:cNvSpPr>
          <p:nvPr>
            <p:ph type="sldNum" sz="quarter" idx="5"/>
          </p:nvPr>
        </p:nvSpPr>
        <p:spPr/>
        <p:txBody>
          <a:bodyPr/>
          <a:lstStyle/>
          <a:p>
            <a:fld id="{F625DDDC-B10B-3347-AAB4-5CB93FC9C71C}" type="slidenum">
              <a:rPr lang="en-US" smtClean="0"/>
              <a:t>3</a:t>
            </a:fld>
            <a:endParaRPr lang="en-US"/>
          </a:p>
        </p:txBody>
      </p:sp>
    </p:spTree>
    <p:extLst>
      <p:ext uri="{BB962C8B-B14F-4D97-AF65-F5344CB8AC3E}">
        <p14:creationId xmlns:p14="http://schemas.microsoft.com/office/powerpoint/2010/main" val="355664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r>
              <a:rPr lang="en-US" dirty="0"/>
              <a:t>understand the role of numerical integration in Bayesian computation  and </a:t>
            </a:r>
          </a:p>
          <a:p>
            <a:endParaRPr lang="en-US" dirty="0"/>
          </a:p>
          <a:p>
            <a:r>
              <a:rPr lang="en-US" dirty="0"/>
              <a:t>you will learn about distributional approximation and their applications. </a:t>
            </a:r>
          </a:p>
        </p:txBody>
      </p:sp>
      <p:sp>
        <p:nvSpPr>
          <p:cNvPr id="4" name="Slide Number Placeholder 3"/>
          <p:cNvSpPr>
            <a:spLocks noGrp="1"/>
          </p:cNvSpPr>
          <p:nvPr>
            <p:ph type="sldNum" sz="quarter" idx="5"/>
          </p:nvPr>
        </p:nvSpPr>
        <p:spPr/>
        <p:txBody>
          <a:bodyPr/>
          <a:lstStyle/>
          <a:p>
            <a:fld id="{F625DDDC-B10B-3347-AAB4-5CB93FC9C71C}" type="slidenum">
              <a:rPr lang="en-US" smtClean="0"/>
              <a:t>4</a:t>
            </a:fld>
            <a:endParaRPr lang="en-US"/>
          </a:p>
        </p:txBody>
      </p:sp>
    </p:spTree>
    <p:extLst>
      <p:ext uri="{BB962C8B-B14F-4D97-AF65-F5344CB8AC3E}">
        <p14:creationId xmlns:p14="http://schemas.microsoft.com/office/powerpoint/2010/main" val="298137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a:t>
            </a:r>
            <a:r>
              <a:rPr lang="en-US" dirty="0" err="1"/>
              <a:t>rebiew</a:t>
            </a:r>
            <a:r>
              <a:rPr lang="en-US" dirty="0"/>
              <a:t> for this lesson include, </a:t>
            </a:r>
          </a:p>
          <a:p>
            <a:endParaRPr lang="en-US" dirty="0"/>
          </a:p>
          <a:p>
            <a:r>
              <a:rPr lang="en-US" dirty="0"/>
              <a:t>Simple numerical integration methods, these are typically the ones we see in Calculus II </a:t>
            </a:r>
          </a:p>
          <a:p>
            <a:r>
              <a:rPr lang="en-US" dirty="0"/>
              <a:t>Such as the midpoint or trapezoidal rule for approximating integrals </a:t>
            </a:r>
          </a:p>
          <a:p>
            <a:endParaRPr lang="en-US" dirty="0"/>
          </a:p>
          <a:p>
            <a:r>
              <a:rPr lang="en-US" dirty="0"/>
              <a:t>And the rough estimation we did for the rat tumor example in lesson 1 of module 5. </a:t>
            </a:r>
          </a:p>
        </p:txBody>
      </p:sp>
      <p:sp>
        <p:nvSpPr>
          <p:cNvPr id="4" name="Slide Number Placeholder 3"/>
          <p:cNvSpPr>
            <a:spLocks noGrp="1"/>
          </p:cNvSpPr>
          <p:nvPr>
            <p:ph type="sldNum" sz="quarter" idx="5"/>
          </p:nvPr>
        </p:nvSpPr>
        <p:spPr/>
        <p:txBody>
          <a:bodyPr/>
          <a:lstStyle/>
          <a:p>
            <a:fld id="{F625DDDC-B10B-3347-AAB4-5CB93FC9C71C}" type="slidenum">
              <a:rPr lang="en-US" smtClean="0"/>
              <a:t>5</a:t>
            </a:fld>
            <a:endParaRPr lang="en-US"/>
          </a:p>
        </p:txBody>
      </p:sp>
    </p:spTree>
    <p:extLst>
      <p:ext uri="{BB962C8B-B14F-4D97-AF65-F5344CB8AC3E}">
        <p14:creationId xmlns:p14="http://schemas.microsoft.com/office/powerpoint/2010/main" val="290957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and </a:t>
                </a:r>
              </a:p>
              <a:p>
                <a:pPr marL="1441450" lvl="1" indent="-742950">
                  <a:buFont typeface="+mj-lt"/>
                  <a:buAutoNum type="arabicPeriod"/>
                </a:pPr>
                <a:r>
                  <a:rPr lang="en-US" dirty="0"/>
                  <a:t>computation of the posterior predictive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e>
                        <m:r>
                          <a:rPr lang="en-US" b="0" i="1" smtClean="0">
                            <a:latin typeface="Cambria Math" panose="02040503050406030204" pitchFamily="18" charset="0"/>
                          </a:rPr>
                          <m:t>𝑦</m:t>
                        </m:r>
                      </m:e>
                    </m:d>
                  </m:oMath>
                </a14:m>
                <a:r>
                  <a:rPr lang="en-US" dirty="0"/>
                  <a:t>.</a:t>
                </a:r>
              </a:p>
              <a:p>
                <a:pPr marL="768350" indent="-742950"/>
                <a:r>
                  <a:rPr lang="en-US" dirty="0"/>
                  <a:t>Thus far, we have considered examples where these could be computed analytically in closed form</a:t>
                </a:r>
              </a:p>
              <a:p>
                <a:pPr marL="1441450" lvl="1" indent="-742950"/>
                <a:r>
                  <a:rPr lang="en-US" dirty="0"/>
                  <a:t>The primary ones we’ve seen are normal, gamma, beta, Poisson (which is exponential</a:t>
                </a:r>
              </a:p>
              <a:p>
                <a:pPr marL="1441450" lvl="1" indent="-742950"/>
                <a:endParaRPr lang="en-US" dirty="0"/>
              </a:p>
              <a:p>
                <a:pPr marL="1441450" lvl="1" indent="-742950"/>
                <a:r>
                  <a:rPr lang="en-US" dirty="0"/>
                  <a:t>Now we look more complex cases</a:t>
                </a:r>
              </a:p>
              <a:p>
                <a:pPr marL="1441450" lvl="1" indent="-742950"/>
                <a:endParaRPr lang="en-US" dirty="0"/>
              </a:p>
              <a:p>
                <a:pPr marL="1441450" lvl="1" indent="-742950"/>
                <a:r>
                  <a:rPr lang="en-US" dirty="0"/>
                  <a:t>Given the importance of computation, I do recommend you read chapters </a:t>
                </a:r>
              </a:p>
              <a:p>
                <a:pPr marL="1441450" lvl="1" indent="-742950"/>
                <a:r>
                  <a:rPr lang="en-US" dirty="0"/>
                  <a:t>Ch. 12-13 are recommended for independent study after this module. </a:t>
                </a:r>
              </a:p>
              <a:p>
                <a:endParaRPr lang="en-US" dirty="0"/>
              </a:p>
            </p:txBody>
          </p:sp>
        </mc:Choice>
        <mc:Fallback>
          <p:sp>
            <p:nvSpPr>
              <p:cNvPr id="3" name="Notes Placeholder 2"/>
              <p:cNvSpPr>
                <a:spLocks noGrp="1"/>
              </p:cNvSpPr>
              <p:nvPr>
                <p:ph type="body"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r>
                  <a:rPr lang="en-US" b="0" i="0">
                    <a:latin typeface="Cambria Math" panose="02040503050406030204" pitchFamily="18" charset="0"/>
                  </a:rPr>
                  <a:t>𝑝(</a:t>
                </a:r>
                <a:r>
                  <a:rPr lang="en-US" b="0" i="0">
                    <a:latin typeface="Cambria Math" panose="02040503050406030204" pitchFamily="18" charset="0"/>
                    <a:ea typeface="Cambria Math" panose="02040503050406030204" pitchFamily="18" charset="0"/>
                  </a:rPr>
                  <a:t>𝜃│</a:t>
                </a:r>
                <a:r>
                  <a:rPr lang="en-US" b="0" i="0">
                    <a:latin typeface="Cambria Math" panose="02040503050406030204" pitchFamily="18" charset="0"/>
                  </a:rPr>
                  <a:t>𝑦)</a:t>
                </a:r>
                <a:r>
                  <a:rPr lang="en-US" dirty="0"/>
                  <a:t>, and </a:t>
                </a:r>
              </a:p>
              <a:p>
                <a:pPr marL="1441450" lvl="1" indent="-742950">
                  <a:buFont typeface="+mj-lt"/>
                  <a:buAutoNum type="arabicPeriod"/>
                </a:pPr>
                <a:r>
                  <a:rPr lang="en-US" dirty="0"/>
                  <a:t>computation of the posterior predictive distribution, </a:t>
                </a:r>
                <a:r>
                  <a:rPr lang="en-US" b="0" i="0">
                    <a:latin typeface="Cambria Math" panose="02040503050406030204" pitchFamily="18" charset="0"/>
                  </a:rPr>
                  <a:t>𝑝(𝑦 ̃│𝑦)</a:t>
                </a:r>
                <a:r>
                  <a:rPr lang="en-US" dirty="0"/>
                  <a:t>.</a:t>
                </a:r>
              </a:p>
              <a:p>
                <a:pPr marL="768350" indent="-742950"/>
                <a:r>
                  <a:rPr lang="en-US" dirty="0"/>
                  <a:t>Thus far, we have considered examples where these could be computed analytically in closed form</a:t>
                </a:r>
              </a:p>
              <a:p>
                <a:pPr marL="1441450" lvl="1" indent="-742950"/>
                <a:r>
                  <a:rPr lang="en-US" dirty="0"/>
                  <a:t>The primary ones we’ve seen are normal, gamma, beta, Poisson (which is exponential</a:t>
                </a:r>
              </a:p>
              <a:p>
                <a:pPr marL="1441450" lvl="1" indent="-742950"/>
                <a:endParaRPr lang="en-US" dirty="0"/>
              </a:p>
              <a:p>
                <a:pPr marL="1441450" lvl="1" indent="-742950"/>
                <a:r>
                  <a:rPr lang="en-US" dirty="0"/>
                  <a:t>Now we look more complex cases</a:t>
                </a:r>
              </a:p>
              <a:p>
                <a:pPr marL="1441450" lvl="1" indent="-742950"/>
                <a:endParaRPr lang="en-US" dirty="0"/>
              </a:p>
              <a:p>
                <a:pPr marL="1441450" lvl="1" indent="-742950"/>
                <a:r>
                  <a:rPr lang="en-US" dirty="0"/>
                  <a:t>Given the importance of computation, I do recommend you read chapters </a:t>
                </a:r>
              </a:p>
              <a:p>
                <a:pPr marL="1441450" lvl="1" indent="-742950"/>
                <a:r>
                  <a:rPr lang="en-US" dirty="0"/>
                  <a:t>Ch. 12-13 are recommended for independent study after this module. </a:t>
                </a:r>
              </a:p>
              <a:p>
                <a:endParaRPr lang="en-US" dirty="0"/>
              </a:p>
            </p:txBody>
          </p:sp>
        </mc:Fallback>
      </mc:AlternateContent>
      <p:sp>
        <p:nvSpPr>
          <p:cNvPr id="4" name="Slide Number Placeholder 3"/>
          <p:cNvSpPr>
            <a:spLocks noGrp="1"/>
          </p:cNvSpPr>
          <p:nvPr>
            <p:ph type="sldNum" sz="quarter" idx="5"/>
          </p:nvPr>
        </p:nvSpPr>
        <p:spPr/>
        <p:txBody>
          <a:bodyPr/>
          <a:lstStyle/>
          <a:p>
            <a:fld id="{F625DDDC-B10B-3347-AAB4-5CB93FC9C71C}" type="slidenum">
              <a:rPr lang="en-US" smtClean="0"/>
              <a:t>6</a:t>
            </a:fld>
            <a:endParaRPr lang="en-US"/>
          </a:p>
        </p:txBody>
      </p:sp>
    </p:spTree>
    <p:extLst>
      <p:ext uri="{BB962C8B-B14F-4D97-AF65-F5344CB8AC3E}">
        <p14:creationId xmlns:p14="http://schemas.microsoft.com/office/powerpoint/2010/main" val="4167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terms to understand include:</a:t>
            </a:r>
          </a:p>
          <a:p>
            <a:endParaRPr lang="en-US" dirty="0"/>
          </a:p>
          <a:p>
            <a:r>
              <a:rPr lang="en-US" dirty="0"/>
              <a:t>	•	Target Distribution: The distribution we aim to simulate.</a:t>
            </a:r>
          </a:p>
          <a:p>
            <a:r>
              <a:rPr lang="en-US" dirty="0"/>
              <a:t>	•	Unnormalized Density: A density function where the integral may not equal one.</a:t>
            </a:r>
          </a:p>
          <a:p>
            <a:r>
              <a:rPr lang="en-US" dirty="0"/>
              <a:t>	•	Log Densities: Used to avoid computational overflow.</a:t>
            </a:r>
          </a:p>
          <a:p>
            <a:r>
              <a:rPr lang="en-US" dirty="0"/>
              <a:t>	•	Remember, \pi is a superscript index, not an exponent.</a:t>
            </a:r>
          </a:p>
        </p:txBody>
      </p:sp>
      <p:sp>
        <p:nvSpPr>
          <p:cNvPr id="4" name="Slide Number Placeholder 3"/>
          <p:cNvSpPr>
            <a:spLocks noGrp="1"/>
          </p:cNvSpPr>
          <p:nvPr>
            <p:ph type="sldNum" sz="quarter" idx="5"/>
          </p:nvPr>
        </p:nvSpPr>
        <p:spPr/>
        <p:txBody>
          <a:bodyPr/>
          <a:lstStyle/>
          <a:p>
            <a:fld id="{F625DDDC-B10B-3347-AAB4-5CB93FC9C71C}" type="slidenum">
              <a:rPr lang="en-US" smtClean="0"/>
              <a:t>7</a:t>
            </a:fld>
            <a:endParaRPr lang="en-US"/>
          </a:p>
        </p:txBody>
      </p:sp>
    </p:spTree>
    <p:extLst>
      <p:ext uri="{BB962C8B-B14F-4D97-AF65-F5344CB8AC3E}">
        <p14:creationId xmlns:p14="http://schemas.microsoft.com/office/powerpoint/2010/main" val="384786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Numerical integration refers to methods for computing the integral of a continuous function over finitely many points. You’ve likely seen a few in calculus 2, such as the left-hand, right-hand, midpoint and trapezoidal rule for approximating integrals.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There are two main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simulation methods (e.g., Monte Carlo)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deterministic methods (e.g., trapezoidal rule).</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8</a:t>
            </a:fld>
            <a:endParaRPr lang="en-US"/>
          </a:p>
        </p:txBody>
      </p:sp>
    </p:spTree>
    <p:extLst>
      <p:ext uri="{BB962C8B-B14F-4D97-AF65-F5344CB8AC3E}">
        <p14:creationId xmlns:p14="http://schemas.microsoft.com/office/powerpoint/2010/main" val="315796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some function, the posterior expectation of that function is</a:t>
            </a:r>
          </a:p>
          <a:p>
            <a:r>
              <a:rPr lang="en-US" dirty="0"/>
              <a:t>The integral over \theta of that function h(\theta) adjusted by the posterior probability distribution. </a:t>
            </a:r>
          </a:p>
          <a:p>
            <a:endParaRPr lang="en-US" dirty="0"/>
          </a:p>
          <a:p>
            <a:r>
              <a:rPr lang="en-US" dirty="0"/>
              <a:t>But really, we can express any integral as a posterior expectation with the appropriate choice of h. </a:t>
            </a:r>
          </a:p>
          <a:p>
            <a:endParaRPr lang="en-US" dirty="0"/>
          </a:p>
          <a:p>
            <a:r>
              <a:rPr lang="en-US" dirty="0"/>
              <a:t>Now here is what we care about for the purposes of simulating integration. Suppose we wish to integration the posterior expectation of h. We cannot compute this function, but we know that for a large enough sample from our posterior distribution, the average value of that evaluated at those sample values is approximately the expectation. </a:t>
            </a:r>
          </a:p>
          <a:p>
            <a:endParaRPr lang="en-US" dirty="0"/>
          </a:p>
          <a:p>
            <a:r>
              <a:rPr lang="en-US" dirty="0"/>
              <a:t>Combining these two ideas, we see that same average is approximately equal to the integral of h over the posterior distribution. </a:t>
            </a:r>
          </a:p>
        </p:txBody>
      </p:sp>
      <p:sp>
        <p:nvSpPr>
          <p:cNvPr id="4" name="Slide Number Placeholder 3"/>
          <p:cNvSpPr>
            <a:spLocks noGrp="1"/>
          </p:cNvSpPr>
          <p:nvPr>
            <p:ph type="sldNum" sz="quarter" idx="5"/>
          </p:nvPr>
        </p:nvSpPr>
        <p:spPr/>
        <p:txBody>
          <a:bodyPr/>
          <a:lstStyle/>
          <a:p>
            <a:fld id="{F625DDDC-B10B-3347-AAB4-5CB93FC9C71C}" type="slidenum">
              <a:rPr lang="en-US" smtClean="0"/>
              <a:t>9</a:t>
            </a:fld>
            <a:endParaRPr lang="en-US"/>
          </a:p>
        </p:txBody>
      </p:sp>
    </p:spTree>
    <p:extLst>
      <p:ext uri="{BB962C8B-B14F-4D97-AF65-F5344CB8AC3E}">
        <p14:creationId xmlns:p14="http://schemas.microsoft.com/office/powerpoint/2010/main" val="369774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6, Lesson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DD05-AE4F-9041-6CE8-E249F2F88FE4}"/>
              </a:ext>
            </a:extLst>
          </p:cNvPr>
          <p:cNvSpPr>
            <a:spLocks noGrp="1"/>
          </p:cNvSpPr>
          <p:nvPr>
            <p:ph type="title"/>
          </p:nvPr>
        </p:nvSpPr>
        <p:spPr/>
        <p:txBody>
          <a:bodyPr/>
          <a:lstStyle/>
          <a:p>
            <a:r>
              <a:rPr lang="en-US" dirty="0"/>
              <a:t>Remark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A9D8D-31AB-021F-C528-8EF21352AB01}"/>
                  </a:ext>
                </a:extLst>
              </p:cNvPr>
              <p:cNvSpPr>
                <a:spLocks noGrp="1"/>
              </p:cNvSpPr>
              <p:nvPr>
                <p:ph idx="1"/>
              </p:nvPr>
            </p:nvSpPr>
            <p:spPr/>
            <p:txBody>
              <a:bodyPr/>
              <a:lstStyle/>
              <a:p>
                <a:r>
                  <a:rPr lang="en-US" dirty="0"/>
                  <a:t>Why can </a:t>
                </a:r>
                <a:r>
                  <a:rPr lang="en-US" b="1" dirty="0"/>
                  <a:t>we can express any integral over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oMath>
                </a14:m>
                <a:r>
                  <a:rPr lang="en-US" b="1" dirty="0"/>
                  <a:t> as a posterior expectation by defining </a:t>
                </a:r>
                <a14:m>
                  <m:oMath xmlns:m="http://schemas.openxmlformats.org/officeDocument/2006/math">
                    <m:r>
                      <a:rPr lang="en-US" b="1" i="1">
                        <a:latin typeface="Cambria Math" panose="02040503050406030204" pitchFamily="18" charset="0"/>
                      </a:rPr>
                      <m:t>𝒉</m:t>
                    </m:r>
                    <m:r>
                      <a:rPr lang="en-US" b="1">
                        <a:latin typeface="Cambria Math" panose="02040503050406030204" pitchFamily="18" charset="0"/>
                      </a:rPr>
                      <m:t>(</m:t>
                    </m:r>
                    <m:r>
                      <a:rPr lang="en-US" b="1" i="1">
                        <a:latin typeface="Cambria Math" panose="02040503050406030204" pitchFamily="18" charset="0"/>
                      </a:rPr>
                      <m:t>𝜽</m:t>
                    </m:r>
                    <m:r>
                      <a:rPr lang="en-US" b="1">
                        <a:latin typeface="Cambria Math" panose="02040503050406030204" pitchFamily="18" charset="0"/>
                      </a:rPr>
                      <m:t>)</m:t>
                    </m:r>
                  </m:oMath>
                </a14:m>
                <a:r>
                  <a:rPr lang="en-US" b="1" dirty="0"/>
                  <a:t> appropriately?</a:t>
                </a:r>
              </a:p>
              <a:p>
                <a:r>
                  <a:rPr lang="en-US" dirty="0"/>
                  <a:t>Given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a14:m>
                <a:r>
                  <a:rPr lang="en-US" dirty="0"/>
                  <a:t>, define </a:t>
                </a:r>
                <a14:m>
                  <m:oMath xmlns:m="http://schemas.openxmlformats.org/officeDocument/2006/math">
                    <m:r>
                      <a:rPr lang="en-US" b="0"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oMath>
                </a14:m>
                <a:r>
                  <a:rPr lang="en-US" dirty="0"/>
                  <a:t>.</a:t>
                </a:r>
              </a:p>
              <a:p>
                <a:r>
                  <a:rPr lang="en-US" dirty="0"/>
                  <a:t>Then </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5A9D8D-31AB-021F-C528-8EF21352AB01}"/>
                  </a:ext>
                </a:extLst>
              </p:cNvPr>
              <p:cNvSpPr>
                <a:spLocks noGrp="1" noRot="1" noChangeAspect="1" noMove="1" noResize="1" noEditPoints="1" noAdjustHandles="1" noChangeArrowheads="1" noChangeShapeType="1" noTextEdit="1"/>
              </p:cNvSpPr>
              <p:nvPr>
                <p:ph idx="1"/>
              </p:nvPr>
            </p:nvSpPr>
            <p:spPr>
              <a:blipFill>
                <a:blip r:embed="rId3"/>
                <a:stretch>
                  <a:fillRect l="-1104" t="-1657" b="-26519"/>
                </a:stretch>
              </a:blipFill>
            </p:spPr>
            <p:txBody>
              <a:bodyPr/>
              <a:lstStyle/>
              <a:p>
                <a:r>
                  <a:rPr lang="en-US">
                    <a:noFill/>
                  </a:rPr>
                  <a:t> </a:t>
                </a:r>
              </a:p>
            </p:txBody>
          </p:sp>
        </mc:Fallback>
      </mc:AlternateContent>
    </p:spTree>
    <p:extLst>
      <p:ext uri="{BB962C8B-B14F-4D97-AF65-F5344CB8AC3E}">
        <p14:creationId xmlns:p14="http://schemas.microsoft.com/office/powerpoint/2010/main" val="1895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988A-BA3E-142A-A7AE-1E4E891BE1DC}"/>
              </a:ext>
            </a:extLst>
          </p:cNvPr>
          <p:cNvSpPr>
            <a:spLocks noGrp="1"/>
          </p:cNvSpPr>
          <p:nvPr>
            <p:ph type="title"/>
          </p:nvPr>
        </p:nvSpPr>
        <p:spPr/>
        <p:txBody>
          <a:bodyPr/>
          <a:lstStyle/>
          <a:p>
            <a:r>
              <a:rPr lang="en-US" dirty="0"/>
              <a:t>Simulation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3ED7D8-3380-A734-5D15-752D2CDA79EC}"/>
                  </a:ext>
                </a:extLst>
              </p:cNvPr>
              <p:cNvSpPr>
                <a:spLocks noGrp="1"/>
              </p:cNvSpPr>
              <p:nvPr>
                <p:ph idx="1"/>
              </p:nvPr>
            </p:nvSpPr>
            <p:spPr/>
            <p:txBody>
              <a:bodyPr/>
              <a:lstStyle/>
              <a:p>
                <a:r>
                  <a:rPr lang="en-US" dirty="0"/>
                  <a:t>Simulation methods rely on random samples of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from the target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estimating the expectation</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r>
                  <a:rPr lang="en-US" dirty="0"/>
                  <a:t>This simulation is stochastic and improves with more samples. </a:t>
                </a:r>
              </a:p>
              <a:p>
                <a:r>
                  <a:rPr lang="en-US" dirty="0"/>
                  <a:t>Basic </a:t>
                </a:r>
                <a:r>
                  <a:rPr lang="en-US" b="1" dirty="0">
                    <a:solidFill>
                      <a:schemeClr val="bg1"/>
                    </a:solidFill>
                  </a:rPr>
                  <a:t>Monte Carlo </a:t>
                </a:r>
                <a:r>
                  <a:rPr lang="en-US" dirty="0"/>
                  <a:t>methods produce independent samples</a:t>
                </a:r>
              </a:p>
              <a:p>
                <a:r>
                  <a:rPr lang="en-US" b="1" dirty="0">
                    <a:solidFill>
                      <a:schemeClr val="bg1"/>
                    </a:solidFill>
                  </a:rPr>
                  <a:t>Markov Chain Monte Carlo </a:t>
                </a:r>
                <a:r>
                  <a:rPr lang="en-US" dirty="0"/>
                  <a:t>(MCMC) produce dependent samples, but have several strengths (discussed later)</a:t>
                </a:r>
              </a:p>
            </p:txBody>
          </p:sp>
        </mc:Choice>
        <mc:Fallback>
          <p:sp>
            <p:nvSpPr>
              <p:cNvPr id="3" name="Content Placeholder 2">
                <a:extLst>
                  <a:ext uri="{FF2B5EF4-FFF2-40B4-BE49-F238E27FC236}">
                    <a16:creationId xmlns:a16="http://schemas.microsoft.com/office/drawing/2014/main" id="{503ED7D8-3380-A734-5D15-752D2CDA79EC}"/>
                  </a:ext>
                </a:extLst>
              </p:cNvPr>
              <p:cNvSpPr>
                <a:spLocks noGrp="1" noRot="1" noChangeAspect="1" noMove="1" noResize="1" noEditPoints="1" noAdjustHandles="1" noChangeArrowheads="1" noChangeShapeType="1" noTextEdit="1"/>
              </p:cNvSpPr>
              <p:nvPr>
                <p:ph idx="1"/>
              </p:nvPr>
            </p:nvSpPr>
            <p:spPr>
              <a:blipFill>
                <a:blip r:embed="rId3"/>
                <a:stretch>
                  <a:fillRect l="-1104" t="-18416" r="-1972" b="-3683"/>
                </a:stretch>
              </a:blipFill>
            </p:spPr>
            <p:txBody>
              <a:bodyPr/>
              <a:lstStyle/>
              <a:p>
                <a:r>
                  <a:rPr lang="en-US">
                    <a:noFill/>
                  </a:rPr>
                  <a:t> </a:t>
                </a:r>
              </a:p>
            </p:txBody>
          </p:sp>
        </mc:Fallback>
      </mc:AlternateContent>
    </p:spTree>
    <p:extLst>
      <p:ext uri="{BB962C8B-B14F-4D97-AF65-F5344CB8AC3E}">
        <p14:creationId xmlns:p14="http://schemas.microsoft.com/office/powerpoint/2010/main" val="174702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CD51-C7C1-6377-A0A1-B579B9CED131}"/>
              </a:ext>
            </a:extLst>
          </p:cNvPr>
          <p:cNvSpPr>
            <a:spLocks noGrp="1"/>
          </p:cNvSpPr>
          <p:nvPr>
            <p:ph type="title"/>
          </p:nvPr>
        </p:nvSpPr>
        <p:spPr/>
        <p:txBody>
          <a:bodyPr/>
          <a:lstStyle/>
          <a:p>
            <a:r>
              <a:rPr lang="en-US" dirty="0"/>
              <a:t>Deterministic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3C6C42-0BD7-C09E-C794-AB1081606527}"/>
                  </a:ext>
                </a:extLst>
              </p:cNvPr>
              <p:cNvSpPr>
                <a:spLocks noGrp="1"/>
              </p:cNvSpPr>
              <p:nvPr>
                <p:ph idx="1"/>
              </p:nvPr>
            </p:nvSpPr>
            <p:spPr/>
            <p:txBody>
              <a:bodyPr/>
              <a:lstStyle/>
              <a:p>
                <a:r>
                  <a:rPr lang="en-US" dirty="0"/>
                  <a:t>Deterministic numerical integration involves selecting points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and assigning a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𝑠</m:t>
                        </m:r>
                      </m:sub>
                    </m:sSub>
                  </m:oMath>
                </a14:m>
                <a:r>
                  <a:rPr lang="en-US" dirty="0"/>
                  <a:t> to the point.</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b="0" i="1" smtClean="0">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𝑆</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e>
                          </m:d>
                        </m:e>
                      </m:nary>
                    </m:oMath>
                  </m:oMathPara>
                </a14:m>
                <a:endParaRPr lang="en-US" dirty="0"/>
              </a:p>
              <a:p>
                <a:r>
                  <a:rPr lang="en-US" dirty="0"/>
                  <a:t>These weights reflect the probability associated to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but can be thought of in a more general context.</a:t>
                </a:r>
              </a:p>
            </p:txBody>
          </p:sp>
        </mc:Choice>
        <mc:Fallback>
          <p:sp>
            <p:nvSpPr>
              <p:cNvPr id="3" name="Content Placeholder 2">
                <a:extLst>
                  <a:ext uri="{FF2B5EF4-FFF2-40B4-BE49-F238E27FC236}">
                    <a16:creationId xmlns:a16="http://schemas.microsoft.com/office/drawing/2014/main" id="{253C6C42-0BD7-C09E-C794-AB1081606527}"/>
                  </a:ext>
                </a:extLst>
              </p:cNvPr>
              <p:cNvSpPr>
                <a:spLocks noGrp="1" noRot="1" noChangeAspect="1" noMove="1" noResize="1" noEditPoints="1" noAdjustHandles="1" noChangeArrowheads="1" noChangeShapeType="1" noTextEdit="1"/>
              </p:cNvSpPr>
              <p:nvPr>
                <p:ph idx="1"/>
              </p:nvPr>
            </p:nvSpPr>
            <p:spPr>
              <a:blipFill>
                <a:blip r:embed="rId3"/>
                <a:stretch>
                  <a:fillRect l="-1104" t="-15838" r="-1420"/>
                </a:stretch>
              </a:blipFill>
            </p:spPr>
            <p:txBody>
              <a:bodyPr/>
              <a:lstStyle/>
              <a:p>
                <a:r>
                  <a:rPr lang="en-US">
                    <a:noFill/>
                  </a:rPr>
                  <a:t> </a:t>
                </a:r>
              </a:p>
            </p:txBody>
          </p:sp>
        </mc:Fallback>
      </mc:AlternateContent>
    </p:spTree>
    <p:extLst>
      <p:ext uri="{BB962C8B-B14F-4D97-AF65-F5344CB8AC3E}">
        <p14:creationId xmlns:p14="http://schemas.microsoft.com/office/powerpoint/2010/main" val="42258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1">
                <a:extLst>
                  <a:ext uri="{FF2B5EF4-FFF2-40B4-BE49-F238E27FC236}">
                    <a16:creationId xmlns:a16="http://schemas.microsoft.com/office/drawing/2014/main" id="{6DF52084-61ED-C129-62CB-F135B5422A5F}"/>
                  </a:ext>
                </a:extLst>
              </p:cNvPr>
              <p:cNvSpPr>
                <a:spLocks noGrp="1"/>
              </p:cNvSpPr>
              <p:nvPr>
                <p:ph sz="half" idx="1"/>
              </p:nvPr>
            </p:nvSpPr>
            <p:spPr>
              <a:xfrm>
                <a:off x="1098550" y="2085698"/>
                <a:ext cx="7265899" cy="6515100"/>
              </a:xfrm>
            </p:spPr>
            <p:txBody>
              <a:bodyPr>
                <a:normAutofit lnSpcReduction="10000"/>
              </a:bodyPr>
              <a:lstStyle/>
              <a:p>
                <a14:m>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oMath>
                </a14:m>
                <a:r>
                  <a:rPr lang="en-US" dirty="0"/>
                  <a:t> for </a:t>
                </a:r>
                <a14:m>
                  <m:oMath xmlns:m="http://schemas.openxmlformats.org/officeDocument/2006/math">
                    <m:r>
                      <a:rPr lang="en-US" i="1">
                        <a:latin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i="1">
                            <a:latin typeface="Cambria Math" panose="02040503050406030204" pitchFamily="18" charset="0"/>
                          </a:rPr>
                          <m:t>𝜃</m:t>
                        </m:r>
                      </m:e>
                    </m:func>
                  </m:oMath>
                </a14:m>
                <a:endParaRPr lang="en-US" dirty="0"/>
              </a:p>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are 8 specified values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0.2,0.59,0.96,…</m:t>
                        </m:r>
                      </m:e>
                    </m:d>
                  </m:oMath>
                </a14:m>
                <a:r>
                  <a:rPr lang="en-US" dirty="0"/>
                  <a:t>.</a:t>
                </a:r>
              </a:p>
              <a:p>
                <a:r>
                  <a:rPr lang="en-US" dirty="0"/>
                  <a:t>The corresponding weights,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oMath>
                </a14:m>
                <a:r>
                  <a:rPr lang="en-US" dirty="0"/>
                  <a:t>, are the same: </a:t>
                </a:r>
                <a14:m>
                  <m:oMath xmlns:m="http://schemas.openxmlformats.org/officeDocument/2006/math">
                    <m:r>
                      <a:rPr lang="en-US" b="0" i="1" smtClean="0">
                        <a:latin typeface="Cambria Math" panose="02040503050406030204" pitchFamily="18" charset="0"/>
                        <a:ea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rPr>
                                <m:t>𝜃</m:t>
                              </m:r>
                            </m:e>
                          </m:func>
                          <m:r>
                            <a:rPr lang="en-US" i="1">
                              <a:latin typeface="Cambria Math" panose="02040503050406030204" pitchFamily="18" charset="0"/>
                            </a:rPr>
                            <m:t>𝑑</m:t>
                          </m:r>
                          <m:r>
                            <a:rPr lang="en-US" i="1">
                              <a:latin typeface="Cambria Math" panose="02040503050406030204" pitchFamily="18" charset="0"/>
                            </a:rPr>
                            <m:t>𝜃</m:t>
                          </m:r>
                        </m:e>
                      </m:nary>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8</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8</m:t>
                          </m:r>
                        </m:sup>
                        <m:e>
                          <m:r>
                            <a:rPr lang="en-US" i="1">
                              <a:latin typeface="Cambria Math" panose="02040503050406030204" pitchFamily="18" charset="0"/>
                              <a:ea typeface="Cambria Math" panose="02040503050406030204" pitchFamily="18" charset="0"/>
                            </a:rPr>
                            <m:t>𝜋</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e>
                          </m:func>
                        </m:e>
                      </m:nary>
                    </m:oMath>
                  </m:oMathPara>
                </a14:m>
                <a:endParaRPr lang="en-US" dirty="0"/>
              </a:p>
            </p:txBody>
          </p:sp>
        </mc:Choice>
        <mc:Fallback xmlns="">
          <p:sp>
            <p:nvSpPr>
              <p:cNvPr id="13" name="Content Placeholder 1">
                <a:extLst>
                  <a:ext uri="{FF2B5EF4-FFF2-40B4-BE49-F238E27FC236}">
                    <a16:creationId xmlns:a16="http://schemas.microsoft.com/office/drawing/2014/main" id="{6DF52084-61ED-C129-62CB-F135B5422A5F}"/>
                  </a:ext>
                </a:extLst>
              </p:cNvPr>
              <p:cNvSpPr>
                <a:spLocks noGrp="1" noRot="1" noChangeAspect="1" noMove="1" noResize="1" noEditPoints="1" noAdjustHandles="1" noChangeArrowheads="1" noChangeShapeType="1" noTextEdit="1"/>
              </p:cNvSpPr>
              <p:nvPr>
                <p:ph sz="half" idx="1"/>
              </p:nvPr>
            </p:nvSpPr>
            <p:spPr>
              <a:xfrm>
                <a:off x="1098550" y="2085698"/>
                <a:ext cx="7265899" cy="6515100"/>
              </a:xfrm>
              <a:blipFill>
                <a:blip r:embed="rId3"/>
                <a:stretch>
                  <a:fillRect l="-18848" t="-2724" r="-2967" b="-5214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E05A41FB-9DD7-B6D8-E4A4-1A619C062CD3}"/>
              </a:ext>
            </a:extLst>
          </p:cNvPr>
          <p:cNvSpPr>
            <a:spLocks noGrp="1"/>
          </p:cNvSpPr>
          <p:nvPr>
            <p:ph type="title"/>
          </p:nvPr>
        </p:nvSpPr>
        <p:spPr>
          <a:xfrm>
            <a:off x="1098550" y="161365"/>
            <a:ext cx="16084552" cy="1551434"/>
          </a:xfrm>
        </p:spPr>
        <p:txBody>
          <a:bodyPr wrap="square" anchor="b">
            <a:normAutofit/>
          </a:bodyPr>
          <a:lstStyle/>
          <a:p>
            <a:r>
              <a:rPr lang="en-US" dirty="0"/>
              <a:t>Deterministic Method Example: Midpoint Rule</a:t>
            </a:r>
          </a:p>
        </p:txBody>
      </p:sp>
      <p:pic>
        <p:nvPicPr>
          <p:cNvPr id="15" name="Content Placeholder 14" descr="A graph with a blue line&#10;&#10;Description automatically generated">
            <a:extLst>
              <a:ext uri="{FF2B5EF4-FFF2-40B4-BE49-F238E27FC236}">
                <a16:creationId xmlns:a16="http://schemas.microsoft.com/office/drawing/2014/main" id="{447790E5-7FE8-E107-7370-C67D5B62BE2A}"/>
              </a:ext>
            </a:extLst>
          </p:cNvPr>
          <p:cNvPicPr>
            <a:picLocks noGrp="1" noChangeAspect="1"/>
          </p:cNvPicPr>
          <p:nvPr>
            <p:ph sz="half" idx="2"/>
          </p:nvPr>
        </p:nvPicPr>
        <p:blipFill>
          <a:blip r:embed="rId4"/>
          <a:stretch>
            <a:fillRect/>
          </a:stretch>
        </p:blipFill>
        <p:spPr>
          <a:xfrm>
            <a:off x="8364449" y="2085699"/>
            <a:ext cx="8818653" cy="6515099"/>
          </a:xfrm>
        </p:spPr>
      </p:pic>
    </p:spTree>
    <p:extLst>
      <p:ext uri="{BB962C8B-B14F-4D97-AF65-F5344CB8AC3E}">
        <p14:creationId xmlns:p14="http://schemas.microsoft.com/office/powerpoint/2010/main" val="309213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25C2-2906-DD60-AA9B-A49CF0A4DF7C}"/>
              </a:ext>
            </a:extLst>
          </p:cNvPr>
          <p:cNvSpPr>
            <a:spLocks noGrp="1"/>
          </p:cNvSpPr>
          <p:nvPr>
            <p:ph type="title"/>
          </p:nvPr>
        </p:nvSpPr>
        <p:spPr/>
        <p:txBody>
          <a:bodyPr/>
          <a:lstStyle/>
          <a:p>
            <a:r>
              <a:rPr lang="en-US" dirty="0"/>
              <a:t>Distributional Approximation Methods</a:t>
            </a:r>
          </a:p>
        </p:txBody>
      </p:sp>
      <p:sp>
        <p:nvSpPr>
          <p:cNvPr id="3" name="Content Placeholder 2">
            <a:extLst>
              <a:ext uri="{FF2B5EF4-FFF2-40B4-BE49-F238E27FC236}">
                <a16:creationId xmlns:a16="http://schemas.microsoft.com/office/drawing/2014/main" id="{E8515AF3-AF9E-DEDE-CCE8-8AA666547A2B}"/>
              </a:ext>
            </a:extLst>
          </p:cNvPr>
          <p:cNvSpPr>
            <a:spLocks noGrp="1"/>
          </p:cNvSpPr>
          <p:nvPr>
            <p:ph idx="1"/>
          </p:nvPr>
        </p:nvSpPr>
        <p:spPr/>
        <p:txBody>
          <a:bodyPr/>
          <a:lstStyle/>
          <a:p>
            <a:r>
              <a:rPr lang="en-US" dirty="0"/>
              <a:t>Explicitly, we discussed normal approximation in Module 4. </a:t>
            </a:r>
          </a:p>
          <a:p>
            <a:r>
              <a:rPr lang="en-US" dirty="0"/>
              <a:t>In the next lesson of this module, we will continue to explore simulation-based methods discussed at a high-level here.</a:t>
            </a:r>
          </a:p>
          <a:p>
            <a:pPr lvl="1"/>
            <a:r>
              <a:rPr lang="en-US" dirty="0"/>
              <a:t>A good starting point for simulation-based methods is approximating the simpler parametric distributions we’ve seen so far. </a:t>
            </a:r>
          </a:p>
          <a:p>
            <a:pPr lvl="1"/>
            <a:r>
              <a:rPr lang="en-US" dirty="0"/>
              <a:t>That’s what we’ll do.</a:t>
            </a:r>
          </a:p>
          <a:p>
            <a:endParaRPr lang="en-US" dirty="0"/>
          </a:p>
        </p:txBody>
      </p:sp>
    </p:spTree>
    <p:extLst>
      <p:ext uri="{BB962C8B-B14F-4D97-AF65-F5344CB8AC3E}">
        <p14:creationId xmlns:p14="http://schemas.microsoft.com/office/powerpoint/2010/main" val="29724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C00F-6655-EF8B-2753-7E2D260F5C57}"/>
              </a:ext>
            </a:extLst>
          </p:cNvPr>
          <p:cNvSpPr>
            <a:spLocks noGrp="1"/>
          </p:cNvSpPr>
          <p:nvPr>
            <p:ph type="title"/>
          </p:nvPr>
        </p:nvSpPr>
        <p:spPr/>
        <p:txBody>
          <a:bodyPr/>
          <a:lstStyle/>
          <a:p>
            <a:r>
              <a:rPr lang="en-US" dirty="0"/>
              <a:t>Crude Estimation</a:t>
            </a:r>
          </a:p>
        </p:txBody>
      </p:sp>
      <p:sp>
        <p:nvSpPr>
          <p:cNvPr id="3" name="Content Placeholder 2">
            <a:extLst>
              <a:ext uri="{FF2B5EF4-FFF2-40B4-BE49-F238E27FC236}">
                <a16:creationId xmlns:a16="http://schemas.microsoft.com/office/drawing/2014/main" id="{59FE2ACC-A83D-765D-A3F9-90CDF514C20F}"/>
              </a:ext>
            </a:extLst>
          </p:cNvPr>
          <p:cNvSpPr>
            <a:spLocks noGrp="1"/>
          </p:cNvSpPr>
          <p:nvPr>
            <p:ph idx="1"/>
          </p:nvPr>
        </p:nvSpPr>
        <p:spPr/>
        <p:txBody>
          <a:bodyPr/>
          <a:lstStyle/>
          <a:p>
            <a:r>
              <a:rPr lang="en-US" dirty="0"/>
              <a:t>Crude estimation is a technique used in many fields involving throwing out information to get a “ballpark” answer.</a:t>
            </a:r>
          </a:p>
          <a:p>
            <a:r>
              <a:rPr lang="en-US" dirty="0"/>
              <a:t>In Bayesian inference, this typically involves getting some reasonable point estimate.</a:t>
            </a:r>
          </a:p>
          <a:p>
            <a:r>
              <a:rPr lang="en-US" dirty="0"/>
              <a:t>In a hierarchical model, we can get a rough estimate of the parameters—something we’ve already done in Lesson 1 of module 5 with the rat tumor model. </a:t>
            </a:r>
          </a:p>
          <a:p>
            <a:pPr lvl="1"/>
            <a:r>
              <a:rPr lang="en-US" dirty="0"/>
              <a:t>There, we computed past experiment data as a sample and obtained crude estimates of the parameters for the assumed Beta distribution. </a:t>
            </a:r>
          </a:p>
        </p:txBody>
      </p:sp>
    </p:spTree>
    <p:extLst>
      <p:ext uri="{BB962C8B-B14F-4D97-AF65-F5344CB8AC3E}">
        <p14:creationId xmlns:p14="http://schemas.microsoft.com/office/powerpoint/2010/main" val="302395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AAA9-1019-C66B-3BE9-F091C15528D3}"/>
              </a:ext>
            </a:extLst>
          </p:cNvPr>
          <p:cNvSpPr>
            <a:spLocks noGrp="1"/>
          </p:cNvSpPr>
          <p:nvPr>
            <p:ph type="title"/>
          </p:nvPr>
        </p:nvSpPr>
        <p:spPr/>
        <p:txBody>
          <a:bodyPr/>
          <a:lstStyle/>
          <a:p>
            <a:r>
              <a:rPr lang="en-US" dirty="0"/>
              <a:t>Benefits of Crude Estimates</a:t>
            </a:r>
          </a:p>
        </p:txBody>
      </p:sp>
      <p:sp>
        <p:nvSpPr>
          <p:cNvPr id="3" name="Content Placeholder 2">
            <a:extLst>
              <a:ext uri="{FF2B5EF4-FFF2-40B4-BE49-F238E27FC236}">
                <a16:creationId xmlns:a16="http://schemas.microsoft.com/office/drawing/2014/main" id="{2C3858FC-524E-9B68-A5F2-9B69EC297D56}"/>
              </a:ext>
            </a:extLst>
          </p:cNvPr>
          <p:cNvSpPr>
            <a:spLocks noGrp="1"/>
          </p:cNvSpPr>
          <p:nvPr>
            <p:ph idx="1"/>
          </p:nvPr>
        </p:nvSpPr>
        <p:spPr/>
        <p:txBody>
          <a:bodyPr/>
          <a:lstStyle/>
          <a:p>
            <a:r>
              <a:rPr lang="en-US" dirty="0"/>
              <a:t>Crude estimates can give us a clear idea of what to expect and determine if an approach is appropriate. </a:t>
            </a:r>
          </a:p>
          <a:p>
            <a:r>
              <a:rPr lang="en-US" dirty="0"/>
              <a:t>It also gives us a reference to determine if there may be a numerical error in our computation.</a:t>
            </a:r>
          </a:p>
        </p:txBody>
      </p:sp>
    </p:spTree>
    <p:extLst>
      <p:ext uri="{BB962C8B-B14F-4D97-AF65-F5344CB8AC3E}">
        <p14:creationId xmlns:p14="http://schemas.microsoft.com/office/powerpoint/2010/main" val="42589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Simulation Techniques for Bayesian Inference</a:t>
            </a:r>
          </a:p>
        </p:txBody>
      </p:sp>
    </p:spTree>
    <p:extLst>
      <p:ext uri="{BB962C8B-B14F-4D97-AF65-F5344CB8AC3E}">
        <p14:creationId xmlns:p14="http://schemas.microsoft.com/office/powerpoint/2010/main" val="395194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Numerical Methods and  Approximation </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Hierarchical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p:txBody>
          <a:bodyPr wrap="square" anchor="b">
            <a:normAutofit/>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p:txBody>
          <a:bodyPr wrap="square" anchor="t">
            <a:normAutofit/>
          </a:bodyPr>
          <a:lstStyle/>
          <a:p>
            <a:r>
              <a:rPr lang="en-US" altLang="en-US" dirty="0"/>
              <a:t>Understand the role of numerical integration in Bayesian computation.</a:t>
            </a:r>
          </a:p>
          <a:p>
            <a:r>
              <a:rPr lang="en-US" altLang="en-US" dirty="0"/>
              <a:t>Learn about distributional approximations and their applications.</a:t>
            </a:r>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en-US" dirty="0"/>
              <a:t>Topics to Review</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pPr marL="742950" indent="-742950">
              <a:buFont typeface="+mj-lt"/>
              <a:buAutoNum type="arabicPeriod"/>
            </a:pPr>
            <a:r>
              <a:rPr lang="en-US" dirty="0"/>
              <a:t>Simple numerical integration methods </a:t>
            </a:r>
          </a:p>
          <a:p>
            <a:pPr marL="1416050" lvl="1" indent="-742950"/>
            <a:r>
              <a:rPr lang="en-US" dirty="0"/>
              <a:t>such as midpoint and trapezoidal rule</a:t>
            </a:r>
          </a:p>
          <a:p>
            <a:pPr marL="742950" indent="-742950">
              <a:buFont typeface="+mj-lt"/>
              <a:buAutoNum type="arabicPeriod"/>
            </a:pPr>
            <a:r>
              <a:rPr lang="en-US" dirty="0"/>
              <a:t>The rat tumor rough estimation from Lesson 1, Module 5</a:t>
            </a:r>
          </a:p>
          <a:p>
            <a:pPr marL="742950" indent="-742950">
              <a:buFont typeface="+mj-lt"/>
              <a:buAutoNum type="arabicPeriod"/>
            </a:pPr>
            <a:endParaRPr lang="en-US" dirty="0"/>
          </a:p>
        </p:txBody>
      </p:sp>
    </p:spTree>
    <p:extLst>
      <p:ext uri="{BB962C8B-B14F-4D97-AF65-F5344CB8AC3E}">
        <p14:creationId xmlns:p14="http://schemas.microsoft.com/office/powerpoint/2010/main" val="34608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3F27-F84A-BC81-D1F3-5938E76BF794}"/>
              </a:ext>
            </a:extLst>
          </p:cNvPr>
          <p:cNvSpPr>
            <a:spLocks noGrp="1"/>
          </p:cNvSpPr>
          <p:nvPr>
            <p:ph type="title"/>
          </p:nvPr>
        </p:nvSpPr>
        <p:spPr/>
        <p:txBody>
          <a:bodyPr/>
          <a:lstStyle/>
          <a:p>
            <a:r>
              <a:rPr lang="en-US" dirty="0"/>
              <a:t>Big Picture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71FA6B-F298-940C-6EB9-B3CD51D04509}"/>
                  </a:ext>
                </a:extLst>
              </p:cNvPr>
              <p:cNvSpPr>
                <a:spLocks noGrp="1"/>
              </p:cNvSpPr>
              <p:nvPr>
                <p:ph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and </a:t>
                </a:r>
              </a:p>
              <a:p>
                <a:pPr marL="1441450" lvl="1" indent="-742950">
                  <a:buFont typeface="+mj-lt"/>
                  <a:buAutoNum type="arabicPeriod"/>
                </a:pPr>
                <a:r>
                  <a:rPr lang="en-US" dirty="0"/>
                  <a:t>computation of the posterior predictive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e>
                        <m:r>
                          <a:rPr lang="en-US" b="0" i="1" smtClean="0">
                            <a:latin typeface="Cambria Math" panose="02040503050406030204" pitchFamily="18" charset="0"/>
                          </a:rPr>
                          <m:t>𝑦</m:t>
                        </m:r>
                      </m:e>
                    </m:d>
                  </m:oMath>
                </a14:m>
                <a:r>
                  <a:rPr lang="en-US" dirty="0"/>
                  <a:t>.</a:t>
                </a:r>
              </a:p>
              <a:p>
                <a:pPr marL="768350" indent="-742950"/>
                <a:r>
                  <a:rPr lang="en-US" dirty="0"/>
                  <a:t>Thus far, we have considered examples where these could be computed analytically in closed form</a:t>
                </a:r>
              </a:p>
              <a:p>
                <a:pPr marL="1441450" lvl="1" indent="-742950"/>
                <a:r>
                  <a:rPr lang="en-US" dirty="0"/>
                  <a:t>Normal, gamma, beta, Poisson, etc.</a:t>
                </a:r>
              </a:p>
              <a:p>
                <a:pPr marL="768350" indent="-742950"/>
                <a:r>
                  <a:rPr lang="en-US" dirty="0"/>
                  <a:t>Now we look more complex cases</a:t>
                </a:r>
              </a:p>
              <a:p>
                <a:pPr marL="1441450" lvl="1" indent="-742950"/>
                <a:r>
                  <a:rPr lang="en-US" dirty="0"/>
                  <a:t>Ch. 12-13 are recommended for independent study after this module. </a:t>
                </a:r>
              </a:p>
            </p:txBody>
          </p:sp>
        </mc:Choice>
        <mc:Fallback>
          <p:sp>
            <p:nvSpPr>
              <p:cNvPr id="3" name="Content Placeholder 2">
                <a:extLst>
                  <a:ext uri="{FF2B5EF4-FFF2-40B4-BE49-F238E27FC236}">
                    <a16:creationId xmlns:a16="http://schemas.microsoft.com/office/drawing/2014/main" id="{6971FA6B-F298-940C-6EB9-B3CD51D04509}"/>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40103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40E-FF9C-AC4D-4E19-4626B28219C5}"/>
              </a:ext>
            </a:extLst>
          </p:cNvPr>
          <p:cNvSpPr>
            <a:spLocks noGrp="1"/>
          </p:cNvSpPr>
          <p:nvPr>
            <p:ph type="title"/>
          </p:nvPr>
        </p:nvSpPr>
        <p:spPr/>
        <p:txBody>
          <a:bodyPr/>
          <a:lstStyle/>
          <a:p>
            <a:r>
              <a:rPr lang="en-US" dirty="0"/>
              <a:t>Terminology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B3B60-C961-B557-B5AC-E9B5416CA2F7}"/>
                  </a:ext>
                </a:extLst>
              </p:cNvPr>
              <p:cNvSpPr>
                <a:spLocks noGrp="1"/>
              </p:cNvSpPr>
              <p:nvPr>
                <p:ph idx="1"/>
              </p:nvPr>
            </p:nvSpPr>
            <p:spPr/>
            <p:txBody>
              <a:bodyPr/>
              <a:lstStyle/>
              <a:p>
                <a:r>
                  <a:rPr lang="en-US" dirty="0"/>
                  <a:t>The distribution to be simulated is the </a:t>
                </a:r>
                <a:r>
                  <a:rPr lang="en-US" b="1" dirty="0">
                    <a:solidFill>
                      <a:schemeClr val="bg1"/>
                    </a:solidFill>
                  </a:rPr>
                  <a:t>target distribution</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a:t>
                </a:r>
              </a:p>
              <a:p>
                <a:r>
                  <a:rPr lang="en-US" dirty="0"/>
                  <a:t>An </a:t>
                </a:r>
                <a:r>
                  <a:rPr lang="en-US" b="1" dirty="0">
                    <a:solidFill>
                      <a:schemeClr val="bg1"/>
                    </a:solidFill>
                  </a:rPr>
                  <a:t>unnormalized density</a:t>
                </a:r>
                <a:r>
                  <a:rPr lang="en-US" dirty="0"/>
                  <a:t>, </a:t>
                </a:r>
                <a14:m>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is one where </a:t>
                </a:r>
                <a14:m>
                  <m:oMath xmlns:m="http://schemas.openxmlformats.org/officeDocument/2006/math">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is a constant with respect to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(but likely depends on </a:t>
                </a:r>
                <a14:m>
                  <m:oMath xmlns:m="http://schemas.openxmlformats.org/officeDocument/2006/math">
                    <m:r>
                      <a:rPr lang="en-US" i="1">
                        <a:latin typeface="Cambria Math" panose="02040503050406030204" pitchFamily="18" charset="0"/>
                      </a:rPr>
                      <m:t>𝑦</m:t>
                    </m:r>
                  </m:oMath>
                </a14:m>
                <a:r>
                  <a:rPr lang="en-US" dirty="0"/>
                  <a:t>).</a:t>
                </a:r>
              </a:p>
              <a:p>
                <a:pPr lvl="1"/>
                <a14:m>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is the unscaled version of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endParaRPr lang="en-US" dirty="0"/>
              </a:p>
              <a:p>
                <a:r>
                  <a:rPr lang="en-US" b="1" dirty="0">
                    <a:solidFill>
                      <a:schemeClr val="bg1"/>
                    </a:solidFill>
                  </a:rPr>
                  <a:t>Log densities</a:t>
                </a: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e>
                    </m:func>
                  </m:oMath>
                </a14:m>
                <a:r>
                  <a:rPr lang="en-US" dirty="0"/>
                  <a:t>, are preferrable to avoid computational overflow. </a:t>
                </a:r>
              </a:p>
              <a:p>
                <a:r>
                  <a:rPr lang="en-US" dirty="0"/>
                  <a:t>Note: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t>
                </a:r>
                <a14:m>
                  <m:oMath xmlns:m="http://schemas.openxmlformats.org/officeDocument/2006/math">
                    <m:r>
                      <a:rPr lang="en-US" i="1">
                        <a:latin typeface="Cambria Math" panose="02040503050406030204" pitchFamily="18" charset="0"/>
                      </a:rPr>
                      <m:t>𝑠</m:t>
                    </m:r>
                  </m:oMath>
                </a14:m>
                <a:r>
                  <a:rPr lang="en-US" dirty="0"/>
                  <a:t> is a </a:t>
                </a:r>
                <a:r>
                  <a:rPr lang="en-US" i="1" dirty="0">
                    <a:solidFill>
                      <a:schemeClr val="bg1"/>
                    </a:solidFill>
                  </a:rPr>
                  <a:t>superscript index</a:t>
                </a:r>
                <a:r>
                  <a:rPr lang="en-US" dirty="0"/>
                  <a:t>, not an exponent.</a:t>
                </a:r>
              </a:p>
              <a:p>
                <a:endParaRPr lang="en-US" dirty="0"/>
              </a:p>
            </p:txBody>
          </p:sp>
        </mc:Choice>
        <mc:Fallback xmlns="">
          <p:sp>
            <p:nvSpPr>
              <p:cNvPr id="3" name="Content Placeholder 2">
                <a:extLst>
                  <a:ext uri="{FF2B5EF4-FFF2-40B4-BE49-F238E27FC236}">
                    <a16:creationId xmlns:a16="http://schemas.microsoft.com/office/drawing/2014/main" id="{4A4B3B60-C961-B557-B5AC-E9B5416CA2F7}"/>
                  </a:ext>
                </a:extLst>
              </p:cNvPr>
              <p:cNvSpPr>
                <a:spLocks noGrp="1" noRot="1" noChangeAspect="1" noMove="1" noResize="1" noEditPoints="1" noAdjustHandles="1" noChangeArrowheads="1" noChangeShapeType="1" noTextEdit="1"/>
              </p:cNvSpPr>
              <p:nvPr>
                <p:ph idx="1"/>
              </p:nvPr>
            </p:nvSpPr>
            <p:spPr>
              <a:blipFill>
                <a:blip r:embed="rId3"/>
                <a:stretch>
                  <a:fillRect l="-1104" t="-1657" r="-1814"/>
                </a:stretch>
              </a:blipFill>
            </p:spPr>
            <p:txBody>
              <a:bodyPr/>
              <a:lstStyle/>
              <a:p>
                <a:r>
                  <a:rPr lang="en-US">
                    <a:noFill/>
                  </a:rPr>
                  <a:t> </a:t>
                </a:r>
              </a:p>
            </p:txBody>
          </p:sp>
        </mc:Fallback>
      </mc:AlternateContent>
    </p:spTree>
    <p:extLst>
      <p:ext uri="{BB962C8B-B14F-4D97-AF65-F5344CB8AC3E}">
        <p14:creationId xmlns:p14="http://schemas.microsoft.com/office/powerpoint/2010/main" val="19524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mesh of blue lines and verticies">
            <a:extLst>
              <a:ext uri="{FF2B5EF4-FFF2-40B4-BE49-F238E27FC236}">
                <a16:creationId xmlns:a16="http://schemas.microsoft.com/office/drawing/2014/main" id="{9A868B30-D726-B5AD-2C02-828F7920D04B}"/>
              </a:ext>
            </a:extLst>
          </p:cNvPr>
          <p:cNvPicPr>
            <a:picLocks noChangeAspect="1"/>
          </p:cNvPicPr>
          <p:nvPr/>
        </p:nvPicPr>
        <p:blipFill>
          <a:blip r:embed="rId3"/>
          <a:srcRect l="19720" r="19720"/>
          <a:stretch/>
        </p:blipFill>
        <p:spPr>
          <a:xfrm>
            <a:off x="1098550" y="2085698"/>
            <a:ext cx="7680960" cy="6515100"/>
          </a:xfrm>
          <a:prstGeom prst="rect">
            <a:avLst/>
          </a:prstGeom>
          <a:noFill/>
        </p:spPr>
      </p:pic>
      <p:sp>
        <p:nvSpPr>
          <p:cNvPr id="3" name="Content Placeholder 2">
            <a:extLst>
              <a:ext uri="{FF2B5EF4-FFF2-40B4-BE49-F238E27FC236}">
                <a16:creationId xmlns:a16="http://schemas.microsoft.com/office/drawing/2014/main" id="{9D1BDFBD-C393-13AA-1A98-BAD99C3AD7A3}"/>
              </a:ext>
            </a:extLst>
          </p:cNvPr>
          <p:cNvSpPr>
            <a:spLocks noGrp="1"/>
          </p:cNvSpPr>
          <p:nvPr>
            <p:ph sz="half" idx="2"/>
          </p:nvPr>
        </p:nvSpPr>
        <p:spPr>
          <a:xfrm>
            <a:off x="9502142" y="2085698"/>
            <a:ext cx="7680960" cy="6515100"/>
          </a:xfrm>
        </p:spPr>
        <p:txBody>
          <a:bodyPr wrap="square" anchor="t">
            <a:normAutofit lnSpcReduction="10000"/>
          </a:bodyPr>
          <a:lstStyle/>
          <a:p>
            <a:r>
              <a:rPr lang="en-US" b="1" dirty="0">
                <a:solidFill>
                  <a:schemeClr val="bg1"/>
                </a:solidFill>
              </a:rPr>
              <a:t>Numerical integration </a:t>
            </a:r>
            <a:r>
              <a:rPr lang="en-US" dirty="0"/>
              <a:t>refers to methods in which the integral of a continuous function is computed over finitely many points. </a:t>
            </a:r>
          </a:p>
          <a:p>
            <a:r>
              <a:rPr lang="en-US" dirty="0"/>
              <a:t>Two kinds: </a:t>
            </a:r>
          </a:p>
          <a:p>
            <a:pPr lvl="1"/>
            <a:r>
              <a:rPr lang="en-US" dirty="0"/>
              <a:t>Simulation methods</a:t>
            </a:r>
          </a:p>
          <a:p>
            <a:pPr lvl="2"/>
            <a:r>
              <a:rPr lang="en-US" dirty="0"/>
              <a:t>Monte Carlo</a:t>
            </a:r>
          </a:p>
          <a:p>
            <a:pPr lvl="1"/>
            <a:r>
              <a:rPr lang="en-US" dirty="0"/>
              <a:t>Deterministic</a:t>
            </a:r>
          </a:p>
          <a:p>
            <a:pPr lvl="2"/>
            <a:r>
              <a:rPr lang="en-US" dirty="0"/>
              <a:t>Ex: Trapezoidal rule</a:t>
            </a:r>
          </a:p>
        </p:txBody>
      </p:sp>
      <p:sp>
        <p:nvSpPr>
          <p:cNvPr id="2" name="Title 1">
            <a:extLst>
              <a:ext uri="{FF2B5EF4-FFF2-40B4-BE49-F238E27FC236}">
                <a16:creationId xmlns:a16="http://schemas.microsoft.com/office/drawing/2014/main" id="{56F19F88-73AF-B87C-0DFB-542E7FF37C7B}"/>
              </a:ext>
            </a:extLst>
          </p:cNvPr>
          <p:cNvSpPr>
            <a:spLocks noGrp="1"/>
          </p:cNvSpPr>
          <p:nvPr>
            <p:ph type="title"/>
          </p:nvPr>
        </p:nvSpPr>
        <p:spPr>
          <a:xfrm>
            <a:off x="1098550" y="161365"/>
            <a:ext cx="16084552" cy="1551434"/>
          </a:xfrm>
        </p:spPr>
        <p:txBody>
          <a:bodyPr wrap="square" anchor="b">
            <a:normAutofit/>
          </a:bodyPr>
          <a:lstStyle/>
          <a:p>
            <a:r>
              <a:rPr lang="en-US" dirty="0"/>
              <a:t>Concept: Numerical Integration</a:t>
            </a:r>
          </a:p>
        </p:txBody>
      </p:sp>
      <p:sp>
        <p:nvSpPr>
          <p:cNvPr id="4" name="TextBox 3">
            <a:extLst>
              <a:ext uri="{FF2B5EF4-FFF2-40B4-BE49-F238E27FC236}">
                <a16:creationId xmlns:a16="http://schemas.microsoft.com/office/drawing/2014/main" id="{DFEF60CE-DEBA-B963-4717-62E0ED8173DB}"/>
              </a:ext>
            </a:extLst>
          </p:cNvPr>
          <p:cNvSpPr txBox="1"/>
          <p:nvPr/>
        </p:nvSpPr>
        <p:spPr>
          <a:xfrm>
            <a:off x="1098550" y="8604365"/>
            <a:ext cx="2582758" cy="369332"/>
          </a:xfrm>
          <a:prstGeom prst="rect">
            <a:avLst/>
          </a:prstGeom>
          <a:noFill/>
        </p:spPr>
        <p:txBody>
          <a:bodyPr wrap="none" rtlCol="0">
            <a:spAutoFit/>
          </a:bodyPr>
          <a:lstStyle/>
          <a:p>
            <a:r>
              <a:rPr lang="en-US" dirty="0"/>
              <a:t>Microsoft Stock Images</a:t>
            </a:r>
          </a:p>
        </p:txBody>
      </p:sp>
    </p:spTree>
    <p:extLst>
      <p:ext uri="{BB962C8B-B14F-4D97-AF65-F5344CB8AC3E}">
        <p14:creationId xmlns:p14="http://schemas.microsoft.com/office/powerpoint/2010/main" val="369615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77901-111F-FA58-2F06-272461575FDD}"/>
              </a:ext>
            </a:extLst>
          </p:cNvPr>
          <p:cNvSpPr>
            <a:spLocks noGrp="1"/>
          </p:cNvSpPr>
          <p:nvPr>
            <p:ph type="title"/>
          </p:nvPr>
        </p:nvSpPr>
        <p:spPr/>
        <p:txBody>
          <a:bodyPr/>
          <a:lstStyle/>
          <a:p>
            <a:r>
              <a:rPr lang="en-US" dirty="0"/>
              <a:t>Numerical Integration By Simulation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AA4040F-6D0D-2117-4FA8-B8F49911A276}"/>
                  </a:ext>
                </a:extLst>
              </p:cNvPr>
              <p:cNvSpPr>
                <a:spLocks noGrp="1"/>
              </p:cNvSpPr>
              <p:nvPr>
                <p:ph idx="1"/>
              </p:nvPr>
            </p:nvSpPr>
            <p:spPr/>
            <p:txBody>
              <a:bodyPr/>
              <a:lstStyle/>
              <a:p>
                <a:r>
                  <a:rPr lang="en-US" dirty="0"/>
                  <a:t>Given </a:t>
                </a:r>
                <a14:m>
                  <m:oMath xmlns:m="http://schemas.openxmlformats.org/officeDocument/2006/math">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 the posterior expectation of </a:t>
                </a:r>
                <a14:m>
                  <m:oMath xmlns:m="http://schemas.openxmlformats.org/officeDocument/2006/math">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 is defined as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b="0" i="1" smtClean="0">
                              <a:latin typeface="Cambria Math" panose="02040503050406030204" pitchFamily="18" charset="0"/>
                            </a:rPr>
                            <m:t>𝑦</m:t>
                          </m:r>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𝑑</m:t>
                          </m:r>
                          <m:r>
                            <a:rPr lang="en-US" i="1">
                              <a:latin typeface="Cambria Math" panose="02040503050406030204" pitchFamily="18" charset="0"/>
                            </a:rPr>
                            <m:t>𝜃</m:t>
                          </m:r>
                        </m:e>
                      </m:nary>
                    </m:oMath>
                  </m:oMathPara>
                </a14:m>
                <a:endParaRPr lang="en-US" dirty="0"/>
              </a:p>
              <a:p>
                <a:r>
                  <a:rPr lang="en-US" dirty="0"/>
                  <a:t>Conversely, </a:t>
                </a:r>
                <a:r>
                  <a:rPr lang="en-US" b="1" dirty="0"/>
                  <a:t>we can express any integral over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oMath>
                </a14:m>
                <a:r>
                  <a:rPr lang="en-US" b="1" dirty="0"/>
                  <a:t> as a posterior expectation by defining </a:t>
                </a:r>
                <a14:m>
                  <m:oMath xmlns:m="http://schemas.openxmlformats.org/officeDocument/2006/math">
                    <m:r>
                      <a:rPr lang="en-US" b="1" i="1">
                        <a:latin typeface="Cambria Math" panose="02040503050406030204" pitchFamily="18" charset="0"/>
                      </a:rPr>
                      <m:t>𝒉</m:t>
                    </m:r>
                    <m:r>
                      <a:rPr lang="en-US" b="1">
                        <a:latin typeface="Cambria Math" panose="02040503050406030204" pitchFamily="18" charset="0"/>
                      </a:rPr>
                      <m:t>(</m:t>
                    </m:r>
                    <m:r>
                      <a:rPr lang="en-US" b="1" i="1">
                        <a:latin typeface="Cambria Math" panose="02040503050406030204" pitchFamily="18" charset="0"/>
                      </a:rPr>
                      <m:t>𝜽</m:t>
                    </m:r>
                    <m:r>
                      <a:rPr lang="en-US" b="1">
                        <a:latin typeface="Cambria Math" panose="02040503050406030204" pitchFamily="18" charset="0"/>
                      </a:rPr>
                      <m:t>)</m:t>
                    </m:r>
                  </m:oMath>
                </a14:m>
                <a:r>
                  <a:rPr lang="en-US" b="1" dirty="0"/>
                  <a:t> appropriately</a:t>
                </a:r>
                <a:r>
                  <a:rPr lang="en-US" dirty="0"/>
                  <a:t>. </a:t>
                </a:r>
                <a:endParaRPr lang="en-US" b="1" dirty="0">
                  <a:solidFill>
                    <a:schemeClr val="bg1"/>
                  </a:solidFill>
                </a:endParaRPr>
              </a:p>
              <a:p>
                <a:r>
                  <a:rPr lang="en-US" dirty="0"/>
                  <a:t>If </a:t>
                </a:r>
                <a14:m>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a14:m>
                <a:r>
                  <a:rPr lang="en-US" dirty="0"/>
                  <a:t> and </a:t>
                </a:r>
                <a14:m>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oMath>
                </a14:m>
                <a:r>
                  <a:rPr lang="en-US" dirty="0"/>
                  <a:t>, then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p:txBody>
          </p:sp>
        </mc:Choice>
        <mc:Fallback xmlns="">
          <p:sp>
            <p:nvSpPr>
              <p:cNvPr id="6" name="Content Placeholder 5">
                <a:extLst>
                  <a:ext uri="{FF2B5EF4-FFF2-40B4-BE49-F238E27FC236}">
                    <a16:creationId xmlns:a16="http://schemas.microsoft.com/office/drawing/2014/main" id="{5AA4040F-6D0D-2117-4FA8-B8F49911A276}"/>
                  </a:ext>
                </a:extLst>
              </p:cNvPr>
              <p:cNvSpPr>
                <a:spLocks noGrp="1" noRot="1" noChangeAspect="1" noMove="1" noResize="1" noEditPoints="1" noAdjustHandles="1" noChangeArrowheads="1" noChangeShapeType="1" noTextEdit="1"/>
              </p:cNvSpPr>
              <p:nvPr>
                <p:ph idx="1"/>
              </p:nvPr>
            </p:nvSpPr>
            <p:spPr>
              <a:blipFill>
                <a:blip r:embed="rId3"/>
                <a:stretch>
                  <a:fillRect l="-1104" t="-27256" b="-52118"/>
                </a:stretch>
              </a:blipFill>
            </p:spPr>
            <p:txBody>
              <a:bodyPr/>
              <a:lstStyle/>
              <a:p>
                <a:r>
                  <a:rPr lang="en-US">
                    <a:noFill/>
                  </a:rPr>
                  <a:t> </a:t>
                </a:r>
              </a:p>
            </p:txBody>
          </p:sp>
        </mc:Fallback>
      </mc:AlternateContent>
    </p:spTree>
    <p:extLst>
      <p:ext uri="{BB962C8B-B14F-4D97-AF65-F5344CB8AC3E}">
        <p14:creationId xmlns:p14="http://schemas.microsoft.com/office/powerpoint/2010/main" val="371986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DFB65046-BEAC-41B5-918C-64326EE4A47B}"/>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3880</TotalTime>
  <Words>1831</Words>
  <Application>Microsoft Macintosh PowerPoint</Application>
  <PresentationFormat>Custom</PresentationFormat>
  <Paragraphs>187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.SF NS</vt:lpstr>
      <vt:lpstr>Aptos</vt:lpstr>
      <vt:lpstr>Arial</vt:lpstr>
      <vt:lpstr>Cambria Math</vt:lpstr>
      <vt:lpstr>Wingdings 2</vt:lpstr>
      <vt:lpstr>Breeze</vt:lpstr>
      <vt:lpstr>Bayesian Inference</vt:lpstr>
      <vt:lpstr>Numerical Methods and  Approximation </vt:lpstr>
      <vt:lpstr>Last Time</vt:lpstr>
      <vt:lpstr>Objectives</vt:lpstr>
      <vt:lpstr>Topics to Review</vt:lpstr>
      <vt:lpstr>Big Picture</vt:lpstr>
      <vt:lpstr>Terminology</vt:lpstr>
      <vt:lpstr>Concept: Numerical Integration</vt:lpstr>
      <vt:lpstr>Numerical Integration By Simulation</vt:lpstr>
      <vt:lpstr>Remark</vt:lpstr>
      <vt:lpstr>Simulation Methods</vt:lpstr>
      <vt:lpstr>Deterministic Methods</vt:lpstr>
      <vt:lpstr>Deterministic Method Example: Midpoint Rule</vt:lpstr>
      <vt:lpstr>Distributional Approximation Methods</vt:lpstr>
      <vt:lpstr>Crude Estimation</vt:lpstr>
      <vt:lpstr>Benefits of Crude Estimates</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31</cp:revision>
  <dcterms:created xsi:type="dcterms:W3CDTF">2019-02-13T16:04:21Z</dcterms:created>
  <dcterms:modified xsi:type="dcterms:W3CDTF">2024-07-21T03:28:38Z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